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6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71" r:id="rId4"/>
    <p:sldId id="259" r:id="rId5"/>
    <p:sldId id="275" r:id="rId6"/>
    <p:sldId id="276" r:id="rId7"/>
    <p:sldId id="273" r:id="rId8"/>
    <p:sldId id="277" r:id="rId9"/>
    <p:sldId id="272" r:id="rId10"/>
    <p:sldId id="274" r:id="rId11"/>
    <p:sldId id="414" r:id="rId12"/>
    <p:sldId id="278" r:id="rId13"/>
    <p:sldId id="260" r:id="rId14"/>
    <p:sldId id="261" r:id="rId15"/>
    <p:sldId id="264" r:id="rId16"/>
    <p:sldId id="279" r:id="rId17"/>
    <p:sldId id="265" r:id="rId18"/>
    <p:sldId id="266" r:id="rId19"/>
    <p:sldId id="267" r:id="rId20"/>
    <p:sldId id="268" r:id="rId21"/>
    <p:sldId id="280" r:id="rId22"/>
    <p:sldId id="269" r:id="rId23"/>
    <p:sldId id="281" r:id="rId24"/>
    <p:sldId id="270" r:id="rId25"/>
    <p:sldId id="282" r:id="rId26"/>
    <p:sldId id="283" r:id="rId27"/>
    <p:sldId id="413" r:id="rId28"/>
    <p:sldId id="262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390" autoAdjust="0"/>
  </p:normalViewPr>
  <p:slideViewPr>
    <p:cSldViewPr snapToGrid="0">
      <p:cViewPr varScale="1">
        <p:scale>
          <a:sx n="90" d="100"/>
          <a:sy n="9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8600-7165-42F2-98BC-BEEC2ED4E18C}" type="datetimeFigureOut">
              <a:rPr lang="en-US" smtClean="0"/>
              <a:t>4/12/26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A6FCF-C564-42E6-A055-14740B6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1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422 molecule from rep codes </a:t>
            </a:r>
            <a:r>
              <a:rPr lang="en-US" dirty="0">
                <a:sym typeface="Wingdings" panose="05000000000000000000" pitchFamily="2" charset="2"/>
              </a:rPr>
              <a:t> surface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Steane from 422  color code</a:t>
            </a:r>
          </a:p>
          <a:p>
            <a:r>
              <a:rPr lang="en-US" dirty="0">
                <a:sym typeface="Wingdings" panose="05000000000000000000" pitchFamily="2" charset="2"/>
              </a:rPr>
              <a:t>Molecular synthesis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Find small </a:t>
            </a:r>
            <a:r>
              <a:rPr lang="en-US" dirty="0" err="1">
                <a:sym typeface="Wingdings" panose="05000000000000000000" pitchFamily="2" charset="2"/>
              </a:rPr>
              <a:t>lego</a:t>
            </a:r>
            <a:r>
              <a:rPr lang="en-US" dirty="0">
                <a:sym typeface="Wingdings" panose="05000000000000000000" pitchFamily="2" charset="2"/>
              </a:rPr>
              <a:t> blocks with more interesting properties</a:t>
            </a:r>
          </a:p>
          <a:p>
            <a:r>
              <a:rPr lang="en-US" dirty="0">
                <a:sym typeface="Wingdings" panose="05000000000000000000" pitchFamily="2" charset="2"/>
              </a:rPr>
              <a:t>Code design from molecular codes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 gate</a:t>
            </a:r>
          </a:p>
          <a:p>
            <a:r>
              <a:rPr lang="en-US" dirty="0"/>
              <a:t>Or more general U gate (e.g. Bei Zeng?) limited by our knowledge of the </a:t>
            </a:r>
            <a:r>
              <a:rPr lang="en-US" dirty="0" err="1"/>
              <a:t>lego</a:t>
            </a:r>
            <a:r>
              <a:rPr lang="en-US" dirty="0"/>
              <a:t>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on two qubit gates to make things more interesting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45D8-28DB-C450-F107-DD489B7E9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A4DDC-E66F-CA49-8EE3-6EC2BF4F5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4D800-092B-FBA4-915A-96B6853BE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on two qubit gates to make things more interesting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168EC-69DB-C0E3-B264-07FFEC123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6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6FCF-C564-42E6-A055-14740B6E5F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2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6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8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F5DF4F-E3E2-4189-967C-6BE2A0D538E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BC5E0F-7723-495E-98BE-E67E9C59F3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9" Type="http://schemas.openxmlformats.org/officeDocument/2006/relationships/tags" Target="../tags/tag91.xml"/><Relationship Id="rId21" Type="http://schemas.openxmlformats.org/officeDocument/2006/relationships/tags" Target="../tags/tag73.xml"/><Relationship Id="rId34" Type="http://schemas.openxmlformats.org/officeDocument/2006/relationships/tags" Target="../tags/tag86.xml"/><Relationship Id="rId42" Type="http://schemas.openxmlformats.org/officeDocument/2006/relationships/tags" Target="../tags/tag94.xml"/><Relationship Id="rId47" Type="http://schemas.openxmlformats.org/officeDocument/2006/relationships/tags" Target="../tags/tag99.xml"/><Relationship Id="rId50" Type="http://schemas.openxmlformats.org/officeDocument/2006/relationships/image" Target="../media/image46.png"/><Relationship Id="rId55" Type="http://schemas.openxmlformats.org/officeDocument/2006/relationships/image" Target="../media/image51.png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9" Type="http://schemas.openxmlformats.org/officeDocument/2006/relationships/tags" Target="../tags/tag81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tags" Target="../tags/tag84.xml"/><Relationship Id="rId37" Type="http://schemas.openxmlformats.org/officeDocument/2006/relationships/tags" Target="../tags/tag89.xml"/><Relationship Id="rId40" Type="http://schemas.openxmlformats.org/officeDocument/2006/relationships/tags" Target="../tags/tag92.xml"/><Relationship Id="rId45" Type="http://schemas.openxmlformats.org/officeDocument/2006/relationships/tags" Target="../tags/tag97.xml"/><Relationship Id="rId53" Type="http://schemas.openxmlformats.org/officeDocument/2006/relationships/image" Target="../media/image49.png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tags" Target="../tags/tag83.xml"/><Relationship Id="rId44" Type="http://schemas.openxmlformats.org/officeDocument/2006/relationships/tags" Target="../tags/tag96.xml"/><Relationship Id="rId52" Type="http://schemas.openxmlformats.org/officeDocument/2006/relationships/image" Target="../media/image48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tags" Target="../tags/tag82.xml"/><Relationship Id="rId35" Type="http://schemas.openxmlformats.org/officeDocument/2006/relationships/tags" Target="../tags/tag87.xml"/><Relationship Id="rId43" Type="http://schemas.openxmlformats.org/officeDocument/2006/relationships/tags" Target="../tags/tag9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60.xml"/><Relationship Id="rId51" Type="http://schemas.openxmlformats.org/officeDocument/2006/relationships/image" Target="../media/image47.png"/><Relationship Id="rId3" Type="http://schemas.openxmlformats.org/officeDocument/2006/relationships/tags" Target="../tags/tag55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tags" Target="../tags/tag85.xml"/><Relationship Id="rId38" Type="http://schemas.openxmlformats.org/officeDocument/2006/relationships/tags" Target="../tags/tag90.xml"/><Relationship Id="rId46" Type="http://schemas.openxmlformats.org/officeDocument/2006/relationships/tags" Target="../tags/tag98.xml"/><Relationship Id="rId20" Type="http://schemas.openxmlformats.org/officeDocument/2006/relationships/tags" Target="../tags/tag72.xml"/><Relationship Id="rId41" Type="http://schemas.openxmlformats.org/officeDocument/2006/relationships/tags" Target="../tags/tag93.xml"/><Relationship Id="rId54" Type="http://schemas.openxmlformats.org/officeDocument/2006/relationships/image" Target="../media/image50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36" Type="http://schemas.openxmlformats.org/officeDocument/2006/relationships/tags" Target="../tags/tag88.xml"/><Relationship Id="rId4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tags" Target="../tags/tag101.xml"/><Relationship Id="rId16" Type="http://schemas.openxmlformats.org/officeDocument/2006/relationships/image" Target="../media/image57.png"/><Relationship Id="rId20" Type="http://schemas.openxmlformats.org/officeDocument/2006/relationships/image" Target="../media/image61.sv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52.png"/><Relationship Id="rId5" Type="http://schemas.openxmlformats.org/officeDocument/2006/relationships/tags" Target="../tags/tag104.xml"/><Relationship Id="rId15" Type="http://schemas.openxmlformats.org/officeDocument/2006/relationships/image" Target="../media/image56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60.png"/><Relationship Id="rId4" Type="http://schemas.openxmlformats.org/officeDocument/2006/relationships/tags" Target="../tags/tag10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image" Target="../media/image66.png"/><Relationship Id="rId21" Type="http://schemas.openxmlformats.org/officeDocument/2006/relationships/tags" Target="../tags/tag12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69.png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9" Type="http://schemas.openxmlformats.org/officeDocument/2006/relationships/tags" Target="../tags/tag136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image" Target="../media/image63.png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image" Target="../media/image71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image" Target="../media/image65.png"/><Relationship Id="rId20" Type="http://schemas.openxmlformats.org/officeDocument/2006/relationships/tags" Target="../tags/tag127.xml"/><Relationship Id="rId41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143.xml"/><Relationship Id="rId7" Type="http://schemas.openxmlformats.org/officeDocument/2006/relationships/image" Target="../media/image75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8.png"/><Relationship Id="rId3" Type="http://schemas.openxmlformats.org/officeDocument/2006/relationships/tags" Target="../tags/tag14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1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149.xml"/><Relationship Id="rId10" Type="http://schemas.openxmlformats.org/officeDocument/2006/relationships/image" Target="../media/image79.png"/><Relationship Id="rId4" Type="http://schemas.openxmlformats.org/officeDocument/2006/relationships/tags" Target="../tags/tag148.xml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4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7.png"/><Relationship Id="rId3" Type="http://schemas.openxmlformats.org/officeDocument/2006/relationships/tags" Target="../tags/tag154.xml"/><Relationship Id="rId7" Type="http://schemas.openxmlformats.org/officeDocument/2006/relationships/image" Target="../media/image72.png"/><Relationship Id="rId12" Type="http://schemas.openxmlformats.org/officeDocument/2006/relationships/image" Target="../media/image86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6.png"/><Relationship Id="rId4" Type="http://schemas.openxmlformats.org/officeDocument/2006/relationships/tags" Target="../tags/tag155.xml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../media/image95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94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93.svg"/><Relationship Id="rId5" Type="http://schemas.openxmlformats.org/officeDocument/2006/relationships/tags" Target="../tags/tag163.xml"/><Relationship Id="rId10" Type="http://schemas.openxmlformats.org/officeDocument/2006/relationships/image" Target="../media/image92.png"/><Relationship Id="rId4" Type="http://schemas.openxmlformats.org/officeDocument/2006/relationships/tags" Target="../tags/tag16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0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21" Type="http://schemas.openxmlformats.org/officeDocument/2006/relationships/image" Target="../media/image1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tags" Target="../tags/tag10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openxmlformats.org/officeDocument/2006/relationships/tags" Target="../tags/tag15.xml"/><Relationship Id="rId21" Type="http://schemas.openxmlformats.org/officeDocument/2006/relationships/image" Target="../media/image20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6.png"/><Relationship Id="rId2" Type="http://schemas.openxmlformats.org/officeDocument/2006/relationships/tags" Target="../tags/tag14.xml"/><Relationship Id="rId16" Type="http://schemas.openxmlformats.org/officeDocument/2006/relationships/image" Target="../media/image12.png"/><Relationship Id="rId20" Type="http://schemas.openxmlformats.org/officeDocument/2006/relationships/image" Target="../media/image19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11.png"/><Relationship Id="rId10" Type="http://schemas.openxmlformats.org/officeDocument/2006/relationships/tags" Target="../tags/tag22.xml"/><Relationship Id="rId19" Type="http://schemas.openxmlformats.org/officeDocument/2006/relationships/image" Target="../media/image18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0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7.xml"/><Relationship Id="rId7" Type="http://schemas.openxmlformats.org/officeDocument/2006/relationships/image" Target="../media/image2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2.png"/><Relationship Id="rId18" Type="http://schemas.openxmlformats.org/officeDocument/2006/relationships/image" Target="../media/image28.png"/><Relationship Id="rId3" Type="http://schemas.openxmlformats.org/officeDocument/2006/relationships/tags" Target="../tags/tag31.xml"/><Relationship Id="rId21" Type="http://schemas.openxmlformats.org/officeDocument/2006/relationships/image" Target="../media/image31.png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tags" Target="../tags/tag30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5.png"/><Relationship Id="rId10" Type="http://schemas.openxmlformats.org/officeDocument/2006/relationships/tags" Target="../tags/tag38.xml"/><Relationship Id="rId19" Type="http://schemas.openxmlformats.org/officeDocument/2006/relationships/image" Target="../media/image2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2.xml"/><Relationship Id="rId7" Type="http://schemas.openxmlformats.org/officeDocument/2006/relationships/image" Target="../media/image3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10" Type="http://schemas.openxmlformats.org/officeDocument/2006/relationships/image" Target="../media/image34.png"/><Relationship Id="rId4" Type="http://schemas.openxmlformats.org/officeDocument/2006/relationships/tags" Target="../tags/tag43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gos in rainbow colors">
            <a:extLst>
              <a:ext uri="{FF2B5EF4-FFF2-40B4-BE49-F238E27FC236}">
                <a16:creationId xmlns:a16="http://schemas.microsoft.com/office/drawing/2014/main" id="{CB3072F1-C5C3-CA08-56A2-FA1EC518A2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r="25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A43B1-2670-7278-87A6-668FDC52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Quantum lego powerup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5D0DC-6062-95AA-A24E-3BD2D4134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ICERM Workshop: Coding for Fault-Tolerant Quantum Computing,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Brown University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Apr 11, 2026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Charles Cao (Virginia Tech)</a:t>
            </a:r>
          </a:p>
          <a:p>
            <a:r>
              <a:rPr lang="en-US" sz="2000" dirty="0">
                <a:solidFill>
                  <a:schemeClr val="tx1"/>
                </a:solidFill>
              </a:rPr>
              <a:t>2603.03542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20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A7AAC-CB1D-D924-7F2D-D65DE2EEC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4F2E-BA07-14FE-76E5-0902F23A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184E-EA6F-49C0-C649-0FEF5D55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Generalizes to non-Pauli operators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8248D-57FD-E231-A49D-043111A0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" y="4691413"/>
            <a:ext cx="11136279" cy="158137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&#10;$Q_3= O_3^*, Q_2 = O_2^*$&#10;&#10;\end{document}" title="IguanaTex Bitmap Display">
            <a:extLst>
              <a:ext uri="{FF2B5EF4-FFF2-40B4-BE49-F238E27FC236}">
                <a16:creationId xmlns:a16="http://schemas.microsoft.com/office/drawing/2014/main" id="{FA8C815E-E208-1140-547B-60A5C434E2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70" y="3522012"/>
            <a:ext cx="3336230" cy="405314"/>
          </a:xfrm>
          <a:prstGeom prst="rect">
            <a:avLst/>
          </a:prstGeom>
        </p:spPr>
      </p:pic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F92A6B0-CC3B-5F84-5754-699D21544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7" t="64573"/>
          <a:stretch/>
        </p:blipFill>
        <p:spPr>
          <a:xfrm>
            <a:off x="2414642" y="2763384"/>
            <a:ext cx="4155602" cy="20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7F6F-FF3D-007A-3FAD-5F7C8987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build?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170A-37E9-CB37-C760-78A336E3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665" y="3069160"/>
            <a:ext cx="9720073" cy="1612232"/>
          </a:xfrm>
        </p:spPr>
        <p:txBody>
          <a:bodyPr>
            <a:normAutofit/>
          </a:bodyPr>
          <a:lstStyle/>
          <a:p>
            <a:r>
              <a:rPr lang="en-US" sz="2800" dirty="0"/>
              <a:t>Repetition codes as atoms</a:t>
            </a:r>
          </a:p>
          <a:p>
            <a:endParaRPr lang="en-US" sz="2800" dirty="0"/>
          </a:p>
          <a:p>
            <a:r>
              <a:rPr lang="en-US" sz="2800" dirty="0"/>
              <a:t>Conjoining as interatomic interaction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768E088-5651-09CF-A946-E878C7E14685}"/>
              </a:ext>
            </a:extLst>
          </p:cNvPr>
          <p:cNvSpPr/>
          <p:nvPr/>
        </p:nvSpPr>
        <p:spPr>
          <a:xfrm>
            <a:off x="7820526" y="3092116"/>
            <a:ext cx="577515" cy="1499616"/>
          </a:xfrm>
          <a:prstGeom prst="rightBrace">
            <a:avLst>
              <a:gd name="adj1" fmla="val 273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B472D-AD0D-3D13-EA19-CA30ED3F36F2}"/>
              </a:ext>
            </a:extLst>
          </p:cNvPr>
          <p:cNvSpPr txBox="1"/>
          <p:nvPr/>
        </p:nvSpPr>
        <p:spPr>
          <a:xfrm>
            <a:off x="8638673" y="3613666"/>
            <a:ext cx="145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37320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194FC-75CF-51CA-378A-6B579BE5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0F6D-57E0-9053-AF94-603F97A3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build?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D6B1B-76DC-8691-558D-E9B6A004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All CSS codes </a:t>
            </a:r>
            <a:r>
              <a:rPr lang="en-US" dirty="0"/>
              <a:t>can be built from 2-qubit phase/bit-flip codes under conjoining</a:t>
            </a:r>
          </a:p>
          <a:p>
            <a:pPr marL="128016" lvl="1" indent="0">
              <a:buNone/>
            </a:pPr>
            <a:endParaRPr lang="en-US" dirty="0"/>
          </a:p>
          <a:p>
            <a:pPr lvl="1"/>
            <a:r>
              <a:rPr lang="en-US" dirty="0"/>
              <a:t>Can build more in fact: sparse subsystem codes w/ iteratively</a:t>
            </a:r>
          </a:p>
          <a:p>
            <a:pPr marL="128016" lvl="1" indent="0">
              <a:buNone/>
            </a:pPr>
            <a:r>
              <a:rPr lang="en-US" dirty="0"/>
              <a:t>w/ worst case bound </a:t>
            </a:r>
          </a:p>
          <a:p>
            <a:pPr marL="128016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All stabilizer codes </a:t>
            </a:r>
            <a:r>
              <a:rPr lang="en-US" dirty="0"/>
              <a:t>can be built with addition of H and S tensors (1 </a:t>
            </a:r>
            <a:r>
              <a:rPr lang="en-US" dirty="0" err="1"/>
              <a:t>qbit</a:t>
            </a:r>
            <a:r>
              <a:rPr lang="en-US" dirty="0"/>
              <a:t> stab)</a:t>
            </a:r>
          </a:p>
          <a:p>
            <a:pPr lvl="1"/>
            <a:r>
              <a:rPr lang="en-US" dirty="0"/>
              <a:t>Conjoining stabilizer(CSS) codes always give stabilizer(CSS) codes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Any</a:t>
            </a:r>
            <a:r>
              <a:rPr lang="en-US" dirty="0"/>
              <a:t> qubit code can be built from the </a:t>
            </a:r>
            <a:r>
              <a:rPr lang="en-US" dirty="0">
                <a:solidFill>
                  <a:srgbClr val="C00000"/>
                </a:solidFill>
              </a:rPr>
              <a:t>2-qubit rep code + single qubit trivial codes</a:t>
            </a:r>
          </a:p>
          <a:p>
            <a:r>
              <a:rPr lang="en-US" b="1" dirty="0">
                <a:solidFill>
                  <a:srgbClr val="C00000"/>
                </a:solidFill>
              </a:rPr>
              <a:t>Non-Pauli stabilizer codes</a:t>
            </a:r>
            <a:r>
              <a:rPr lang="en-US" dirty="0"/>
              <a:t>: dihedral group extension</a:t>
            </a:r>
          </a:p>
          <a:p>
            <a:pPr lvl="1"/>
            <a:r>
              <a:rPr lang="en-US" dirty="0"/>
              <a:t>Conjoining XP codes: with non-Abelian stabilizer group that have P and X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23" name="Content Placeholder 4">
            <a:extLst>
              <a:ext uri="{FF2B5EF4-FFF2-40B4-BE49-F238E27FC236}">
                <a16:creationId xmlns:a16="http://schemas.microsoft.com/office/drawing/2014/main" id="{8AA67BF2-BD40-4ADA-8A5B-A3472555BF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7315" y="2241550"/>
            <a:ext cx="2146307" cy="1839692"/>
          </a:xfrm>
          <a:prstGeom prst="rect">
            <a:avLst/>
          </a:prstGeom>
        </p:spPr>
      </p:pic>
      <p:pic>
        <p:nvPicPr>
          <p:cNvPr id="124" name="Content Placeholder 4" descr="A colorful lines and dots&#10;&#10;Description automatically generated">
            <a:extLst>
              <a:ext uri="{FF2B5EF4-FFF2-40B4-BE49-F238E27FC236}">
                <a16:creationId xmlns:a16="http://schemas.microsoft.com/office/drawing/2014/main" id="{C54AE470-2EE4-1ED0-0DAA-39BB0F3F2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t="14885" r="16236" b="15427"/>
          <a:stretch>
            <a:fillRect/>
          </a:stretch>
        </p:blipFill>
        <p:spPr>
          <a:xfrm>
            <a:off x="7135615" y="2588479"/>
            <a:ext cx="1924050" cy="1554041"/>
          </a:xfrm>
          <a:prstGeom prst="rect">
            <a:avLst/>
          </a:prstGeom>
        </p:spPr>
      </p:pic>
      <p:pic>
        <p:nvPicPr>
          <p:cNvPr id="126" name="Picture 125" descr="\documentclass{article}&#10;\usepackage{amsmath}&#10;\pagestyle{empty}&#10;\begin{document}&#10;&#10;&#10;$O(n)=kd^2$&#10;&#10;\end{document}" title="IguanaTex Bitmap Display">
            <a:extLst>
              <a:ext uri="{FF2B5EF4-FFF2-40B4-BE49-F238E27FC236}">
                <a16:creationId xmlns:a16="http://schemas.microsoft.com/office/drawing/2014/main" id="{9CC73F86-DA3D-E78C-22B8-CF107421E0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3335971"/>
            <a:ext cx="1110857" cy="245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3DA83-4045-DB33-CE99-0DE3612D2307}"/>
              </a:ext>
            </a:extLst>
          </p:cNvPr>
          <p:cNvSpPr txBox="1"/>
          <p:nvPr/>
        </p:nvSpPr>
        <p:spPr>
          <a:xfrm>
            <a:off x="8807002" y="585216"/>
            <a:ext cx="2923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CC, Lackey 2109.08158</a:t>
            </a:r>
          </a:p>
          <a:p>
            <a:r>
              <a:rPr lang="en-US" dirty="0"/>
              <a:t>Kissinger 2204.14038</a:t>
            </a:r>
          </a:p>
          <a:p>
            <a:r>
              <a:rPr lang="en-US" dirty="0"/>
              <a:t>Shen, Wang, CC 2310.19538</a:t>
            </a:r>
          </a:p>
          <a:p>
            <a:r>
              <a:rPr lang="en-US" dirty="0"/>
              <a:t>CC, Lackey 2507.13496</a:t>
            </a:r>
          </a:p>
        </p:txBody>
      </p:sp>
    </p:spTree>
    <p:extLst>
      <p:ext uri="{BB962C8B-B14F-4D97-AF65-F5344CB8AC3E}">
        <p14:creationId xmlns:p14="http://schemas.microsoft.com/office/powerpoint/2010/main" val="220265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EF58-65FC-0FF5-5CD6-791C3997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to work with “molecular”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298D-255B-356D-4250-7497B532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51" y="2018559"/>
            <a:ext cx="9720073" cy="4023360"/>
          </a:xfrm>
        </p:spPr>
        <p:txBody>
          <a:bodyPr/>
          <a:lstStyle/>
          <a:p>
            <a:r>
              <a:rPr lang="en-US" dirty="0"/>
              <a:t>Don’t have to always start with atoms (ZX diagrams)</a:t>
            </a:r>
          </a:p>
          <a:p>
            <a:pPr lvl="1"/>
            <a:r>
              <a:rPr lang="en-US" sz="2000" dirty="0"/>
              <a:t>If we built a bigger “molecule”, we want to work with them directly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772A5F9D-30EF-2DAC-F1D3-88C7E151B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17" y="4031201"/>
            <a:ext cx="1003605" cy="797289"/>
          </a:xfrm>
          <a:prstGeom prst="rect">
            <a:avLst/>
          </a:prstGeom>
        </p:spPr>
      </p:pic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BC8CA4F-0894-96DD-6FC6-8E7CB6AC5A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2"/>
          <a:stretch/>
        </p:blipFill>
        <p:spPr>
          <a:xfrm>
            <a:off x="4827385" y="2893465"/>
            <a:ext cx="2333970" cy="1789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7A9B93-9B4E-619D-6F6C-B3E0588885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824" t="7706" r="14430" b="43539"/>
          <a:stretch>
            <a:fillRect/>
          </a:stretch>
        </p:blipFill>
        <p:spPr>
          <a:xfrm>
            <a:off x="4724928" y="4735133"/>
            <a:ext cx="1912463" cy="11002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03A939-FB0F-4A7C-C6D5-AD9E927D4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355" y="4313283"/>
            <a:ext cx="4522967" cy="215223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42C8DFE-7625-D8D9-A223-33AF8DCFCB1A}"/>
              </a:ext>
            </a:extLst>
          </p:cNvPr>
          <p:cNvGrpSpPr/>
          <p:nvPr/>
        </p:nvGrpSpPr>
        <p:grpSpPr>
          <a:xfrm>
            <a:off x="1377316" y="3911220"/>
            <a:ext cx="1172158" cy="938577"/>
            <a:chOff x="828675" y="3597868"/>
            <a:chExt cx="2709695" cy="2169723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7DEF69E5-9CC3-4855-B9C7-7967443F7BDB}"/>
                </a:ext>
              </a:extLst>
            </p:cNvPr>
            <p:cNvSpPr/>
            <p:nvPr/>
          </p:nvSpPr>
          <p:spPr>
            <a:xfrm>
              <a:off x="1356718" y="3987180"/>
              <a:ext cx="1669636" cy="143934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31048A-9802-E06F-D89B-3D2E5453B595}"/>
                </a:ext>
              </a:extLst>
            </p:cNvPr>
            <p:cNvSpPr/>
            <p:nvPr/>
          </p:nvSpPr>
          <p:spPr>
            <a:xfrm rot="10800000">
              <a:off x="2552155" y="3875231"/>
              <a:ext cx="223897" cy="223897"/>
            </a:xfrm>
            <a:prstGeom prst="ellipse">
              <a:avLst/>
            </a:prstGeom>
            <a:solidFill>
              <a:srgbClr val="FF8F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428754-C849-FC88-86F8-D43FCD870694}"/>
                </a:ext>
              </a:extLst>
            </p:cNvPr>
            <p:cNvSpPr/>
            <p:nvPr/>
          </p:nvSpPr>
          <p:spPr>
            <a:xfrm>
              <a:off x="1618589" y="3883124"/>
              <a:ext cx="223898" cy="223898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2665CA-525E-D9AB-60D8-DE8E8B264C4E}"/>
                </a:ext>
              </a:extLst>
            </p:cNvPr>
            <p:cNvSpPr/>
            <p:nvPr/>
          </p:nvSpPr>
          <p:spPr>
            <a:xfrm rot="10800000">
              <a:off x="1253820" y="4594901"/>
              <a:ext cx="223897" cy="223897"/>
            </a:xfrm>
            <a:prstGeom prst="ellipse">
              <a:avLst/>
            </a:prstGeom>
            <a:solidFill>
              <a:srgbClr val="FF8F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1DE528D-AEF8-CF06-30D9-2260C908DB19}"/>
                </a:ext>
              </a:extLst>
            </p:cNvPr>
            <p:cNvSpPr/>
            <p:nvPr/>
          </p:nvSpPr>
          <p:spPr>
            <a:xfrm>
              <a:off x="2889327" y="4575274"/>
              <a:ext cx="223898" cy="223898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09DBD2-90C1-92E5-AEB4-2F2B7F758933}"/>
                </a:ext>
              </a:extLst>
            </p:cNvPr>
            <p:cNvSpPr/>
            <p:nvPr/>
          </p:nvSpPr>
          <p:spPr>
            <a:xfrm rot="10800000">
              <a:off x="2552155" y="5268972"/>
              <a:ext cx="223897" cy="223897"/>
            </a:xfrm>
            <a:prstGeom prst="ellipse">
              <a:avLst/>
            </a:prstGeom>
            <a:solidFill>
              <a:srgbClr val="FF8F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007D1EC-FD8C-DC00-1001-C39EF8F218B8}"/>
                </a:ext>
              </a:extLst>
            </p:cNvPr>
            <p:cNvSpPr/>
            <p:nvPr/>
          </p:nvSpPr>
          <p:spPr>
            <a:xfrm>
              <a:off x="1618589" y="5276865"/>
              <a:ext cx="223898" cy="223898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A2703-9ABD-A3A5-1205-4A81BE04354B}"/>
                </a:ext>
              </a:extLst>
            </p:cNvPr>
            <p:cNvCxnSpPr>
              <a:stCxn id="31" idx="1"/>
            </p:cNvCxnSpPr>
            <p:nvPr/>
          </p:nvCxnSpPr>
          <p:spPr>
            <a:xfrm flipH="1" flipV="1">
              <a:off x="1397000" y="3622675"/>
              <a:ext cx="254378" cy="29323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55975B7-DC22-5288-144D-730AB1718FA6}"/>
                </a:ext>
              </a:extLst>
            </p:cNvPr>
            <p:cNvCxnSpPr/>
            <p:nvPr/>
          </p:nvCxnSpPr>
          <p:spPr>
            <a:xfrm flipH="1" flipV="1">
              <a:off x="2721241" y="5474353"/>
              <a:ext cx="254378" cy="29323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56AA68-64AF-A3D3-1B36-FF465F6B410A}"/>
                </a:ext>
              </a:extLst>
            </p:cNvPr>
            <p:cNvCxnSpPr>
              <a:stCxn id="32" idx="6"/>
            </p:cNvCxnSpPr>
            <p:nvPr/>
          </p:nvCxnSpPr>
          <p:spPr>
            <a:xfrm flipH="1">
              <a:off x="828675" y="4706849"/>
              <a:ext cx="425145" cy="0"/>
            </a:xfrm>
            <a:prstGeom prst="line">
              <a:avLst/>
            </a:prstGeom>
            <a:ln w="15875"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B0043C-9578-81E1-45E4-7A3192F4246D}"/>
                </a:ext>
              </a:extLst>
            </p:cNvPr>
            <p:cNvCxnSpPr/>
            <p:nvPr/>
          </p:nvCxnSpPr>
          <p:spPr>
            <a:xfrm flipH="1">
              <a:off x="3113225" y="4685547"/>
              <a:ext cx="425145" cy="0"/>
            </a:xfrm>
            <a:prstGeom prst="line">
              <a:avLst/>
            </a:prstGeom>
            <a:ln w="15875"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566DE5A-95AA-F986-9BE7-E3D3D1F4C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2400" y="5474353"/>
              <a:ext cx="228978" cy="293238"/>
            </a:xfrm>
            <a:prstGeom prst="line">
              <a:avLst/>
            </a:prstGeom>
            <a:ln w="15875"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BFC4FC-6421-3AB6-7C07-4DAA0E34C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4104" y="3597868"/>
              <a:ext cx="228978" cy="293238"/>
            </a:xfrm>
            <a:prstGeom prst="line">
              <a:avLst/>
            </a:prstGeom>
            <a:ln w="15875"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6EA8E4D-01C8-C292-AF58-ED3C69090B58}"/>
              </a:ext>
            </a:extLst>
          </p:cNvPr>
          <p:cNvSpPr txBox="1"/>
          <p:nvPr/>
        </p:nvSpPr>
        <p:spPr>
          <a:xfrm>
            <a:off x="2636520" y="4197061"/>
            <a:ext cx="2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1AE5AF4-C047-247D-6E31-49D6BDAB4BAD}"/>
              </a:ext>
            </a:extLst>
          </p:cNvPr>
          <p:cNvSpPr/>
          <p:nvPr/>
        </p:nvSpPr>
        <p:spPr>
          <a:xfrm rot="19955008">
            <a:off x="4137420" y="3728297"/>
            <a:ext cx="455638" cy="235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8A8C9A2C-1719-4BC1-7396-B7D82DF1553B}"/>
              </a:ext>
            </a:extLst>
          </p:cNvPr>
          <p:cNvSpPr/>
          <p:nvPr/>
        </p:nvSpPr>
        <p:spPr>
          <a:xfrm rot="1695050">
            <a:off x="4147393" y="4878075"/>
            <a:ext cx="455638" cy="235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3A20953-F11A-D141-CDAD-218505539AF7}"/>
              </a:ext>
            </a:extLst>
          </p:cNvPr>
          <p:cNvSpPr/>
          <p:nvPr/>
        </p:nvSpPr>
        <p:spPr>
          <a:xfrm>
            <a:off x="6814392" y="5389403"/>
            <a:ext cx="455638" cy="235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2D273-2294-4748-CBDC-611414F02E4A}"/>
              </a:ext>
            </a:extLst>
          </p:cNvPr>
          <p:cNvSpPr txBox="1"/>
          <p:nvPr/>
        </p:nvSpPr>
        <p:spPr>
          <a:xfrm>
            <a:off x="2879950" y="491139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[[4,2,2]] choi state tensor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78B349-5DF7-DF97-0EC0-A4F3EBF41216}"/>
              </a:ext>
            </a:extLst>
          </p:cNvPr>
          <p:cNvSpPr txBox="1"/>
          <p:nvPr/>
        </p:nvSpPr>
        <p:spPr>
          <a:xfrm>
            <a:off x="5456831" y="581810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 state of Steane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D4C5C5-FBD4-28A0-048D-14FBBA7C3675}"/>
              </a:ext>
            </a:extLst>
          </p:cNvPr>
          <p:cNvSpPr txBox="1"/>
          <p:nvPr/>
        </p:nvSpPr>
        <p:spPr>
          <a:xfrm>
            <a:off x="8979062" y="6217574"/>
            <a:ext cx="262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color code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365CA1-9172-DE67-09C7-DB06B8279538}"/>
              </a:ext>
            </a:extLst>
          </p:cNvPr>
          <p:cNvSpPr txBox="1"/>
          <p:nvPr/>
        </p:nvSpPr>
        <p:spPr>
          <a:xfrm>
            <a:off x="7328062" y="3267261"/>
            <a:ext cx="262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code/</a:t>
            </a:r>
            <a:r>
              <a:rPr lang="en-US" dirty="0" err="1"/>
              <a:t>toric</a:t>
            </a:r>
            <a:r>
              <a:rPr lang="en-US" dirty="0"/>
              <a:t> code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CEFBFC-C0FD-FF88-6759-6E447003672F}"/>
              </a:ext>
            </a:extLst>
          </p:cNvPr>
          <p:cNvGrpSpPr/>
          <p:nvPr/>
        </p:nvGrpSpPr>
        <p:grpSpPr>
          <a:xfrm>
            <a:off x="4830686" y="5887949"/>
            <a:ext cx="546461" cy="464180"/>
            <a:chOff x="3402494" y="5666013"/>
            <a:chExt cx="952618" cy="809181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044C734-2B04-55FB-4995-982F74E3A1E3}"/>
                </a:ext>
              </a:extLst>
            </p:cNvPr>
            <p:cNvSpPr/>
            <p:nvPr/>
          </p:nvSpPr>
          <p:spPr>
            <a:xfrm>
              <a:off x="3590791" y="5879611"/>
              <a:ext cx="623255" cy="326826"/>
            </a:xfrm>
            <a:prstGeom prst="triangle">
              <a:avLst>
                <a:gd name="adj" fmla="val 77603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5C94-69FE-B8A4-C76C-0D1A1316B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94" y="6207747"/>
              <a:ext cx="199468" cy="68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8F280E1-FC79-672F-6223-11366D0DC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1041" y="6209241"/>
              <a:ext cx="121377" cy="185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74980C-26BA-A3F2-EF0A-9F5E7080E41C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>
              <a:off x="4214046" y="6206437"/>
              <a:ext cx="141065" cy="1524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BACD010-8C29-F2AF-0946-91F562668E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2104" y="6018724"/>
              <a:ext cx="220864" cy="790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DD112F2-EF29-1C4A-D895-2EAF3C4ED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0450" y="5674346"/>
              <a:ext cx="100999" cy="2046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89071E0-DF92-AA13-3A73-86058F433610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 flipV="1">
              <a:off x="4144252" y="6018724"/>
              <a:ext cx="210860" cy="24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12BFA1-77B5-8B5F-89A3-903CB9F91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443" y="5666013"/>
              <a:ext cx="0" cy="436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05C995B-0D6E-2D15-FF64-05400679E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443" y="6206437"/>
              <a:ext cx="0" cy="268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6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0BF1-A0F1-9DA3-4476-5EDBDB24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Transversal gates as TN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0F75-99E1-BF58-50E2-ED67D4DA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bother with tensor networks? </a:t>
            </a:r>
          </a:p>
          <a:p>
            <a:pPr lvl="1"/>
            <a:r>
              <a:rPr lang="en-US" sz="2400" dirty="0"/>
              <a:t>The formalism works well with </a:t>
            </a:r>
            <a:r>
              <a:rPr lang="en-US" sz="2400" b="1" dirty="0" err="1">
                <a:solidFill>
                  <a:srgbClr val="C00000"/>
                </a:solidFill>
              </a:rPr>
              <a:t>transversal+addressable</a:t>
            </a:r>
            <a:r>
              <a:rPr lang="en-US" sz="2400" b="1" dirty="0">
                <a:solidFill>
                  <a:srgbClr val="C00000"/>
                </a:solidFill>
              </a:rPr>
              <a:t> unitary </a:t>
            </a:r>
            <a:r>
              <a:rPr lang="en-US" sz="2400" dirty="0"/>
              <a:t>gates</a:t>
            </a:r>
          </a:p>
          <a:p>
            <a:pPr lvl="1"/>
            <a:r>
              <a:rPr lang="en-US" sz="2400" dirty="0"/>
              <a:t>Needed for many FT protocols, easy to implement</a:t>
            </a:r>
          </a:p>
          <a:p>
            <a:r>
              <a:rPr lang="en-US" dirty="0"/>
              <a:t>Transversal gates as symmetries: (we really mean depth 1 circuit)</a:t>
            </a:r>
          </a:p>
          <a:p>
            <a:pPr lvl="1"/>
            <a:r>
              <a:rPr lang="en-US" sz="2200" dirty="0"/>
              <a:t>Non-Pauli gates might be trickier to deal with in Pauli stab/CSS</a:t>
            </a:r>
          </a:p>
          <a:p>
            <a:pPr lvl="1"/>
            <a:r>
              <a:rPr lang="en-US" sz="2200" dirty="0"/>
              <a:t>But not a problem for QL/TN (provided we know the </a:t>
            </a:r>
            <a:r>
              <a:rPr lang="en-US" sz="2200" dirty="0" err="1"/>
              <a:t>symm</a:t>
            </a:r>
            <a:r>
              <a:rPr lang="en-US" sz="2200" dirty="0"/>
              <a:t> of atoms well)</a:t>
            </a:r>
          </a:p>
          <a:p>
            <a:pPr lvl="1"/>
            <a:endParaRPr lang="en-US" dirty="0"/>
          </a:p>
          <a:p>
            <a:r>
              <a:rPr lang="en-US" dirty="0"/>
              <a:t>1. Find </a:t>
            </a:r>
            <a:r>
              <a:rPr lang="en-US" dirty="0" err="1"/>
              <a:t>lego</a:t>
            </a:r>
            <a:r>
              <a:rPr lang="en-US" dirty="0"/>
              <a:t> blocks that have interesting symmetries</a:t>
            </a:r>
          </a:p>
          <a:p>
            <a:r>
              <a:rPr lang="en-US" dirty="0"/>
              <a:t>2. Conjoin blocks with compatible symmetry (any unitary)</a:t>
            </a:r>
          </a:p>
          <a:p>
            <a:r>
              <a:rPr lang="en-US" dirty="0"/>
              <a:t>3. Profit $$$</a:t>
            </a:r>
          </a:p>
        </p:txBody>
      </p:sp>
    </p:spTree>
    <p:extLst>
      <p:ext uri="{BB962C8B-B14F-4D97-AF65-F5344CB8AC3E}">
        <p14:creationId xmlns:p14="http://schemas.microsoft.com/office/powerpoint/2010/main" val="19713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F0CD-0DF2-9169-3912-63836A87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686735" cy="1499616"/>
          </a:xfrm>
        </p:spPr>
        <p:txBody>
          <a:bodyPr>
            <a:normAutofit/>
          </a:bodyPr>
          <a:lstStyle/>
          <a:p>
            <a:r>
              <a:rPr lang="en-US" dirty="0"/>
              <a:t>Single qubit transversal gates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E94AD-EE5C-10D8-5230-EA262404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QRM codes as molecules (starting </a:t>
            </a:r>
            <a:r>
              <a:rPr lang="en-US" dirty="0" err="1"/>
              <a:t>lego</a:t>
            </a:r>
            <a:r>
              <a:rPr lang="en-US" dirty="0"/>
              <a:t> blocks)</a:t>
            </a:r>
          </a:p>
          <a:p>
            <a:r>
              <a:rPr lang="en-US" dirty="0"/>
              <a:t>We just need to make sure the operators match properly (then code given by conjoined check matrix is CSS-T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D52EF7-5191-35F7-5E70-53DFFC3981BF}"/>
              </a:ext>
            </a:extLst>
          </p:cNvPr>
          <p:cNvGrpSpPr/>
          <p:nvPr/>
        </p:nvGrpSpPr>
        <p:grpSpPr>
          <a:xfrm>
            <a:off x="1867306" y="3597377"/>
            <a:ext cx="3692062" cy="2025114"/>
            <a:chOff x="3330576" y="2241917"/>
            <a:chExt cx="6022482" cy="33033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7E797D-9AB0-E910-8B26-5E13A27FDA7D}"/>
                </a:ext>
              </a:extLst>
            </p:cNvPr>
            <p:cNvGrpSpPr/>
            <p:nvPr/>
          </p:nvGrpSpPr>
          <p:grpSpPr>
            <a:xfrm>
              <a:off x="3330576" y="2241917"/>
              <a:ext cx="6022482" cy="3303358"/>
              <a:chOff x="2987676" y="2375267"/>
              <a:chExt cx="6022482" cy="3303358"/>
            </a:xfrm>
          </p:grpSpPr>
          <p:pic>
            <p:nvPicPr>
              <p:cNvPr id="11" name="Picture 10" descr="Diagram, schematic&#10;&#10;Description automatically generated">
                <a:extLst>
                  <a:ext uri="{FF2B5EF4-FFF2-40B4-BE49-F238E27FC236}">
                    <a16:creationId xmlns:a16="http://schemas.microsoft.com/office/drawing/2014/main" id="{D7B9AD04-6570-770A-23AC-95B155256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3878" y="2704919"/>
                <a:ext cx="5153744" cy="261021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B141BCA-1305-D995-91D5-5EFF33D398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5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3998" y="3690025"/>
                <a:ext cx="260571" cy="3200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80469F3-A595-A863-4B69-9952728801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676" y="3235325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B9FF35A-3B5D-6153-81D3-DA972B2994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3878" y="2778125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53FCA5C-44FC-9A7A-AB15-C52B1D0C721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8607" y="2448918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3A5AB33-8A78-5791-F37C-61D26654B53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621" y="2448918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D8CEFA6-B508-9FD3-308C-BBB06522A9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0396" y="2778125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3FFA8DD-DF0F-09D4-C4D6-43BE4BF7CA0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4484" y="4627245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37955B3-2BC8-07C1-0B6A-5E35FEBD137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4986" y="5260339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C38189B-B639-71A2-0BFB-2B6F6322886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8800" y="5368516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E495811-BECA-A484-BC15-99CAC0DA420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5369" y="5325789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3ABA5E3-5351-7271-67CD-BACD5AD881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6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0396" y="4936461"/>
                <a:ext cx="260571" cy="2560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C1E748-E574-2698-0DC5-526FC9AC8A4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5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306" y="3685453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9343F6F-0DCF-31E3-9456-4F43FC0C707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2181" y="5354053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A308A05-02C0-1AA1-A0F1-5B113ACD454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3310" y="4883245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86FCCA3-BBF8-ED3D-6354-342548ACD97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0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7999" y="5270182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AFB59ED-010E-B05F-CE39-436958F4544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1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7860" y="5226053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3A445DC-1F6B-E7F6-2CC0-2ED8BECD712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2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6433" y="4720959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601FAD0-223B-EE81-464D-759F2CA0AFC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3873" y="3235325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39D46AA-A157-89EF-EF1B-C350F43412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4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3885" y="2743839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2528A3C-33B0-E75D-53AC-3EB6E05540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5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052" y="2425296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4E9C891-7420-41B2-6BC1-06BE4E31F58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6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482" y="2375267"/>
                <a:ext cx="386285" cy="32457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E219FAE-08FC-93A7-52D0-6AF46C596E9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7"/>
                </p:custDataLst>
              </p:nvPr>
            </p:nvPicPr>
            <p:blipFill>
              <a:blip r:embed="rId5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610" y="2709553"/>
                <a:ext cx="386285" cy="32457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803E25-F44B-B6A9-1CBB-C41F61CEE244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010" y="3552103"/>
              <a:ext cx="260571" cy="25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EA3096-78C4-C46C-AF0F-FFF943F06308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475" y="3483531"/>
              <a:ext cx="386285" cy="324572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70E6D5-13A5-924E-D66B-A43E1ED68F5C}"/>
              </a:ext>
            </a:extLst>
          </p:cNvPr>
          <p:cNvGrpSpPr/>
          <p:nvPr/>
        </p:nvGrpSpPr>
        <p:grpSpPr>
          <a:xfrm>
            <a:off x="1699637" y="3493593"/>
            <a:ext cx="3859731" cy="2127860"/>
            <a:chOff x="6699183" y="3628047"/>
            <a:chExt cx="3859731" cy="21278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CCAFB0F-A3B1-363F-E083-26F826DC7EB4}"/>
                </a:ext>
              </a:extLst>
            </p:cNvPr>
            <p:cNvSpPr/>
            <p:nvPr/>
          </p:nvSpPr>
          <p:spPr>
            <a:xfrm>
              <a:off x="6699183" y="3628047"/>
              <a:ext cx="3859731" cy="2127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59B890C-2EF4-0D7F-F247-CED277FC3D44}"/>
                </a:ext>
              </a:extLst>
            </p:cNvPr>
            <p:cNvGrpSpPr/>
            <p:nvPr/>
          </p:nvGrpSpPr>
          <p:grpSpPr>
            <a:xfrm>
              <a:off x="6774542" y="3693433"/>
              <a:ext cx="3653528" cy="1992980"/>
              <a:chOff x="6264940" y="3406945"/>
              <a:chExt cx="3653528" cy="199298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F05175E-233E-85FC-90D9-4C17E617AA3F}"/>
                  </a:ext>
                </a:extLst>
              </p:cNvPr>
              <p:cNvGrpSpPr/>
              <p:nvPr/>
            </p:nvGrpSpPr>
            <p:grpSpPr>
              <a:xfrm>
                <a:off x="6264940" y="3440981"/>
                <a:ext cx="3426897" cy="1946792"/>
                <a:chOff x="3330576" y="2315568"/>
                <a:chExt cx="5589946" cy="3175598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5F4DD7A-2037-B520-9BB6-B596B629FD00}"/>
                    </a:ext>
                  </a:extLst>
                </p:cNvPr>
                <p:cNvGrpSpPr/>
                <p:nvPr/>
              </p:nvGrpSpPr>
              <p:grpSpPr>
                <a:xfrm>
                  <a:off x="3330576" y="2315568"/>
                  <a:ext cx="5589946" cy="3175598"/>
                  <a:chOff x="2987676" y="2448918"/>
                  <a:chExt cx="5589946" cy="3175598"/>
                </a:xfrm>
              </p:grpSpPr>
              <p:pic>
                <p:nvPicPr>
                  <p:cNvPr id="38" name="Picture 37" descr="Diagram, schematic&#10;&#10;Description automatically generated">
                    <a:extLst>
                      <a:ext uri="{FF2B5EF4-FFF2-40B4-BE49-F238E27FC236}">
                        <a16:creationId xmlns:a16="http://schemas.microsoft.com/office/drawing/2014/main" id="{FDE45F24-BB22-7926-47ED-10224D9A1D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23878" y="2704919"/>
                    <a:ext cx="5153744" cy="2610214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16356B06-ECE4-A821-9E6B-AECC471B9D4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2"/>
                    </p:custDataLst>
                  </p:nvPr>
                </p:nvPicPr>
                <p:blipFill>
                  <a:blip r:embed="rId50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13998" y="3690025"/>
                    <a:ext cx="260571" cy="3200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00C72D1B-165F-21A7-C61C-E6C9B504CCF9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87676" y="3235325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47DB46C-B79D-1624-3766-9CF5E12F1216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23878" y="2778125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D0130F62-6F88-56E6-01CD-099104297867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78607" y="2448918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9198DF16-0AA3-D4BE-2CE9-AEED8D6926F4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6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63621" y="2448918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23A10AA7-DBEC-CD49-9815-58D0F287BBBE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7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00396" y="2778125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CAC45AF7-CD5F-E013-1264-48970392D1C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8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84484" y="4627245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F1402140-7A74-7639-6A20-FF2CFB9CB098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9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64986" y="5260339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D0E33BD8-AE6A-212B-8F43-062E6229AED2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0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68800" y="5368516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9C8C098C-81D0-E72A-C294-13EBCDC96B5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1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45369" y="5325789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8A04E8DD-1D55-32B6-185A-8D38E9E7834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2"/>
                    </p:custDataLst>
                  </p:nvPr>
                </p:nvPicPr>
                <p:blipFill>
                  <a:blip r:embed="rId5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00396" y="4936461"/>
                    <a:ext cx="260571" cy="2560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4B5615C4-9085-FB3F-07D6-FD6E652078BB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3"/>
                    </p:custDataLst>
                  </p:nvPr>
                </p:nvPicPr>
                <p:blipFill>
                  <a:blip r:embed="rId5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74306" y="3685453"/>
                    <a:ext cx="386285" cy="32457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B7E3BCC3-6A54-D0ED-F12A-496DC3AE8E1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5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0865" y="4788638"/>
                  <a:ext cx="260571" cy="256000"/>
                </a:xfrm>
                <a:prstGeom prst="rect">
                  <a:avLst/>
                </a:prstGeom>
              </p:spPr>
            </p:pic>
          </p:grp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B1A455D-37D3-03AB-A32A-74099C0F151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8726" y="3977275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D5A24C2-EDFA-35CB-BC8A-1D792C83BD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013" y="3627978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799F300-308F-3B8A-C111-08CD7F5D4D8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6361" y="3406945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2F7818E4-B43E-A0E6-0456-CEB8B7ECEA4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7642" y="3408496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5E472E3-25E6-A221-B868-8720A00A790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8192" y="3597921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2CF57E5-2878-8A3E-A6C1-BE332A269CE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2664" y="5176667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040DDBF-C02D-FB73-4653-BA66412000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4134" y="5242985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CEE84EDA-7686-77F6-4A6E-AE9675CCF36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3447" y="5107063"/>
                <a:ext cx="159742" cy="15694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6DFB16CE-7892-F019-9663-6B09AC1750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9636" y="4809023"/>
                <a:ext cx="159742" cy="156940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E42655-DD25-48E9-967D-084F1640BE62}"/>
                  </a:ext>
                </a:extLst>
              </p:cNvPr>
              <p:cNvSpPr txBox="1"/>
              <p:nvPr/>
            </p:nvSpPr>
            <p:spPr>
              <a:xfrm>
                <a:off x="7958960" y="4204480"/>
                <a:ext cx="3062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pic>
        <p:nvPicPr>
          <p:cNvPr id="4" name="Picture 3" descr="\documentclass{article}&#10;\usepackage{amsmath}&#10;\pagestyle{empty}&#10;\begin{document}&#10;&#10;$[[15,1,3]]\times 2\rightarrow [[28,2,3]]$&#10;&#10;&#10;\end{document}" title="IguanaTex Bitmap Display">
            <a:extLst>
              <a:ext uri="{FF2B5EF4-FFF2-40B4-BE49-F238E27FC236}">
                <a16:creationId xmlns:a16="http://schemas.microsoft.com/office/drawing/2014/main" id="{27D67041-CAEA-A2D1-6204-3551E7DFB7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63" y="5809299"/>
            <a:ext cx="3719410" cy="338681"/>
          </a:xfrm>
          <a:prstGeom prst="rect">
            <a:avLst/>
          </a:prstGeom>
        </p:spPr>
      </p:pic>
      <p:pic>
        <p:nvPicPr>
          <p:cNvPr id="89" name="Picture 88" descr="A circular pattern with blue circles and green lines&#10;&#10;Description automatically generated">
            <a:extLst>
              <a:ext uri="{FF2B5EF4-FFF2-40B4-BE49-F238E27FC236}">
                <a16:creationId xmlns:a16="http://schemas.microsoft.com/office/drawing/2014/main" id="{FE94F34E-D417-B903-0EAD-02CB1087EC5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17" y="3421243"/>
            <a:ext cx="2379793" cy="237979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6B12F10-1606-0924-81DA-BA00A7227D2E}"/>
              </a:ext>
            </a:extLst>
          </p:cNvPr>
          <p:cNvSpPr txBox="1"/>
          <p:nvPr/>
        </p:nvSpPr>
        <p:spPr>
          <a:xfrm>
            <a:off x="7177413" y="5903452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Finite rate holograph QRM</a:t>
            </a:r>
          </a:p>
        </p:txBody>
      </p:sp>
    </p:spTree>
    <p:extLst>
      <p:ext uri="{BB962C8B-B14F-4D97-AF65-F5344CB8AC3E}">
        <p14:creationId xmlns:p14="http://schemas.microsoft.com/office/powerpoint/2010/main" val="42468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3E3E6-6DD6-583B-5185-01E70DDFB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9236-C8DD-06B7-6BB9-10B6B505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mixed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E4BA-08BB-EF10-51DF-19612B9DA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dirty="0"/>
              <a:t>Can link the </a:t>
            </a:r>
            <a:r>
              <a:rPr lang="en-US" dirty="0" err="1"/>
              <a:t>legos</a:t>
            </a:r>
            <a:r>
              <a:rPr lang="en-US" dirty="0"/>
              <a:t> in different graphs</a:t>
            </a:r>
          </a:p>
          <a:p>
            <a:r>
              <a:rPr lang="en-US" dirty="0"/>
              <a:t>Line: each node [[8,3,2]] with</a:t>
            </a:r>
          </a:p>
          <a:p>
            <a:r>
              <a:rPr lang="en-US" dirty="0"/>
              <a:t>Get			   with</a:t>
            </a:r>
          </a:p>
          <a:p>
            <a:r>
              <a:rPr lang="en-US" dirty="0"/>
              <a:t>With different </a:t>
            </a:r>
            <a:r>
              <a:rPr lang="en-US" dirty="0" err="1"/>
              <a:t>lego</a:t>
            </a:r>
            <a:r>
              <a:rPr lang="en-US" dirty="0"/>
              <a:t> [[12,2,2]] with</a:t>
            </a:r>
          </a:p>
          <a:p>
            <a:r>
              <a:rPr lang="en-US" dirty="0"/>
              <a:t>Get      			with </a:t>
            </a:r>
          </a:p>
          <a:p>
            <a:endParaRPr lang="en-US" dirty="0"/>
          </a:p>
          <a:p>
            <a:r>
              <a:rPr lang="en-US" dirty="0"/>
              <a:t>2D: use perfect tensor (5-qbit code)</a:t>
            </a:r>
          </a:p>
          <a:p>
            <a:r>
              <a:rPr lang="en-US" dirty="0"/>
              <a:t>Get		        with </a:t>
            </a:r>
          </a:p>
        </p:txBody>
      </p:sp>
      <p:pic>
        <p:nvPicPr>
          <p:cNvPr id="10" name="Picture 9" descr="\documentclass{article}&#10;\usepackage{amsmath}&#10;\pagestyle{empty}&#10;\begin{document}&#10;&#10;$[[8(7^L), 4(7^L)-1, 2]]$&#10;&#10;&#10;\end{document}" title="IguanaTex Bitmap Display">
            <a:extLst>
              <a:ext uri="{FF2B5EF4-FFF2-40B4-BE49-F238E27FC236}">
                <a16:creationId xmlns:a16="http://schemas.microsoft.com/office/drawing/2014/main" id="{36FF95AC-91AC-2555-4449-0BC305F7DF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37" y="3290333"/>
            <a:ext cx="2212571" cy="2773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0AB5BEA-1662-54F8-7D10-24859F82A8FE}"/>
              </a:ext>
            </a:extLst>
          </p:cNvPr>
          <p:cNvGrpSpPr/>
          <p:nvPr/>
        </p:nvGrpSpPr>
        <p:grpSpPr>
          <a:xfrm>
            <a:off x="7379815" y="2545807"/>
            <a:ext cx="4061861" cy="404073"/>
            <a:chOff x="6304547" y="2060980"/>
            <a:chExt cx="4061861" cy="40407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F29EAE-0C5D-1E84-2114-92D764C52307}"/>
                </a:ext>
              </a:extLst>
            </p:cNvPr>
            <p:cNvCxnSpPr/>
            <p:nvPr/>
          </p:nvCxnSpPr>
          <p:spPr>
            <a:xfrm>
              <a:off x="6304547" y="2286000"/>
              <a:ext cx="4061861" cy="0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E7ADC7-740A-D01B-D3AC-A265056A1213}"/>
                </a:ext>
              </a:extLst>
            </p:cNvPr>
            <p:cNvSpPr/>
            <p:nvPr/>
          </p:nvSpPr>
          <p:spPr>
            <a:xfrm>
              <a:off x="6653932" y="2106945"/>
              <a:ext cx="358108" cy="3581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28EC961-C092-96BD-F411-C88AF0257BE2}"/>
                </a:ext>
              </a:extLst>
            </p:cNvPr>
            <p:cNvSpPr/>
            <p:nvPr/>
          </p:nvSpPr>
          <p:spPr>
            <a:xfrm>
              <a:off x="7577857" y="2106945"/>
              <a:ext cx="358108" cy="3581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032CD7-B172-E4E0-88AF-D9EC4B614AD7}"/>
                </a:ext>
              </a:extLst>
            </p:cNvPr>
            <p:cNvSpPr/>
            <p:nvPr/>
          </p:nvSpPr>
          <p:spPr>
            <a:xfrm>
              <a:off x="8542824" y="2106945"/>
              <a:ext cx="358108" cy="3581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4CD466-60AF-DE10-2992-10679DC90304}"/>
                </a:ext>
              </a:extLst>
            </p:cNvPr>
            <p:cNvSpPr/>
            <p:nvPr/>
          </p:nvSpPr>
          <p:spPr>
            <a:xfrm>
              <a:off x="9726464" y="2106945"/>
              <a:ext cx="358108" cy="3581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BFD3A9-EB28-F1E0-3AA2-5DF57EA141F9}"/>
                </a:ext>
              </a:extLst>
            </p:cNvPr>
            <p:cNvSpPr txBox="1"/>
            <p:nvPr/>
          </p:nvSpPr>
          <p:spPr>
            <a:xfrm>
              <a:off x="9129162" y="2060980"/>
              <a:ext cx="3581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pic>
        <p:nvPicPr>
          <p:cNvPr id="20" name="Picture 19" descr="\documentclass{article}&#10;\usepackage{amsmath}&#10;\pagestyle{empty}&#10;\begin{document}&#10;&#10;$\overline{CCZ}=T^{\otimes 8}$&#10;&#10;&#10;\end{document}" title="IguanaTex Bitmap Display">
            <a:extLst>
              <a:ext uri="{FF2B5EF4-FFF2-40B4-BE49-F238E27FC236}">
                <a16:creationId xmlns:a16="http://schemas.microsoft.com/office/drawing/2014/main" id="{201A0F5C-EEBB-754B-5DAB-D5F35C8699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03" y="2822158"/>
            <a:ext cx="1359238" cy="220952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\overline{CCZ}^{\otimes k/3} = T^{\otimes n}$&#10;&#10;&#10;\end{document}" title="IguanaTex Bitmap Display">
            <a:extLst>
              <a:ext uri="{FF2B5EF4-FFF2-40B4-BE49-F238E27FC236}">
                <a16:creationId xmlns:a16="http://schemas.microsoft.com/office/drawing/2014/main" id="{75ED0CF4-36B9-EB1A-B806-3E0E8B90F6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7" y="3212643"/>
            <a:ext cx="2058362" cy="33020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overline{CS}=T^{\otimes 12}$&#10;&#10;&#10;\end{document}" title="IguanaTex Bitmap Display">
            <a:extLst>
              <a:ext uri="{FF2B5EF4-FFF2-40B4-BE49-F238E27FC236}">
                <a16:creationId xmlns:a16="http://schemas.microsoft.com/office/drawing/2014/main" id="{18D424F8-F3BB-06D2-2BBE-B729B55019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3" y="3757494"/>
            <a:ext cx="1361067" cy="243048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&#10;$[[12(11^L),12(11^L-1)/5, 2]]$&#10;&#10;\end{document}" title="IguanaTex Bitmap Display">
            <a:extLst>
              <a:ext uri="{FF2B5EF4-FFF2-40B4-BE49-F238E27FC236}">
                <a16:creationId xmlns:a16="http://schemas.microsoft.com/office/drawing/2014/main" id="{57665F5B-94E5-1E48-3384-A9B6DAF6479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37" y="4269852"/>
            <a:ext cx="2971428" cy="27733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&#10;$\overline{CS}^{\otimes k/2}= T^{\otimes n}$&#10;&#10;\end{document}" title="IguanaTex Bitmap Display">
            <a:extLst>
              <a:ext uri="{FF2B5EF4-FFF2-40B4-BE49-F238E27FC236}">
                <a16:creationId xmlns:a16="http://schemas.microsoft.com/office/drawing/2014/main" id="{5EF00B93-42C5-F5FF-576D-5BD698C18B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6" y="4139286"/>
            <a:ext cx="1816990" cy="33020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832BCF7-9458-9B47-51F6-E3DDE41364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65648" y="416869"/>
            <a:ext cx="1690193" cy="161741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&#10;$[[L^2+4L,L^2,3]]$&#10;&#10;\end{document}" title="IguanaTex Bitmap Display">
            <a:extLst>
              <a:ext uri="{FF2B5EF4-FFF2-40B4-BE49-F238E27FC236}">
                <a16:creationId xmlns:a16="http://schemas.microsoft.com/office/drawing/2014/main" id="{7F1A94CA-F317-633F-30B5-692538EFF61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03" y="5677143"/>
            <a:ext cx="1753905" cy="272762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\overline{SH}^{\otimes k}=(SH)^{\otimes n}$&#10;&#10;&#10;\end{document}" title="IguanaTex Bitmap Display">
            <a:extLst>
              <a:ext uri="{FF2B5EF4-FFF2-40B4-BE49-F238E27FC236}">
                <a16:creationId xmlns:a16="http://schemas.microsoft.com/office/drawing/2014/main" id="{D63AA656-EEE1-C6C3-86EC-02232F7CA6A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62" y="5600546"/>
            <a:ext cx="2083505" cy="3838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DCF91-8C32-BC49-1F5E-2B68757FFD6C}"/>
              </a:ext>
            </a:extLst>
          </p:cNvPr>
          <p:cNvGrpSpPr/>
          <p:nvPr/>
        </p:nvGrpSpPr>
        <p:grpSpPr>
          <a:xfrm>
            <a:off x="7703800" y="3542852"/>
            <a:ext cx="3170735" cy="2353100"/>
            <a:chOff x="7703800" y="3542852"/>
            <a:chExt cx="3170735" cy="23531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5E48A88-0E34-0E38-8278-980F7FF8CE1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703800" y="3542852"/>
              <a:ext cx="3170735" cy="23531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FDB29E-6DCE-F47A-BE40-44FA4FAE4263}"/>
                </a:ext>
              </a:extLst>
            </p:cNvPr>
            <p:cNvSpPr txBox="1"/>
            <p:nvPr/>
          </p:nvSpPr>
          <p:spPr>
            <a:xfrm>
              <a:off x="9204158" y="5077326"/>
              <a:ext cx="41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2DD38C-8B93-334C-6402-EE08172368EF}"/>
                </a:ext>
              </a:extLst>
            </p:cNvPr>
            <p:cNvSpPr txBox="1"/>
            <p:nvPr/>
          </p:nvSpPr>
          <p:spPr>
            <a:xfrm>
              <a:off x="9599361" y="3954620"/>
              <a:ext cx="41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A99227-E683-3B5D-9B5C-B668F569DFC0}"/>
                </a:ext>
              </a:extLst>
            </p:cNvPr>
            <p:cNvSpPr txBox="1"/>
            <p:nvPr/>
          </p:nvSpPr>
          <p:spPr>
            <a:xfrm rot="17663826">
              <a:off x="8806808" y="4213947"/>
              <a:ext cx="41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C8C378-C2CB-BA69-590C-E31B4722BDF8}"/>
                </a:ext>
              </a:extLst>
            </p:cNvPr>
            <p:cNvSpPr txBox="1"/>
            <p:nvPr/>
          </p:nvSpPr>
          <p:spPr>
            <a:xfrm rot="17663826">
              <a:off x="8213254" y="4101646"/>
              <a:ext cx="41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701390-D019-62C8-FECE-5D673CB3FDAE}"/>
                </a:ext>
              </a:extLst>
            </p:cNvPr>
            <p:cNvSpPr txBox="1"/>
            <p:nvPr/>
          </p:nvSpPr>
          <p:spPr>
            <a:xfrm rot="17663826">
              <a:off x="10041326" y="4433069"/>
              <a:ext cx="41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2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4657-E235-66E4-70EF-FC1007C8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1 qubit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2DB36-20A5-1410-3008-BD8C602A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Interblock and </a:t>
            </a:r>
            <a:r>
              <a:rPr lang="en-US" dirty="0" err="1"/>
              <a:t>Intrablock</a:t>
            </a:r>
            <a:r>
              <a:rPr lang="en-US" dirty="0"/>
              <a:t> symmetry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8DE086B-9960-8841-85B2-9924C3E9771E}"/>
              </a:ext>
            </a:extLst>
          </p:cNvPr>
          <p:cNvSpPr/>
          <p:nvPr/>
        </p:nvSpPr>
        <p:spPr>
          <a:xfrm>
            <a:off x="1024128" y="2761824"/>
            <a:ext cx="9840407" cy="364744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4057C13-E2C5-202E-9F18-1BDA834187BE}"/>
              </a:ext>
            </a:extLst>
          </p:cNvPr>
          <p:cNvGrpSpPr/>
          <p:nvPr/>
        </p:nvGrpSpPr>
        <p:grpSpPr>
          <a:xfrm>
            <a:off x="1024128" y="2891371"/>
            <a:ext cx="5039872" cy="1193946"/>
            <a:chOff x="623037" y="356121"/>
            <a:chExt cx="5999179" cy="1421206"/>
          </a:xfrm>
        </p:grpSpPr>
        <p:sp>
          <p:nvSpPr>
            <p:cNvPr id="259" name="Right Brace 258">
              <a:extLst>
                <a:ext uri="{FF2B5EF4-FFF2-40B4-BE49-F238E27FC236}">
                  <a16:creationId xmlns:a16="http://schemas.microsoft.com/office/drawing/2014/main" id="{2068F424-9C22-427C-F4A9-A2F4B1E0D9C7}"/>
                </a:ext>
              </a:extLst>
            </p:cNvPr>
            <p:cNvSpPr/>
            <p:nvPr/>
          </p:nvSpPr>
          <p:spPr>
            <a:xfrm rot="10800000">
              <a:off x="4306719" y="384909"/>
              <a:ext cx="159238" cy="672828"/>
            </a:xfrm>
            <a:prstGeom prst="rightBrace">
              <a:avLst>
                <a:gd name="adj1" fmla="val 58818"/>
                <a:gd name="adj2" fmla="val 66847"/>
              </a:avLst>
            </a:prstGeom>
            <a:noFill/>
            <a:ln w="19050" cap="flat" cmpd="sng" algn="ctr">
              <a:solidFill>
                <a:srgbClr val="C00000">
                  <a:alpha val="48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0" name="Right Brace 259">
              <a:extLst>
                <a:ext uri="{FF2B5EF4-FFF2-40B4-BE49-F238E27FC236}">
                  <a16:creationId xmlns:a16="http://schemas.microsoft.com/office/drawing/2014/main" id="{57575FD6-C557-29E6-6BB0-07E5E27FBD1B}"/>
                </a:ext>
              </a:extLst>
            </p:cNvPr>
            <p:cNvSpPr/>
            <p:nvPr/>
          </p:nvSpPr>
          <p:spPr>
            <a:xfrm>
              <a:off x="5798493" y="356121"/>
              <a:ext cx="159238" cy="672828"/>
            </a:xfrm>
            <a:prstGeom prst="rightBrace">
              <a:avLst>
                <a:gd name="adj1" fmla="val 58818"/>
                <a:gd name="adj2" fmla="val 28466"/>
              </a:avLst>
            </a:prstGeom>
            <a:noFill/>
            <a:ln w="19050" cap="flat" cmpd="sng" algn="ctr">
              <a:solidFill>
                <a:srgbClr val="C00000">
                  <a:alpha val="48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05F0795F-FF1D-B004-F65B-8CF93E71EE67}"/>
                </a:ext>
              </a:extLst>
            </p:cNvPr>
            <p:cNvGrpSpPr/>
            <p:nvPr/>
          </p:nvGrpSpPr>
          <p:grpSpPr>
            <a:xfrm>
              <a:off x="4155095" y="972528"/>
              <a:ext cx="1972734" cy="722420"/>
              <a:chOff x="1337733" y="1677520"/>
              <a:chExt cx="1972734" cy="800434"/>
            </a:xfrm>
          </p:grpSpPr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551655B2-F19B-0219-7E19-8AF52664F88C}"/>
                  </a:ext>
                </a:extLst>
              </p:cNvPr>
              <p:cNvCxnSpPr>
                <a:cxnSpLocks/>
                <a:stCxn id="304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E7C731A7-9207-9C9E-DA0B-45F73846FF25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0E2841">
                  <a:lumMod val="25000"/>
                  <a:lumOff val="75000"/>
                </a:srgbClr>
              </a:solidFill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461C082-9D07-41E2-EF5F-EBFA2C162F65}"/>
                  </a:ext>
                </a:extLst>
              </p:cNvPr>
              <p:cNvCxnSpPr>
                <a:cxnSpLocks/>
                <a:endCxn id="304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0F50094C-8BB9-2CF7-8671-D1D3E5A2A0AC}"/>
                  </a:ext>
                </a:extLst>
              </p:cNvPr>
              <p:cNvCxnSpPr>
                <a:cxnSpLocks/>
                <a:stCxn id="304" idx="6"/>
              </p:cNvCxnSpPr>
              <p:nvPr/>
            </p:nvCxnSpPr>
            <p:spPr>
              <a:xfrm>
                <a:off x="2708299" y="2073106"/>
                <a:ext cx="60216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57E0719-4988-0457-E362-8B61070C2883}"/>
                  </a:ext>
                </a:extLst>
              </p:cNvPr>
              <p:cNvCxnSpPr>
                <a:cxnSpLocks/>
                <a:stCxn id="304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3C793C6B-013A-BF14-944A-4B56BB0AC400}"/>
                  </a:ext>
                </a:extLst>
              </p:cNvPr>
              <p:cNvCxnSpPr>
                <a:cxnSpLocks/>
                <a:endCxn id="304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16B65B3E-7FE3-9F63-7AF3-DE02B8A1E096}"/>
                  </a:ext>
                </a:extLst>
              </p:cNvPr>
              <p:cNvCxnSpPr>
                <a:cxnSpLocks/>
                <a:endCxn id="304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27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049C72B-D27D-B9F1-E887-78C88557EDE7}"/>
                </a:ext>
              </a:extLst>
            </p:cNvPr>
            <p:cNvGrpSpPr/>
            <p:nvPr/>
          </p:nvGrpSpPr>
          <p:grpSpPr>
            <a:xfrm>
              <a:off x="4155095" y="692535"/>
              <a:ext cx="1972734" cy="722420"/>
              <a:chOff x="1337733" y="1677520"/>
              <a:chExt cx="1972734" cy="800434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A5544697-78C5-D84A-C242-304F6CF769F8}"/>
                  </a:ext>
                </a:extLst>
              </p:cNvPr>
              <p:cNvCxnSpPr>
                <a:cxnSpLocks/>
                <a:stCxn id="297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8EADD39-DC49-7B47-87B0-FA07B4C207CE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0E2841">
                  <a:lumMod val="25000"/>
                  <a:lumOff val="75000"/>
                </a:srgbClr>
              </a:solidFill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0513019D-7C71-692A-6C05-3EFA960898C3}"/>
                  </a:ext>
                </a:extLst>
              </p:cNvPr>
              <p:cNvCxnSpPr>
                <a:cxnSpLocks/>
                <a:endCxn id="297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D2DED987-92B1-36D6-39CE-89EA00B283F2}"/>
                  </a:ext>
                </a:extLst>
              </p:cNvPr>
              <p:cNvCxnSpPr>
                <a:cxnSpLocks/>
                <a:stCxn id="297" idx="6"/>
              </p:cNvCxnSpPr>
              <p:nvPr/>
            </p:nvCxnSpPr>
            <p:spPr>
              <a:xfrm>
                <a:off x="2708299" y="2073106"/>
                <a:ext cx="60216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BA51A72C-5192-8046-CFD0-A612F56980B0}"/>
                  </a:ext>
                </a:extLst>
              </p:cNvPr>
              <p:cNvCxnSpPr>
                <a:cxnSpLocks/>
                <a:stCxn id="297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047B2929-86E8-65A9-C60E-5791FADF75B4}"/>
                  </a:ext>
                </a:extLst>
              </p:cNvPr>
              <p:cNvCxnSpPr>
                <a:cxnSpLocks/>
                <a:endCxn id="297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3FF7344A-9B28-0B17-C673-343F6B41FC75}"/>
                  </a:ext>
                </a:extLst>
              </p:cNvPr>
              <p:cNvCxnSpPr>
                <a:cxnSpLocks/>
                <a:endCxn id="297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alpha val="43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DC464BD5-FF72-9DDC-662A-DE561C409B97}"/>
                </a:ext>
              </a:extLst>
            </p:cNvPr>
            <p:cNvGrpSpPr/>
            <p:nvPr/>
          </p:nvGrpSpPr>
          <p:grpSpPr>
            <a:xfrm>
              <a:off x="4155095" y="431398"/>
              <a:ext cx="1972734" cy="722420"/>
              <a:chOff x="1337733" y="1677520"/>
              <a:chExt cx="1972734" cy="800434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2ACA0236-0A8B-76DD-24F4-E8BD22AB41C8}"/>
                  </a:ext>
                </a:extLst>
              </p:cNvPr>
              <p:cNvCxnSpPr>
                <a:cxnSpLocks/>
                <a:stCxn id="290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DA54B478-72CB-CABC-2245-F3A04272C720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0E2841">
                  <a:lumMod val="25000"/>
                  <a:lumOff val="75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DA5B2E0C-59F1-FB20-CCBE-3D840E41FE22}"/>
                  </a:ext>
                </a:extLst>
              </p:cNvPr>
              <p:cNvCxnSpPr>
                <a:cxnSpLocks/>
                <a:endCxn id="290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05216342-BD52-8A41-4FBB-6F6F0BFA401C}"/>
                  </a:ext>
                </a:extLst>
              </p:cNvPr>
              <p:cNvCxnSpPr>
                <a:cxnSpLocks/>
                <a:stCxn id="290" idx="6"/>
              </p:cNvCxnSpPr>
              <p:nvPr/>
            </p:nvCxnSpPr>
            <p:spPr>
              <a:xfrm>
                <a:off x="2708299" y="2073106"/>
                <a:ext cx="60216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87B87C71-DD7E-6830-9081-C522CCEFCB57}"/>
                  </a:ext>
                </a:extLst>
              </p:cNvPr>
              <p:cNvCxnSpPr>
                <a:cxnSpLocks/>
                <a:stCxn id="290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21D9D512-0EB4-CD1D-CF73-B35034F612C4}"/>
                  </a:ext>
                </a:extLst>
              </p:cNvPr>
              <p:cNvCxnSpPr>
                <a:cxnSpLocks/>
                <a:endCxn id="290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66548D3B-1F54-BD87-4D94-1701F9FC9467}"/>
                  </a:ext>
                </a:extLst>
              </p:cNvPr>
              <p:cNvCxnSpPr>
                <a:cxnSpLocks/>
                <a:endCxn id="290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031D71F-0233-1FB5-B5C0-B37706E8A665}"/>
                </a:ext>
              </a:extLst>
            </p:cNvPr>
            <p:cNvGrpSpPr/>
            <p:nvPr/>
          </p:nvGrpSpPr>
          <p:grpSpPr>
            <a:xfrm>
              <a:off x="934876" y="641991"/>
              <a:ext cx="1972734" cy="800434"/>
              <a:chOff x="1337733" y="1677520"/>
              <a:chExt cx="1972734" cy="800434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BC1CDD8-C353-0A35-3C73-B6FF2AFD0917}"/>
                  </a:ext>
                </a:extLst>
              </p:cNvPr>
              <p:cNvCxnSpPr>
                <a:cxnSpLocks/>
                <a:stCxn id="283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E1F205D8-6415-AE12-FAB4-C13FE7768525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A02B93">
                  <a:lumMod val="50000"/>
                </a:srgbClr>
              </a:solidFill>
              <a:ln w="34925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D5C5F765-F4A3-A6A2-0318-9C1C11AA21F3}"/>
                  </a:ext>
                </a:extLst>
              </p:cNvPr>
              <p:cNvCxnSpPr>
                <a:cxnSpLocks/>
                <a:endCxn id="283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C9E04E9-1923-D692-EBB5-21744C13DAB0}"/>
                  </a:ext>
                </a:extLst>
              </p:cNvPr>
              <p:cNvCxnSpPr>
                <a:cxnSpLocks/>
                <a:stCxn id="283" idx="6"/>
              </p:cNvCxnSpPr>
              <p:nvPr/>
            </p:nvCxnSpPr>
            <p:spPr>
              <a:xfrm>
                <a:off x="2708299" y="2073106"/>
                <a:ext cx="602168" cy="0"/>
              </a:xfrm>
              <a:prstGeom prst="lin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2241E3DC-BAD5-2DD4-08E7-2FE6E47D0FB0}"/>
                  </a:ext>
                </a:extLst>
              </p:cNvPr>
              <p:cNvCxnSpPr>
                <a:cxnSpLocks/>
                <a:stCxn id="283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D56AB28-2E8F-632B-F7D6-AE940E1D17BF}"/>
                  </a:ext>
                </a:extLst>
              </p:cNvPr>
              <p:cNvCxnSpPr>
                <a:cxnSpLocks/>
                <a:endCxn id="283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074EA386-BAC3-4ACE-2824-2BFECB65B5C8}"/>
                  </a:ext>
                </a:extLst>
              </p:cNvPr>
              <p:cNvCxnSpPr>
                <a:cxnSpLocks/>
                <a:endCxn id="283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265" name="Picture 264" descr="\documentclass{article}&#10;\usepackage{amsmath}&#10;\pagestyle{empty}&#10;\begin{document}&#10;&#10;&#10;$U_1$&#10;&#10;\end{document}" title="IguanaTex Bitmap Display">
              <a:extLst>
                <a:ext uri="{FF2B5EF4-FFF2-40B4-BE49-F238E27FC236}">
                  <a16:creationId xmlns:a16="http://schemas.microsoft.com/office/drawing/2014/main" id="{3787D2E0-8E9E-F40F-398A-7160B08F8491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84" y="465046"/>
              <a:ext cx="239238" cy="210286"/>
            </a:xfrm>
            <a:prstGeom prst="rect">
              <a:avLst/>
            </a:prstGeom>
          </p:spPr>
        </p:pic>
        <p:pic>
          <p:nvPicPr>
            <p:cNvPr id="266" name="Picture 265" descr="\documentclass{article}&#10;\usepackage{amsmath}&#10;\pagestyle{empty}&#10;\begin{document}&#10;&#10;&#10;$U_2$&#10;&#10;\end{document}" title="IguanaTex Bitmap Display">
              <a:extLst>
                <a:ext uri="{FF2B5EF4-FFF2-40B4-BE49-F238E27FC236}">
                  <a16:creationId xmlns:a16="http://schemas.microsoft.com/office/drawing/2014/main" id="{9CAEF521-4FA4-87BD-374D-863B3EF234DF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7" y="968401"/>
              <a:ext cx="245333" cy="210286"/>
            </a:xfrm>
            <a:prstGeom prst="rect">
              <a:avLst/>
            </a:prstGeom>
          </p:spPr>
        </p:pic>
        <p:pic>
          <p:nvPicPr>
            <p:cNvPr id="267" name="Picture 266" descr="\documentclass{article}&#10;\usepackage{amsmath}&#10;\pagestyle{empty}&#10;\begin{document}&#10;&#10;&#10;$U_3$&#10;&#10;\end{document}" title="IguanaTex Bitmap Display">
              <a:extLst>
                <a:ext uri="{FF2B5EF4-FFF2-40B4-BE49-F238E27FC236}">
                  <a16:creationId xmlns:a16="http://schemas.microsoft.com/office/drawing/2014/main" id="{B7ACC700-C065-98C8-7505-DD6F0CA5A1A7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03" y="1471153"/>
              <a:ext cx="246857" cy="213333"/>
            </a:xfrm>
            <a:prstGeom prst="rect">
              <a:avLst/>
            </a:prstGeom>
          </p:spPr>
        </p:pic>
        <p:pic>
          <p:nvPicPr>
            <p:cNvPr id="268" name="Picture 267" descr="\documentclass{article}&#10;\usepackage{amsmath}&#10;\pagestyle{empty}&#10;\begin{document}&#10;&#10;&#10;$U_4$&#10;&#10;\end{document}" title="IguanaTex Bitmap Display">
              <a:extLst>
                <a:ext uri="{FF2B5EF4-FFF2-40B4-BE49-F238E27FC236}">
                  <a16:creationId xmlns:a16="http://schemas.microsoft.com/office/drawing/2014/main" id="{09BE3CF4-B872-1505-3D43-7B218AA4E095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442" y="1492391"/>
              <a:ext cx="249905" cy="210286"/>
            </a:xfrm>
            <a:prstGeom prst="rect">
              <a:avLst/>
            </a:prstGeom>
          </p:spPr>
        </p:pic>
        <p:pic>
          <p:nvPicPr>
            <p:cNvPr id="269" name="Picture 268" descr="\documentclass{article}&#10;\usepackage{amsmath}&#10;\pagestyle{empty}&#10;\begin{document}&#10;&#10;&#10;$U_5$&#10;&#10;\end{document}" title="IguanaTex Bitmap Display">
              <a:extLst>
                <a:ext uri="{FF2B5EF4-FFF2-40B4-BE49-F238E27FC236}">
                  <a16:creationId xmlns:a16="http://schemas.microsoft.com/office/drawing/2014/main" id="{916539A5-E820-D0F0-3804-13DC56097871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111" y="969084"/>
              <a:ext cx="245333" cy="213333"/>
            </a:xfrm>
            <a:prstGeom prst="rect">
              <a:avLst/>
            </a:prstGeom>
          </p:spPr>
        </p:pic>
        <p:pic>
          <p:nvPicPr>
            <p:cNvPr id="270" name="Picture 269" descr="\documentclass{article}&#10;\usepackage{amsmath}&#10;\pagestyle{empty}&#10;\begin{document}&#10;&#10;&#10;$U_6$&#10;&#10;\end{document}" title="IguanaTex Bitmap Display">
              <a:extLst>
                <a:ext uri="{FF2B5EF4-FFF2-40B4-BE49-F238E27FC236}">
                  <a16:creationId xmlns:a16="http://schemas.microsoft.com/office/drawing/2014/main" id="{BF3731A0-6622-3772-9EFC-06AB06915053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593" y="465046"/>
              <a:ext cx="246857" cy="213333"/>
            </a:xfrm>
            <a:prstGeom prst="rect">
              <a:avLst/>
            </a:prstGeom>
          </p:spPr>
        </p:pic>
        <p:sp>
          <p:nvSpPr>
            <p:cNvPr id="271" name="Right Brace 270">
              <a:extLst>
                <a:ext uri="{FF2B5EF4-FFF2-40B4-BE49-F238E27FC236}">
                  <a16:creationId xmlns:a16="http://schemas.microsoft.com/office/drawing/2014/main" id="{8DDF39E1-2FB8-3B07-38E2-F1B2C86B7A0D}"/>
                </a:ext>
              </a:extLst>
            </p:cNvPr>
            <p:cNvSpPr/>
            <p:nvPr/>
          </p:nvSpPr>
          <p:spPr>
            <a:xfrm>
              <a:off x="5742397" y="1104499"/>
              <a:ext cx="159238" cy="672828"/>
            </a:xfrm>
            <a:prstGeom prst="rightBrace">
              <a:avLst>
                <a:gd name="adj1" fmla="val 58818"/>
                <a:gd name="adj2" fmla="val 66847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" name="Right Brace 271">
              <a:extLst>
                <a:ext uri="{FF2B5EF4-FFF2-40B4-BE49-F238E27FC236}">
                  <a16:creationId xmlns:a16="http://schemas.microsoft.com/office/drawing/2014/main" id="{00385A91-1E39-64FD-B5E9-F965CEAB037A}"/>
                </a:ext>
              </a:extLst>
            </p:cNvPr>
            <p:cNvSpPr/>
            <p:nvPr/>
          </p:nvSpPr>
          <p:spPr>
            <a:xfrm>
              <a:off x="6148811" y="733276"/>
              <a:ext cx="159238" cy="672828"/>
            </a:xfrm>
            <a:prstGeom prst="rightBrace">
              <a:avLst>
                <a:gd name="adj1" fmla="val 58818"/>
                <a:gd name="adj2" fmla="val 44825"/>
              </a:avLst>
            </a:prstGeom>
            <a:noFill/>
            <a:ln w="19050" cap="flat" cmpd="sng" algn="ctr">
              <a:solidFill>
                <a:srgbClr val="C00000">
                  <a:alpha val="6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73" name="Picture 272" descr="\documentclass{article}&#10;\usepackage{amsmath}&#10;\pagestyle{empty}&#10;\begin{document}&#10;&#10;&#10;$U_4$&#10;&#10;\end{document}" title="IguanaTex Bitmap Display">
              <a:extLst>
                <a:ext uri="{FF2B5EF4-FFF2-40B4-BE49-F238E27FC236}">
                  <a16:creationId xmlns:a16="http://schemas.microsoft.com/office/drawing/2014/main" id="{2B4A1DED-8569-D1F3-EE6C-D7CB9FD7B67C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214" y="1466205"/>
              <a:ext cx="249905" cy="210286"/>
            </a:xfrm>
            <a:prstGeom prst="rect">
              <a:avLst/>
            </a:prstGeom>
          </p:spPr>
        </p:pic>
        <p:pic>
          <p:nvPicPr>
            <p:cNvPr id="274" name="Picture 273" descr="\documentclass{article}&#10;\usepackage{amsmath}&#10;\pagestyle{empty}&#10;\begin{document}&#10;&#10;&#10;$U_5$&#10;&#10;\end{document}" title="IguanaTex Bitmap Display">
              <a:extLst>
                <a:ext uri="{FF2B5EF4-FFF2-40B4-BE49-F238E27FC236}">
                  <a16:creationId xmlns:a16="http://schemas.microsoft.com/office/drawing/2014/main" id="{EBB0613C-6661-9110-3E54-173229FEC8C5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883" y="942898"/>
              <a:ext cx="245333" cy="213333"/>
            </a:xfrm>
            <a:prstGeom prst="rect">
              <a:avLst/>
            </a:prstGeom>
          </p:spPr>
        </p:pic>
        <p:pic>
          <p:nvPicPr>
            <p:cNvPr id="275" name="Picture 274" descr="\documentclass{article}&#10;\usepackage{amsmath}&#10;\pagestyle{empty}&#10;\begin{document}&#10;&#10;&#10;$U_6$&#10;&#10;\end{document}" title="IguanaTex Bitmap Display">
              <a:extLst>
                <a:ext uri="{FF2B5EF4-FFF2-40B4-BE49-F238E27FC236}">
                  <a16:creationId xmlns:a16="http://schemas.microsoft.com/office/drawing/2014/main" id="{BB8345D8-5410-DE32-6DA5-1DF87B236796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365" y="438860"/>
              <a:ext cx="246857" cy="213333"/>
            </a:xfrm>
            <a:prstGeom prst="rect">
              <a:avLst/>
            </a:prstGeom>
          </p:spPr>
        </p:pic>
        <p:sp>
          <p:nvSpPr>
            <p:cNvPr id="276" name="Right Brace 275">
              <a:extLst>
                <a:ext uri="{FF2B5EF4-FFF2-40B4-BE49-F238E27FC236}">
                  <a16:creationId xmlns:a16="http://schemas.microsoft.com/office/drawing/2014/main" id="{FC1F38E2-A9C0-A3DC-D7B9-8A6891A2B239}"/>
                </a:ext>
              </a:extLst>
            </p:cNvPr>
            <p:cNvSpPr/>
            <p:nvPr/>
          </p:nvSpPr>
          <p:spPr>
            <a:xfrm rot="10800000">
              <a:off x="4323538" y="1090928"/>
              <a:ext cx="159238" cy="672828"/>
            </a:xfrm>
            <a:prstGeom prst="rightBrace">
              <a:avLst>
                <a:gd name="adj1" fmla="val 58818"/>
                <a:gd name="adj2" fmla="val 30354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7" name="Right Brace 276">
              <a:extLst>
                <a:ext uri="{FF2B5EF4-FFF2-40B4-BE49-F238E27FC236}">
                  <a16:creationId xmlns:a16="http://schemas.microsoft.com/office/drawing/2014/main" id="{325C17F1-99A5-A473-3414-15AEA7BA90BF}"/>
                </a:ext>
              </a:extLst>
            </p:cNvPr>
            <p:cNvSpPr/>
            <p:nvPr/>
          </p:nvSpPr>
          <p:spPr>
            <a:xfrm rot="10800000">
              <a:off x="3979936" y="733276"/>
              <a:ext cx="159238" cy="672828"/>
            </a:xfrm>
            <a:prstGeom prst="rightBrace">
              <a:avLst>
                <a:gd name="adj1" fmla="val 58818"/>
                <a:gd name="adj2" fmla="val 44825"/>
              </a:avLst>
            </a:prstGeom>
            <a:noFill/>
            <a:ln w="19050" cap="flat" cmpd="sng" algn="ctr">
              <a:solidFill>
                <a:srgbClr val="C00000">
                  <a:alpha val="6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78" name="Picture 277" descr="\documentclass{article}&#10;\usepackage{amsmath}&#10;\pagestyle{empty}&#10;\begin{document}&#10;&#10;&#10;$U_1$&#10;&#10;\end{document}" title="IguanaTex Bitmap Display">
              <a:extLst>
                <a:ext uri="{FF2B5EF4-FFF2-40B4-BE49-F238E27FC236}">
                  <a16:creationId xmlns:a16="http://schemas.microsoft.com/office/drawing/2014/main" id="{639708A8-3C0A-E903-53BE-59F39480BEE2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713" y="484437"/>
              <a:ext cx="239238" cy="210286"/>
            </a:xfrm>
            <a:prstGeom prst="rect">
              <a:avLst/>
            </a:prstGeom>
          </p:spPr>
        </p:pic>
        <p:pic>
          <p:nvPicPr>
            <p:cNvPr id="279" name="Picture 278" descr="\documentclass{article}&#10;\usepackage{amsmath}&#10;\pagestyle{empty}&#10;\begin{document}&#10;&#10;&#10;$U_2$&#10;&#10;\end{document}" title="IguanaTex Bitmap Display">
              <a:extLst>
                <a:ext uri="{FF2B5EF4-FFF2-40B4-BE49-F238E27FC236}">
                  <a16:creationId xmlns:a16="http://schemas.microsoft.com/office/drawing/2014/main" id="{367D7179-612D-D9A0-DEFC-DB3A988C7EFD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760" y="970503"/>
              <a:ext cx="245333" cy="210286"/>
            </a:xfrm>
            <a:prstGeom prst="rect">
              <a:avLst/>
            </a:prstGeom>
          </p:spPr>
        </p:pic>
        <p:pic>
          <p:nvPicPr>
            <p:cNvPr id="280" name="Picture 279" descr="\documentclass{article}&#10;\usepackage{amsmath}&#10;\pagestyle{empty}&#10;\begin{document}&#10;&#10;&#10;$U_3$&#10;&#10;\end{document}" title="IguanaTex Bitmap Display">
              <a:extLst>
                <a:ext uri="{FF2B5EF4-FFF2-40B4-BE49-F238E27FC236}">
                  <a16:creationId xmlns:a16="http://schemas.microsoft.com/office/drawing/2014/main" id="{995D078D-6412-B7F0-A5EE-5C7E02C7ADA0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838" y="1494713"/>
              <a:ext cx="246857" cy="213333"/>
            </a:xfrm>
            <a:prstGeom prst="rect">
              <a:avLst/>
            </a:prstGeom>
          </p:spPr>
        </p:pic>
        <p:pic>
          <p:nvPicPr>
            <p:cNvPr id="281" name="Picture 280" descr="\documentclass{article}&#10;\usepackage{amsmath}&#10;\pagestyle{empty}&#10;\begin{document}&#10;&#10;&#10;$=$&#10;&#10;\end{document}" title="IguanaTex Bitmap Display">
              <a:extLst>
                <a:ext uri="{FF2B5EF4-FFF2-40B4-BE49-F238E27FC236}">
                  <a16:creationId xmlns:a16="http://schemas.microsoft.com/office/drawing/2014/main" id="{9FBFB575-3AD3-486E-1454-BFA1814E7989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685" y="1028022"/>
              <a:ext cx="169143" cy="59429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77CC44F-15D3-06AC-9E2B-3D4C784E026C}"/>
              </a:ext>
            </a:extLst>
          </p:cNvPr>
          <p:cNvGrpSpPr/>
          <p:nvPr/>
        </p:nvGrpSpPr>
        <p:grpSpPr>
          <a:xfrm>
            <a:off x="6607204" y="2775270"/>
            <a:ext cx="4255502" cy="1460283"/>
            <a:chOff x="1311374" y="2019290"/>
            <a:chExt cx="5065509" cy="1738239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AE1EC68B-3CB0-392A-6A8A-D3C72817202E}"/>
                </a:ext>
              </a:extLst>
            </p:cNvPr>
            <p:cNvGrpSpPr/>
            <p:nvPr/>
          </p:nvGrpSpPr>
          <p:grpSpPr>
            <a:xfrm>
              <a:off x="1311374" y="2157490"/>
              <a:ext cx="1931854" cy="1424016"/>
              <a:chOff x="894922" y="2078703"/>
              <a:chExt cx="1931854" cy="1424016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3FDB87E5-BA39-E3E0-E2A1-9750B32D4B5B}"/>
                  </a:ext>
                </a:extLst>
              </p:cNvPr>
              <p:cNvGrpSpPr/>
              <p:nvPr/>
            </p:nvGrpSpPr>
            <p:grpSpPr>
              <a:xfrm>
                <a:off x="1200265" y="2239476"/>
                <a:ext cx="1324177" cy="1052957"/>
                <a:chOff x="1337733" y="1677520"/>
                <a:chExt cx="1972734" cy="800434"/>
              </a:xfrm>
            </p:grpSpPr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ABF40050-EB87-1F00-D4E2-E3A5D7394EB6}"/>
                    </a:ext>
                  </a:extLst>
                </p:cNvPr>
                <p:cNvCxnSpPr>
                  <a:cxnSpLocks/>
                  <a:stCxn id="253" idx="3"/>
                </p:cNvCxnSpPr>
                <p:nvPr/>
              </p:nvCxnSpPr>
              <p:spPr>
                <a:xfrm flipH="1">
                  <a:off x="1689100" y="2216241"/>
                  <a:ext cx="322121" cy="25245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52FDD4B2-82AF-734B-890E-D517A57EE702}"/>
                    </a:ext>
                  </a:extLst>
                </p:cNvPr>
                <p:cNvSpPr/>
                <p:nvPr/>
              </p:nvSpPr>
              <p:spPr>
                <a:xfrm>
                  <a:off x="1891621" y="1870681"/>
                  <a:ext cx="816678" cy="404849"/>
                </a:xfrm>
                <a:prstGeom prst="ellipse">
                  <a:avLst/>
                </a:prstGeom>
                <a:solidFill>
                  <a:srgbClr val="A02B93">
                    <a:lumMod val="50000"/>
                  </a:srgbClr>
                </a:solidFill>
                <a:ln w="34925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79A30ACF-3D81-5AF6-F498-F086476D4972}"/>
                    </a:ext>
                  </a:extLst>
                </p:cNvPr>
                <p:cNvCxnSpPr>
                  <a:cxnSpLocks/>
                  <a:endCxn id="253" idx="7"/>
                </p:cNvCxnSpPr>
                <p:nvPr/>
              </p:nvCxnSpPr>
              <p:spPr>
                <a:xfrm flipH="1">
                  <a:off x="2588699" y="1677520"/>
                  <a:ext cx="390887" cy="25245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EB943A81-5C30-F368-CCA7-28F33F3C028E}"/>
                    </a:ext>
                  </a:extLst>
                </p:cNvPr>
                <p:cNvCxnSpPr>
                  <a:cxnSpLocks/>
                  <a:stCxn id="253" idx="6"/>
                </p:cNvCxnSpPr>
                <p:nvPr/>
              </p:nvCxnSpPr>
              <p:spPr>
                <a:xfrm>
                  <a:off x="2708299" y="2073106"/>
                  <a:ext cx="602168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024556DA-DD42-E96D-F52B-6D55E86A6072}"/>
                    </a:ext>
                  </a:extLst>
                </p:cNvPr>
                <p:cNvCxnSpPr>
                  <a:cxnSpLocks/>
                  <a:stCxn id="253" idx="5"/>
                </p:cNvCxnSpPr>
                <p:nvPr/>
              </p:nvCxnSpPr>
              <p:spPr>
                <a:xfrm>
                  <a:off x="2588699" y="2216241"/>
                  <a:ext cx="322121" cy="261713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8A9A7987-33B9-D0EE-7448-C425624EA8D7}"/>
                    </a:ext>
                  </a:extLst>
                </p:cNvPr>
                <p:cNvCxnSpPr>
                  <a:cxnSpLocks/>
                  <a:endCxn id="253" idx="1"/>
                </p:cNvCxnSpPr>
                <p:nvPr/>
              </p:nvCxnSpPr>
              <p:spPr>
                <a:xfrm>
                  <a:off x="1655233" y="1677520"/>
                  <a:ext cx="355988" cy="25245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D498117D-C130-C402-AD96-286805EF6871}"/>
                    </a:ext>
                  </a:extLst>
                </p:cNvPr>
                <p:cNvCxnSpPr>
                  <a:cxnSpLocks/>
                  <a:endCxn id="253" idx="2"/>
                </p:cNvCxnSpPr>
                <p:nvPr/>
              </p:nvCxnSpPr>
              <p:spPr>
                <a:xfrm>
                  <a:off x="1337733" y="2073106"/>
                  <a:ext cx="553888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246" name="Picture 245" descr="\documentclass{article}&#10;\usepackage{amsmath}&#10;\pagestyle{empty}&#10;\begin{document}&#10;&#10;&#10;$U_1$&#10;&#10;\end{document}" title="IguanaTex Bitmap Display">
                <a:extLst>
                  <a:ext uri="{FF2B5EF4-FFF2-40B4-BE49-F238E27FC236}">
                    <a16:creationId xmlns:a16="http://schemas.microsoft.com/office/drawing/2014/main" id="{08825181-255F-5CA5-45F7-2EEC5FD3D3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667" y="2081750"/>
                <a:ext cx="239238" cy="210286"/>
              </a:xfrm>
              <a:prstGeom prst="rect">
                <a:avLst/>
              </a:prstGeom>
            </p:spPr>
          </p:pic>
          <p:pic>
            <p:nvPicPr>
              <p:cNvPr id="247" name="Picture 246" descr="\documentclass{article}&#10;\usepackage{amsmath}&#10;\pagestyle{empty}&#10;\begin{document}&#10;&#10;&#10;$U_2$&#10;&#10;\end{document}" title="IguanaTex Bitmap Display">
                <a:extLst>
                  <a:ext uri="{FF2B5EF4-FFF2-40B4-BE49-F238E27FC236}">
                    <a16:creationId xmlns:a16="http://schemas.microsoft.com/office/drawing/2014/main" id="{36887417-8C73-B785-74BD-BC1D1B48426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922" y="2651543"/>
                <a:ext cx="245333" cy="210286"/>
              </a:xfrm>
              <a:prstGeom prst="rect">
                <a:avLst/>
              </a:prstGeom>
            </p:spPr>
          </p:pic>
          <p:pic>
            <p:nvPicPr>
              <p:cNvPr id="248" name="Picture 247" descr="\documentclass{article}&#10;\usepackage{amsmath}&#10;\pagestyle{empty}&#10;\begin{document}&#10;&#10;&#10;$U_3$&#10;&#10;\end{document}" title="IguanaTex Bitmap Display">
                <a:extLst>
                  <a:ext uri="{FF2B5EF4-FFF2-40B4-BE49-F238E27FC236}">
                    <a16:creationId xmlns:a16="http://schemas.microsoft.com/office/drawing/2014/main" id="{E25DF163-E0BF-CC68-7E87-591DBFDDA2D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506" y="3255205"/>
                <a:ext cx="246857" cy="213333"/>
              </a:xfrm>
              <a:prstGeom prst="rect">
                <a:avLst/>
              </a:prstGeom>
            </p:spPr>
          </p:pic>
          <p:pic>
            <p:nvPicPr>
              <p:cNvPr id="249" name="Picture 248" descr="\documentclass{article}&#10;\usepackage{amsmath}&#10;\pagestyle{empty}&#10;\begin{document}&#10;&#10;&#10;$U_4$&#10;&#10;\end{document}" title="IguanaTex Bitmap Display">
                <a:extLst>
                  <a:ext uri="{FF2B5EF4-FFF2-40B4-BE49-F238E27FC236}">
                    <a16:creationId xmlns:a16="http://schemas.microsoft.com/office/drawing/2014/main" id="{828FDA3A-4928-9FBF-A29B-0A1849B682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5139" y="3292433"/>
                <a:ext cx="249905" cy="210286"/>
              </a:xfrm>
              <a:prstGeom prst="rect">
                <a:avLst/>
              </a:prstGeom>
            </p:spPr>
          </p:pic>
          <p:pic>
            <p:nvPicPr>
              <p:cNvPr id="250" name="Picture 249" descr="\documentclass{article}&#10;\usepackage{amsmath}&#10;\pagestyle{empty}&#10;\begin{document}&#10;&#10;&#10;$U_5$&#10;&#10;\end{document}" title="IguanaTex Bitmap Display">
                <a:extLst>
                  <a:ext uri="{FF2B5EF4-FFF2-40B4-BE49-F238E27FC236}">
                    <a16:creationId xmlns:a16="http://schemas.microsoft.com/office/drawing/2014/main" id="{100E69EA-F151-221E-2F94-422DA417F6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443" y="2697171"/>
                <a:ext cx="245333" cy="213333"/>
              </a:xfrm>
              <a:prstGeom prst="rect">
                <a:avLst/>
              </a:prstGeom>
            </p:spPr>
          </p:pic>
          <p:pic>
            <p:nvPicPr>
              <p:cNvPr id="251" name="Picture 250" descr="\documentclass{article}&#10;\usepackage{amsmath}&#10;\pagestyle{empty}&#10;\begin{document}&#10;&#10;&#10;$U_6$&#10;&#10;\end{document}" title="IguanaTex Bitmap Display">
                <a:extLst>
                  <a:ext uri="{FF2B5EF4-FFF2-40B4-BE49-F238E27FC236}">
                    <a16:creationId xmlns:a16="http://schemas.microsoft.com/office/drawing/2014/main" id="{1CA1118D-7332-4DFF-9FC2-EBDA372A85A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223" y="2078703"/>
                <a:ext cx="246857" cy="213333"/>
              </a:xfrm>
              <a:prstGeom prst="rect">
                <a:avLst/>
              </a:prstGeom>
            </p:spPr>
          </p:pic>
        </p:grpSp>
        <p:pic>
          <p:nvPicPr>
            <p:cNvPr id="217" name="Picture 216" descr="\documentclass{article}&#10;\usepackage{amsmath}&#10;\pagestyle{empty}&#10;\begin{document}&#10;&#10;&#10;$=$&#10;&#10;\end{document}" title="IguanaTex Bitmap Display">
              <a:extLst>
                <a:ext uri="{FF2B5EF4-FFF2-40B4-BE49-F238E27FC236}">
                  <a16:creationId xmlns:a16="http://schemas.microsoft.com/office/drawing/2014/main" id="{3C489B84-425D-3C77-5447-82C373C30C8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0" y="2798163"/>
              <a:ext cx="169143" cy="59429"/>
            </a:xfrm>
            <a:prstGeom prst="rect">
              <a:avLst/>
            </a:prstGeom>
          </p:spPr>
        </p:pic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D495BA0B-8409-BE29-FFDA-F78E80BA5F73}"/>
                </a:ext>
              </a:extLst>
            </p:cNvPr>
            <p:cNvGrpSpPr/>
            <p:nvPr/>
          </p:nvGrpSpPr>
          <p:grpSpPr>
            <a:xfrm>
              <a:off x="3963720" y="2019290"/>
              <a:ext cx="2413163" cy="1738239"/>
              <a:chOff x="3390161" y="1979762"/>
              <a:chExt cx="2413163" cy="1738239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CBFFEBAE-11BC-AD9B-2548-1473E8BE9F62}"/>
                  </a:ext>
                </a:extLst>
              </p:cNvPr>
              <p:cNvGrpSpPr/>
              <p:nvPr/>
            </p:nvGrpSpPr>
            <p:grpSpPr>
              <a:xfrm>
                <a:off x="3797300" y="2153193"/>
                <a:ext cx="1581150" cy="1268134"/>
                <a:chOff x="3797300" y="2153193"/>
                <a:chExt cx="1581150" cy="1268134"/>
              </a:xfrm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71519C1C-1C6E-CEAF-F4CE-CC4F6CAB0AF2}"/>
                    </a:ext>
                  </a:extLst>
                </p:cNvPr>
                <p:cNvCxnSpPr>
                  <a:cxnSpLocks/>
                  <a:stCxn id="233" idx="3"/>
                </p:cNvCxnSpPr>
                <p:nvPr/>
              </p:nvCxnSpPr>
              <p:spPr>
                <a:xfrm flipH="1">
                  <a:off x="4155095" y="3012674"/>
                  <a:ext cx="201859" cy="40865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E271BA02-DECD-CC00-55D3-54DFAB0C6238}"/>
                    </a:ext>
                  </a:extLst>
                </p:cNvPr>
                <p:cNvSpPr/>
                <p:nvPr/>
              </p:nvSpPr>
              <p:spPr>
                <a:xfrm>
                  <a:off x="4262678" y="2470041"/>
                  <a:ext cx="643756" cy="635734"/>
                </a:xfrm>
                <a:prstGeom prst="ellipse">
                  <a:avLst/>
                </a:prstGeom>
                <a:solidFill>
                  <a:srgbClr val="0E2841">
                    <a:lumMod val="25000"/>
                    <a:lumOff val="75000"/>
                  </a:srgb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A9B694D7-65E4-D608-4E6F-C02F3E4C0138}"/>
                    </a:ext>
                  </a:extLst>
                </p:cNvPr>
                <p:cNvCxnSpPr>
                  <a:cxnSpLocks/>
                  <a:endCxn id="233" idx="7"/>
                </p:cNvCxnSpPr>
                <p:nvPr/>
              </p:nvCxnSpPr>
              <p:spPr>
                <a:xfrm flipH="1">
                  <a:off x="4812158" y="2190048"/>
                  <a:ext cx="246857" cy="3730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67B6D135-8F37-B33B-4BAF-4EA67B9F11B1}"/>
                    </a:ext>
                  </a:extLst>
                </p:cNvPr>
                <p:cNvCxnSpPr>
                  <a:cxnSpLocks/>
                  <a:stCxn id="233" idx="6"/>
                </p:cNvCxnSpPr>
                <p:nvPr/>
              </p:nvCxnSpPr>
              <p:spPr>
                <a:xfrm flipV="1">
                  <a:off x="4906434" y="2697122"/>
                  <a:ext cx="472016" cy="90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E5212F9B-616B-4DF6-67D3-867299B20F4A}"/>
                    </a:ext>
                  </a:extLst>
                </p:cNvPr>
                <p:cNvCxnSpPr>
                  <a:cxnSpLocks/>
                  <a:stCxn id="233" idx="5"/>
                </p:cNvCxnSpPr>
                <p:nvPr/>
              </p:nvCxnSpPr>
              <p:spPr>
                <a:xfrm>
                  <a:off x="4812158" y="3012674"/>
                  <a:ext cx="246857" cy="40865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A7BBE4F9-999D-53AB-81EC-3DDFAD431A9A}"/>
                    </a:ext>
                  </a:extLst>
                </p:cNvPr>
                <p:cNvCxnSpPr>
                  <a:cxnSpLocks/>
                  <a:endCxn id="233" idx="1"/>
                </p:cNvCxnSpPr>
                <p:nvPr/>
              </p:nvCxnSpPr>
              <p:spPr>
                <a:xfrm>
                  <a:off x="3949700" y="2275606"/>
                  <a:ext cx="407254" cy="28753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1077A2A4-EF86-6F4B-E2C0-13E06522348A}"/>
                    </a:ext>
                  </a:extLst>
                </p:cNvPr>
                <p:cNvCxnSpPr>
                  <a:cxnSpLocks/>
                  <a:endCxn id="233" idx="2"/>
                </p:cNvCxnSpPr>
                <p:nvPr/>
              </p:nvCxnSpPr>
              <p:spPr>
                <a:xfrm>
                  <a:off x="3797300" y="2685163"/>
                  <a:ext cx="465378" cy="10274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B49014A9-1F41-6877-000C-212002328318}"/>
                    </a:ext>
                  </a:extLst>
                </p:cNvPr>
                <p:cNvCxnSpPr>
                  <a:cxnSpLocks/>
                  <a:endCxn id="233" idx="2"/>
                </p:cNvCxnSpPr>
                <p:nvPr/>
              </p:nvCxnSpPr>
              <p:spPr>
                <a:xfrm flipV="1">
                  <a:off x="3797300" y="2787908"/>
                  <a:ext cx="465378" cy="10274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E37CB15A-F764-618C-B89B-329466083E9C}"/>
                    </a:ext>
                  </a:extLst>
                </p:cNvPr>
                <p:cNvCxnSpPr>
                  <a:cxnSpLocks/>
                  <a:stCxn id="233" idx="3"/>
                </p:cNvCxnSpPr>
                <p:nvPr/>
              </p:nvCxnSpPr>
              <p:spPr>
                <a:xfrm flipH="1">
                  <a:off x="3949700" y="3012674"/>
                  <a:ext cx="407254" cy="27866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80418FB0-336D-06CF-6DDC-6CFCFC504827}"/>
                    </a:ext>
                  </a:extLst>
                </p:cNvPr>
                <p:cNvCxnSpPr>
                  <a:cxnSpLocks/>
                  <a:stCxn id="233" idx="5"/>
                </p:cNvCxnSpPr>
                <p:nvPr/>
              </p:nvCxnSpPr>
              <p:spPr>
                <a:xfrm>
                  <a:off x="4812158" y="3012674"/>
                  <a:ext cx="428709" cy="25040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07356725-E2AE-85B7-1899-ED6F57C4FC12}"/>
                    </a:ext>
                  </a:extLst>
                </p:cNvPr>
                <p:cNvCxnSpPr>
                  <a:cxnSpLocks/>
                  <a:stCxn id="233" idx="6"/>
                </p:cNvCxnSpPr>
                <p:nvPr/>
              </p:nvCxnSpPr>
              <p:spPr>
                <a:xfrm>
                  <a:off x="4906434" y="2787908"/>
                  <a:ext cx="472016" cy="12914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49E7BA6A-E360-F222-A0F0-9F55A977042F}"/>
                    </a:ext>
                  </a:extLst>
                </p:cNvPr>
                <p:cNvCxnSpPr>
                  <a:cxnSpLocks/>
                  <a:endCxn id="233" idx="7"/>
                </p:cNvCxnSpPr>
                <p:nvPr/>
              </p:nvCxnSpPr>
              <p:spPr>
                <a:xfrm flipH="1">
                  <a:off x="4812158" y="2295707"/>
                  <a:ext cx="428709" cy="2674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1394DE48-FA12-E31A-E373-32A9CD91006C}"/>
                    </a:ext>
                  </a:extLst>
                </p:cNvPr>
                <p:cNvCxnSpPr>
                  <a:cxnSpLocks/>
                  <a:endCxn id="233" idx="1"/>
                </p:cNvCxnSpPr>
                <p:nvPr/>
              </p:nvCxnSpPr>
              <p:spPr>
                <a:xfrm>
                  <a:off x="4155095" y="2153193"/>
                  <a:ext cx="201859" cy="40994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220" name="Picture 219" descr="\documentclass{article}&#10;\usepackage{amsmath}&#10;\pagestyle{empty}&#10;\begin{document}&#10;&#10;&#10;$U_1$&#10;&#10;\end{document}" title="IguanaTex Bitmap Display">
                <a:extLst>
                  <a:ext uri="{FF2B5EF4-FFF2-40B4-BE49-F238E27FC236}">
                    <a16:creationId xmlns:a16="http://schemas.microsoft.com/office/drawing/2014/main" id="{3B77B4F8-85F4-AD8C-5CF6-2B3D9F7F9B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3035" y="1979762"/>
                <a:ext cx="239238" cy="210286"/>
              </a:xfrm>
              <a:prstGeom prst="rect">
                <a:avLst/>
              </a:prstGeom>
            </p:spPr>
          </p:pic>
          <p:pic>
            <p:nvPicPr>
              <p:cNvPr id="221" name="Picture 220" descr="\documentclass{article}&#10;\usepackage{amsmath}&#10;\pagestyle{empty}&#10;\begin{document}&#10;&#10;&#10;$U_2$&#10;&#10;\end{document}" title="IguanaTex Bitmap Display">
                <a:extLst>
                  <a:ext uri="{FF2B5EF4-FFF2-40B4-BE49-F238E27FC236}">
                    <a16:creationId xmlns:a16="http://schemas.microsoft.com/office/drawing/2014/main" id="{DECB286F-E7FE-CA88-D51B-47458F6F54C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0161" y="2695889"/>
                <a:ext cx="245333" cy="210286"/>
              </a:xfrm>
              <a:prstGeom prst="rect">
                <a:avLst/>
              </a:prstGeom>
            </p:spPr>
          </p:pic>
          <p:pic>
            <p:nvPicPr>
              <p:cNvPr id="222" name="Picture 221" descr="\documentclass{article}&#10;\usepackage{amsmath}&#10;\pagestyle{empty}&#10;\begin{document}&#10;&#10;&#10;$U_3$&#10;&#10;\end{document}" title="IguanaTex Bitmap Display">
                <a:extLst>
                  <a:ext uri="{FF2B5EF4-FFF2-40B4-BE49-F238E27FC236}">
                    <a16:creationId xmlns:a16="http://schemas.microsoft.com/office/drawing/2014/main" id="{C38FD4D0-2BEA-BB60-C90C-832374DEB83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2012" y="3504668"/>
                <a:ext cx="246857" cy="213333"/>
              </a:xfrm>
              <a:prstGeom prst="rect">
                <a:avLst/>
              </a:prstGeom>
            </p:spPr>
          </p:pic>
          <p:pic>
            <p:nvPicPr>
              <p:cNvPr id="223" name="Picture 222" descr="\documentclass{article}&#10;\usepackage{amsmath}&#10;\pagestyle{empty}&#10;\begin{document}&#10;&#10;&#10;$U_4$&#10;&#10;\end{document}" title="IguanaTex Bitmap Display">
                <a:extLst>
                  <a:ext uri="{FF2B5EF4-FFF2-40B4-BE49-F238E27FC236}">
                    <a16:creationId xmlns:a16="http://schemas.microsoft.com/office/drawing/2014/main" id="{AD8E94C6-5321-0AC2-B776-D09EC648E56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8086" y="3421326"/>
                <a:ext cx="249905" cy="210286"/>
              </a:xfrm>
              <a:prstGeom prst="rect">
                <a:avLst/>
              </a:prstGeom>
            </p:spPr>
          </p:pic>
          <p:pic>
            <p:nvPicPr>
              <p:cNvPr id="224" name="Picture 223" descr="\documentclass{article}&#10;\usepackage{amsmath}&#10;\pagestyle{empty}&#10;\begin{document}&#10;&#10;&#10;$U_5$&#10;&#10;\end{document}" title="IguanaTex Bitmap Display">
                <a:extLst>
                  <a:ext uri="{FF2B5EF4-FFF2-40B4-BE49-F238E27FC236}">
                    <a16:creationId xmlns:a16="http://schemas.microsoft.com/office/drawing/2014/main" id="{15A78FE8-F6F3-C8C8-B4CB-457325733B6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7991" y="2695889"/>
                <a:ext cx="245333" cy="213333"/>
              </a:xfrm>
              <a:prstGeom prst="rect">
                <a:avLst/>
              </a:prstGeom>
            </p:spPr>
          </p:pic>
          <p:pic>
            <p:nvPicPr>
              <p:cNvPr id="225" name="Picture 224" descr="\documentclass{article}&#10;\usepackage{amsmath}&#10;\pagestyle{empty}&#10;\begin{document}&#10;&#10;&#10;$U_6$&#10;&#10;\end{document}" title="IguanaTex Bitmap Display">
                <a:extLst>
                  <a:ext uri="{FF2B5EF4-FFF2-40B4-BE49-F238E27FC236}">
                    <a16:creationId xmlns:a16="http://schemas.microsoft.com/office/drawing/2014/main" id="{F623F504-3C8A-2641-8F5A-4FD359A5491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8160" y="2015401"/>
                <a:ext cx="246857" cy="213333"/>
              </a:xfrm>
              <a:prstGeom prst="rect">
                <a:avLst/>
              </a:prstGeom>
            </p:spPr>
          </p:pic>
          <p:sp>
            <p:nvSpPr>
              <p:cNvPr id="226" name="Right Brace 225">
                <a:extLst>
                  <a:ext uri="{FF2B5EF4-FFF2-40B4-BE49-F238E27FC236}">
                    <a16:creationId xmlns:a16="http://schemas.microsoft.com/office/drawing/2014/main" id="{373DA908-A6C9-52E6-7AE5-01C772994E7A}"/>
                  </a:ext>
                </a:extLst>
              </p:cNvPr>
              <p:cNvSpPr/>
              <p:nvPr/>
            </p:nvSpPr>
            <p:spPr>
              <a:xfrm>
                <a:off x="5411521" y="2635558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7" name="Right Brace 226">
                <a:extLst>
                  <a:ext uri="{FF2B5EF4-FFF2-40B4-BE49-F238E27FC236}">
                    <a16:creationId xmlns:a16="http://schemas.microsoft.com/office/drawing/2014/main" id="{311E9CD9-2E06-4E93-C4C8-A2F0D6647B99}"/>
                  </a:ext>
                </a:extLst>
              </p:cNvPr>
              <p:cNvSpPr/>
              <p:nvPr/>
            </p:nvSpPr>
            <p:spPr>
              <a:xfrm rot="2269450">
                <a:off x="5167488" y="3231002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8" name="Right Brace 227">
                <a:extLst>
                  <a:ext uri="{FF2B5EF4-FFF2-40B4-BE49-F238E27FC236}">
                    <a16:creationId xmlns:a16="http://schemas.microsoft.com/office/drawing/2014/main" id="{3AE7E4E6-6D1B-E3A3-DDAF-0E3E894317A9}"/>
                  </a:ext>
                </a:extLst>
              </p:cNvPr>
              <p:cNvSpPr/>
              <p:nvPr/>
            </p:nvSpPr>
            <p:spPr>
              <a:xfrm rot="18931785">
                <a:off x="5167487" y="2026589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9" name="Right Brace 228">
                <a:extLst>
                  <a:ext uri="{FF2B5EF4-FFF2-40B4-BE49-F238E27FC236}">
                    <a16:creationId xmlns:a16="http://schemas.microsoft.com/office/drawing/2014/main" id="{84730BE7-6D19-C03D-3048-51D144F9353E}"/>
                  </a:ext>
                </a:extLst>
              </p:cNvPr>
              <p:cNvSpPr/>
              <p:nvPr/>
            </p:nvSpPr>
            <p:spPr>
              <a:xfrm rot="10800000">
                <a:off x="3667585" y="2625817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0" name="Right Brace 229">
                <a:extLst>
                  <a:ext uri="{FF2B5EF4-FFF2-40B4-BE49-F238E27FC236}">
                    <a16:creationId xmlns:a16="http://schemas.microsoft.com/office/drawing/2014/main" id="{D841A015-023A-55DA-248A-898F69EA0290}"/>
                  </a:ext>
                </a:extLst>
              </p:cNvPr>
              <p:cNvSpPr/>
              <p:nvPr/>
            </p:nvSpPr>
            <p:spPr>
              <a:xfrm rot="7704223">
                <a:off x="3934803" y="3262002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1" name="Right Brace 230">
                <a:extLst>
                  <a:ext uri="{FF2B5EF4-FFF2-40B4-BE49-F238E27FC236}">
                    <a16:creationId xmlns:a16="http://schemas.microsoft.com/office/drawing/2014/main" id="{2EDB619D-BAD3-EC5E-9469-216DCB30D8E4}"/>
                  </a:ext>
                </a:extLst>
              </p:cNvPr>
              <p:cNvSpPr/>
              <p:nvPr/>
            </p:nvSpPr>
            <p:spPr>
              <a:xfrm rot="13552483">
                <a:off x="3941235" y="2003830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677C98-82EE-0E40-A116-012DE4D3A7EC}"/>
              </a:ext>
            </a:extLst>
          </p:cNvPr>
          <p:cNvGrpSpPr/>
          <p:nvPr/>
        </p:nvGrpSpPr>
        <p:grpSpPr>
          <a:xfrm>
            <a:off x="4674410" y="4763814"/>
            <a:ext cx="6165865" cy="1278224"/>
            <a:chOff x="4674410" y="4763814"/>
            <a:chExt cx="6165865" cy="1278224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BDF8621-32B7-FA80-4569-7E85140BF0E4}"/>
                </a:ext>
              </a:extLst>
            </p:cNvPr>
            <p:cNvGrpSpPr/>
            <p:nvPr/>
          </p:nvGrpSpPr>
          <p:grpSpPr>
            <a:xfrm>
              <a:off x="8379860" y="4983828"/>
              <a:ext cx="2460415" cy="758293"/>
              <a:chOff x="2575222" y="3254626"/>
              <a:chExt cx="2433636" cy="750040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CFE5E22-2B0D-CB93-54AC-5D9C9C913A22}"/>
                  </a:ext>
                </a:extLst>
              </p:cNvPr>
              <p:cNvSpPr/>
              <p:nvPr/>
            </p:nvSpPr>
            <p:spPr>
              <a:xfrm>
                <a:off x="2647325" y="3335867"/>
                <a:ext cx="602168" cy="602168"/>
              </a:xfrm>
              <a:prstGeom prst="rect">
                <a:avLst/>
              </a:prstGeom>
              <a:solidFill>
                <a:srgbClr val="C00000"/>
              </a:solidFill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30876D4-68C7-266C-16C9-0467A6469FB0}"/>
                  </a:ext>
                </a:extLst>
              </p:cNvPr>
              <p:cNvSpPr/>
              <p:nvPr/>
            </p:nvSpPr>
            <p:spPr>
              <a:xfrm>
                <a:off x="3249493" y="3335867"/>
                <a:ext cx="602168" cy="602168"/>
              </a:xfrm>
              <a:prstGeom prst="rect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349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A313E2D-41D2-1E8F-24CC-E1E74FFEE769}"/>
                  </a:ext>
                </a:extLst>
              </p:cNvPr>
              <p:cNvSpPr/>
              <p:nvPr/>
            </p:nvSpPr>
            <p:spPr>
              <a:xfrm>
                <a:off x="2580693" y="3269235"/>
                <a:ext cx="133263" cy="133263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B63E2AC9-1C4D-DD32-C620-90151B90B420}"/>
                  </a:ext>
                </a:extLst>
              </p:cNvPr>
              <p:cNvSpPr/>
              <p:nvPr/>
            </p:nvSpPr>
            <p:spPr>
              <a:xfrm>
                <a:off x="3180440" y="3269235"/>
                <a:ext cx="133263" cy="133263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F68FE8B-3284-9E3D-9F42-80DF12A2F3A0}"/>
                  </a:ext>
                </a:extLst>
              </p:cNvPr>
              <p:cNvSpPr/>
              <p:nvPr/>
            </p:nvSpPr>
            <p:spPr>
              <a:xfrm>
                <a:off x="3780187" y="3269234"/>
                <a:ext cx="133263" cy="133263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D0C2931E-6ACC-C2E1-01E6-6EC6AEF9AE04}"/>
                  </a:ext>
                </a:extLst>
              </p:cNvPr>
              <p:cNvSpPr/>
              <p:nvPr/>
            </p:nvSpPr>
            <p:spPr>
              <a:xfrm>
                <a:off x="2575222" y="3871403"/>
                <a:ext cx="133263" cy="133263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CB31A4AC-9A42-CBFB-FA64-86F3A5947938}"/>
                  </a:ext>
                </a:extLst>
              </p:cNvPr>
              <p:cNvSpPr/>
              <p:nvPr/>
            </p:nvSpPr>
            <p:spPr>
              <a:xfrm>
                <a:off x="3177390" y="3871402"/>
                <a:ext cx="133263" cy="133263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4DE2000D-C0E2-B8F4-8B12-225BF37339EB}"/>
                  </a:ext>
                </a:extLst>
              </p:cNvPr>
              <p:cNvSpPr/>
              <p:nvPr/>
            </p:nvSpPr>
            <p:spPr>
              <a:xfrm>
                <a:off x="3774086" y="3863124"/>
                <a:ext cx="133263" cy="133263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0" name="Right Brace 209">
                <a:extLst>
                  <a:ext uri="{FF2B5EF4-FFF2-40B4-BE49-F238E27FC236}">
                    <a16:creationId xmlns:a16="http://schemas.microsoft.com/office/drawing/2014/main" id="{1CD7F4F2-7343-89BC-2189-A1853979199A}"/>
                  </a:ext>
                </a:extLst>
              </p:cNvPr>
              <p:cNvSpPr/>
              <p:nvPr/>
            </p:nvSpPr>
            <p:spPr>
              <a:xfrm>
                <a:off x="3955970" y="3260957"/>
                <a:ext cx="133263" cy="735430"/>
              </a:xfrm>
              <a:prstGeom prst="rightBrace">
                <a:avLst>
                  <a:gd name="adj1" fmla="val 75043"/>
                  <a:gd name="adj2" fmla="val 50000"/>
                </a:avLst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1" name="Right Brace 210">
                <a:extLst>
                  <a:ext uri="{FF2B5EF4-FFF2-40B4-BE49-F238E27FC236}">
                    <a16:creationId xmlns:a16="http://schemas.microsoft.com/office/drawing/2014/main" id="{A8E4F59D-B8D6-7C53-A2C0-405376532136}"/>
                  </a:ext>
                </a:extLst>
              </p:cNvPr>
              <p:cNvSpPr/>
              <p:nvPr/>
            </p:nvSpPr>
            <p:spPr>
              <a:xfrm>
                <a:off x="3339739" y="3254626"/>
                <a:ext cx="133263" cy="735430"/>
              </a:xfrm>
              <a:prstGeom prst="rightBrace">
                <a:avLst>
                  <a:gd name="adj1" fmla="val 75043"/>
                  <a:gd name="adj2" fmla="val 50000"/>
                </a:avLst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2" name="Right Brace 211">
                <a:extLst>
                  <a:ext uri="{FF2B5EF4-FFF2-40B4-BE49-F238E27FC236}">
                    <a16:creationId xmlns:a16="http://schemas.microsoft.com/office/drawing/2014/main" id="{0B8F3694-7441-00DC-EDB6-461CED96E443}"/>
                  </a:ext>
                </a:extLst>
              </p:cNvPr>
              <p:cNvSpPr/>
              <p:nvPr/>
            </p:nvSpPr>
            <p:spPr>
              <a:xfrm>
                <a:off x="2723954" y="3254626"/>
                <a:ext cx="133263" cy="735430"/>
              </a:xfrm>
              <a:prstGeom prst="rightBrace">
                <a:avLst>
                  <a:gd name="adj1" fmla="val 75043"/>
                  <a:gd name="adj2" fmla="val 50000"/>
                </a:avLst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13" name="Picture 212" descr="\documentclass{article}&#10;\usepackage{amsmath}&#10;\pagestyle{empty}&#10;\begin{document}&#10;&#10;$CZ$&#10;&#10;&#10;\end{document}" title="IguanaTex Bitmap Display">
                <a:extLst>
                  <a:ext uri="{FF2B5EF4-FFF2-40B4-BE49-F238E27FC236}">
                    <a16:creationId xmlns:a16="http://schemas.microsoft.com/office/drawing/2014/main" id="{49694940-1185-2A98-6682-147BEF949E5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5522" y="3559934"/>
                <a:ext cx="292711" cy="145753"/>
              </a:xfrm>
              <a:prstGeom prst="rect">
                <a:avLst/>
              </a:prstGeom>
            </p:spPr>
          </p:pic>
          <p:pic>
            <p:nvPicPr>
              <p:cNvPr id="214" name="Picture 213" descr="\documentclass{article}&#10;\usepackage{amsmath}&#10;\pagestyle{empty}&#10;\begin{document}&#10;&#10;$CZ=\overline{CZ}$&#10;&#10;&#10;\end{document}" title="IguanaTex Bitmap Display">
                <a:extLst>
                  <a:ext uri="{FF2B5EF4-FFF2-40B4-BE49-F238E27FC236}">
                    <a16:creationId xmlns:a16="http://schemas.microsoft.com/office/drawing/2014/main" id="{AF55192B-B9A2-E992-B0FE-ED762AD112C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5543" y="3535009"/>
                <a:ext cx="873315" cy="174663"/>
              </a:xfrm>
              <a:prstGeom prst="rect">
                <a:avLst/>
              </a:prstGeom>
            </p:spPr>
          </p:pic>
          <p:pic>
            <p:nvPicPr>
              <p:cNvPr id="215" name="Picture 214" descr="\documentclass{article}&#10;\usepackage{amsmath}&#10;\pagestyle{empty}&#10;\begin{document}&#10;&#10;$CZ$&#10;&#10;&#10;\end{document}" title="IguanaTex Bitmap Display">
                <a:extLst>
                  <a:ext uri="{FF2B5EF4-FFF2-40B4-BE49-F238E27FC236}">
                    <a16:creationId xmlns:a16="http://schemas.microsoft.com/office/drawing/2014/main" id="{E5BDBAB3-75DA-11B7-0332-6DE8B19E6DD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3699" y="3559934"/>
                <a:ext cx="292711" cy="145753"/>
              </a:xfrm>
              <a:prstGeom prst="rect">
                <a:avLst/>
              </a:prstGeom>
            </p:spPr>
          </p:pic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5C58E5A-1533-72AD-CFFE-A77C8E0157E5}"/>
                </a:ext>
              </a:extLst>
            </p:cNvPr>
            <p:cNvGrpSpPr/>
            <p:nvPr/>
          </p:nvGrpSpPr>
          <p:grpSpPr>
            <a:xfrm>
              <a:off x="6231406" y="4763814"/>
              <a:ext cx="1660172" cy="1278224"/>
              <a:chOff x="5667711" y="2736496"/>
              <a:chExt cx="2149048" cy="1654627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F265B1D-DF4F-0AFD-C165-476BBCA63CA5}"/>
                  </a:ext>
                </a:extLst>
              </p:cNvPr>
              <p:cNvGrpSpPr/>
              <p:nvPr/>
            </p:nvGrpSpPr>
            <p:grpSpPr>
              <a:xfrm>
                <a:off x="6067097" y="2888309"/>
                <a:ext cx="1291167" cy="1268134"/>
                <a:chOff x="3949700" y="2153193"/>
                <a:chExt cx="1291167" cy="1268134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3CCE25B-119F-657A-ABDC-CC99D0164269}"/>
                    </a:ext>
                  </a:extLst>
                </p:cNvPr>
                <p:cNvCxnSpPr>
                  <a:cxnSpLocks/>
                  <a:stCxn id="194" idx="3"/>
                </p:cNvCxnSpPr>
                <p:nvPr/>
              </p:nvCxnSpPr>
              <p:spPr>
                <a:xfrm flipH="1">
                  <a:off x="4155095" y="3012674"/>
                  <a:ext cx="201859" cy="40865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017285C-2DCC-D9B1-9713-3208FB76EBA4}"/>
                    </a:ext>
                  </a:extLst>
                </p:cNvPr>
                <p:cNvSpPr/>
                <p:nvPr/>
              </p:nvSpPr>
              <p:spPr>
                <a:xfrm>
                  <a:off x="4262678" y="2470041"/>
                  <a:ext cx="643756" cy="635734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B04CADE3-0063-DDFF-359D-7C3459EF1E57}"/>
                    </a:ext>
                  </a:extLst>
                </p:cNvPr>
                <p:cNvCxnSpPr>
                  <a:cxnSpLocks/>
                  <a:endCxn id="194" idx="7"/>
                </p:cNvCxnSpPr>
                <p:nvPr/>
              </p:nvCxnSpPr>
              <p:spPr>
                <a:xfrm flipH="1">
                  <a:off x="4812158" y="2190048"/>
                  <a:ext cx="246857" cy="3730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F54414CB-8B4F-EB98-8805-6C320FF44900}"/>
                    </a:ext>
                  </a:extLst>
                </p:cNvPr>
                <p:cNvCxnSpPr>
                  <a:cxnSpLocks/>
                  <a:stCxn id="194" idx="5"/>
                </p:cNvCxnSpPr>
                <p:nvPr/>
              </p:nvCxnSpPr>
              <p:spPr>
                <a:xfrm>
                  <a:off x="4812158" y="3012674"/>
                  <a:ext cx="246857" cy="40865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6A130DA9-87E6-E854-F911-52D9DADF9FB0}"/>
                    </a:ext>
                  </a:extLst>
                </p:cNvPr>
                <p:cNvCxnSpPr>
                  <a:cxnSpLocks/>
                  <a:endCxn id="194" idx="1"/>
                </p:cNvCxnSpPr>
                <p:nvPr/>
              </p:nvCxnSpPr>
              <p:spPr>
                <a:xfrm>
                  <a:off x="3949700" y="2275606"/>
                  <a:ext cx="407254" cy="28753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91FDE9ED-71B1-B2B9-4CBB-CC93C3B3640A}"/>
                    </a:ext>
                  </a:extLst>
                </p:cNvPr>
                <p:cNvCxnSpPr>
                  <a:cxnSpLocks/>
                  <a:stCxn id="194" idx="3"/>
                </p:cNvCxnSpPr>
                <p:nvPr/>
              </p:nvCxnSpPr>
              <p:spPr>
                <a:xfrm flipH="1">
                  <a:off x="3949700" y="3012674"/>
                  <a:ext cx="407254" cy="27866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1F7AFD3-EABD-0F1E-F316-71736E4E4331}"/>
                    </a:ext>
                  </a:extLst>
                </p:cNvPr>
                <p:cNvCxnSpPr>
                  <a:cxnSpLocks/>
                  <a:stCxn id="194" idx="5"/>
                </p:cNvCxnSpPr>
                <p:nvPr/>
              </p:nvCxnSpPr>
              <p:spPr>
                <a:xfrm>
                  <a:off x="4812158" y="3012674"/>
                  <a:ext cx="428709" cy="25040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A1265C3F-EF06-040F-C5A4-BAD74AF06321}"/>
                    </a:ext>
                  </a:extLst>
                </p:cNvPr>
                <p:cNvCxnSpPr>
                  <a:cxnSpLocks/>
                  <a:endCxn id="194" idx="7"/>
                </p:cNvCxnSpPr>
                <p:nvPr/>
              </p:nvCxnSpPr>
              <p:spPr>
                <a:xfrm flipH="1">
                  <a:off x="4812158" y="2295707"/>
                  <a:ext cx="428709" cy="2674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D4B66342-19EF-DDF3-69D6-DCC3770C6D51}"/>
                    </a:ext>
                  </a:extLst>
                </p:cNvPr>
                <p:cNvCxnSpPr>
                  <a:cxnSpLocks/>
                  <a:endCxn id="194" idx="1"/>
                </p:cNvCxnSpPr>
                <p:nvPr/>
              </p:nvCxnSpPr>
              <p:spPr>
                <a:xfrm>
                  <a:off x="4155095" y="2153193"/>
                  <a:ext cx="201859" cy="40994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EA72E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185" name="Picture 184" descr="\documentclass{article}&#10;\usepackage{amsmath}&#10;\pagestyle{empty}&#10;\begin{document}&#10;&#10;&#10;$CZ$&#10;&#10;\end{document}" title="IguanaTex Bitmap Display">
                <a:extLst>
                  <a:ext uri="{FF2B5EF4-FFF2-40B4-BE49-F238E27FC236}">
                    <a16:creationId xmlns:a16="http://schemas.microsoft.com/office/drawing/2014/main" id="{1E90EA68-4344-0C36-B85A-0EDA81EB483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7711" y="2739931"/>
                <a:ext cx="370286" cy="184381"/>
              </a:xfrm>
              <a:prstGeom prst="rect">
                <a:avLst/>
              </a:prstGeom>
            </p:spPr>
          </p:pic>
          <p:sp>
            <p:nvSpPr>
              <p:cNvPr id="186" name="Right Brace 185">
                <a:extLst>
                  <a:ext uri="{FF2B5EF4-FFF2-40B4-BE49-F238E27FC236}">
                    <a16:creationId xmlns:a16="http://schemas.microsoft.com/office/drawing/2014/main" id="{C7E6B7DE-0939-193F-0613-87B892B785D5}"/>
                  </a:ext>
                </a:extLst>
              </p:cNvPr>
              <p:cNvSpPr/>
              <p:nvPr/>
            </p:nvSpPr>
            <p:spPr>
              <a:xfrm rot="2269450">
                <a:off x="7284885" y="3966118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7" name="Right Brace 186">
                <a:extLst>
                  <a:ext uri="{FF2B5EF4-FFF2-40B4-BE49-F238E27FC236}">
                    <a16:creationId xmlns:a16="http://schemas.microsoft.com/office/drawing/2014/main" id="{03064962-6FC6-FC14-27E1-A77A4F8FC26F}"/>
                  </a:ext>
                </a:extLst>
              </p:cNvPr>
              <p:cNvSpPr/>
              <p:nvPr/>
            </p:nvSpPr>
            <p:spPr>
              <a:xfrm rot="18931785">
                <a:off x="7284884" y="2761705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8" name="Right Brace 187">
                <a:extLst>
                  <a:ext uri="{FF2B5EF4-FFF2-40B4-BE49-F238E27FC236}">
                    <a16:creationId xmlns:a16="http://schemas.microsoft.com/office/drawing/2014/main" id="{B8877C46-9292-CD9F-775C-9CFE8F1C3C3E}"/>
                  </a:ext>
                </a:extLst>
              </p:cNvPr>
              <p:cNvSpPr/>
              <p:nvPr/>
            </p:nvSpPr>
            <p:spPr>
              <a:xfrm rot="7704223">
                <a:off x="6052200" y="3997118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9" name="Right Brace 188">
                <a:extLst>
                  <a:ext uri="{FF2B5EF4-FFF2-40B4-BE49-F238E27FC236}">
                    <a16:creationId xmlns:a16="http://schemas.microsoft.com/office/drawing/2014/main" id="{64780C57-9B08-7BFE-FD8E-4C414C812D94}"/>
                  </a:ext>
                </a:extLst>
              </p:cNvPr>
              <p:cNvSpPr/>
              <p:nvPr/>
            </p:nvSpPr>
            <p:spPr>
              <a:xfrm rot="13552483">
                <a:off x="6058632" y="2738946"/>
                <a:ext cx="110575" cy="333997"/>
              </a:xfrm>
              <a:prstGeom prst="rightBrace">
                <a:avLst>
                  <a:gd name="adj1" fmla="val 58818"/>
                  <a:gd name="adj2" fmla="val 50567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190" name="Picture 189" descr="\documentclass{article}&#10;\usepackage{amsmath}&#10;\pagestyle{empty}&#10;\begin{document}&#10;&#10;&#10;$CZ$&#10;&#10;\end{document}" title="IguanaTex Bitmap Display">
                <a:extLst>
                  <a:ext uri="{FF2B5EF4-FFF2-40B4-BE49-F238E27FC236}">
                    <a16:creationId xmlns:a16="http://schemas.microsoft.com/office/drawing/2014/main" id="{F35AA242-952A-6BC8-BE4F-5BE17A0D8F5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6473" y="2736496"/>
                <a:ext cx="370286" cy="184381"/>
              </a:xfrm>
              <a:prstGeom prst="rect">
                <a:avLst/>
              </a:prstGeom>
            </p:spPr>
          </p:pic>
          <p:pic>
            <p:nvPicPr>
              <p:cNvPr id="191" name="Picture 190" descr="\documentclass{article}&#10;\usepackage{amsmath}&#10;\pagestyle{empty}&#10;\begin{document}&#10;&#10;&#10;$CZ$&#10;&#10;\end{document}" title="IguanaTex Bitmap Display">
                <a:extLst>
                  <a:ext uri="{FF2B5EF4-FFF2-40B4-BE49-F238E27FC236}">
                    <a16:creationId xmlns:a16="http://schemas.microsoft.com/office/drawing/2014/main" id="{9EF84571-BA56-2D54-9F27-FD828DAE565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167" y="4206742"/>
                <a:ext cx="370286" cy="184381"/>
              </a:xfrm>
              <a:prstGeom prst="rect">
                <a:avLst/>
              </a:prstGeom>
            </p:spPr>
          </p:pic>
          <p:pic>
            <p:nvPicPr>
              <p:cNvPr id="192" name="Picture 191" descr="\documentclass{article}&#10;\usepackage{amsmath}&#10;\pagestyle{empty}&#10;\begin{document}&#10;&#10;&#10;$CZ$&#10;&#10;\end{document}" title="IguanaTex Bitmap Display">
                <a:extLst>
                  <a:ext uri="{FF2B5EF4-FFF2-40B4-BE49-F238E27FC236}">
                    <a16:creationId xmlns:a16="http://schemas.microsoft.com/office/drawing/2014/main" id="{D6FEF0AD-96B2-0742-090F-CCEBAA9A3DB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1673" y="4164116"/>
                <a:ext cx="370286" cy="184381"/>
              </a:xfrm>
              <a:prstGeom prst="rect">
                <a:avLst/>
              </a:prstGeom>
            </p:spPr>
          </p:pic>
        </p:grp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76F3B2B-8D12-FCB5-385F-1182AA98168F}"/>
                </a:ext>
              </a:extLst>
            </p:cNvPr>
            <p:cNvCxnSpPr/>
            <p:nvPr/>
          </p:nvCxnSpPr>
          <p:spPr>
            <a:xfrm>
              <a:off x="6001486" y="5366522"/>
              <a:ext cx="37959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80" name="Picture 179" descr="A colorful triangle with black dots&#10;&#10;AI-generated content may be incorrect.">
              <a:extLst>
                <a:ext uri="{FF2B5EF4-FFF2-40B4-BE49-F238E27FC236}">
                  <a16:creationId xmlns:a16="http://schemas.microsoft.com/office/drawing/2014/main" id="{AF4E7B9F-E981-841D-A2B5-05A01EEB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10" y="4848342"/>
              <a:ext cx="1164803" cy="1015469"/>
            </a:xfrm>
            <a:prstGeom prst="rect">
              <a:avLst/>
            </a:prstGeom>
          </p:spPr>
        </p:pic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6AD3A573-74A9-FF46-5491-FA6909CCAA15}"/>
                </a:ext>
              </a:extLst>
            </p:cNvPr>
            <p:cNvCxnSpPr/>
            <p:nvPr/>
          </p:nvCxnSpPr>
          <p:spPr>
            <a:xfrm>
              <a:off x="7766717" y="5366522"/>
              <a:ext cx="37959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795D470-7C32-214A-4FBF-BEC2E27A68C8}"/>
                </a:ext>
              </a:extLst>
            </p:cNvPr>
            <p:cNvSpPr txBox="1"/>
            <p:nvPr/>
          </p:nvSpPr>
          <p:spPr>
            <a:xfrm>
              <a:off x="5823099" y="4988727"/>
              <a:ext cx="744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Choi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D6885EA-43BD-E322-CE75-BE24B4E09AC9}"/>
                </a:ext>
              </a:extLst>
            </p:cNvPr>
            <p:cNvSpPr txBox="1"/>
            <p:nvPr/>
          </p:nvSpPr>
          <p:spPr>
            <a:xfrm>
              <a:off x="7641179" y="5016040"/>
              <a:ext cx="67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map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83081-53C7-E5B7-9CBA-EC1D3271EFCE}"/>
              </a:ext>
            </a:extLst>
          </p:cNvPr>
          <p:cNvGrpSpPr/>
          <p:nvPr/>
        </p:nvGrpSpPr>
        <p:grpSpPr>
          <a:xfrm>
            <a:off x="1173435" y="4670756"/>
            <a:ext cx="3040447" cy="1472223"/>
            <a:chOff x="841577" y="2743944"/>
            <a:chExt cx="3619176" cy="1752451"/>
          </a:xfrm>
        </p:grpSpPr>
        <p:pic>
          <p:nvPicPr>
            <p:cNvPr id="168" name="Picture 167" descr="A colorful pyramid with white balls&#10;&#10;AI-generated content may be incorrect.">
              <a:extLst>
                <a:ext uri="{FF2B5EF4-FFF2-40B4-BE49-F238E27FC236}">
                  <a16:creationId xmlns:a16="http://schemas.microsoft.com/office/drawing/2014/main" id="{4D7B7E55-C284-796A-A35E-85918E12F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26722"/>
            <a:stretch/>
          </p:blipFill>
          <p:spPr>
            <a:xfrm>
              <a:off x="841577" y="2752736"/>
              <a:ext cx="1696904" cy="1743659"/>
            </a:xfrm>
            <a:prstGeom prst="rect">
              <a:avLst/>
            </a:prstGeom>
          </p:spPr>
        </p:pic>
        <p:pic>
          <p:nvPicPr>
            <p:cNvPr id="169" name="Picture 168" descr="A colorful pyramid with white balls&#10;&#10;AI-generated content may be incorrect.">
              <a:extLst>
                <a:ext uri="{FF2B5EF4-FFF2-40B4-BE49-F238E27FC236}">
                  <a16:creationId xmlns:a16="http://schemas.microsoft.com/office/drawing/2014/main" id="{ABDD47F9-532D-7200-0AFC-AD2718B7C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26722"/>
            <a:stretch/>
          </p:blipFill>
          <p:spPr>
            <a:xfrm>
              <a:off x="2763849" y="2743944"/>
              <a:ext cx="1696904" cy="1743659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742CD73-CA8A-22C7-A058-64A01FDF2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8000" y="2893593"/>
              <a:ext cx="1882775" cy="8357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CCC6F90-3A75-544D-B2A6-05ECDB541AF0}"/>
                </a:ext>
              </a:extLst>
            </p:cNvPr>
            <p:cNvCxnSpPr>
              <a:cxnSpLocks/>
            </p:cNvCxnSpPr>
            <p:nvPr/>
          </p:nvCxnSpPr>
          <p:spPr>
            <a:xfrm>
              <a:off x="2145940" y="3499947"/>
              <a:ext cx="1068857" cy="16206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F29C3C8-2F32-3282-05DE-5B4D6DE24513}"/>
                </a:ext>
              </a:extLst>
            </p:cNvPr>
            <p:cNvCxnSpPr>
              <a:cxnSpLocks/>
            </p:cNvCxnSpPr>
            <p:nvPr/>
          </p:nvCxnSpPr>
          <p:spPr>
            <a:xfrm>
              <a:off x="1918991" y="3567415"/>
              <a:ext cx="1910059" cy="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C90A842-02EA-25A4-9C07-D08A5F265D78}"/>
                </a:ext>
              </a:extLst>
            </p:cNvPr>
            <p:cNvCxnSpPr>
              <a:cxnSpLocks/>
            </p:cNvCxnSpPr>
            <p:nvPr/>
          </p:nvCxnSpPr>
          <p:spPr>
            <a:xfrm>
              <a:off x="2122488" y="3734841"/>
              <a:ext cx="1325562" cy="1724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7EC6573-D967-7CF3-899D-669952550392}"/>
                </a:ext>
              </a:extLst>
            </p:cNvPr>
            <p:cNvCxnSpPr>
              <a:cxnSpLocks/>
            </p:cNvCxnSpPr>
            <p:nvPr/>
          </p:nvCxnSpPr>
          <p:spPr>
            <a:xfrm>
              <a:off x="2445399" y="4029790"/>
              <a:ext cx="355050" cy="843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5E7E100-332A-01EA-6BB8-6495E5271D74}"/>
                </a:ext>
              </a:extLst>
            </p:cNvPr>
            <p:cNvCxnSpPr>
              <a:cxnSpLocks/>
            </p:cNvCxnSpPr>
            <p:nvPr/>
          </p:nvCxnSpPr>
          <p:spPr>
            <a:xfrm>
              <a:off x="2312242" y="4175998"/>
              <a:ext cx="1026271" cy="5688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D5853F4-D27F-1FAF-D112-72089BC4B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1265" y="4367213"/>
              <a:ext cx="1877876" cy="18056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9B1286-0287-68CC-8ED8-C2A8130F1EEE}"/>
              </a:ext>
            </a:extLst>
          </p:cNvPr>
          <p:cNvSpPr txBox="1"/>
          <p:nvPr/>
        </p:nvSpPr>
        <p:spPr>
          <a:xfrm>
            <a:off x="1960118" y="4186989"/>
            <a:ext cx="201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Interblock gates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58062-E41C-357D-5C3E-4F6272C86D57}"/>
              </a:ext>
            </a:extLst>
          </p:cNvPr>
          <p:cNvSpPr txBox="1"/>
          <p:nvPr/>
        </p:nvSpPr>
        <p:spPr>
          <a:xfrm>
            <a:off x="7641179" y="4184847"/>
            <a:ext cx="201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Intrablock</a:t>
            </a:r>
            <a:r>
              <a:rPr lang="en-US" dirty="0"/>
              <a:t> gates</a:t>
            </a:r>
          </a:p>
        </p:txBody>
      </p:sp>
    </p:spTree>
    <p:extLst>
      <p:ext uri="{BB962C8B-B14F-4D97-AF65-F5344CB8AC3E}">
        <p14:creationId xmlns:p14="http://schemas.microsoft.com/office/powerpoint/2010/main" val="19351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E2B-753F-1867-E6E3-053A6E2F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Interblock transversal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DB5D-6E50-E5E5-920E-59748C995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so different from the single-qubit transversal gate</a:t>
            </a:r>
          </a:p>
          <a:p>
            <a:r>
              <a:rPr lang="en-US" dirty="0"/>
              <a:t>Stack the TN and pretend it is single </a:t>
            </a:r>
            <a:r>
              <a:rPr lang="en-US" dirty="0" err="1"/>
              <a:t>qudit</a:t>
            </a:r>
            <a:r>
              <a:rPr lang="en-US" dirty="0"/>
              <a:t> gate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BB4A79-BDF9-4E71-AE31-8BF74C299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9464" y="3430545"/>
            <a:ext cx="3170735" cy="23531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4015C2-E68B-CADF-6442-8E95FDD78C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34" y="1335024"/>
            <a:ext cx="2463969" cy="2357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9B731-B234-E7DE-6A78-FDE1FC47FC18}"/>
              </a:ext>
            </a:extLst>
          </p:cNvPr>
          <p:cNvSpPr txBox="1"/>
          <p:nvPr/>
        </p:nvSpPr>
        <p:spPr>
          <a:xfrm>
            <a:off x="3017996" y="5903452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Transversal K3 gate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B80E3-BEBD-52AF-D0EB-0A9FBA4D8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330" y="4029319"/>
            <a:ext cx="2925265" cy="1476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83C2E-1277-2DB2-9E8C-E3D53BBD3337}"/>
              </a:ext>
            </a:extLst>
          </p:cNvPr>
          <p:cNvSpPr txBox="1"/>
          <p:nvPr/>
        </p:nvSpPr>
        <p:spPr>
          <a:xfrm>
            <a:off x="8572501" y="4029319"/>
            <a:ext cx="210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[[12,1,2]] </a:t>
            </a:r>
            <a:r>
              <a:rPr lang="en-US" dirty="0" err="1"/>
              <a:t>legos</a:t>
            </a:r>
            <a:r>
              <a:rPr lang="en-US" dirty="0"/>
              <a:t> with transversal CCZ</a:t>
            </a:r>
          </a:p>
          <a:p>
            <a:endParaRPr lang="en-US" dirty="0"/>
          </a:p>
          <a:p>
            <a:r>
              <a:rPr lang="en-US" dirty="0"/>
              <a:t>Gives globally transversal CCZ code after conjoining</a:t>
            </a:r>
          </a:p>
        </p:txBody>
      </p:sp>
    </p:spTree>
    <p:extLst>
      <p:ext uri="{BB962C8B-B14F-4D97-AF65-F5344CB8AC3E}">
        <p14:creationId xmlns:p14="http://schemas.microsoft.com/office/powerpoint/2010/main" val="9533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9B62-A626-1551-6B2B-3A189A09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Intrablock</a:t>
            </a:r>
            <a:r>
              <a:rPr lang="en-US" dirty="0"/>
              <a:t> transversal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5701-C267-33DA-4C23-CB84811E1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conjoin </a:t>
            </a:r>
            <a:r>
              <a:rPr lang="en-US" dirty="0" err="1"/>
              <a:t>legos</a:t>
            </a:r>
            <a:r>
              <a:rPr lang="en-US" dirty="0"/>
              <a:t> to produce </a:t>
            </a:r>
            <a:r>
              <a:rPr lang="en-US" dirty="0" err="1"/>
              <a:t>intrablock</a:t>
            </a:r>
            <a:r>
              <a:rPr lang="en-US" dirty="0"/>
              <a:t> transversal gates</a:t>
            </a:r>
          </a:p>
          <a:p>
            <a:endParaRPr lang="en-US" dirty="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0760589-11F0-519D-2BBA-B955919DDE53}"/>
              </a:ext>
            </a:extLst>
          </p:cNvPr>
          <p:cNvGrpSpPr/>
          <p:nvPr/>
        </p:nvGrpSpPr>
        <p:grpSpPr>
          <a:xfrm>
            <a:off x="855556" y="3287213"/>
            <a:ext cx="11090488" cy="2116263"/>
            <a:chOff x="1174516" y="748015"/>
            <a:chExt cx="11090488" cy="2116263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6D1ACE2-CAA2-C7FB-B9BC-5B273587FE22}"/>
                </a:ext>
              </a:extLst>
            </p:cNvPr>
            <p:cNvGrpSpPr/>
            <p:nvPr/>
          </p:nvGrpSpPr>
          <p:grpSpPr>
            <a:xfrm>
              <a:off x="8748385" y="758286"/>
              <a:ext cx="3516619" cy="1619138"/>
              <a:chOff x="7365037" y="3660347"/>
              <a:chExt cx="3516619" cy="1619138"/>
            </a:xfrm>
          </p:grpSpPr>
          <p:sp>
            <p:nvSpPr>
              <p:cNvPr id="276" name="Isosceles Triangle 275">
                <a:extLst>
                  <a:ext uri="{FF2B5EF4-FFF2-40B4-BE49-F238E27FC236}">
                    <a16:creationId xmlns:a16="http://schemas.microsoft.com/office/drawing/2014/main" id="{769050A2-EFDD-39C3-FC72-692D3A90C413}"/>
                  </a:ext>
                </a:extLst>
              </p:cNvPr>
              <p:cNvSpPr/>
              <p:nvPr/>
            </p:nvSpPr>
            <p:spPr>
              <a:xfrm>
                <a:off x="7903840" y="4227629"/>
                <a:ext cx="782886" cy="410533"/>
              </a:xfrm>
              <a:prstGeom prst="triangle">
                <a:avLst>
                  <a:gd name="adj" fmla="val 77603"/>
                </a:avLst>
              </a:prstGeom>
              <a:solidFill>
                <a:sysClr val="window" lastClr="FFFFFF">
                  <a:lumMod val="75000"/>
                </a:sys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7" name="Isosceles Triangle 276">
                <a:extLst>
                  <a:ext uri="{FF2B5EF4-FFF2-40B4-BE49-F238E27FC236}">
                    <a16:creationId xmlns:a16="http://schemas.microsoft.com/office/drawing/2014/main" id="{F863405F-1A6D-7B2E-B5B9-43A1BF46955A}"/>
                  </a:ext>
                </a:extLst>
              </p:cNvPr>
              <p:cNvSpPr/>
              <p:nvPr/>
            </p:nvSpPr>
            <p:spPr>
              <a:xfrm>
                <a:off x="9561586" y="4226998"/>
                <a:ext cx="782886" cy="410533"/>
              </a:xfrm>
              <a:prstGeom prst="triangle">
                <a:avLst>
                  <a:gd name="adj" fmla="val 77603"/>
                </a:avLst>
              </a:prstGeom>
              <a:solidFill>
                <a:sysClr val="window" lastClr="FFFFFF">
                  <a:lumMod val="75000"/>
                </a:sys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090D4FAC-4F90-98E0-05D4-031C8E774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5612" y="3870147"/>
                <a:ext cx="0" cy="6124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302B7A35-5A7A-C2B7-6DC3-055DCE205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5037" y="4638162"/>
                <a:ext cx="538803" cy="12659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65803DBA-347A-1FBC-F668-F33E16B069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86098" y="4638162"/>
                <a:ext cx="309185" cy="29246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9AFC481-CD04-67ED-21C0-0EE1E2F8CB7F}"/>
                  </a:ext>
                </a:extLst>
              </p:cNvPr>
              <p:cNvCxnSpPr>
                <a:cxnSpLocks/>
                <a:stCxn id="276" idx="4"/>
                <a:endCxn id="277" idx="2"/>
              </p:cNvCxnSpPr>
              <p:nvPr/>
            </p:nvCxnSpPr>
            <p:spPr>
              <a:xfrm flipV="1">
                <a:off x="8686726" y="4637531"/>
                <a:ext cx="874860" cy="6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1E93B6FE-07E1-AEA6-DAE2-85B71A6BA4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5612" y="4638162"/>
                <a:ext cx="0" cy="5664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188F52AF-9F8F-CDC2-E49D-98260C0B3B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76460" y="4366741"/>
                <a:ext cx="522273" cy="7903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66B54F7-566B-DCF5-94A3-1B734E1BA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6215" y="3978505"/>
                <a:ext cx="164896" cy="24849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1EC0C95-24CC-780B-1636-EB7DB719C151}"/>
                  </a:ext>
                </a:extLst>
              </p:cNvPr>
              <p:cNvCxnSpPr>
                <a:cxnSpLocks/>
                <a:stCxn id="276" idx="5"/>
              </p:cNvCxnSpPr>
              <p:nvPr/>
            </p:nvCxnSpPr>
            <p:spPr>
              <a:xfrm flipV="1">
                <a:off x="8599055" y="4324516"/>
                <a:ext cx="315051" cy="10838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F7440D76-AC01-973E-C57F-472FEA096D02}"/>
                  </a:ext>
                </a:extLst>
              </p:cNvPr>
              <p:cNvGrpSpPr/>
              <p:nvPr/>
            </p:nvGrpSpPr>
            <p:grpSpPr>
              <a:xfrm flipH="1">
                <a:off x="9533904" y="3870147"/>
                <a:ext cx="1347752" cy="1311986"/>
                <a:chOff x="3488991" y="3892474"/>
                <a:chExt cx="1347752" cy="1311986"/>
              </a:xfrm>
            </p:grpSpPr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30E4040-6718-B3EC-5509-57E38F204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64166" y="3892474"/>
                  <a:ext cx="0" cy="62089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F59BF489-7366-A508-73F6-CBE4F34BD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88991" y="4660489"/>
                  <a:ext cx="538803" cy="12659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3DE25D5D-CD63-5CA1-FF11-36C5DA5336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7618" y="4659858"/>
                  <a:ext cx="160695" cy="29309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4C5223C3-1ADF-17BC-22BD-7865956F7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63851" y="4660489"/>
                  <a:ext cx="0" cy="54397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200E014B-5A17-B91D-651B-EF0F2E439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03126" y="4376552"/>
                  <a:ext cx="522273" cy="790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FC52E288-648D-C237-8C82-56506696E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02537" y="4030049"/>
                  <a:ext cx="92929" cy="21795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E3570966-F25C-16EC-E344-BCDF3C70D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21692" y="4359718"/>
                  <a:ext cx="315051" cy="1083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36AA2CE3-F225-BF38-3EEB-322590F50CA6}"/>
                  </a:ext>
                </a:extLst>
              </p:cNvPr>
              <p:cNvGrpSpPr/>
              <p:nvPr/>
            </p:nvGrpSpPr>
            <p:grpSpPr>
              <a:xfrm>
                <a:off x="8339677" y="4976544"/>
                <a:ext cx="1688991" cy="46861"/>
                <a:chOff x="2604393" y="4062486"/>
                <a:chExt cx="1688991" cy="46861"/>
              </a:xfrm>
            </p:grpSpPr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16E057E3-BC26-BFB3-4C9C-4008A5012323}"/>
                    </a:ext>
                  </a:extLst>
                </p:cNvPr>
                <p:cNvSpPr/>
                <p:nvPr/>
              </p:nvSpPr>
              <p:spPr>
                <a:xfrm>
                  <a:off x="2604393" y="4062486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13495BEE-338B-B135-D1E7-A032905FE6C2}"/>
                    </a:ext>
                  </a:extLst>
                </p:cNvPr>
                <p:cNvCxnSpPr>
                  <a:cxnSpLocks/>
                  <a:stCxn id="310" idx="6"/>
                  <a:endCxn id="312" idx="2"/>
                </p:cNvCxnSpPr>
                <p:nvPr/>
              </p:nvCxnSpPr>
              <p:spPr>
                <a:xfrm>
                  <a:off x="2650112" y="4085346"/>
                  <a:ext cx="1597553" cy="1142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2D1ECE32-2813-AA69-B8CE-A4EA8D88DAD4}"/>
                    </a:ext>
                  </a:extLst>
                </p:cNvPr>
                <p:cNvSpPr/>
                <p:nvPr/>
              </p:nvSpPr>
              <p:spPr>
                <a:xfrm>
                  <a:off x="4247665" y="4063628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39C33BF1-EFE9-A3B2-48CA-2D34ED066A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6755" y="4840303"/>
                <a:ext cx="1695014" cy="574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0854BF70-F783-8721-107F-7B9363324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6796" y="4117062"/>
                <a:ext cx="1574615" cy="1142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CB893301-F014-070A-56D7-0E413CBEA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115" y="4371089"/>
                <a:ext cx="820062" cy="0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40A1E01-08A0-EF38-6C6E-2771FBF934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7540" y="4755289"/>
                <a:ext cx="5117" cy="524196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BC1AF41-C7AD-A716-75F3-31F74FEBE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6613" y="4755288"/>
                <a:ext cx="0" cy="524197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9B3B0152-4B68-7CFF-E810-197EFB2E8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656" y="5267821"/>
                <a:ext cx="3193956" cy="11664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E52275F5-C62C-E089-7216-B6D54F78BD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9646" y="3660347"/>
                <a:ext cx="0" cy="695373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EEEA0650-725D-BF1E-35FF-E830A8C17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2758" y="3668813"/>
                <a:ext cx="2783982" cy="13583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15DCED5A-0DD4-1565-0F93-6125563C53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6741" y="3682396"/>
                <a:ext cx="0" cy="661142"/>
              </a:xfrm>
              <a:prstGeom prst="lin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C3D4A925-FFFE-A6AC-D140-EEBA8720FDD5}"/>
                  </a:ext>
                </a:extLst>
              </p:cNvPr>
              <p:cNvSpPr/>
              <p:nvPr/>
            </p:nvSpPr>
            <p:spPr>
              <a:xfrm>
                <a:off x="8066317" y="4817183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20B4783-1F43-1446-BC94-C51352F6CA3B}"/>
                  </a:ext>
                </a:extLst>
              </p:cNvPr>
              <p:cNvSpPr/>
              <p:nvPr/>
            </p:nvSpPr>
            <p:spPr>
              <a:xfrm>
                <a:off x="9808413" y="4817183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32A80382-2410-DF11-349F-C5E91C663C37}"/>
                  </a:ext>
                </a:extLst>
              </p:cNvPr>
              <p:cNvSpPr/>
              <p:nvPr/>
            </p:nvSpPr>
            <p:spPr>
              <a:xfrm>
                <a:off x="7499218" y="4708511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BBB81C88-D32E-F5D8-7C47-81F82DEF7234}"/>
                  </a:ext>
                </a:extLst>
              </p:cNvPr>
              <p:cNvSpPr/>
              <p:nvPr/>
            </p:nvSpPr>
            <p:spPr>
              <a:xfrm>
                <a:off x="10693752" y="4709569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25CFD9A9-C7EE-F2AC-1DA6-364DF2F396F3}"/>
                  </a:ext>
                </a:extLst>
              </p:cNvPr>
              <p:cNvSpPr/>
              <p:nvPr/>
            </p:nvSpPr>
            <p:spPr>
              <a:xfrm>
                <a:off x="7785191" y="4360999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D8A5EBCD-A377-1F5F-E739-F44018F861D1}"/>
                  </a:ext>
                </a:extLst>
              </p:cNvPr>
              <p:cNvSpPr/>
              <p:nvPr/>
            </p:nvSpPr>
            <p:spPr>
              <a:xfrm>
                <a:off x="10572179" y="4351536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B14FFB86-69F0-005F-DC59-8B063C9081C6}"/>
                  </a:ext>
                </a:extLst>
              </p:cNvPr>
              <p:cNvSpPr/>
              <p:nvPr/>
            </p:nvSpPr>
            <p:spPr>
              <a:xfrm>
                <a:off x="8754698" y="4343378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B377320E-C09E-A8D4-37BE-346E9D27B33B}"/>
                  </a:ext>
                </a:extLst>
              </p:cNvPr>
              <p:cNvSpPr/>
              <p:nvPr/>
            </p:nvSpPr>
            <p:spPr>
              <a:xfrm>
                <a:off x="9588419" y="4347422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BADC434B-CF52-1354-9961-69C1A6D581ED}"/>
                  </a:ext>
                </a:extLst>
              </p:cNvPr>
              <p:cNvSpPr/>
              <p:nvPr/>
            </p:nvSpPr>
            <p:spPr>
              <a:xfrm>
                <a:off x="8561138" y="4093669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8DF7BC32-7EDD-0A10-7DF8-02A5DEBD3139}"/>
                  </a:ext>
                </a:extLst>
              </p:cNvPr>
              <p:cNvSpPr/>
              <p:nvPr/>
            </p:nvSpPr>
            <p:spPr>
              <a:xfrm>
                <a:off x="10191489" y="4097991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C2CE205B-FBC3-5A2A-D4FE-E391ED75A3D2}"/>
                  </a:ext>
                </a:extLst>
              </p:cNvPr>
              <p:cNvSpPr/>
              <p:nvPr/>
            </p:nvSpPr>
            <p:spPr>
              <a:xfrm>
                <a:off x="9675277" y="4357903"/>
                <a:ext cx="94235" cy="9423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5D465834-AE0E-6E00-777B-85EEECAEBD6B}"/>
                  </a:ext>
                </a:extLst>
              </p:cNvPr>
              <p:cNvSpPr/>
              <p:nvPr/>
            </p:nvSpPr>
            <p:spPr>
              <a:xfrm>
                <a:off x="9847486" y="4692571"/>
                <a:ext cx="94235" cy="9423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60639363-2E57-2562-19DC-7943D93F9700}"/>
                  </a:ext>
                </a:extLst>
              </p:cNvPr>
              <p:cNvSpPr/>
              <p:nvPr/>
            </p:nvSpPr>
            <p:spPr>
              <a:xfrm>
                <a:off x="9956204" y="4827145"/>
                <a:ext cx="94235" cy="9423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F4C9B44-A01A-0A8D-6D88-3346901A4FB5}"/>
                </a:ext>
              </a:extLst>
            </p:cNvPr>
            <p:cNvGrpSpPr/>
            <p:nvPr/>
          </p:nvGrpSpPr>
          <p:grpSpPr>
            <a:xfrm>
              <a:off x="4979497" y="754461"/>
              <a:ext cx="3516619" cy="1619138"/>
              <a:chOff x="7477661" y="2157353"/>
              <a:chExt cx="3516619" cy="1619138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C316328A-64DB-5047-4373-6B102165EE1D}"/>
                  </a:ext>
                </a:extLst>
              </p:cNvPr>
              <p:cNvGrpSpPr/>
              <p:nvPr/>
            </p:nvGrpSpPr>
            <p:grpSpPr>
              <a:xfrm>
                <a:off x="7477661" y="2157353"/>
                <a:ext cx="3516619" cy="1619138"/>
                <a:chOff x="7396707" y="1557357"/>
                <a:chExt cx="3516619" cy="1619138"/>
              </a:xfrm>
            </p:grpSpPr>
            <p:sp>
              <p:nvSpPr>
                <p:cNvPr id="234" name="Isosceles Triangle 233">
                  <a:extLst>
                    <a:ext uri="{FF2B5EF4-FFF2-40B4-BE49-F238E27FC236}">
                      <a16:creationId xmlns:a16="http://schemas.microsoft.com/office/drawing/2014/main" id="{732B6DFB-2E2D-DB62-59AD-FEF7EAB042DB}"/>
                    </a:ext>
                  </a:extLst>
                </p:cNvPr>
                <p:cNvSpPr/>
                <p:nvPr/>
              </p:nvSpPr>
              <p:spPr>
                <a:xfrm>
                  <a:off x="7935510" y="2124639"/>
                  <a:ext cx="782886" cy="410533"/>
                </a:xfrm>
                <a:prstGeom prst="triangle">
                  <a:avLst>
                    <a:gd name="adj" fmla="val 77603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Isosceles Triangle 234">
                  <a:extLst>
                    <a:ext uri="{FF2B5EF4-FFF2-40B4-BE49-F238E27FC236}">
                      <a16:creationId xmlns:a16="http://schemas.microsoft.com/office/drawing/2014/main" id="{706C374F-6CE5-AD83-9B9B-8E3797D628E9}"/>
                    </a:ext>
                  </a:extLst>
                </p:cNvPr>
                <p:cNvSpPr/>
                <p:nvPr/>
              </p:nvSpPr>
              <p:spPr>
                <a:xfrm>
                  <a:off x="9593256" y="2124008"/>
                  <a:ext cx="782886" cy="410533"/>
                </a:xfrm>
                <a:prstGeom prst="triangle">
                  <a:avLst>
                    <a:gd name="adj" fmla="val 77603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DD79B2F2-5223-D65A-87A4-B8D15E5B4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7282" y="1767157"/>
                  <a:ext cx="0" cy="61243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9D311CAB-7045-7497-D612-1578C3164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96707" y="2535172"/>
                  <a:ext cx="538803" cy="12659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1695EE1E-75AA-51B8-9D0F-459D16494A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17768" y="2535172"/>
                  <a:ext cx="309185" cy="2924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33892C6A-45EA-729A-CC22-950AA85C5705}"/>
                    </a:ext>
                  </a:extLst>
                </p:cNvPr>
                <p:cNvCxnSpPr>
                  <a:cxnSpLocks/>
                  <a:stCxn id="234" idx="4"/>
                  <a:endCxn id="235" idx="2"/>
                </p:cNvCxnSpPr>
                <p:nvPr/>
              </p:nvCxnSpPr>
              <p:spPr>
                <a:xfrm flipV="1">
                  <a:off x="8718396" y="2534541"/>
                  <a:ext cx="874860" cy="63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CA85D501-A5C2-72EF-DE5E-0BA902240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7282" y="2535172"/>
                  <a:ext cx="0" cy="56643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3CE998D7-8797-6975-78FF-DE827E930E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08130" y="2263751"/>
                  <a:ext cx="522273" cy="790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C33177BE-2367-7CB7-6D2C-081EB61EDF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7885" y="1875515"/>
                  <a:ext cx="164896" cy="24849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9581732A-16E9-4C2E-7BBA-3BD181727594}"/>
                    </a:ext>
                  </a:extLst>
                </p:cNvPr>
                <p:cNvCxnSpPr>
                  <a:cxnSpLocks/>
                  <a:stCxn id="234" idx="5"/>
                </p:cNvCxnSpPr>
                <p:nvPr/>
              </p:nvCxnSpPr>
              <p:spPr>
                <a:xfrm flipV="1">
                  <a:off x="8630725" y="2221526"/>
                  <a:ext cx="315051" cy="1083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FCB40BDC-DCDC-7FF0-6911-1B4360EED5F2}"/>
                    </a:ext>
                  </a:extLst>
                </p:cNvPr>
                <p:cNvGrpSpPr/>
                <p:nvPr/>
              </p:nvGrpSpPr>
              <p:grpSpPr>
                <a:xfrm flipH="1">
                  <a:off x="9565574" y="1767157"/>
                  <a:ext cx="1347752" cy="1311986"/>
                  <a:chOff x="3488991" y="3892474"/>
                  <a:chExt cx="1347752" cy="1311986"/>
                </a:xfrm>
              </p:grpSpPr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8905F698-41BF-D021-DF01-397D28C05B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64166" y="3892474"/>
                    <a:ext cx="0" cy="62089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D9F600F3-5F31-3EA2-A00B-C390B086C8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88991" y="4660489"/>
                    <a:ext cx="538803" cy="12659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1B5E8822-43A4-239B-D7DD-A996F18C8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17618" y="4659858"/>
                    <a:ext cx="160695" cy="29309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F75B21A7-FCF9-B010-90BB-8EC5C5839B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63851" y="4660489"/>
                    <a:ext cx="0" cy="54397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1D6D4667-723E-3E57-B054-269194B188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03126" y="4376552"/>
                    <a:ext cx="522273" cy="7903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2C32D4F0-0C8D-66AC-C9EA-65FF38D6A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102537" y="4030049"/>
                    <a:ext cx="92929" cy="217957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959806B6-EA76-832E-9A9E-20D3F14DDE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21692" y="4359718"/>
                    <a:ext cx="315051" cy="10838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AB7A4163-A70B-042D-025E-67B6DB28F92E}"/>
                    </a:ext>
                  </a:extLst>
                </p:cNvPr>
                <p:cNvGrpSpPr/>
                <p:nvPr/>
              </p:nvGrpSpPr>
              <p:grpSpPr>
                <a:xfrm>
                  <a:off x="8371347" y="2873554"/>
                  <a:ext cx="1688991" cy="46861"/>
                  <a:chOff x="2604393" y="4062486"/>
                  <a:chExt cx="1688991" cy="46861"/>
                </a:xfrm>
              </p:grpSpPr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BB12B29C-1252-49AE-8FF7-96CD9C6BE9F1}"/>
                      </a:ext>
                    </a:extLst>
                  </p:cNvPr>
                  <p:cNvSpPr/>
                  <p:nvPr/>
                </p:nvSpPr>
                <p:spPr>
                  <a:xfrm>
                    <a:off x="2604393" y="4062486"/>
                    <a:ext cx="45719" cy="45719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7060D5CB-7CDC-673F-FD47-5D61FFCBD7CD}"/>
                      </a:ext>
                    </a:extLst>
                  </p:cNvPr>
                  <p:cNvCxnSpPr>
                    <a:cxnSpLocks/>
                    <a:stCxn id="266" idx="6"/>
                    <a:endCxn id="268" idx="2"/>
                  </p:cNvCxnSpPr>
                  <p:nvPr/>
                </p:nvCxnSpPr>
                <p:spPr>
                  <a:xfrm>
                    <a:off x="2650112" y="4085346"/>
                    <a:ext cx="1597553" cy="1142"/>
                  </a:xfrm>
                  <a:prstGeom prst="lin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C375BC11-F8B3-D988-CED4-D897B27D6698}"/>
                      </a:ext>
                    </a:extLst>
                  </p:cNvPr>
                  <p:cNvSpPr/>
                  <p:nvPr/>
                </p:nvSpPr>
                <p:spPr>
                  <a:xfrm>
                    <a:off x="4247665" y="4063628"/>
                    <a:ext cx="45719" cy="45719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32E13144-13C7-33D1-EABE-87A2BA725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48425" y="2737313"/>
                  <a:ext cx="1695014" cy="574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6E2B22B6-CE2C-6B21-8DE7-826D8E4FA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466" y="2014072"/>
                  <a:ext cx="1574615" cy="1142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A2FB8724-2BBD-AB9D-E17B-BF850C1FA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23785" y="2268099"/>
                  <a:ext cx="820062" cy="0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AC8C999E-4240-7693-13E9-926F241AC4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49210" y="2652299"/>
                  <a:ext cx="5117" cy="524196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E34841AF-45EA-531E-A906-FBB63D164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48283" y="2652298"/>
                  <a:ext cx="0" cy="524197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D7F3E61-068C-8C53-D27A-87EEA176A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4326" y="3164831"/>
                  <a:ext cx="3193956" cy="11664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A3E4EE3A-089C-3E29-E487-2F0C41064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1316" y="1557357"/>
                  <a:ext cx="0" cy="695373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F4AD3B73-8707-B117-B3D2-995D17A08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4428" y="1565823"/>
                  <a:ext cx="2783982" cy="13583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DFC47122-3E1D-FD76-BD6E-39382A678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28411" y="1579406"/>
                  <a:ext cx="0" cy="661142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F9ABA1F3-0C6B-1785-4DC0-2E0D2398315D}"/>
                    </a:ext>
                  </a:extLst>
                </p:cNvPr>
                <p:cNvSpPr/>
                <p:nvPr/>
              </p:nvSpPr>
              <p:spPr>
                <a:xfrm>
                  <a:off x="8097987" y="2714193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146D5F8B-677A-3412-993A-49CB2C204992}"/>
                    </a:ext>
                  </a:extLst>
                </p:cNvPr>
                <p:cNvSpPr/>
                <p:nvPr/>
              </p:nvSpPr>
              <p:spPr>
                <a:xfrm>
                  <a:off x="9840083" y="2714193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9CA74BA5-AE96-28DC-8415-9691F0B8BC4D}"/>
                    </a:ext>
                  </a:extLst>
                </p:cNvPr>
                <p:cNvSpPr/>
                <p:nvPr/>
              </p:nvSpPr>
              <p:spPr>
                <a:xfrm>
                  <a:off x="7530888" y="2605521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9330F235-1001-C5F6-6AD8-AFF0B641F7BE}"/>
                    </a:ext>
                  </a:extLst>
                </p:cNvPr>
                <p:cNvSpPr/>
                <p:nvPr/>
              </p:nvSpPr>
              <p:spPr>
                <a:xfrm>
                  <a:off x="10725422" y="2606579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3E7E8020-4B6D-B8D9-3450-8E1F71AFEDEB}"/>
                    </a:ext>
                  </a:extLst>
                </p:cNvPr>
                <p:cNvSpPr/>
                <p:nvPr/>
              </p:nvSpPr>
              <p:spPr>
                <a:xfrm>
                  <a:off x="7816861" y="2258009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75672B7-2E8E-1618-C3FF-9E7652109706}"/>
                    </a:ext>
                  </a:extLst>
                </p:cNvPr>
                <p:cNvSpPr/>
                <p:nvPr/>
              </p:nvSpPr>
              <p:spPr>
                <a:xfrm>
                  <a:off x="10603849" y="2248546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C15A2BF8-1A9A-3393-57DF-A266D703E9BA}"/>
                    </a:ext>
                  </a:extLst>
                </p:cNvPr>
                <p:cNvSpPr/>
                <p:nvPr/>
              </p:nvSpPr>
              <p:spPr>
                <a:xfrm>
                  <a:off x="8786368" y="2240388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9D8FC95F-573A-A555-77E9-B46DEBA73204}"/>
                    </a:ext>
                  </a:extLst>
                </p:cNvPr>
                <p:cNvSpPr/>
                <p:nvPr/>
              </p:nvSpPr>
              <p:spPr>
                <a:xfrm>
                  <a:off x="9620089" y="2244432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61150BE2-BC31-60A9-8CA6-C00650E8FA9E}"/>
                    </a:ext>
                  </a:extLst>
                </p:cNvPr>
                <p:cNvSpPr/>
                <p:nvPr/>
              </p:nvSpPr>
              <p:spPr>
                <a:xfrm>
                  <a:off x="8592808" y="1990679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CD6EEA0D-A936-9CFC-375F-D373D352B5D4}"/>
                    </a:ext>
                  </a:extLst>
                </p:cNvPr>
                <p:cNvSpPr/>
                <p:nvPr/>
              </p:nvSpPr>
              <p:spPr>
                <a:xfrm>
                  <a:off x="10223159" y="1995001"/>
                  <a:ext cx="45719" cy="45719"/>
                </a:xfrm>
                <a:prstGeom prst="ellips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CE979531-9401-C016-8125-2BC9A7CA0B13}"/>
                    </a:ext>
                  </a:extLst>
                </p:cNvPr>
                <p:cNvSpPr/>
                <p:nvPr/>
              </p:nvSpPr>
              <p:spPr>
                <a:xfrm>
                  <a:off x="9069295" y="2420206"/>
                  <a:ext cx="228600" cy="196848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rowalliaUPC" panose="020B0502040204020203" pitchFamily="34" charset="-34"/>
                      <a:ea typeface="+mn-ea"/>
                      <a:cs typeface="BrowalliaUPC" panose="020B0502040204020203" pitchFamily="34" charset="-34"/>
                    </a:rPr>
                    <a:t>Z</a:t>
                  </a:r>
                </a:p>
              </p:txBody>
            </p:sp>
          </p:grp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2271EAE6-D69C-80D3-4F87-1E87E2BE872E}"/>
                  </a:ext>
                </a:extLst>
              </p:cNvPr>
              <p:cNvCxnSpPr/>
              <p:nvPr/>
            </p:nvCxnSpPr>
            <p:spPr>
              <a:xfrm>
                <a:off x="9450917" y="3071283"/>
                <a:ext cx="20212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97132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243CFF3-9363-5E04-DCDF-A2F1605B0254}"/>
                </a:ext>
              </a:extLst>
            </p:cNvPr>
            <p:cNvGrpSpPr/>
            <p:nvPr/>
          </p:nvGrpSpPr>
          <p:grpSpPr>
            <a:xfrm>
              <a:off x="1174516" y="748015"/>
              <a:ext cx="3516619" cy="1619138"/>
              <a:chOff x="1629753" y="3670789"/>
              <a:chExt cx="3516619" cy="1619138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40D16FC-E1E1-D9FF-D6E1-6D7692A338C3}"/>
                  </a:ext>
                </a:extLst>
              </p:cNvPr>
              <p:cNvGrpSpPr/>
              <p:nvPr/>
            </p:nvGrpSpPr>
            <p:grpSpPr>
              <a:xfrm>
                <a:off x="1629753" y="3670789"/>
                <a:ext cx="3516619" cy="1619138"/>
                <a:chOff x="1629753" y="3670789"/>
                <a:chExt cx="3516619" cy="1619138"/>
              </a:xfrm>
            </p:grpSpPr>
            <p:sp>
              <p:nvSpPr>
                <p:cNvPr id="183" name="Isosceles Triangle 182">
                  <a:extLst>
                    <a:ext uri="{FF2B5EF4-FFF2-40B4-BE49-F238E27FC236}">
                      <a16:creationId xmlns:a16="http://schemas.microsoft.com/office/drawing/2014/main" id="{597F3A92-A936-A9B2-D857-262B95A7BFDA}"/>
                    </a:ext>
                  </a:extLst>
                </p:cNvPr>
                <p:cNvSpPr/>
                <p:nvPr/>
              </p:nvSpPr>
              <p:spPr>
                <a:xfrm>
                  <a:off x="2168556" y="4238071"/>
                  <a:ext cx="782886" cy="410533"/>
                </a:xfrm>
                <a:prstGeom prst="triangle">
                  <a:avLst>
                    <a:gd name="adj" fmla="val 77603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Isosceles Triangle 183">
                  <a:extLst>
                    <a:ext uri="{FF2B5EF4-FFF2-40B4-BE49-F238E27FC236}">
                      <a16:creationId xmlns:a16="http://schemas.microsoft.com/office/drawing/2014/main" id="{BD3D3DC8-09F0-3537-544B-0170F4D6F4F6}"/>
                    </a:ext>
                  </a:extLst>
                </p:cNvPr>
                <p:cNvSpPr/>
                <p:nvPr/>
              </p:nvSpPr>
              <p:spPr>
                <a:xfrm>
                  <a:off x="3826302" y="4237440"/>
                  <a:ext cx="782886" cy="410533"/>
                </a:xfrm>
                <a:prstGeom prst="triangle">
                  <a:avLst>
                    <a:gd name="adj" fmla="val 77603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5FE35036-5542-9A4B-053C-D163021927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28" y="3880589"/>
                  <a:ext cx="0" cy="61243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7B838B5A-82C3-5074-4715-E05D5EA4B7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29753" y="4648604"/>
                  <a:ext cx="538803" cy="12659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1FF5A129-902B-5130-00D4-C6AD73A0FC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0814" y="4648604"/>
                  <a:ext cx="309185" cy="2924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B21E8112-4D57-2B57-90D4-90D915207289}"/>
                    </a:ext>
                  </a:extLst>
                </p:cNvPr>
                <p:cNvCxnSpPr>
                  <a:cxnSpLocks/>
                  <a:stCxn id="183" idx="4"/>
                  <a:endCxn id="184" idx="2"/>
                </p:cNvCxnSpPr>
                <p:nvPr/>
              </p:nvCxnSpPr>
              <p:spPr>
                <a:xfrm flipV="1">
                  <a:off x="2951442" y="4647973"/>
                  <a:ext cx="874860" cy="63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31E633B9-4529-5FD8-DE02-B6425F498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28" y="4648604"/>
                  <a:ext cx="0" cy="56643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7828293C-F8AA-E3C8-5091-87AA90C902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41176" y="4377183"/>
                  <a:ext cx="522273" cy="790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E506D27E-7FE4-9AC2-1332-0F0286DB1C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80931" y="3988947"/>
                  <a:ext cx="164896" cy="24849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AD57ECE4-122C-35B1-99C6-AEBCEAFA77CE}"/>
                    </a:ext>
                  </a:extLst>
                </p:cNvPr>
                <p:cNvCxnSpPr>
                  <a:cxnSpLocks/>
                  <a:stCxn id="183" idx="5"/>
                </p:cNvCxnSpPr>
                <p:nvPr/>
              </p:nvCxnSpPr>
              <p:spPr>
                <a:xfrm flipV="1">
                  <a:off x="2863771" y="4334958"/>
                  <a:ext cx="315051" cy="1083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DF0A95E9-29D3-7B64-FAC0-8BAF87DD3308}"/>
                    </a:ext>
                  </a:extLst>
                </p:cNvPr>
                <p:cNvGrpSpPr/>
                <p:nvPr/>
              </p:nvGrpSpPr>
              <p:grpSpPr>
                <a:xfrm flipH="1">
                  <a:off x="3798620" y="3880589"/>
                  <a:ext cx="1347752" cy="1311986"/>
                  <a:chOff x="3488991" y="3892474"/>
                  <a:chExt cx="1347752" cy="1311986"/>
                </a:xfrm>
              </p:grpSpPr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94548560-81F2-E841-B40D-0B5966845C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64166" y="3892474"/>
                    <a:ext cx="0" cy="62089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0299A093-4F7A-3452-B77D-834FB418B5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88991" y="4660489"/>
                    <a:ext cx="538803" cy="12659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EECDA5A8-5059-50C6-B7B9-6DBA6D498D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17618" y="4659858"/>
                    <a:ext cx="160695" cy="29309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2FC3CBD7-6C34-2479-FBB7-F771E2168C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63851" y="4660489"/>
                    <a:ext cx="0" cy="54397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98D92264-C058-779F-5019-9353BFA966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03126" y="4376552"/>
                    <a:ext cx="522273" cy="7903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7A48064D-4D02-AD7A-13F0-6DCABB014C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102537" y="4030049"/>
                    <a:ext cx="92929" cy="217957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5BA3D3ED-7EB1-5B0F-BD2B-1F967F3B84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21692" y="4359718"/>
                    <a:ext cx="315051" cy="10838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196E8258-5C84-2F14-A75F-68B2C950EE1A}"/>
                    </a:ext>
                  </a:extLst>
                </p:cNvPr>
                <p:cNvGrpSpPr/>
                <p:nvPr/>
              </p:nvGrpSpPr>
              <p:grpSpPr>
                <a:xfrm>
                  <a:off x="2593596" y="4035031"/>
                  <a:ext cx="1711929" cy="69799"/>
                  <a:chOff x="2593596" y="4035031"/>
                  <a:chExt cx="1711929" cy="69799"/>
                </a:xfrm>
              </p:grpSpPr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08ACFA68-1EB5-6E1B-BAE0-2C461F9156B5}"/>
                      </a:ext>
                    </a:extLst>
                  </p:cNvPr>
                  <p:cNvSpPr/>
                  <p:nvPr/>
                </p:nvSpPr>
                <p:spPr>
                  <a:xfrm>
                    <a:off x="2593596" y="4035031"/>
                    <a:ext cx="68657" cy="6865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53A3D1F4-30E5-532F-71C6-CA9F4CD0B251}"/>
                      </a:ext>
                    </a:extLst>
                  </p:cNvPr>
                  <p:cNvCxnSpPr>
                    <a:cxnSpLocks/>
                    <a:stCxn id="222" idx="6"/>
                    <a:endCxn id="224" idx="2"/>
                  </p:cNvCxnSpPr>
                  <p:nvPr/>
                </p:nvCxnSpPr>
                <p:spPr>
                  <a:xfrm>
                    <a:off x="2662253" y="4069360"/>
                    <a:ext cx="1574615" cy="1142"/>
                  </a:xfrm>
                  <a:prstGeom prst="line">
                    <a:avLst/>
                  </a:prstGeom>
                  <a:solidFill>
                    <a:srgbClr val="0070C0"/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DCDACB40-B29E-5760-BA77-B2D82240A2EA}"/>
                      </a:ext>
                    </a:extLst>
                  </p:cNvPr>
                  <p:cNvSpPr/>
                  <p:nvPr/>
                </p:nvSpPr>
                <p:spPr>
                  <a:xfrm>
                    <a:off x="4236868" y="4036173"/>
                    <a:ext cx="68657" cy="6865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DEFC20FF-3272-5A25-2A2C-7C3D03739B12}"/>
                    </a:ext>
                  </a:extLst>
                </p:cNvPr>
                <p:cNvCxnSpPr/>
                <p:nvPr/>
              </p:nvCxnSpPr>
              <p:spPr>
                <a:xfrm>
                  <a:off x="2675060" y="4186804"/>
                  <a:ext cx="0" cy="25590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E97132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B21CECEF-BE69-1AE3-8D2B-16517E4752CC}"/>
                    </a:ext>
                  </a:extLst>
                </p:cNvPr>
                <p:cNvCxnSpPr/>
                <p:nvPr/>
              </p:nvCxnSpPr>
              <p:spPr>
                <a:xfrm>
                  <a:off x="4234961" y="4197412"/>
                  <a:ext cx="0" cy="25590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E97132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D64E05F2-CC8C-4BAD-109C-6BF4B67BE193}"/>
                    </a:ext>
                  </a:extLst>
                </p:cNvPr>
                <p:cNvGrpSpPr/>
                <p:nvPr/>
              </p:nvGrpSpPr>
              <p:grpSpPr>
                <a:xfrm>
                  <a:off x="2604393" y="4986986"/>
                  <a:ext cx="1688991" cy="46861"/>
                  <a:chOff x="2604393" y="4062486"/>
                  <a:chExt cx="1688991" cy="46861"/>
                </a:xfrm>
              </p:grpSpPr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620D9A61-E084-B4C3-0AB1-9CFE7E88F8CC}"/>
                      </a:ext>
                    </a:extLst>
                  </p:cNvPr>
                  <p:cNvSpPr/>
                  <p:nvPr/>
                </p:nvSpPr>
                <p:spPr>
                  <a:xfrm>
                    <a:off x="2604393" y="4062486"/>
                    <a:ext cx="45719" cy="45719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BC50EBC-9A7A-3241-8E2E-7CE2E7211A7B}"/>
                      </a:ext>
                    </a:extLst>
                  </p:cNvPr>
                  <p:cNvCxnSpPr>
                    <a:cxnSpLocks/>
                    <a:stCxn id="219" idx="6"/>
                    <a:endCxn id="221" idx="2"/>
                  </p:cNvCxnSpPr>
                  <p:nvPr/>
                </p:nvCxnSpPr>
                <p:spPr>
                  <a:xfrm>
                    <a:off x="2650112" y="4085346"/>
                    <a:ext cx="1597553" cy="1142"/>
                  </a:xfrm>
                  <a:prstGeom prst="lin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379AA442-DDAB-AE23-4195-606BCE43CCFF}"/>
                      </a:ext>
                    </a:extLst>
                  </p:cNvPr>
                  <p:cNvSpPr/>
                  <p:nvPr/>
                </p:nvSpPr>
                <p:spPr>
                  <a:xfrm>
                    <a:off x="4247665" y="4063628"/>
                    <a:ext cx="45719" cy="45719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901605BD-50EE-49A9-7FA4-2138DF3BB5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81471" y="4850745"/>
                  <a:ext cx="1695014" cy="574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F8C87D58-A6CC-0D12-8A65-BD968C0C28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1512" y="4127504"/>
                  <a:ext cx="1574615" cy="1142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F3B56070-9055-61CB-E258-11B942F817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56831" y="4381531"/>
                  <a:ext cx="820062" cy="0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19E75351-74BE-A4C8-164D-454761773F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2256" y="4765731"/>
                  <a:ext cx="5117" cy="524196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C209E7B8-CA14-8DA5-4D41-8796A786D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1329" y="4765730"/>
                  <a:ext cx="0" cy="524197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3561C3A1-05B0-B73E-B94B-A6A6A6843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7372" y="5278263"/>
                  <a:ext cx="3193956" cy="11664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019D901C-0591-A8A7-0DA5-269AAE18E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74362" y="3670789"/>
                  <a:ext cx="0" cy="695373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1CC0E41-A536-F0C5-7A08-B614CF591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7474" y="3679255"/>
                  <a:ext cx="2783982" cy="13583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06CC25A0-6895-D300-2EC5-A7E9270FF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61457" y="3692838"/>
                  <a:ext cx="0" cy="661142"/>
                </a:xfrm>
                <a:prstGeom prst="line">
                  <a:avLst/>
                </a:prstGeom>
                <a:solidFill>
                  <a:srgbClr val="A02B93">
                    <a:lumMod val="75000"/>
                  </a:srgbClr>
                </a:solidFill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7" name="Straight Arrow Connector 206">
                  <a:extLst>
                    <a:ext uri="{FF2B5EF4-FFF2-40B4-BE49-F238E27FC236}">
                      <a16:creationId xmlns:a16="http://schemas.microsoft.com/office/drawing/2014/main" id="{EB5DC440-1FE8-67A1-161C-1EE028B61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53421" y="4364066"/>
                  <a:ext cx="271952" cy="5179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08" name="Straight Arrow Connector 207">
                  <a:extLst>
                    <a:ext uri="{FF2B5EF4-FFF2-40B4-BE49-F238E27FC236}">
                      <a16:creationId xmlns:a16="http://schemas.microsoft.com/office/drawing/2014/main" id="{D5FB5481-5717-69DB-03AC-4E6A26B025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57687" y="4362550"/>
                  <a:ext cx="203464" cy="3634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09" name="Straight Arrow Connector 208">
                  <a:extLst>
                    <a:ext uri="{FF2B5EF4-FFF2-40B4-BE49-F238E27FC236}">
                      <a16:creationId xmlns:a16="http://schemas.microsoft.com/office/drawing/2014/main" id="{92455CCF-7A91-8D18-83DE-F744F8746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78572" y="4311753"/>
                  <a:ext cx="133866" cy="6007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335BBBFE-7FC4-3B5C-96B1-DC67B17A2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45550" y="4339308"/>
                  <a:ext cx="185100" cy="65029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1" name="Straight Arrow Connector 210">
                  <a:extLst>
                    <a:ext uri="{FF2B5EF4-FFF2-40B4-BE49-F238E27FC236}">
                      <a16:creationId xmlns:a16="http://schemas.microsoft.com/office/drawing/2014/main" id="{47D7F030-13EC-7CC1-F8E5-7F67EB90E9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7948" y="4600053"/>
                  <a:ext cx="175153" cy="756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2" name="Straight Arrow Connector 211">
                  <a:extLst>
                    <a:ext uri="{FF2B5EF4-FFF2-40B4-BE49-F238E27FC236}">
                      <a16:creationId xmlns:a16="http://schemas.microsoft.com/office/drawing/2014/main" id="{D50D5600-4C51-A0DE-F6B0-6C65D72ED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4643" y="4603726"/>
                  <a:ext cx="190174" cy="778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E3C77813-9DA5-D1C8-3E75-A270E46BB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3121" y="4690851"/>
                  <a:ext cx="100603" cy="9064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4" name="Straight Arrow Connector 213">
                  <a:extLst>
                    <a:ext uri="{FF2B5EF4-FFF2-40B4-BE49-F238E27FC236}">
                      <a16:creationId xmlns:a16="http://schemas.microsoft.com/office/drawing/2014/main" id="{5F5450B5-D570-B158-6905-166379DA62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18848" y="4679721"/>
                  <a:ext cx="60758" cy="10754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5" name="Straight Arrow Connector 214">
                  <a:extLst>
                    <a:ext uri="{FF2B5EF4-FFF2-40B4-BE49-F238E27FC236}">
                      <a16:creationId xmlns:a16="http://schemas.microsoft.com/office/drawing/2014/main" id="{69CAEF7A-A97E-9BF1-710B-7285A2734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86303" y="4636940"/>
                  <a:ext cx="209482" cy="5365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609433-D632-005E-0E59-B60A03244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84161" y="4646487"/>
                  <a:ext cx="190200" cy="48257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7" name="Straight Arrow Connector 216">
                  <a:extLst>
                    <a:ext uri="{FF2B5EF4-FFF2-40B4-BE49-F238E27FC236}">
                      <a16:creationId xmlns:a16="http://schemas.microsoft.com/office/drawing/2014/main" id="{E6095AE4-C31D-98CE-3ADC-AA777CCD3E0D}"/>
                    </a:ext>
                  </a:extLst>
                </p:cNvPr>
                <p:cNvCxnSpPr/>
                <p:nvPr/>
              </p:nvCxnSpPr>
              <p:spPr>
                <a:xfrm>
                  <a:off x="2676770" y="4703629"/>
                  <a:ext cx="0" cy="25590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9C58B080-9DBD-4666-48B0-C7CEA01FF58A}"/>
                    </a:ext>
                  </a:extLst>
                </p:cNvPr>
                <p:cNvCxnSpPr/>
                <p:nvPr/>
              </p:nvCxnSpPr>
              <p:spPr>
                <a:xfrm>
                  <a:off x="4305525" y="4690598"/>
                  <a:ext cx="0" cy="25590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EA72E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0D2836A2-A20D-9FB3-DCE9-800E7D22CA74}"/>
                  </a:ext>
                </a:extLst>
              </p:cNvPr>
              <p:cNvSpPr/>
              <p:nvPr/>
            </p:nvSpPr>
            <p:spPr>
              <a:xfrm>
                <a:off x="2331033" y="4827625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32EBF5-4F2F-7934-6DBB-22C7EE9ACF82}"/>
                  </a:ext>
                </a:extLst>
              </p:cNvPr>
              <p:cNvSpPr/>
              <p:nvPr/>
            </p:nvSpPr>
            <p:spPr>
              <a:xfrm>
                <a:off x="4073129" y="4827625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F8A7CD1D-42D6-9DEE-2D11-546B1E4537AB}"/>
                  </a:ext>
                </a:extLst>
              </p:cNvPr>
              <p:cNvSpPr/>
              <p:nvPr/>
            </p:nvSpPr>
            <p:spPr>
              <a:xfrm>
                <a:off x="1763934" y="4718953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77C3B67-1E6C-286D-99AF-B6EC5ADC90FB}"/>
                  </a:ext>
                </a:extLst>
              </p:cNvPr>
              <p:cNvSpPr/>
              <p:nvPr/>
            </p:nvSpPr>
            <p:spPr>
              <a:xfrm>
                <a:off x="4958468" y="4720011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743DCC6C-C593-FDDA-3442-46C27CEF4A41}"/>
                  </a:ext>
                </a:extLst>
              </p:cNvPr>
              <p:cNvSpPr/>
              <p:nvPr/>
            </p:nvSpPr>
            <p:spPr>
              <a:xfrm>
                <a:off x="2049907" y="4371441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2C7F01A-23D7-4FBC-551A-C1953491D88D}"/>
                  </a:ext>
                </a:extLst>
              </p:cNvPr>
              <p:cNvSpPr/>
              <p:nvPr/>
            </p:nvSpPr>
            <p:spPr>
              <a:xfrm>
                <a:off x="4836895" y="4361978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40946717-17B3-3D2E-C42A-8E25B595D774}"/>
                  </a:ext>
                </a:extLst>
              </p:cNvPr>
              <p:cNvSpPr/>
              <p:nvPr/>
            </p:nvSpPr>
            <p:spPr>
              <a:xfrm>
                <a:off x="3019414" y="4353820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A377234-E55D-118A-AB29-9FA85B6E25C0}"/>
                  </a:ext>
                </a:extLst>
              </p:cNvPr>
              <p:cNvSpPr/>
              <p:nvPr/>
            </p:nvSpPr>
            <p:spPr>
              <a:xfrm>
                <a:off x="3853135" y="4357864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AFCF871E-EC14-139C-A9D3-B1EDF3577A49}"/>
                  </a:ext>
                </a:extLst>
              </p:cNvPr>
              <p:cNvSpPr/>
              <p:nvPr/>
            </p:nvSpPr>
            <p:spPr>
              <a:xfrm>
                <a:off x="2825854" y="4104111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0254D187-2765-C0D9-2D24-EBE41D6F3552}"/>
                  </a:ext>
                </a:extLst>
              </p:cNvPr>
              <p:cNvSpPr/>
              <p:nvPr/>
            </p:nvSpPr>
            <p:spPr>
              <a:xfrm>
                <a:off x="4456205" y="4108433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B42E6FA-4377-352F-E112-CEB4878FA09A}"/>
                  </a:ext>
                </a:extLst>
              </p:cNvPr>
              <p:cNvSpPr/>
              <p:nvPr/>
            </p:nvSpPr>
            <p:spPr>
              <a:xfrm>
                <a:off x="3170763" y="4618547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A30FC75-BE6A-83BC-DD98-71CEAC7C9DC1}"/>
                  </a:ext>
                </a:extLst>
              </p:cNvPr>
              <p:cNvSpPr/>
              <p:nvPr/>
            </p:nvSpPr>
            <p:spPr>
              <a:xfrm>
                <a:off x="3578407" y="4618319"/>
                <a:ext cx="45719" cy="45719"/>
              </a:xfrm>
              <a:prstGeom prst="ellipse">
                <a:avLst/>
              </a:prstGeom>
              <a:solidFill>
                <a:srgbClr val="A02B93">
                  <a:lumMod val="75000"/>
                </a:srgbClr>
              </a:solidFill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ECDFDBFF-EDCD-1393-2C50-198C0E387748}"/>
                  </a:ext>
                </a:extLst>
              </p:cNvPr>
              <p:cNvSpPr/>
              <p:nvPr/>
            </p:nvSpPr>
            <p:spPr>
              <a:xfrm>
                <a:off x="3205075" y="4575378"/>
                <a:ext cx="380411" cy="77927"/>
              </a:xfrm>
              <a:prstGeom prst="arc">
                <a:avLst>
                  <a:gd name="adj1" fmla="val 10814609"/>
                  <a:gd name="adj2" fmla="val 66181"/>
                </a:avLst>
              </a:prstGeom>
              <a:noFill/>
              <a:ln w="19050" cap="flat" cmpd="sng" algn="ctr">
                <a:solidFill>
                  <a:srgbClr val="A02B9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66" name="Picture 165" descr="\documentclass{article}&#10;\usepackage{amsmath}&#10;\pagestyle{empty}&#10;\begin{document}&#10;&#10;&#10;$(a)$&#10;&#10;\end{document}" title="IguanaTex Bitmap Display">
              <a:extLst>
                <a:ext uri="{FF2B5EF4-FFF2-40B4-BE49-F238E27FC236}">
                  <a16:creationId xmlns:a16="http://schemas.microsoft.com/office/drawing/2014/main" id="{9DEF0D91-B88A-9A53-E665-7DD8E29EF3C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090" y="2609802"/>
              <a:ext cx="281905" cy="254476"/>
            </a:xfrm>
            <a:prstGeom prst="rect">
              <a:avLst/>
            </a:prstGeom>
          </p:spPr>
        </p:pic>
        <p:pic>
          <p:nvPicPr>
            <p:cNvPr id="167" name="Picture 166" descr="\documentclass{article}&#10;\usepackage{amsmath}&#10;\pagestyle{empty}&#10;\begin{document}&#10;&#10;&#10;$(b)$&#10;&#10;\end{document}" title="IguanaTex Bitmap Display">
              <a:extLst>
                <a:ext uri="{FF2B5EF4-FFF2-40B4-BE49-F238E27FC236}">
                  <a16:creationId xmlns:a16="http://schemas.microsoft.com/office/drawing/2014/main" id="{17FA9064-BC24-03FB-2F32-C731E3D1BAC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848" y="2609802"/>
              <a:ext cx="256000" cy="254476"/>
            </a:xfrm>
            <a:prstGeom prst="rect">
              <a:avLst/>
            </a:prstGeom>
          </p:spPr>
        </p:pic>
        <p:pic>
          <p:nvPicPr>
            <p:cNvPr id="168" name="Picture 167" descr="\documentclass{article}&#10;\usepackage{amsmath}&#10;\pagestyle{empty}&#10;\begin{document}&#10;&#10;&#10;$(c)$&#10;&#10;\end{document}" title="IguanaTex Bitmap Display">
              <a:extLst>
                <a:ext uri="{FF2B5EF4-FFF2-40B4-BE49-F238E27FC236}">
                  <a16:creationId xmlns:a16="http://schemas.microsoft.com/office/drawing/2014/main" id="{00639B01-2A53-2941-DF1E-6ABB84E0C6D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8633" y="2606816"/>
              <a:ext cx="257524" cy="254476"/>
            </a:xfrm>
            <a:prstGeom prst="rect">
              <a:avLst/>
            </a:prstGeom>
          </p:spPr>
        </p:pic>
      </p:grpSp>
      <p:pic>
        <p:nvPicPr>
          <p:cNvPr id="325" name="Picture 324" descr="\documentclass{article}&#10;\usepackage{amsmath}&#10;\pagestyle{empty}&#10;\begin{document}&#10;&#10;&#10;$\overline{CZ}=CZ^{\otimes 6}Z^{\otimes 3}$&#10;&#10;\end{document}" title="IguanaTex Bitmap Display">
            <a:extLst>
              <a:ext uri="{FF2B5EF4-FFF2-40B4-BE49-F238E27FC236}">
                <a16:creationId xmlns:a16="http://schemas.microsoft.com/office/drawing/2014/main" id="{FC8827D7-59C9-4DB6-2DB5-FF5664D5BF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24" y="2779879"/>
            <a:ext cx="1828571" cy="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example of a molecular structure">
            <a:extLst>
              <a:ext uri="{FF2B5EF4-FFF2-40B4-BE49-F238E27FC236}">
                <a16:creationId xmlns:a16="http://schemas.microsoft.com/office/drawing/2014/main" id="{9F24F56C-8488-0AE4-F129-0C96FA89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840" r="-1" b="15321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20CC8-3122-159A-E548-D9370C6C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Reductionist coding theorist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764B-BAAD-2741-3996-77D33897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en-US" dirty="0"/>
              <a:t>Are there atoms of quantum codes?</a:t>
            </a:r>
          </a:p>
          <a:p>
            <a:r>
              <a:rPr lang="en-US" dirty="0"/>
              <a:t>If so, what are they?</a:t>
            </a:r>
          </a:p>
          <a:p>
            <a:r>
              <a:rPr lang="en-US" dirty="0"/>
              <a:t>How do they “interact”?</a:t>
            </a:r>
          </a:p>
          <a:p>
            <a:r>
              <a:rPr lang="en-US" dirty="0"/>
              <a:t>How do we synthesize bigger codes with them?</a:t>
            </a:r>
          </a:p>
          <a:p>
            <a:r>
              <a:rPr lang="en-US" dirty="0"/>
              <a:t>Why are you talking about it in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146433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03E5-A88F-0240-9C4D-7110455F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Addressable gate = localized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B7A6-1E96-6079-C701-1CCF6FF1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04566"/>
            <a:ext cx="9720073" cy="4023360"/>
          </a:xfrm>
        </p:spPr>
        <p:txBody>
          <a:bodyPr/>
          <a:lstStyle/>
          <a:p>
            <a:r>
              <a:rPr lang="en-US" dirty="0"/>
              <a:t>Can make gates addressable if symmetry is </a:t>
            </a:r>
            <a:r>
              <a:rPr lang="en-US" b="1" dirty="0">
                <a:solidFill>
                  <a:srgbClr val="C00000"/>
                </a:solidFill>
              </a:rPr>
              <a:t>localized</a:t>
            </a:r>
            <a:r>
              <a:rPr lang="en-US" dirty="0"/>
              <a:t> (act non-trivially on subset)</a:t>
            </a:r>
          </a:p>
          <a:p>
            <a:r>
              <a:rPr lang="en-US" dirty="0"/>
              <a:t>To do so, we find </a:t>
            </a:r>
            <a:r>
              <a:rPr lang="en-US" dirty="0" err="1"/>
              <a:t>legos</a:t>
            </a:r>
            <a:r>
              <a:rPr lang="en-US" dirty="0"/>
              <a:t> that have localized symmetries</a:t>
            </a:r>
          </a:p>
        </p:txBody>
      </p: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FF42576B-3BE7-6970-D551-AA30DDD59488}"/>
              </a:ext>
            </a:extLst>
          </p:cNvPr>
          <p:cNvGrpSpPr/>
          <p:nvPr/>
        </p:nvGrpSpPr>
        <p:grpSpPr>
          <a:xfrm>
            <a:off x="1337392" y="3495982"/>
            <a:ext cx="3619176" cy="1752451"/>
            <a:chOff x="841577" y="2743944"/>
            <a:chExt cx="3619176" cy="1752451"/>
          </a:xfrm>
        </p:grpSpPr>
        <p:pic>
          <p:nvPicPr>
            <p:cNvPr id="723" name="Picture 722" descr="A colorful pyramid with white balls&#10;&#10;AI-generated content may be incorrect.">
              <a:extLst>
                <a:ext uri="{FF2B5EF4-FFF2-40B4-BE49-F238E27FC236}">
                  <a16:creationId xmlns:a16="http://schemas.microsoft.com/office/drawing/2014/main" id="{9F093CE1-89A4-50C1-25A6-C7AD3671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26722"/>
            <a:stretch/>
          </p:blipFill>
          <p:spPr>
            <a:xfrm>
              <a:off x="841577" y="2752736"/>
              <a:ext cx="1696904" cy="1743659"/>
            </a:xfrm>
            <a:prstGeom prst="rect">
              <a:avLst/>
            </a:prstGeom>
          </p:spPr>
        </p:pic>
        <p:pic>
          <p:nvPicPr>
            <p:cNvPr id="724" name="Picture 723" descr="A colorful pyramid with white balls&#10;&#10;AI-generated content may be incorrect.">
              <a:extLst>
                <a:ext uri="{FF2B5EF4-FFF2-40B4-BE49-F238E27FC236}">
                  <a16:creationId xmlns:a16="http://schemas.microsoft.com/office/drawing/2014/main" id="{FFBEF379-2398-BD54-5A21-DC4FDDF2C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26722"/>
            <a:stretch/>
          </p:blipFill>
          <p:spPr>
            <a:xfrm>
              <a:off x="2763849" y="2743944"/>
              <a:ext cx="1696904" cy="1743659"/>
            </a:xfrm>
            <a:prstGeom prst="rect">
              <a:avLst/>
            </a:prstGeom>
          </p:spPr>
        </p:pic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A84BBDAF-36B0-F7F2-9D9F-CFDDC8680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8000" y="2893593"/>
              <a:ext cx="1882775" cy="8357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3F3DFE1C-C090-739D-6F14-C68CD175D20F}"/>
                </a:ext>
              </a:extLst>
            </p:cNvPr>
            <p:cNvCxnSpPr>
              <a:cxnSpLocks/>
            </p:cNvCxnSpPr>
            <p:nvPr/>
          </p:nvCxnSpPr>
          <p:spPr>
            <a:xfrm>
              <a:off x="2145940" y="3499947"/>
              <a:ext cx="1068857" cy="1620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82F5071B-DE84-0BE8-4FC2-EC59EF5C93E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991" y="3567415"/>
              <a:ext cx="1910059" cy="1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4BFC4B05-5C27-8C47-A849-340FD2B2CEBC}"/>
                </a:ext>
              </a:extLst>
            </p:cNvPr>
            <p:cNvCxnSpPr>
              <a:cxnSpLocks/>
            </p:cNvCxnSpPr>
            <p:nvPr/>
          </p:nvCxnSpPr>
          <p:spPr>
            <a:xfrm>
              <a:off x="2122488" y="3734841"/>
              <a:ext cx="1325562" cy="17241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A6D60413-DA5C-0624-A0F9-A8A6777A89A2}"/>
                </a:ext>
              </a:extLst>
            </p:cNvPr>
            <p:cNvCxnSpPr>
              <a:cxnSpLocks/>
            </p:cNvCxnSpPr>
            <p:nvPr/>
          </p:nvCxnSpPr>
          <p:spPr>
            <a:xfrm>
              <a:off x="2445399" y="4029790"/>
              <a:ext cx="355050" cy="8436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6B923951-BFB9-3086-307F-E96FB8A93829}"/>
                </a:ext>
              </a:extLst>
            </p:cNvPr>
            <p:cNvCxnSpPr>
              <a:cxnSpLocks/>
            </p:cNvCxnSpPr>
            <p:nvPr/>
          </p:nvCxnSpPr>
          <p:spPr>
            <a:xfrm>
              <a:off x="2312242" y="4175998"/>
              <a:ext cx="1026271" cy="56883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BD001547-AAAA-0395-3C68-FE2514646A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1265" y="4367213"/>
              <a:ext cx="1877876" cy="1805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33" name="Picture 732" descr="\documentclass{article}&#10;\usepackage{amsmath}&#10;\pagestyle{empty}&#10;\begin{document}&#10;&#10;&#10;$\overline{CZ} = CZ^{\otimes 7}$&#10;&#10;\end{document}" title="IguanaTex Bitmap Display">
            <a:extLst>
              <a:ext uri="{FF2B5EF4-FFF2-40B4-BE49-F238E27FC236}">
                <a16:creationId xmlns:a16="http://schemas.microsoft.com/office/drawing/2014/main" id="{F258619A-AFD5-B164-E780-E17DCFEB49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12" y="5523804"/>
            <a:ext cx="1372952" cy="220952"/>
          </a:xfrm>
          <a:prstGeom prst="rect">
            <a:avLst/>
          </a:prstGeom>
        </p:spPr>
      </p:pic>
      <p:grpSp>
        <p:nvGrpSpPr>
          <p:cNvPr id="944" name="Group 943">
            <a:extLst>
              <a:ext uri="{FF2B5EF4-FFF2-40B4-BE49-F238E27FC236}">
                <a16:creationId xmlns:a16="http://schemas.microsoft.com/office/drawing/2014/main" id="{68D6D8CE-670A-BD11-6879-C241F6266991}"/>
              </a:ext>
            </a:extLst>
          </p:cNvPr>
          <p:cNvGrpSpPr/>
          <p:nvPr/>
        </p:nvGrpSpPr>
        <p:grpSpPr>
          <a:xfrm>
            <a:off x="6993589" y="3547097"/>
            <a:ext cx="2318626" cy="1095593"/>
            <a:chOff x="2128515" y="2350459"/>
            <a:chExt cx="2318626" cy="1095593"/>
          </a:xfrm>
        </p:grpSpPr>
        <p:grpSp>
          <p:nvGrpSpPr>
            <p:cNvPr id="1108" name="Group 1107">
              <a:extLst>
                <a:ext uri="{FF2B5EF4-FFF2-40B4-BE49-F238E27FC236}">
                  <a16:creationId xmlns:a16="http://schemas.microsoft.com/office/drawing/2014/main" id="{B56EB29C-9EF9-4920-E4AE-419ECB9B82DE}"/>
                </a:ext>
              </a:extLst>
            </p:cNvPr>
            <p:cNvGrpSpPr/>
            <p:nvPr/>
          </p:nvGrpSpPr>
          <p:grpSpPr>
            <a:xfrm>
              <a:off x="2474407" y="2358792"/>
              <a:ext cx="1972734" cy="722420"/>
              <a:chOff x="1337733" y="1677520"/>
              <a:chExt cx="1972734" cy="800434"/>
            </a:xfrm>
          </p:grpSpPr>
          <p:cxnSp>
            <p:nvCxnSpPr>
              <p:cNvPr id="1113" name="Straight Connector 1112">
                <a:extLst>
                  <a:ext uri="{FF2B5EF4-FFF2-40B4-BE49-F238E27FC236}">
                    <a16:creationId xmlns:a16="http://schemas.microsoft.com/office/drawing/2014/main" id="{F49F4F59-5E38-568D-3E6B-F31064EE5082}"/>
                  </a:ext>
                </a:extLst>
              </p:cNvPr>
              <p:cNvCxnSpPr>
                <a:cxnSpLocks/>
                <a:stCxn id="1114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1CA1B773-1363-9586-4CA5-8E81F96741C7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196B24">
                  <a:lumMod val="40000"/>
                  <a:lumOff val="6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1115" name="Straight Connector 1114">
                <a:extLst>
                  <a:ext uri="{FF2B5EF4-FFF2-40B4-BE49-F238E27FC236}">
                    <a16:creationId xmlns:a16="http://schemas.microsoft.com/office/drawing/2014/main" id="{6FF8937D-B533-9EE0-37BA-616EDC1F6A9E}"/>
                  </a:ext>
                </a:extLst>
              </p:cNvPr>
              <p:cNvCxnSpPr>
                <a:cxnSpLocks/>
                <a:endCxn id="1114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6" name="Straight Connector 1115">
                <a:extLst>
                  <a:ext uri="{FF2B5EF4-FFF2-40B4-BE49-F238E27FC236}">
                    <a16:creationId xmlns:a16="http://schemas.microsoft.com/office/drawing/2014/main" id="{E961F5DB-8A67-266C-A840-54F2A758507C}"/>
                  </a:ext>
                </a:extLst>
              </p:cNvPr>
              <p:cNvCxnSpPr>
                <a:cxnSpLocks/>
                <a:stCxn id="1114" idx="6"/>
              </p:cNvCxnSpPr>
              <p:nvPr/>
            </p:nvCxnSpPr>
            <p:spPr>
              <a:xfrm>
                <a:off x="2708299" y="2073106"/>
                <a:ext cx="60216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7" name="Straight Connector 1116">
                <a:extLst>
                  <a:ext uri="{FF2B5EF4-FFF2-40B4-BE49-F238E27FC236}">
                    <a16:creationId xmlns:a16="http://schemas.microsoft.com/office/drawing/2014/main" id="{9CE618A1-4DE9-983D-590F-F98985F0BF51}"/>
                  </a:ext>
                </a:extLst>
              </p:cNvPr>
              <p:cNvCxnSpPr>
                <a:cxnSpLocks/>
                <a:stCxn id="1114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8" name="Straight Connector 1117">
                <a:extLst>
                  <a:ext uri="{FF2B5EF4-FFF2-40B4-BE49-F238E27FC236}">
                    <a16:creationId xmlns:a16="http://schemas.microsoft.com/office/drawing/2014/main" id="{8619744D-5B8C-AB77-6C00-D0EB6969CBBB}"/>
                  </a:ext>
                </a:extLst>
              </p:cNvPr>
              <p:cNvCxnSpPr>
                <a:cxnSpLocks/>
                <a:endCxn id="1114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9" name="Straight Connector 1118">
                <a:extLst>
                  <a:ext uri="{FF2B5EF4-FFF2-40B4-BE49-F238E27FC236}">
                    <a16:creationId xmlns:a16="http://schemas.microsoft.com/office/drawing/2014/main" id="{B46FD47F-288E-A704-C8BD-E8F8BC1CD203}"/>
                  </a:ext>
                </a:extLst>
              </p:cNvPr>
              <p:cNvCxnSpPr>
                <a:cxnSpLocks/>
                <a:endCxn id="1114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109" name="Straight Arrow Connector 1108">
              <a:extLst>
                <a:ext uri="{FF2B5EF4-FFF2-40B4-BE49-F238E27FC236}">
                  <a16:creationId xmlns:a16="http://schemas.microsoft.com/office/drawing/2014/main" id="{AB71C51E-86F2-0C3E-1B68-AF3C3A7EFB5F}"/>
                </a:ext>
              </a:extLst>
            </p:cNvPr>
            <p:cNvCxnSpPr/>
            <p:nvPr/>
          </p:nvCxnSpPr>
          <p:spPr>
            <a:xfrm>
              <a:off x="2366991" y="2630452"/>
              <a:ext cx="53695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10" name="Straight Arrow Connector 1109">
              <a:extLst>
                <a:ext uri="{FF2B5EF4-FFF2-40B4-BE49-F238E27FC236}">
                  <a16:creationId xmlns:a16="http://schemas.microsoft.com/office/drawing/2014/main" id="{7FCEC93E-9789-BCFA-9417-0FBC9A289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5774" y="2942333"/>
              <a:ext cx="322121" cy="2333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111" name="Picture 1110" descr="\documentclass{article}&#10;\usepackage{amsmath}&#10;\pagestyle{empty}&#10;\begin{document}&#10;&#10;&#10;$C^\ell P$&#10;&#10;\end{document}" title="IguanaTex Bitmap Display">
              <a:extLst>
                <a:ext uri="{FF2B5EF4-FFF2-40B4-BE49-F238E27FC236}">
                  <a16:creationId xmlns:a16="http://schemas.microsoft.com/office/drawing/2014/main" id="{5D3F113A-608F-2BE0-973C-C35147051FA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515" y="2350459"/>
              <a:ext cx="476952" cy="222476"/>
            </a:xfrm>
            <a:prstGeom prst="rect">
              <a:avLst/>
            </a:prstGeom>
          </p:spPr>
        </p:pic>
        <p:pic>
          <p:nvPicPr>
            <p:cNvPr id="1112" name="Picture 1111" descr="\documentclass{article}&#10;\usepackage{amsmath}&#10;\pagestyle{empty}&#10;\begin{document}&#10;&#10;&#10;$C^\ell P^{-1}$&#10;&#10;\end{document}" title="IguanaTex Bitmap Display">
              <a:extLst>
                <a:ext uri="{FF2B5EF4-FFF2-40B4-BE49-F238E27FC236}">
                  <a16:creationId xmlns:a16="http://schemas.microsoft.com/office/drawing/2014/main" id="{D83BA712-0EA7-1674-791A-0AAAECDA3A9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996" y="3223576"/>
              <a:ext cx="723809" cy="222476"/>
            </a:xfrm>
            <a:prstGeom prst="rect">
              <a:avLst/>
            </a:prstGeom>
          </p:spPr>
        </p:pic>
      </p:grp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91B32739-3D57-CA4F-EC69-045277629953}"/>
              </a:ext>
            </a:extLst>
          </p:cNvPr>
          <p:cNvGrpSpPr/>
          <p:nvPr/>
        </p:nvGrpSpPr>
        <p:grpSpPr>
          <a:xfrm>
            <a:off x="5955621" y="4707895"/>
            <a:ext cx="4394458" cy="885096"/>
            <a:chOff x="744604" y="4020501"/>
            <a:chExt cx="4394458" cy="885096"/>
          </a:xfrm>
        </p:grpSpPr>
        <p:grpSp>
          <p:nvGrpSpPr>
            <p:cNvPr id="988" name="Group 987">
              <a:extLst>
                <a:ext uri="{FF2B5EF4-FFF2-40B4-BE49-F238E27FC236}">
                  <a16:creationId xmlns:a16="http://schemas.microsoft.com/office/drawing/2014/main" id="{C8397853-C13D-4B70-7962-A15C409A0333}"/>
                </a:ext>
              </a:extLst>
            </p:cNvPr>
            <p:cNvGrpSpPr/>
            <p:nvPr/>
          </p:nvGrpSpPr>
          <p:grpSpPr>
            <a:xfrm>
              <a:off x="897728" y="4020501"/>
              <a:ext cx="1904249" cy="722420"/>
              <a:chOff x="1337733" y="1677520"/>
              <a:chExt cx="1904249" cy="800434"/>
            </a:xfrm>
          </p:grpSpPr>
          <p:cxnSp>
            <p:nvCxnSpPr>
              <p:cNvPr id="1007" name="Straight Connector 1006">
                <a:extLst>
                  <a:ext uri="{FF2B5EF4-FFF2-40B4-BE49-F238E27FC236}">
                    <a16:creationId xmlns:a16="http://schemas.microsoft.com/office/drawing/2014/main" id="{6130E71A-A973-A141-7A5A-F90FCCF81CC5}"/>
                  </a:ext>
                </a:extLst>
              </p:cNvPr>
              <p:cNvCxnSpPr>
                <a:cxnSpLocks/>
                <a:stCxn id="1008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94762798-601E-D99E-7B9F-9F55288A17F6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196B24">
                  <a:lumMod val="40000"/>
                  <a:lumOff val="6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1009" name="Straight Connector 1008">
                <a:extLst>
                  <a:ext uri="{FF2B5EF4-FFF2-40B4-BE49-F238E27FC236}">
                    <a16:creationId xmlns:a16="http://schemas.microsoft.com/office/drawing/2014/main" id="{97C7E447-9C1F-190F-32BB-1093C53B1E52}"/>
                  </a:ext>
                </a:extLst>
              </p:cNvPr>
              <p:cNvCxnSpPr>
                <a:cxnSpLocks/>
                <a:endCxn id="1008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0" name="Straight Connector 1009">
                <a:extLst>
                  <a:ext uri="{FF2B5EF4-FFF2-40B4-BE49-F238E27FC236}">
                    <a16:creationId xmlns:a16="http://schemas.microsoft.com/office/drawing/2014/main" id="{FE96CFD6-DEFF-BFC6-7448-D7AE693F3222}"/>
                  </a:ext>
                </a:extLst>
              </p:cNvPr>
              <p:cNvCxnSpPr>
                <a:cxnSpLocks/>
                <a:stCxn id="1008" idx="6"/>
              </p:cNvCxnSpPr>
              <p:nvPr/>
            </p:nvCxnSpPr>
            <p:spPr>
              <a:xfrm>
                <a:off x="2708299" y="2073107"/>
                <a:ext cx="53368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1" name="Straight Connector 1010">
                <a:extLst>
                  <a:ext uri="{FF2B5EF4-FFF2-40B4-BE49-F238E27FC236}">
                    <a16:creationId xmlns:a16="http://schemas.microsoft.com/office/drawing/2014/main" id="{3C3E7894-2D85-1F44-18BA-AFBE3F04F636}"/>
                  </a:ext>
                </a:extLst>
              </p:cNvPr>
              <p:cNvCxnSpPr>
                <a:cxnSpLocks/>
                <a:stCxn id="1008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2" name="Straight Connector 1011">
                <a:extLst>
                  <a:ext uri="{FF2B5EF4-FFF2-40B4-BE49-F238E27FC236}">
                    <a16:creationId xmlns:a16="http://schemas.microsoft.com/office/drawing/2014/main" id="{1E553E19-DEAD-D859-61AB-0D72E4EFEF4F}"/>
                  </a:ext>
                </a:extLst>
              </p:cNvPr>
              <p:cNvCxnSpPr>
                <a:cxnSpLocks/>
                <a:endCxn id="1008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3" name="Straight Connector 1012">
                <a:extLst>
                  <a:ext uri="{FF2B5EF4-FFF2-40B4-BE49-F238E27FC236}">
                    <a16:creationId xmlns:a16="http://schemas.microsoft.com/office/drawing/2014/main" id="{FDDF8FB5-CB26-017E-2A5A-9CE0C6B09782}"/>
                  </a:ext>
                </a:extLst>
              </p:cNvPr>
              <p:cNvCxnSpPr>
                <a:cxnSpLocks/>
                <a:endCxn id="1008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89" name="Oval 988">
              <a:extLst>
                <a:ext uri="{FF2B5EF4-FFF2-40B4-BE49-F238E27FC236}">
                  <a16:creationId xmlns:a16="http://schemas.microsoft.com/office/drawing/2014/main" id="{AFFE3C28-EE28-735D-0189-DA60A59FF3CE}"/>
                </a:ext>
              </a:extLst>
            </p:cNvPr>
            <p:cNvSpPr/>
            <p:nvPr/>
          </p:nvSpPr>
          <p:spPr>
            <a:xfrm>
              <a:off x="1283675" y="4028088"/>
              <a:ext cx="128644" cy="128644"/>
            </a:xfrm>
            <a:prstGeom prst="ellipse">
              <a:avLst/>
            </a:prstGeom>
            <a:solidFill>
              <a:srgbClr val="196B24">
                <a:lumMod val="40000"/>
                <a:lumOff val="6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90" name="Oval 989">
              <a:extLst>
                <a:ext uri="{FF2B5EF4-FFF2-40B4-BE49-F238E27FC236}">
                  <a16:creationId xmlns:a16="http://schemas.microsoft.com/office/drawing/2014/main" id="{D214C3FD-8816-C49D-F4B8-2088D1C86733}"/>
                </a:ext>
              </a:extLst>
            </p:cNvPr>
            <p:cNvSpPr/>
            <p:nvPr/>
          </p:nvSpPr>
          <p:spPr>
            <a:xfrm>
              <a:off x="989501" y="4310168"/>
              <a:ext cx="128644" cy="128644"/>
            </a:xfrm>
            <a:prstGeom prst="ellipse">
              <a:avLst/>
            </a:prstGeom>
            <a:solidFill>
              <a:srgbClr val="196B24">
                <a:lumMod val="40000"/>
                <a:lumOff val="6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E2BFD949-FC65-359E-E851-B5A88A09369A}"/>
                </a:ext>
              </a:extLst>
            </p:cNvPr>
            <p:cNvSpPr/>
            <p:nvPr/>
          </p:nvSpPr>
          <p:spPr>
            <a:xfrm>
              <a:off x="1279408" y="4598143"/>
              <a:ext cx="128644" cy="128644"/>
            </a:xfrm>
            <a:prstGeom prst="ellipse">
              <a:avLst/>
            </a:prstGeom>
            <a:solidFill>
              <a:srgbClr val="196B24">
                <a:lumMod val="40000"/>
                <a:lumOff val="6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69391873-BB48-DCED-A81E-4D317359101C}"/>
                </a:ext>
              </a:extLst>
            </p:cNvPr>
            <p:cNvCxnSpPr>
              <a:cxnSpLocks/>
              <a:stCxn id="989" idx="4"/>
            </p:cNvCxnSpPr>
            <p:nvPr/>
          </p:nvCxnSpPr>
          <p:spPr>
            <a:xfrm flipH="1">
              <a:off x="975027" y="4156732"/>
              <a:ext cx="372970" cy="52428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0550552F-2CD9-390C-1A1F-6E5D2AF05835}"/>
                </a:ext>
              </a:extLst>
            </p:cNvPr>
            <p:cNvCxnSpPr>
              <a:cxnSpLocks/>
              <a:stCxn id="990" idx="3"/>
              <a:endCxn id="996" idx="0"/>
            </p:cNvCxnSpPr>
            <p:nvPr/>
          </p:nvCxnSpPr>
          <p:spPr>
            <a:xfrm flipH="1">
              <a:off x="915216" y="4419973"/>
              <a:ext cx="93124" cy="18440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A3B08C0A-1EEC-A8DD-5083-4AA9EE5EA588}"/>
                </a:ext>
              </a:extLst>
            </p:cNvPr>
            <p:cNvCxnSpPr>
              <a:cxnSpLocks/>
              <a:stCxn id="991" idx="2"/>
              <a:endCxn id="996" idx="3"/>
            </p:cNvCxnSpPr>
            <p:nvPr/>
          </p:nvCxnSpPr>
          <p:spPr>
            <a:xfrm flipH="1">
              <a:off x="1064549" y="4662465"/>
              <a:ext cx="214859" cy="4781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CADDDE0D-42F7-FB25-294D-7F83C6858E76}"/>
                </a:ext>
              </a:extLst>
            </p:cNvPr>
            <p:cNvSpPr/>
            <p:nvPr/>
          </p:nvSpPr>
          <p:spPr>
            <a:xfrm>
              <a:off x="744604" y="4547977"/>
              <a:ext cx="364238" cy="357620"/>
            </a:xfrm>
            <a:prstGeom prst="rect">
              <a:avLst/>
            </a:prstGeom>
            <a:solidFill>
              <a:srgbClr val="FFFF00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996" name="Picture 995" descr="\documentclass{article}&#10;\usepackage{amsmath}&#10;\pagestyle{empty}&#10;\begin{document}&#10;&#10;&#10;$e^{i\alpha}$&#10;&#10;\end{document}" title="IguanaTex Bitmap Display">
              <a:extLst>
                <a:ext uri="{FF2B5EF4-FFF2-40B4-BE49-F238E27FC236}">
                  <a16:creationId xmlns:a16="http://schemas.microsoft.com/office/drawing/2014/main" id="{47A28DAC-6BAD-CB46-A912-8BE78BA2182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83" y="4604378"/>
              <a:ext cx="298666" cy="211810"/>
            </a:xfrm>
            <a:prstGeom prst="rect">
              <a:avLst/>
            </a:prstGeom>
          </p:spPr>
        </p:pic>
        <p:pic>
          <p:nvPicPr>
            <p:cNvPr id="997" name="Picture 996" descr="\documentclass{article}&#10;\usepackage{amsmath}&#10;\pagestyle{empty}&#10;\begin{document}&#10;&#10;$=$&#10;&#10;&#10;\end{document}" title="IguanaTex Bitmap Display">
              <a:extLst>
                <a:ext uri="{FF2B5EF4-FFF2-40B4-BE49-F238E27FC236}">
                  <a16:creationId xmlns:a16="http://schemas.microsoft.com/office/drawing/2014/main" id="{8E08C67D-A9EB-F6D3-E0CC-95809293BFD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526" y="4344775"/>
              <a:ext cx="169143" cy="59429"/>
            </a:xfrm>
            <a:prstGeom prst="rect">
              <a:avLst/>
            </a:prstGeom>
          </p:spPr>
        </p:pic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43CB9780-1196-6C44-03DF-987903110DA0}"/>
                </a:ext>
              </a:extLst>
            </p:cNvPr>
            <p:cNvGrpSpPr/>
            <p:nvPr/>
          </p:nvGrpSpPr>
          <p:grpSpPr>
            <a:xfrm>
              <a:off x="3234813" y="4020501"/>
              <a:ext cx="1904249" cy="722420"/>
              <a:chOff x="1337733" y="1677520"/>
              <a:chExt cx="1904249" cy="800434"/>
            </a:xfrm>
          </p:grpSpPr>
          <p:cxnSp>
            <p:nvCxnSpPr>
              <p:cNvPr id="1000" name="Straight Connector 999">
                <a:extLst>
                  <a:ext uri="{FF2B5EF4-FFF2-40B4-BE49-F238E27FC236}">
                    <a16:creationId xmlns:a16="http://schemas.microsoft.com/office/drawing/2014/main" id="{5FD7AA42-36A9-20A1-112B-6149AEC59312}"/>
                  </a:ext>
                </a:extLst>
              </p:cNvPr>
              <p:cNvCxnSpPr>
                <a:cxnSpLocks/>
                <a:stCxn id="1001" idx="3"/>
              </p:cNvCxnSpPr>
              <p:nvPr/>
            </p:nvCxnSpPr>
            <p:spPr>
              <a:xfrm flipH="1">
                <a:off x="1689100" y="2216241"/>
                <a:ext cx="322121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E177FE92-16EB-C00D-7151-D5570B0123A3}"/>
                  </a:ext>
                </a:extLst>
              </p:cNvPr>
              <p:cNvSpPr/>
              <p:nvPr/>
            </p:nvSpPr>
            <p:spPr>
              <a:xfrm>
                <a:off x="1891621" y="1870681"/>
                <a:ext cx="816678" cy="404849"/>
              </a:xfrm>
              <a:prstGeom prst="ellipse">
                <a:avLst/>
              </a:prstGeom>
              <a:solidFill>
                <a:srgbClr val="196B24">
                  <a:lumMod val="40000"/>
                  <a:lumOff val="6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1002" name="Straight Connector 1001">
                <a:extLst>
                  <a:ext uri="{FF2B5EF4-FFF2-40B4-BE49-F238E27FC236}">
                    <a16:creationId xmlns:a16="http://schemas.microsoft.com/office/drawing/2014/main" id="{6233800D-31C6-AD2D-3B1A-37B2068EDF1F}"/>
                  </a:ext>
                </a:extLst>
              </p:cNvPr>
              <p:cNvCxnSpPr>
                <a:cxnSpLocks/>
                <a:endCxn id="1001" idx="7"/>
              </p:cNvCxnSpPr>
              <p:nvPr/>
            </p:nvCxnSpPr>
            <p:spPr>
              <a:xfrm flipH="1">
                <a:off x="2588699" y="1677520"/>
                <a:ext cx="390887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3" name="Straight Connector 1002">
                <a:extLst>
                  <a:ext uri="{FF2B5EF4-FFF2-40B4-BE49-F238E27FC236}">
                    <a16:creationId xmlns:a16="http://schemas.microsoft.com/office/drawing/2014/main" id="{6676101E-0585-27C2-CEE1-1CABC0D1828C}"/>
                  </a:ext>
                </a:extLst>
              </p:cNvPr>
              <p:cNvCxnSpPr>
                <a:cxnSpLocks/>
                <a:stCxn id="1001" idx="6"/>
              </p:cNvCxnSpPr>
              <p:nvPr/>
            </p:nvCxnSpPr>
            <p:spPr>
              <a:xfrm>
                <a:off x="2708299" y="2073107"/>
                <a:ext cx="53368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4" name="Straight Connector 1003">
                <a:extLst>
                  <a:ext uri="{FF2B5EF4-FFF2-40B4-BE49-F238E27FC236}">
                    <a16:creationId xmlns:a16="http://schemas.microsoft.com/office/drawing/2014/main" id="{224C0806-DA5C-2E3E-0D7D-67DC5183BD67}"/>
                  </a:ext>
                </a:extLst>
              </p:cNvPr>
              <p:cNvCxnSpPr>
                <a:cxnSpLocks/>
                <a:stCxn id="1001" idx="5"/>
              </p:cNvCxnSpPr>
              <p:nvPr/>
            </p:nvCxnSpPr>
            <p:spPr>
              <a:xfrm>
                <a:off x="2588699" y="2216241"/>
                <a:ext cx="322121" cy="26171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5" name="Straight Connector 1004">
                <a:extLst>
                  <a:ext uri="{FF2B5EF4-FFF2-40B4-BE49-F238E27FC236}">
                    <a16:creationId xmlns:a16="http://schemas.microsoft.com/office/drawing/2014/main" id="{24BE257E-64B1-FE80-9530-7B5AF16E7ADB}"/>
                  </a:ext>
                </a:extLst>
              </p:cNvPr>
              <p:cNvCxnSpPr>
                <a:cxnSpLocks/>
                <a:endCxn id="1001" idx="1"/>
              </p:cNvCxnSpPr>
              <p:nvPr/>
            </p:nvCxnSpPr>
            <p:spPr>
              <a:xfrm>
                <a:off x="1655233" y="1677520"/>
                <a:ext cx="355988" cy="2524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6" name="Straight Connector 1005">
                <a:extLst>
                  <a:ext uri="{FF2B5EF4-FFF2-40B4-BE49-F238E27FC236}">
                    <a16:creationId xmlns:a16="http://schemas.microsoft.com/office/drawing/2014/main" id="{F58B2405-4B92-4B96-5D3F-EE54E8DFDF72}"/>
                  </a:ext>
                </a:extLst>
              </p:cNvPr>
              <p:cNvCxnSpPr>
                <a:cxnSpLocks/>
                <a:endCxn id="1001" idx="2"/>
              </p:cNvCxnSpPr>
              <p:nvPr/>
            </p:nvCxnSpPr>
            <p:spPr>
              <a:xfrm>
                <a:off x="1337733" y="2073106"/>
                <a:ext cx="55388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D742E715-1704-E907-1320-97F2DE250B86}"/>
                </a:ext>
              </a:extLst>
            </p:cNvPr>
            <p:cNvSpPr/>
            <p:nvPr/>
          </p:nvSpPr>
          <p:spPr>
            <a:xfrm>
              <a:off x="2433183" y="4227640"/>
              <a:ext cx="263400" cy="258366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</a:t>
              </a:r>
            </a:p>
          </p:txBody>
        </p:sp>
      </p:grpSp>
      <p:sp>
        <p:nvSpPr>
          <p:cNvPr id="1148" name="TextBox 1147">
            <a:extLst>
              <a:ext uri="{FF2B5EF4-FFF2-40B4-BE49-F238E27FC236}">
                <a16:creationId xmlns:a16="http://schemas.microsoft.com/office/drawing/2014/main" id="{B14000D4-5739-5F73-7757-3F80A44D4AD1}"/>
              </a:ext>
            </a:extLst>
          </p:cNvPr>
          <p:cNvSpPr txBox="1"/>
          <p:nvPr/>
        </p:nvSpPr>
        <p:spPr>
          <a:xfrm>
            <a:off x="6668279" y="5801162"/>
            <a:ext cx="336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</a:t>
            </a:r>
            <a:r>
              <a:rPr lang="en-US" dirty="0" err="1"/>
              <a:t>multicontrolled</a:t>
            </a:r>
            <a:r>
              <a:rPr lang="en-US" dirty="0"/>
              <a:t>-phase is localized symmetry of bit flip code</a:t>
            </a:r>
          </a:p>
        </p:txBody>
      </p:sp>
    </p:spTree>
    <p:extLst>
      <p:ext uri="{BB962C8B-B14F-4D97-AF65-F5344CB8AC3E}">
        <p14:creationId xmlns:p14="http://schemas.microsoft.com/office/powerpoint/2010/main" val="32909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9E350-37D1-D4DF-8163-D73780BFC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896C-A732-4896-C147-16CC7473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Addressable </a:t>
            </a:r>
            <a:r>
              <a:rPr lang="en-US" dirty="0" err="1"/>
              <a:t>intrablock</a:t>
            </a:r>
            <a:r>
              <a:rPr lang="en-US" dirty="0"/>
              <a:t>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5355-A894-9CC5-B212-6370FEB3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04566"/>
            <a:ext cx="9720073" cy="4023360"/>
          </a:xfrm>
        </p:spPr>
        <p:txBody>
          <a:bodyPr/>
          <a:lstStyle/>
          <a:p>
            <a:r>
              <a:rPr lang="en-US" dirty="0"/>
              <a:t>Examples (CZ &amp; CCZ)</a:t>
            </a:r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A5274C9C-8C50-954F-FA05-984925A61224}"/>
              </a:ext>
            </a:extLst>
          </p:cNvPr>
          <p:cNvGrpSpPr/>
          <p:nvPr/>
        </p:nvGrpSpPr>
        <p:grpSpPr>
          <a:xfrm>
            <a:off x="1770288" y="2602138"/>
            <a:ext cx="6720185" cy="3743222"/>
            <a:chOff x="1594737" y="738083"/>
            <a:chExt cx="9256846" cy="5156172"/>
          </a:xfrm>
        </p:grpSpPr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B047A072-7AE4-43BB-EB8D-B4BF0F13329B}"/>
                </a:ext>
              </a:extLst>
            </p:cNvPr>
            <p:cNvGrpSpPr/>
            <p:nvPr/>
          </p:nvGrpSpPr>
          <p:grpSpPr>
            <a:xfrm>
              <a:off x="2011682" y="738083"/>
              <a:ext cx="8418335" cy="2673400"/>
              <a:chOff x="1959584" y="3454401"/>
              <a:chExt cx="8933784" cy="2837091"/>
            </a:xfrm>
          </p:grpSpPr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56E2AB47-CD67-1531-0BA1-E792AF960CAF}"/>
                  </a:ext>
                </a:extLst>
              </p:cNvPr>
              <p:cNvGrpSpPr/>
              <p:nvPr/>
            </p:nvGrpSpPr>
            <p:grpSpPr>
              <a:xfrm>
                <a:off x="1959584" y="3454401"/>
                <a:ext cx="2780303" cy="2791284"/>
                <a:chOff x="2490421" y="3378417"/>
                <a:chExt cx="2780303" cy="2791284"/>
              </a:xfrm>
            </p:grpSpPr>
            <p:sp>
              <p:nvSpPr>
                <p:cNvPr id="685" name="Arc 684">
                  <a:extLst>
                    <a:ext uri="{FF2B5EF4-FFF2-40B4-BE49-F238E27FC236}">
                      <a16:creationId xmlns:a16="http://schemas.microsoft.com/office/drawing/2014/main" id="{7E796C84-3538-3926-711A-8191C40ADDCE}"/>
                    </a:ext>
                  </a:extLst>
                </p:cNvPr>
                <p:cNvSpPr/>
                <p:nvPr/>
              </p:nvSpPr>
              <p:spPr>
                <a:xfrm rot="13624593">
                  <a:off x="2304608" y="4085693"/>
                  <a:ext cx="2415013" cy="1753003"/>
                </a:xfrm>
                <a:prstGeom prst="arc">
                  <a:avLst>
                    <a:gd name="adj1" fmla="val 10814609"/>
                    <a:gd name="adj2" fmla="val 15711"/>
                  </a:avLst>
                </a:prstGeom>
                <a:noFill/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594D6D26-CEFF-8DBC-9494-6EC453B4838C}"/>
                    </a:ext>
                  </a:extLst>
                </p:cNvPr>
                <p:cNvGrpSpPr/>
                <p:nvPr/>
              </p:nvGrpSpPr>
              <p:grpSpPr>
                <a:xfrm>
                  <a:off x="2490421" y="3378417"/>
                  <a:ext cx="2780303" cy="2609548"/>
                  <a:chOff x="2490421" y="3378417"/>
                  <a:chExt cx="2780303" cy="2609548"/>
                </a:xfrm>
              </p:grpSpPr>
              <p:sp>
                <p:nvSpPr>
                  <p:cNvPr id="687" name="Oval 686">
                    <a:extLst>
                      <a:ext uri="{FF2B5EF4-FFF2-40B4-BE49-F238E27FC236}">
                        <a16:creationId xmlns:a16="http://schemas.microsoft.com/office/drawing/2014/main" id="{351A9C90-7C4F-2F71-2D36-C5334E2F607E}"/>
                      </a:ext>
                    </a:extLst>
                  </p:cNvPr>
                  <p:cNvSpPr/>
                  <p:nvPr/>
                </p:nvSpPr>
                <p:spPr>
                  <a:xfrm rot="825158">
                    <a:off x="2894890" y="4144115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8" name="Oval 687">
                    <a:extLst>
                      <a:ext uri="{FF2B5EF4-FFF2-40B4-BE49-F238E27FC236}">
                        <a16:creationId xmlns:a16="http://schemas.microsoft.com/office/drawing/2014/main" id="{B6313C32-7158-7946-EA00-0C2B9960740B}"/>
                      </a:ext>
                    </a:extLst>
                  </p:cNvPr>
                  <p:cNvSpPr/>
                  <p:nvPr/>
                </p:nvSpPr>
                <p:spPr>
                  <a:xfrm>
                    <a:off x="4259888" y="3685943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9" name="Oval 688">
                    <a:extLst>
                      <a:ext uri="{FF2B5EF4-FFF2-40B4-BE49-F238E27FC236}">
                        <a16:creationId xmlns:a16="http://schemas.microsoft.com/office/drawing/2014/main" id="{B7079E45-852B-8AC8-41AD-DF309D239CA7}"/>
                      </a:ext>
                    </a:extLst>
                  </p:cNvPr>
                  <p:cNvSpPr/>
                  <p:nvPr/>
                </p:nvSpPr>
                <p:spPr>
                  <a:xfrm rot="1606303">
                    <a:off x="3944590" y="5056997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0" name="Oval 689">
                    <a:extLst>
                      <a:ext uri="{FF2B5EF4-FFF2-40B4-BE49-F238E27FC236}">
                        <a16:creationId xmlns:a16="http://schemas.microsoft.com/office/drawing/2014/main" id="{D96F07A0-1866-A73B-58D8-440F6311D55E}"/>
                      </a:ext>
                    </a:extLst>
                  </p:cNvPr>
                  <p:cNvSpPr/>
                  <p:nvPr/>
                </p:nvSpPr>
                <p:spPr>
                  <a:xfrm>
                    <a:off x="3914443" y="4431801"/>
                    <a:ext cx="241300" cy="241300"/>
                  </a:xfrm>
                  <a:prstGeom prst="ellipse">
                    <a:avLst/>
                  </a:prstGeom>
                  <a:solidFill>
                    <a:srgbClr val="4EA72E"/>
                  </a:solidFill>
                  <a:ln w="19050" cap="flat" cmpd="sng" algn="ctr">
                    <a:solidFill>
                      <a:srgbClr val="4EA72E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91" name="Straight Connector 690">
                    <a:extLst>
                      <a:ext uri="{FF2B5EF4-FFF2-40B4-BE49-F238E27FC236}">
                        <a16:creationId xmlns:a16="http://schemas.microsoft.com/office/drawing/2014/main" id="{A00F9A7B-7F8E-5F19-80D7-A49C5CCFCE48}"/>
                      </a:ext>
                    </a:extLst>
                  </p:cNvPr>
                  <p:cNvCxnSpPr>
                    <a:stCxn id="688" idx="3"/>
                    <a:endCxn id="690" idx="7"/>
                  </p:cNvCxnSpPr>
                  <p:nvPr/>
                </p:nvCxnSpPr>
                <p:spPr>
                  <a:xfrm flipH="1">
                    <a:off x="4120405" y="4177054"/>
                    <a:ext cx="223744" cy="29008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2" name="Straight Connector 691">
                    <a:extLst>
                      <a:ext uri="{FF2B5EF4-FFF2-40B4-BE49-F238E27FC236}">
                        <a16:creationId xmlns:a16="http://schemas.microsoft.com/office/drawing/2014/main" id="{9F3519A9-55E8-A114-BFB3-0841711E4680}"/>
                      </a:ext>
                    </a:extLst>
                  </p:cNvPr>
                  <p:cNvCxnSpPr>
                    <a:cxnSpLocks/>
                    <a:stCxn id="689" idx="1"/>
                    <a:endCxn id="690" idx="4"/>
                  </p:cNvCxnSpPr>
                  <p:nvPr/>
                </p:nvCxnSpPr>
                <p:spPr>
                  <a:xfrm flipH="1" flipV="1">
                    <a:off x="4035093" y="4673101"/>
                    <a:ext cx="107194" cy="39833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3" name="Straight Connector 692">
                    <a:extLst>
                      <a:ext uri="{FF2B5EF4-FFF2-40B4-BE49-F238E27FC236}">
                        <a16:creationId xmlns:a16="http://schemas.microsoft.com/office/drawing/2014/main" id="{69FC1297-C98D-FEB1-9D17-9DADE7DB56DF}"/>
                      </a:ext>
                    </a:extLst>
                  </p:cNvPr>
                  <p:cNvCxnSpPr>
                    <a:stCxn id="690" idx="2"/>
                    <a:endCxn id="687" idx="6"/>
                  </p:cNvCxnSpPr>
                  <p:nvPr/>
                </p:nvCxnSpPr>
                <p:spPr>
                  <a:xfrm flipH="1" flipV="1">
                    <a:off x="3462014" y="4500193"/>
                    <a:ext cx="452429" cy="522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4" name="Straight Connector 693">
                    <a:extLst>
                      <a:ext uri="{FF2B5EF4-FFF2-40B4-BE49-F238E27FC236}">
                        <a16:creationId xmlns:a16="http://schemas.microsoft.com/office/drawing/2014/main" id="{C76FA313-81AC-DFB8-869C-F696EDEDD804}"/>
                      </a:ext>
                    </a:extLst>
                  </p:cNvPr>
                  <p:cNvCxnSpPr>
                    <a:stCxn id="687" idx="4"/>
                  </p:cNvCxnSpPr>
                  <p:nvPr/>
                </p:nvCxnSpPr>
                <p:spPr>
                  <a:xfrm flipH="1">
                    <a:off x="2916600" y="4711239"/>
                    <a:ext cx="197584" cy="36019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5" name="Straight Connector 694">
                    <a:extLst>
                      <a:ext uri="{FF2B5EF4-FFF2-40B4-BE49-F238E27FC236}">
                        <a16:creationId xmlns:a16="http://schemas.microsoft.com/office/drawing/2014/main" id="{12FFC8D0-6168-D2D8-0AA7-768B401087F2}"/>
                      </a:ext>
                    </a:extLst>
                  </p:cNvPr>
                  <p:cNvCxnSpPr>
                    <a:cxnSpLocks/>
                    <a:stCxn id="689" idx="2"/>
                  </p:cNvCxnSpPr>
                  <p:nvPr/>
                </p:nvCxnSpPr>
                <p:spPr>
                  <a:xfrm flipH="1">
                    <a:off x="3441452" y="5215099"/>
                    <a:ext cx="533976" cy="28793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6" name="Straight Connector 695">
                    <a:extLst>
                      <a:ext uri="{FF2B5EF4-FFF2-40B4-BE49-F238E27FC236}">
                        <a16:creationId xmlns:a16="http://schemas.microsoft.com/office/drawing/2014/main" id="{087E2740-A115-55EB-11FF-A3F996CE80B0}"/>
                      </a:ext>
                    </a:extLst>
                  </p:cNvPr>
                  <p:cNvCxnSpPr>
                    <a:cxnSpLocks/>
                    <a:stCxn id="687" idx="3"/>
                  </p:cNvCxnSpPr>
                  <p:nvPr/>
                </p:nvCxnSpPr>
                <p:spPr>
                  <a:xfrm flipH="1">
                    <a:off x="2610839" y="4581034"/>
                    <a:ext cx="325784" cy="29123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7" name="Straight Connector 696">
                    <a:extLst>
                      <a:ext uri="{FF2B5EF4-FFF2-40B4-BE49-F238E27FC236}">
                        <a16:creationId xmlns:a16="http://schemas.microsoft.com/office/drawing/2014/main" id="{6868126D-8475-4E23-91FA-6E5FF99E553B}"/>
                      </a:ext>
                    </a:extLst>
                  </p:cNvPr>
                  <p:cNvCxnSpPr>
                    <a:cxnSpLocks/>
                    <a:stCxn id="687" idx="1"/>
                  </p:cNvCxnSpPr>
                  <p:nvPr/>
                </p:nvCxnSpPr>
                <p:spPr>
                  <a:xfrm flipH="1" flipV="1">
                    <a:off x="2585137" y="3991335"/>
                    <a:ext cx="448206" cy="19451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8" name="Straight Connector 697">
                    <a:extLst>
                      <a:ext uri="{FF2B5EF4-FFF2-40B4-BE49-F238E27FC236}">
                        <a16:creationId xmlns:a16="http://schemas.microsoft.com/office/drawing/2014/main" id="{CD426E59-5889-A4D1-97F0-0DE4081A34E3}"/>
                      </a:ext>
                    </a:extLst>
                  </p:cNvPr>
                  <p:cNvCxnSpPr>
                    <a:cxnSpLocks/>
                    <a:stCxn id="689" idx="5"/>
                  </p:cNvCxnSpPr>
                  <p:nvPr/>
                </p:nvCxnSpPr>
                <p:spPr>
                  <a:xfrm>
                    <a:off x="4322265" y="5617933"/>
                    <a:ext cx="58040" cy="37003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9" name="Straight Connector 698">
                    <a:extLst>
                      <a:ext uri="{FF2B5EF4-FFF2-40B4-BE49-F238E27FC236}">
                        <a16:creationId xmlns:a16="http://schemas.microsoft.com/office/drawing/2014/main" id="{31B5ECAE-6E09-5A71-C03E-7FFD887F48E6}"/>
                      </a:ext>
                    </a:extLst>
                  </p:cNvPr>
                  <p:cNvCxnSpPr>
                    <a:cxnSpLocks/>
                    <a:stCxn id="689" idx="3"/>
                  </p:cNvCxnSpPr>
                  <p:nvPr/>
                </p:nvCxnSpPr>
                <p:spPr>
                  <a:xfrm flipH="1">
                    <a:off x="3562510" y="5434672"/>
                    <a:ext cx="396516" cy="28754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0" name="Straight Connector 699">
                    <a:extLst>
                      <a:ext uri="{FF2B5EF4-FFF2-40B4-BE49-F238E27FC236}">
                        <a16:creationId xmlns:a16="http://schemas.microsoft.com/office/drawing/2014/main" id="{D1B2BF20-1CC3-6B54-7C7C-6DFB0BBACB41}"/>
                      </a:ext>
                    </a:extLst>
                  </p:cNvPr>
                  <p:cNvCxnSpPr>
                    <a:cxnSpLocks/>
                    <a:endCxn id="688" idx="7"/>
                  </p:cNvCxnSpPr>
                  <p:nvPr/>
                </p:nvCxnSpPr>
                <p:spPr>
                  <a:xfrm flipH="1">
                    <a:off x="4750999" y="3529495"/>
                    <a:ext cx="379459" cy="24070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1" name="Straight Connector 700">
                    <a:extLst>
                      <a:ext uri="{FF2B5EF4-FFF2-40B4-BE49-F238E27FC236}">
                        <a16:creationId xmlns:a16="http://schemas.microsoft.com/office/drawing/2014/main" id="{56A18402-B6B1-3A9A-859C-7053080B9A6F}"/>
                      </a:ext>
                    </a:extLst>
                  </p:cNvPr>
                  <p:cNvCxnSpPr>
                    <a:cxnSpLocks/>
                    <a:endCxn id="688" idx="6"/>
                  </p:cNvCxnSpPr>
                  <p:nvPr/>
                </p:nvCxnSpPr>
                <p:spPr>
                  <a:xfrm flipH="1">
                    <a:off x="4835260" y="3852333"/>
                    <a:ext cx="435464" cy="12129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2" name="Straight Connector 701">
                    <a:extLst>
                      <a:ext uri="{FF2B5EF4-FFF2-40B4-BE49-F238E27FC236}">
                        <a16:creationId xmlns:a16="http://schemas.microsoft.com/office/drawing/2014/main" id="{78FD3AA5-622A-C86C-D6F1-3DD0CAFB93B2}"/>
                      </a:ext>
                    </a:extLst>
                  </p:cNvPr>
                  <p:cNvCxnSpPr>
                    <a:cxnSpLocks/>
                    <a:stCxn id="688" idx="1"/>
                  </p:cNvCxnSpPr>
                  <p:nvPr/>
                </p:nvCxnSpPr>
                <p:spPr>
                  <a:xfrm flipH="1" flipV="1">
                    <a:off x="4232276" y="3380588"/>
                    <a:ext cx="111873" cy="38961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03" name="TextBox 702">
                    <a:extLst>
                      <a:ext uri="{FF2B5EF4-FFF2-40B4-BE49-F238E27FC236}">
                        <a16:creationId xmlns:a16="http://schemas.microsoft.com/office/drawing/2014/main" id="{CB0F9EDE-2E37-638F-E949-F921F2A4854C}"/>
                      </a:ext>
                    </a:extLst>
                  </p:cNvPr>
                  <p:cNvSpPr txBox="1"/>
                  <p:nvPr/>
                </p:nvSpPr>
                <p:spPr>
                  <a:xfrm rot="5035767">
                    <a:off x="2603651" y="4135463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704" name="TextBox 703">
                    <a:extLst>
                      <a:ext uri="{FF2B5EF4-FFF2-40B4-BE49-F238E27FC236}">
                        <a16:creationId xmlns:a16="http://schemas.microsoft.com/office/drawing/2014/main" id="{A1C2ADB3-BB53-A1A0-4583-E1AB6EEBCE42}"/>
                      </a:ext>
                    </a:extLst>
                  </p:cNvPr>
                  <p:cNvSpPr txBox="1"/>
                  <p:nvPr/>
                </p:nvSpPr>
                <p:spPr>
                  <a:xfrm rot="1877387">
                    <a:off x="3993341" y="5468442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705" name="TextBox 704">
                    <a:extLst>
                      <a:ext uri="{FF2B5EF4-FFF2-40B4-BE49-F238E27FC236}">
                        <a16:creationId xmlns:a16="http://schemas.microsoft.com/office/drawing/2014/main" id="{388C63F3-F74A-E9DC-E48C-288D5FBCE788}"/>
                      </a:ext>
                    </a:extLst>
                  </p:cNvPr>
                  <p:cNvSpPr txBox="1"/>
                  <p:nvPr/>
                </p:nvSpPr>
                <p:spPr>
                  <a:xfrm rot="11061366">
                    <a:off x="4609849" y="3378417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706" name="Oval 705">
                    <a:extLst>
                      <a:ext uri="{FF2B5EF4-FFF2-40B4-BE49-F238E27FC236}">
                        <a16:creationId xmlns:a16="http://schemas.microsoft.com/office/drawing/2014/main" id="{134F7A20-AD3C-8136-16BC-4471A17932FE}"/>
                      </a:ext>
                    </a:extLst>
                  </p:cNvPr>
                  <p:cNvSpPr/>
                  <p:nvPr/>
                </p:nvSpPr>
                <p:spPr>
                  <a:xfrm>
                    <a:off x="3150104" y="4387051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7" name="Oval 706">
                    <a:extLst>
                      <a:ext uri="{FF2B5EF4-FFF2-40B4-BE49-F238E27FC236}">
                        <a16:creationId xmlns:a16="http://schemas.microsoft.com/office/drawing/2014/main" id="{37A759F9-53D5-F9C9-CAE7-C1DE15298EC6}"/>
                      </a:ext>
                    </a:extLst>
                  </p:cNvPr>
                  <p:cNvSpPr/>
                  <p:nvPr/>
                </p:nvSpPr>
                <p:spPr>
                  <a:xfrm>
                    <a:off x="4502824" y="3928879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8" name="Oval 707">
                    <a:extLst>
                      <a:ext uri="{FF2B5EF4-FFF2-40B4-BE49-F238E27FC236}">
                        <a16:creationId xmlns:a16="http://schemas.microsoft.com/office/drawing/2014/main" id="{F7DE4568-7C08-11D6-7B24-498D4425A0A4}"/>
                      </a:ext>
                    </a:extLst>
                  </p:cNvPr>
                  <p:cNvSpPr/>
                  <p:nvPr/>
                </p:nvSpPr>
                <p:spPr>
                  <a:xfrm>
                    <a:off x="4187526" y="5311000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9" name="Oval 708">
                    <a:extLst>
                      <a:ext uri="{FF2B5EF4-FFF2-40B4-BE49-F238E27FC236}">
                        <a16:creationId xmlns:a16="http://schemas.microsoft.com/office/drawing/2014/main" id="{8895FD46-8F14-EE7A-8B78-289BDCA86EB8}"/>
                      </a:ext>
                    </a:extLst>
                  </p:cNvPr>
                  <p:cNvSpPr/>
                  <p:nvPr/>
                </p:nvSpPr>
                <p:spPr>
                  <a:xfrm>
                    <a:off x="3596943" y="4480935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0" name="Oval 709">
                    <a:extLst>
                      <a:ext uri="{FF2B5EF4-FFF2-40B4-BE49-F238E27FC236}">
                        <a16:creationId xmlns:a16="http://schemas.microsoft.com/office/drawing/2014/main" id="{CC348BDD-60BD-8310-61AC-EDDEE1083F76}"/>
                      </a:ext>
                    </a:extLst>
                  </p:cNvPr>
                  <p:cNvSpPr/>
                  <p:nvPr/>
                </p:nvSpPr>
                <p:spPr>
                  <a:xfrm>
                    <a:off x="4048208" y="4865523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11" name="Straight Connector 710">
                    <a:extLst>
                      <a:ext uri="{FF2B5EF4-FFF2-40B4-BE49-F238E27FC236}">
                        <a16:creationId xmlns:a16="http://schemas.microsoft.com/office/drawing/2014/main" id="{01257B51-3072-E624-B8B3-CDE185B1B35B}"/>
                      </a:ext>
                    </a:extLst>
                  </p:cNvPr>
                  <p:cNvCxnSpPr>
                    <a:cxnSpLocks/>
                    <a:stCxn id="709" idx="5"/>
                    <a:endCxn id="710" idx="1"/>
                  </p:cNvCxnSpPr>
                  <p:nvPr/>
                </p:nvCxnSpPr>
                <p:spPr>
                  <a:xfrm>
                    <a:off x="3666050" y="4550042"/>
                    <a:ext cx="394015" cy="32733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12" name="Oval 711">
                    <a:extLst>
                      <a:ext uri="{FF2B5EF4-FFF2-40B4-BE49-F238E27FC236}">
                        <a16:creationId xmlns:a16="http://schemas.microsoft.com/office/drawing/2014/main" id="{9A77D699-ED59-27DD-16CA-B854A09C9D23}"/>
                      </a:ext>
                    </a:extLst>
                  </p:cNvPr>
                  <p:cNvSpPr/>
                  <p:nvPr/>
                </p:nvSpPr>
                <p:spPr>
                  <a:xfrm>
                    <a:off x="3003773" y="4791303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3" name="Oval 712">
                    <a:extLst>
                      <a:ext uri="{FF2B5EF4-FFF2-40B4-BE49-F238E27FC236}">
                        <a16:creationId xmlns:a16="http://schemas.microsoft.com/office/drawing/2014/main" id="{7AABB21C-F04E-1E99-FA4B-E54180805A99}"/>
                      </a:ext>
                    </a:extLst>
                  </p:cNvPr>
                  <p:cNvSpPr/>
                  <p:nvPr/>
                </p:nvSpPr>
                <p:spPr>
                  <a:xfrm>
                    <a:off x="3617223" y="5334197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4" name="Oval 713">
                    <a:extLst>
                      <a:ext uri="{FF2B5EF4-FFF2-40B4-BE49-F238E27FC236}">
                        <a16:creationId xmlns:a16="http://schemas.microsoft.com/office/drawing/2014/main" id="{924CFE12-424D-9E1E-D663-D1B6A7F8ECF6}"/>
                      </a:ext>
                    </a:extLst>
                  </p:cNvPr>
                  <p:cNvSpPr/>
                  <p:nvPr/>
                </p:nvSpPr>
                <p:spPr>
                  <a:xfrm>
                    <a:off x="2665471" y="4749547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5" name="Oval 714">
                    <a:extLst>
                      <a:ext uri="{FF2B5EF4-FFF2-40B4-BE49-F238E27FC236}">
                        <a16:creationId xmlns:a16="http://schemas.microsoft.com/office/drawing/2014/main" id="{1E71BF42-82B9-F4C3-6537-50A2C969C548}"/>
                      </a:ext>
                    </a:extLst>
                  </p:cNvPr>
                  <p:cNvSpPr/>
                  <p:nvPr/>
                </p:nvSpPr>
                <p:spPr>
                  <a:xfrm>
                    <a:off x="3664347" y="5572144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6" name="Oval 715">
                    <a:extLst>
                      <a:ext uri="{FF2B5EF4-FFF2-40B4-BE49-F238E27FC236}">
                        <a16:creationId xmlns:a16="http://schemas.microsoft.com/office/drawing/2014/main" id="{FAEC0DA4-934F-8558-B5E9-2E86FEED2272}"/>
                      </a:ext>
                    </a:extLst>
                  </p:cNvPr>
                  <p:cNvSpPr/>
                  <p:nvPr/>
                </p:nvSpPr>
                <p:spPr>
                  <a:xfrm>
                    <a:off x="2674034" y="4005080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7" name="Oval 716">
                    <a:extLst>
                      <a:ext uri="{FF2B5EF4-FFF2-40B4-BE49-F238E27FC236}">
                        <a16:creationId xmlns:a16="http://schemas.microsoft.com/office/drawing/2014/main" id="{A9257B5E-9A35-F10C-8A78-67F8F2BB5BA8}"/>
                      </a:ext>
                    </a:extLst>
                  </p:cNvPr>
                  <p:cNvSpPr/>
                  <p:nvPr/>
                </p:nvSpPr>
                <p:spPr>
                  <a:xfrm>
                    <a:off x="4312461" y="5793258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8" name="Arc 717">
                    <a:extLst>
                      <a:ext uri="{FF2B5EF4-FFF2-40B4-BE49-F238E27FC236}">
                        <a16:creationId xmlns:a16="http://schemas.microsoft.com/office/drawing/2014/main" id="{784A1994-8833-71C0-5AED-146593906334}"/>
                      </a:ext>
                    </a:extLst>
                  </p:cNvPr>
                  <p:cNvSpPr/>
                  <p:nvPr/>
                </p:nvSpPr>
                <p:spPr>
                  <a:xfrm rot="13043959">
                    <a:off x="2587683" y="4911810"/>
                    <a:ext cx="1293640" cy="554772"/>
                  </a:xfrm>
                  <a:prstGeom prst="arc">
                    <a:avLst>
                      <a:gd name="adj1" fmla="val 11164140"/>
                      <a:gd name="adj2" fmla="val 15711"/>
                    </a:avLst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9" name="Arc 718">
                    <a:extLst>
                      <a:ext uri="{FF2B5EF4-FFF2-40B4-BE49-F238E27FC236}">
                        <a16:creationId xmlns:a16="http://schemas.microsoft.com/office/drawing/2014/main" id="{BA20659A-F87C-2620-AA05-DBFE8DA393AF}"/>
                      </a:ext>
                    </a:extLst>
                  </p:cNvPr>
                  <p:cNvSpPr/>
                  <p:nvPr/>
                </p:nvSpPr>
                <p:spPr>
                  <a:xfrm rot="13155529">
                    <a:off x="2951378" y="5018233"/>
                    <a:ext cx="849389" cy="166366"/>
                  </a:xfrm>
                  <a:prstGeom prst="arc">
                    <a:avLst>
                      <a:gd name="adj1" fmla="val 11164140"/>
                      <a:gd name="adj2" fmla="val 15711"/>
                    </a:avLst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050DBF60-58B5-8058-E1CB-1B4EC89992C0}"/>
                  </a:ext>
                </a:extLst>
              </p:cNvPr>
              <p:cNvGrpSpPr/>
              <p:nvPr/>
            </p:nvGrpSpPr>
            <p:grpSpPr>
              <a:xfrm>
                <a:off x="5024675" y="3489363"/>
                <a:ext cx="2780303" cy="2791284"/>
                <a:chOff x="5577374" y="3575396"/>
                <a:chExt cx="2780303" cy="2791284"/>
              </a:xfrm>
            </p:grpSpPr>
            <p:sp>
              <p:nvSpPr>
                <p:cNvPr id="652" name="Arc 651">
                  <a:extLst>
                    <a:ext uri="{FF2B5EF4-FFF2-40B4-BE49-F238E27FC236}">
                      <a16:creationId xmlns:a16="http://schemas.microsoft.com/office/drawing/2014/main" id="{F3D2C1D1-21ED-3754-70EF-FC6BAF1D5982}"/>
                    </a:ext>
                  </a:extLst>
                </p:cNvPr>
                <p:cNvSpPr/>
                <p:nvPr/>
              </p:nvSpPr>
              <p:spPr>
                <a:xfrm rot="13624593">
                  <a:off x="5391561" y="4282672"/>
                  <a:ext cx="2415013" cy="1753003"/>
                </a:xfrm>
                <a:prstGeom prst="arc">
                  <a:avLst>
                    <a:gd name="adj1" fmla="val 10814609"/>
                    <a:gd name="adj2" fmla="val 15711"/>
                  </a:avLst>
                </a:prstGeom>
                <a:noFill/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3" name="Group 652">
                  <a:extLst>
                    <a:ext uri="{FF2B5EF4-FFF2-40B4-BE49-F238E27FC236}">
                      <a16:creationId xmlns:a16="http://schemas.microsoft.com/office/drawing/2014/main" id="{D5CF61A4-7401-9F41-BB13-F41DE5CA301A}"/>
                    </a:ext>
                  </a:extLst>
                </p:cNvPr>
                <p:cNvGrpSpPr/>
                <p:nvPr/>
              </p:nvGrpSpPr>
              <p:grpSpPr>
                <a:xfrm>
                  <a:off x="5577374" y="3575396"/>
                  <a:ext cx="2780303" cy="2609548"/>
                  <a:chOff x="5577374" y="3575396"/>
                  <a:chExt cx="2780303" cy="2609548"/>
                </a:xfrm>
              </p:grpSpPr>
              <p:sp>
                <p:nvSpPr>
                  <p:cNvPr id="654" name="Oval 653">
                    <a:extLst>
                      <a:ext uri="{FF2B5EF4-FFF2-40B4-BE49-F238E27FC236}">
                        <a16:creationId xmlns:a16="http://schemas.microsoft.com/office/drawing/2014/main" id="{F6F81416-F8F0-E667-38B3-32EEB167410F}"/>
                      </a:ext>
                    </a:extLst>
                  </p:cNvPr>
                  <p:cNvSpPr/>
                  <p:nvPr/>
                </p:nvSpPr>
                <p:spPr>
                  <a:xfrm rot="825158">
                    <a:off x="5981843" y="4341094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5" name="Oval 654">
                    <a:extLst>
                      <a:ext uri="{FF2B5EF4-FFF2-40B4-BE49-F238E27FC236}">
                        <a16:creationId xmlns:a16="http://schemas.microsoft.com/office/drawing/2014/main" id="{92C18550-3F90-7FDF-6992-1092E5CC7D05}"/>
                      </a:ext>
                    </a:extLst>
                  </p:cNvPr>
                  <p:cNvSpPr/>
                  <p:nvPr/>
                </p:nvSpPr>
                <p:spPr>
                  <a:xfrm>
                    <a:off x="7346841" y="3882922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6" name="Oval 655">
                    <a:extLst>
                      <a:ext uri="{FF2B5EF4-FFF2-40B4-BE49-F238E27FC236}">
                        <a16:creationId xmlns:a16="http://schemas.microsoft.com/office/drawing/2014/main" id="{04A47E76-AE1F-FF80-882A-92531EDC003A}"/>
                      </a:ext>
                    </a:extLst>
                  </p:cNvPr>
                  <p:cNvSpPr/>
                  <p:nvPr/>
                </p:nvSpPr>
                <p:spPr>
                  <a:xfrm rot="1606303">
                    <a:off x="7031543" y="5253976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7" name="Oval 656">
                    <a:extLst>
                      <a:ext uri="{FF2B5EF4-FFF2-40B4-BE49-F238E27FC236}">
                        <a16:creationId xmlns:a16="http://schemas.microsoft.com/office/drawing/2014/main" id="{1A1A2218-B14B-A1A8-A73E-B8B7F03841B2}"/>
                      </a:ext>
                    </a:extLst>
                  </p:cNvPr>
                  <p:cNvSpPr/>
                  <p:nvPr/>
                </p:nvSpPr>
                <p:spPr>
                  <a:xfrm>
                    <a:off x="7001396" y="4628780"/>
                    <a:ext cx="241300" cy="241300"/>
                  </a:xfrm>
                  <a:prstGeom prst="ellipse">
                    <a:avLst/>
                  </a:prstGeom>
                  <a:solidFill>
                    <a:srgbClr val="4EA72E"/>
                  </a:solidFill>
                  <a:ln w="19050" cap="flat" cmpd="sng" algn="ctr">
                    <a:solidFill>
                      <a:srgbClr val="4EA72E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58" name="Straight Connector 657">
                    <a:extLst>
                      <a:ext uri="{FF2B5EF4-FFF2-40B4-BE49-F238E27FC236}">
                        <a16:creationId xmlns:a16="http://schemas.microsoft.com/office/drawing/2014/main" id="{D25F6B58-4713-0A7F-EC3C-9080D0A58182}"/>
                      </a:ext>
                    </a:extLst>
                  </p:cNvPr>
                  <p:cNvCxnSpPr>
                    <a:stCxn id="655" idx="3"/>
                    <a:endCxn id="657" idx="7"/>
                  </p:cNvCxnSpPr>
                  <p:nvPr/>
                </p:nvCxnSpPr>
                <p:spPr>
                  <a:xfrm flipH="1">
                    <a:off x="7207358" y="4374033"/>
                    <a:ext cx="223744" cy="29008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59" name="Straight Connector 658">
                    <a:extLst>
                      <a:ext uri="{FF2B5EF4-FFF2-40B4-BE49-F238E27FC236}">
                        <a16:creationId xmlns:a16="http://schemas.microsoft.com/office/drawing/2014/main" id="{F42EB075-3B7E-E565-1F50-01E75932B599}"/>
                      </a:ext>
                    </a:extLst>
                  </p:cNvPr>
                  <p:cNvCxnSpPr>
                    <a:cxnSpLocks/>
                    <a:stCxn id="656" idx="1"/>
                    <a:endCxn id="657" idx="4"/>
                  </p:cNvCxnSpPr>
                  <p:nvPr/>
                </p:nvCxnSpPr>
                <p:spPr>
                  <a:xfrm flipH="1" flipV="1">
                    <a:off x="7122046" y="4870080"/>
                    <a:ext cx="107194" cy="39833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0" name="Straight Connector 659">
                    <a:extLst>
                      <a:ext uri="{FF2B5EF4-FFF2-40B4-BE49-F238E27FC236}">
                        <a16:creationId xmlns:a16="http://schemas.microsoft.com/office/drawing/2014/main" id="{9ED060D7-F459-D412-4947-FE7A9630BBBA}"/>
                      </a:ext>
                    </a:extLst>
                  </p:cNvPr>
                  <p:cNvCxnSpPr>
                    <a:stCxn id="657" idx="2"/>
                    <a:endCxn id="654" idx="6"/>
                  </p:cNvCxnSpPr>
                  <p:nvPr/>
                </p:nvCxnSpPr>
                <p:spPr>
                  <a:xfrm flipH="1" flipV="1">
                    <a:off x="6548967" y="4697172"/>
                    <a:ext cx="452429" cy="522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1" name="Straight Connector 660">
                    <a:extLst>
                      <a:ext uri="{FF2B5EF4-FFF2-40B4-BE49-F238E27FC236}">
                        <a16:creationId xmlns:a16="http://schemas.microsoft.com/office/drawing/2014/main" id="{CDBB7F6D-A519-18ED-B790-72011CEF609D}"/>
                      </a:ext>
                    </a:extLst>
                  </p:cNvPr>
                  <p:cNvCxnSpPr>
                    <a:stCxn id="654" idx="4"/>
                  </p:cNvCxnSpPr>
                  <p:nvPr/>
                </p:nvCxnSpPr>
                <p:spPr>
                  <a:xfrm flipH="1">
                    <a:off x="6003553" y="4908218"/>
                    <a:ext cx="197584" cy="36019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2" name="Straight Connector 661">
                    <a:extLst>
                      <a:ext uri="{FF2B5EF4-FFF2-40B4-BE49-F238E27FC236}">
                        <a16:creationId xmlns:a16="http://schemas.microsoft.com/office/drawing/2014/main" id="{188B1B7E-9B9A-53E4-E3AF-2E4FBCF3072E}"/>
                      </a:ext>
                    </a:extLst>
                  </p:cNvPr>
                  <p:cNvCxnSpPr>
                    <a:cxnSpLocks/>
                    <a:stCxn id="656" idx="2"/>
                  </p:cNvCxnSpPr>
                  <p:nvPr/>
                </p:nvCxnSpPr>
                <p:spPr>
                  <a:xfrm flipH="1">
                    <a:off x="6528405" y="5412078"/>
                    <a:ext cx="533976" cy="28793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3" name="Straight Connector 662">
                    <a:extLst>
                      <a:ext uri="{FF2B5EF4-FFF2-40B4-BE49-F238E27FC236}">
                        <a16:creationId xmlns:a16="http://schemas.microsoft.com/office/drawing/2014/main" id="{543075DF-2391-D4BC-7533-B3BA38F43A05}"/>
                      </a:ext>
                    </a:extLst>
                  </p:cNvPr>
                  <p:cNvCxnSpPr>
                    <a:cxnSpLocks/>
                    <a:stCxn id="654" idx="3"/>
                  </p:cNvCxnSpPr>
                  <p:nvPr/>
                </p:nvCxnSpPr>
                <p:spPr>
                  <a:xfrm flipH="1">
                    <a:off x="5697792" y="4778013"/>
                    <a:ext cx="325784" cy="29123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4" name="Straight Connector 663">
                    <a:extLst>
                      <a:ext uri="{FF2B5EF4-FFF2-40B4-BE49-F238E27FC236}">
                        <a16:creationId xmlns:a16="http://schemas.microsoft.com/office/drawing/2014/main" id="{D9A89A6D-ADF2-D2E5-7A6B-66221460E597}"/>
                      </a:ext>
                    </a:extLst>
                  </p:cNvPr>
                  <p:cNvCxnSpPr>
                    <a:cxnSpLocks/>
                    <a:stCxn id="654" idx="1"/>
                  </p:cNvCxnSpPr>
                  <p:nvPr/>
                </p:nvCxnSpPr>
                <p:spPr>
                  <a:xfrm flipH="1" flipV="1">
                    <a:off x="5672090" y="4188314"/>
                    <a:ext cx="448206" cy="19451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5" name="Straight Connector 664">
                    <a:extLst>
                      <a:ext uri="{FF2B5EF4-FFF2-40B4-BE49-F238E27FC236}">
                        <a16:creationId xmlns:a16="http://schemas.microsoft.com/office/drawing/2014/main" id="{50E7A3FD-C7DC-0103-56EF-40012B8CCACA}"/>
                      </a:ext>
                    </a:extLst>
                  </p:cNvPr>
                  <p:cNvCxnSpPr>
                    <a:cxnSpLocks/>
                    <a:stCxn id="656" idx="5"/>
                  </p:cNvCxnSpPr>
                  <p:nvPr/>
                </p:nvCxnSpPr>
                <p:spPr>
                  <a:xfrm>
                    <a:off x="7409218" y="5814912"/>
                    <a:ext cx="58040" cy="37003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6" name="Straight Connector 665">
                    <a:extLst>
                      <a:ext uri="{FF2B5EF4-FFF2-40B4-BE49-F238E27FC236}">
                        <a16:creationId xmlns:a16="http://schemas.microsoft.com/office/drawing/2014/main" id="{101EA4A2-A907-F296-E4E0-7180ACDA268F}"/>
                      </a:ext>
                    </a:extLst>
                  </p:cNvPr>
                  <p:cNvCxnSpPr>
                    <a:cxnSpLocks/>
                    <a:stCxn id="656" idx="3"/>
                  </p:cNvCxnSpPr>
                  <p:nvPr/>
                </p:nvCxnSpPr>
                <p:spPr>
                  <a:xfrm flipH="1">
                    <a:off x="6649463" y="5631651"/>
                    <a:ext cx="396516" cy="28754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7" name="Straight Connector 666">
                    <a:extLst>
                      <a:ext uri="{FF2B5EF4-FFF2-40B4-BE49-F238E27FC236}">
                        <a16:creationId xmlns:a16="http://schemas.microsoft.com/office/drawing/2014/main" id="{F61C608D-1FC4-9349-EE3A-A6D5AFA074B8}"/>
                      </a:ext>
                    </a:extLst>
                  </p:cNvPr>
                  <p:cNvCxnSpPr>
                    <a:cxnSpLocks/>
                    <a:endCxn id="655" idx="7"/>
                  </p:cNvCxnSpPr>
                  <p:nvPr/>
                </p:nvCxnSpPr>
                <p:spPr>
                  <a:xfrm flipH="1">
                    <a:off x="7837952" y="3726474"/>
                    <a:ext cx="379459" cy="24070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8" name="Straight Connector 667">
                    <a:extLst>
                      <a:ext uri="{FF2B5EF4-FFF2-40B4-BE49-F238E27FC236}">
                        <a16:creationId xmlns:a16="http://schemas.microsoft.com/office/drawing/2014/main" id="{12DF4F0E-8797-09A8-D0B3-7A533762D141}"/>
                      </a:ext>
                    </a:extLst>
                  </p:cNvPr>
                  <p:cNvCxnSpPr>
                    <a:cxnSpLocks/>
                    <a:endCxn id="655" idx="6"/>
                  </p:cNvCxnSpPr>
                  <p:nvPr/>
                </p:nvCxnSpPr>
                <p:spPr>
                  <a:xfrm flipH="1">
                    <a:off x="7922213" y="4049312"/>
                    <a:ext cx="435464" cy="12129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9" name="Straight Connector 668">
                    <a:extLst>
                      <a:ext uri="{FF2B5EF4-FFF2-40B4-BE49-F238E27FC236}">
                        <a16:creationId xmlns:a16="http://schemas.microsoft.com/office/drawing/2014/main" id="{808448EA-6AC7-C7BC-6B39-789CEA3EABD7}"/>
                      </a:ext>
                    </a:extLst>
                  </p:cNvPr>
                  <p:cNvCxnSpPr>
                    <a:cxnSpLocks/>
                    <a:stCxn id="655" idx="1"/>
                  </p:cNvCxnSpPr>
                  <p:nvPr/>
                </p:nvCxnSpPr>
                <p:spPr>
                  <a:xfrm flipH="1" flipV="1">
                    <a:off x="7319229" y="3577567"/>
                    <a:ext cx="111873" cy="38961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670" name="TextBox 669">
                    <a:extLst>
                      <a:ext uri="{FF2B5EF4-FFF2-40B4-BE49-F238E27FC236}">
                        <a16:creationId xmlns:a16="http://schemas.microsoft.com/office/drawing/2014/main" id="{D0174FDC-96E8-6BB2-651D-84F88240A6CB}"/>
                      </a:ext>
                    </a:extLst>
                  </p:cNvPr>
                  <p:cNvSpPr txBox="1"/>
                  <p:nvPr/>
                </p:nvSpPr>
                <p:spPr>
                  <a:xfrm rot="5035767">
                    <a:off x="5690604" y="4332442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671" name="TextBox 670">
                    <a:extLst>
                      <a:ext uri="{FF2B5EF4-FFF2-40B4-BE49-F238E27FC236}">
                        <a16:creationId xmlns:a16="http://schemas.microsoft.com/office/drawing/2014/main" id="{C6747609-6D55-32D0-B412-15075C799C01}"/>
                      </a:ext>
                    </a:extLst>
                  </p:cNvPr>
                  <p:cNvSpPr txBox="1"/>
                  <p:nvPr/>
                </p:nvSpPr>
                <p:spPr>
                  <a:xfrm rot="1877387">
                    <a:off x="7080294" y="5665421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672" name="TextBox 671">
                    <a:extLst>
                      <a:ext uri="{FF2B5EF4-FFF2-40B4-BE49-F238E27FC236}">
                        <a16:creationId xmlns:a16="http://schemas.microsoft.com/office/drawing/2014/main" id="{989675ED-E0A1-982C-E7D4-3EFD3867CFC5}"/>
                      </a:ext>
                    </a:extLst>
                  </p:cNvPr>
                  <p:cNvSpPr txBox="1"/>
                  <p:nvPr/>
                </p:nvSpPr>
                <p:spPr>
                  <a:xfrm rot="11061366">
                    <a:off x="7696802" y="3575396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673" name="Oval 672">
                    <a:extLst>
                      <a:ext uri="{FF2B5EF4-FFF2-40B4-BE49-F238E27FC236}">
                        <a16:creationId xmlns:a16="http://schemas.microsoft.com/office/drawing/2014/main" id="{B1DE52B1-7E52-B7B7-2C25-637226F4DCF1}"/>
                      </a:ext>
                    </a:extLst>
                  </p:cNvPr>
                  <p:cNvSpPr/>
                  <p:nvPr/>
                </p:nvSpPr>
                <p:spPr>
                  <a:xfrm>
                    <a:off x="6237057" y="4584030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4" name="Oval 673">
                    <a:extLst>
                      <a:ext uri="{FF2B5EF4-FFF2-40B4-BE49-F238E27FC236}">
                        <a16:creationId xmlns:a16="http://schemas.microsoft.com/office/drawing/2014/main" id="{E047D00E-D0F4-8372-684D-17D9F7A30AC5}"/>
                      </a:ext>
                    </a:extLst>
                  </p:cNvPr>
                  <p:cNvSpPr/>
                  <p:nvPr/>
                </p:nvSpPr>
                <p:spPr>
                  <a:xfrm>
                    <a:off x="7589777" y="4125858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5" name="Oval 674">
                    <a:extLst>
                      <a:ext uri="{FF2B5EF4-FFF2-40B4-BE49-F238E27FC236}">
                        <a16:creationId xmlns:a16="http://schemas.microsoft.com/office/drawing/2014/main" id="{B26B48E0-D2CD-0091-55FA-FDBAAFD1D03C}"/>
                      </a:ext>
                    </a:extLst>
                  </p:cNvPr>
                  <p:cNvSpPr/>
                  <p:nvPr/>
                </p:nvSpPr>
                <p:spPr>
                  <a:xfrm>
                    <a:off x="7274479" y="5507979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6" name="Oval 675">
                    <a:extLst>
                      <a:ext uri="{FF2B5EF4-FFF2-40B4-BE49-F238E27FC236}">
                        <a16:creationId xmlns:a16="http://schemas.microsoft.com/office/drawing/2014/main" id="{3ECA6152-9ECD-D4D5-D8D4-DA7F750663F9}"/>
                      </a:ext>
                    </a:extLst>
                  </p:cNvPr>
                  <p:cNvSpPr/>
                  <p:nvPr/>
                </p:nvSpPr>
                <p:spPr>
                  <a:xfrm>
                    <a:off x="6090726" y="4988282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7" name="Oval 676">
                    <a:extLst>
                      <a:ext uri="{FF2B5EF4-FFF2-40B4-BE49-F238E27FC236}">
                        <a16:creationId xmlns:a16="http://schemas.microsoft.com/office/drawing/2014/main" id="{B25AA5A2-4C50-9573-06F5-9B4A2B4A3157}"/>
                      </a:ext>
                    </a:extLst>
                  </p:cNvPr>
                  <p:cNvSpPr/>
                  <p:nvPr/>
                </p:nvSpPr>
                <p:spPr>
                  <a:xfrm>
                    <a:off x="6704176" y="5531176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8" name="Oval 677">
                    <a:extLst>
                      <a:ext uri="{FF2B5EF4-FFF2-40B4-BE49-F238E27FC236}">
                        <a16:creationId xmlns:a16="http://schemas.microsoft.com/office/drawing/2014/main" id="{7AB4820B-A0DE-A290-BC82-D58212F5AA59}"/>
                      </a:ext>
                    </a:extLst>
                  </p:cNvPr>
                  <p:cNvSpPr/>
                  <p:nvPr/>
                </p:nvSpPr>
                <p:spPr>
                  <a:xfrm>
                    <a:off x="5752424" y="4946526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Oval 678">
                    <a:extLst>
                      <a:ext uri="{FF2B5EF4-FFF2-40B4-BE49-F238E27FC236}">
                        <a16:creationId xmlns:a16="http://schemas.microsoft.com/office/drawing/2014/main" id="{375A529E-7998-E09F-DF46-60CFB3F13AB6}"/>
                      </a:ext>
                    </a:extLst>
                  </p:cNvPr>
                  <p:cNvSpPr/>
                  <p:nvPr/>
                </p:nvSpPr>
                <p:spPr>
                  <a:xfrm>
                    <a:off x="6751300" y="5769123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Oval 679">
                    <a:extLst>
                      <a:ext uri="{FF2B5EF4-FFF2-40B4-BE49-F238E27FC236}">
                        <a16:creationId xmlns:a16="http://schemas.microsoft.com/office/drawing/2014/main" id="{75E07C66-31C1-D71B-9155-8C5669E06BF0}"/>
                      </a:ext>
                    </a:extLst>
                  </p:cNvPr>
                  <p:cNvSpPr/>
                  <p:nvPr/>
                </p:nvSpPr>
                <p:spPr>
                  <a:xfrm>
                    <a:off x="5760987" y="4202059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Oval 680">
                    <a:extLst>
                      <a:ext uri="{FF2B5EF4-FFF2-40B4-BE49-F238E27FC236}">
                        <a16:creationId xmlns:a16="http://schemas.microsoft.com/office/drawing/2014/main" id="{5076E00E-3F4F-E09F-402D-F309DDE10916}"/>
                      </a:ext>
                    </a:extLst>
                  </p:cNvPr>
                  <p:cNvSpPr/>
                  <p:nvPr/>
                </p:nvSpPr>
                <p:spPr>
                  <a:xfrm>
                    <a:off x="7399414" y="5990237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2" name="Arc 681">
                    <a:extLst>
                      <a:ext uri="{FF2B5EF4-FFF2-40B4-BE49-F238E27FC236}">
                        <a16:creationId xmlns:a16="http://schemas.microsoft.com/office/drawing/2014/main" id="{84EDA82F-6F54-A78E-8235-11291544D2C9}"/>
                      </a:ext>
                    </a:extLst>
                  </p:cNvPr>
                  <p:cNvSpPr/>
                  <p:nvPr/>
                </p:nvSpPr>
                <p:spPr>
                  <a:xfrm rot="13043959">
                    <a:off x="5674636" y="5108789"/>
                    <a:ext cx="1293640" cy="554772"/>
                  </a:xfrm>
                  <a:prstGeom prst="arc">
                    <a:avLst>
                      <a:gd name="adj1" fmla="val 11164140"/>
                      <a:gd name="adj2" fmla="val 15711"/>
                    </a:avLst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3" name="Arc 682">
                    <a:extLst>
                      <a:ext uri="{FF2B5EF4-FFF2-40B4-BE49-F238E27FC236}">
                        <a16:creationId xmlns:a16="http://schemas.microsoft.com/office/drawing/2014/main" id="{F85A95E8-8E5C-CB2C-8251-96271E8409A5}"/>
                      </a:ext>
                    </a:extLst>
                  </p:cNvPr>
                  <p:cNvSpPr/>
                  <p:nvPr/>
                </p:nvSpPr>
                <p:spPr>
                  <a:xfrm rot="13155529">
                    <a:off x="6038331" y="5215212"/>
                    <a:ext cx="849389" cy="166366"/>
                  </a:xfrm>
                  <a:prstGeom prst="arc">
                    <a:avLst>
                      <a:gd name="adj1" fmla="val 11164140"/>
                      <a:gd name="adj2" fmla="val 15711"/>
                    </a:avLst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Rectangle 683">
                    <a:extLst>
                      <a:ext uri="{FF2B5EF4-FFF2-40B4-BE49-F238E27FC236}">
                        <a16:creationId xmlns:a16="http://schemas.microsoft.com/office/drawing/2014/main" id="{E9CABD62-49D9-7CB8-E8D1-04DE65255B40}"/>
                      </a:ext>
                    </a:extLst>
                  </p:cNvPr>
                  <p:cNvSpPr/>
                  <p:nvPr/>
                </p:nvSpPr>
                <p:spPr>
                  <a:xfrm rot="20835634">
                    <a:off x="7083404" y="4974890"/>
                    <a:ext cx="180315" cy="17578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Z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C21EAC85-2647-C111-DF8B-D71E52D2FD0C}"/>
                  </a:ext>
                </a:extLst>
              </p:cNvPr>
              <p:cNvGrpSpPr/>
              <p:nvPr/>
            </p:nvGrpSpPr>
            <p:grpSpPr>
              <a:xfrm>
                <a:off x="8113065" y="3500208"/>
                <a:ext cx="2780303" cy="2791284"/>
                <a:chOff x="8446294" y="3798555"/>
                <a:chExt cx="2780303" cy="2791284"/>
              </a:xfrm>
            </p:grpSpPr>
            <p:sp>
              <p:nvSpPr>
                <p:cNvPr id="617" name="Arc 616">
                  <a:extLst>
                    <a:ext uri="{FF2B5EF4-FFF2-40B4-BE49-F238E27FC236}">
                      <a16:creationId xmlns:a16="http://schemas.microsoft.com/office/drawing/2014/main" id="{C26A32F7-823E-ADB6-24A6-18288617858E}"/>
                    </a:ext>
                  </a:extLst>
                </p:cNvPr>
                <p:cNvSpPr/>
                <p:nvPr/>
              </p:nvSpPr>
              <p:spPr>
                <a:xfrm rot="13624593">
                  <a:off x="8260481" y="4505831"/>
                  <a:ext cx="2415013" cy="1753003"/>
                </a:xfrm>
                <a:prstGeom prst="arc">
                  <a:avLst>
                    <a:gd name="adj1" fmla="val 10814609"/>
                    <a:gd name="adj2" fmla="val 15711"/>
                  </a:avLst>
                </a:prstGeom>
                <a:noFill/>
                <a:ln w="19050" cap="flat" cmpd="sng" algn="ctr">
                  <a:solidFill>
                    <a:srgbClr val="A02B93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8" name="Group 617">
                  <a:extLst>
                    <a:ext uri="{FF2B5EF4-FFF2-40B4-BE49-F238E27FC236}">
                      <a16:creationId xmlns:a16="http://schemas.microsoft.com/office/drawing/2014/main" id="{513166DC-925A-F59C-EA23-9927F8FE389F}"/>
                    </a:ext>
                  </a:extLst>
                </p:cNvPr>
                <p:cNvGrpSpPr/>
                <p:nvPr/>
              </p:nvGrpSpPr>
              <p:grpSpPr>
                <a:xfrm>
                  <a:off x="8446294" y="3798555"/>
                  <a:ext cx="2780303" cy="2609548"/>
                  <a:chOff x="8446294" y="3798555"/>
                  <a:chExt cx="2780303" cy="2609548"/>
                </a:xfrm>
              </p:grpSpPr>
              <p:sp>
                <p:nvSpPr>
                  <p:cNvPr id="619" name="Oval 618">
                    <a:extLst>
                      <a:ext uri="{FF2B5EF4-FFF2-40B4-BE49-F238E27FC236}">
                        <a16:creationId xmlns:a16="http://schemas.microsoft.com/office/drawing/2014/main" id="{F56A4B24-65DB-E2F0-CA5A-3A098A8437CF}"/>
                      </a:ext>
                    </a:extLst>
                  </p:cNvPr>
                  <p:cNvSpPr/>
                  <p:nvPr/>
                </p:nvSpPr>
                <p:spPr>
                  <a:xfrm rot="825158">
                    <a:off x="8850763" y="4564253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0" name="Oval 619">
                    <a:extLst>
                      <a:ext uri="{FF2B5EF4-FFF2-40B4-BE49-F238E27FC236}">
                        <a16:creationId xmlns:a16="http://schemas.microsoft.com/office/drawing/2014/main" id="{7C271438-201D-AC0A-816B-D6379C186515}"/>
                      </a:ext>
                    </a:extLst>
                  </p:cNvPr>
                  <p:cNvSpPr/>
                  <p:nvPr/>
                </p:nvSpPr>
                <p:spPr>
                  <a:xfrm>
                    <a:off x="10215761" y="4106081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1" name="Oval 620">
                    <a:extLst>
                      <a:ext uri="{FF2B5EF4-FFF2-40B4-BE49-F238E27FC236}">
                        <a16:creationId xmlns:a16="http://schemas.microsoft.com/office/drawing/2014/main" id="{2AC9FA0D-3420-EB85-80C5-FC2E3038CB48}"/>
                      </a:ext>
                    </a:extLst>
                  </p:cNvPr>
                  <p:cNvSpPr/>
                  <p:nvPr/>
                </p:nvSpPr>
                <p:spPr>
                  <a:xfrm rot="1606303">
                    <a:off x="9900463" y="5477135"/>
                    <a:ext cx="575372" cy="575372"/>
                  </a:xfrm>
                  <a:prstGeom prst="ellipse">
                    <a:avLst/>
                  </a:prstGeom>
                  <a:solidFill>
                    <a:srgbClr val="156082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2" name="Oval 621">
                    <a:extLst>
                      <a:ext uri="{FF2B5EF4-FFF2-40B4-BE49-F238E27FC236}">
                        <a16:creationId xmlns:a16="http://schemas.microsoft.com/office/drawing/2014/main" id="{4E0618B3-356D-D471-AFF5-FC4B9FFBA58D}"/>
                      </a:ext>
                    </a:extLst>
                  </p:cNvPr>
                  <p:cNvSpPr/>
                  <p:nvPr/>
                </p:nvSpPr>
                <p:spPr>
                  <a:xfrm>
                    <a:off x="9870316" y="4851939"/>
                    <a:ext cx="241300" cy="241300"/>
                  </a:xfrm>
                  <a:prstGeom prst="ellipse">
                    <a:avLst/>
                  </a:prstGeom>
                  <a:solidFill>
                    <a:srgbClr val="4EA72E"/>
                  </a:solidFill>
                  <a:ln w="19050" cap="flat" cmpd="sng" algn="ctr">
                    <a:solidFill>
                      <a:srgbClr val="4EA72E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4479340D-865B-4F09-3633-46177A65228A}"/>
                      </a:ext>
                    </a:extLst>
                  </p:cNvPr>
                  <p:cNvCxnSpPr>
                    <a:stCxn id="620" idx="3"/>
                    <a:endCxn id="622" idx="7"/>
                  </p:cNvCxnSpPr>
                  <p:nvPr/>
                </p:nvCxnSpPr>
                <p:spPr>
                  <a:xfrm flipH="1">
                    <a:off x="10076278" y="4597192"/>
                    <a:ext cx="223744" cy="29008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42312A0B-B3CC-C85B-EFF4-776B9C2460B5}"/>
                      </a:ext>
                    </a:extLst>
                  </p:cNvPr>
                  <p:cNvCxnSpPr>
                    <a:cxnSpLocks/>
                    <a:stCxn id="621" idx="1"/>
                    <a:endCxn id="622" idx="4"/>
                  </p:cNvCxnSpPr>
                  <p:nvPr/>
                </p:nvCxnSpPr>
                <p:spPr>
                  <a:xfrm flipH="1" flipV="1">
                    <a:off x="9990966" y="5093239"/>
                    <a:ext cx="107194" cy="39833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AA3C1ED5-F99A-DB1E-3794-BFBC64BE1EB2}"/>
                      </a:ext>
                    </a:extLst>
                  </p:cNvPr>
                  <p:cNvCxnSpPr>
                    <a:stCxn id="622" idx="2"/>
                    <a:endCxn id="619" idx="6"/>
                  </p:cNvCxnSpPr>
                  <p:nvPr/>
                </p:nvCxnSpPr>
                <p:spPr>
                  <a:xfrm flipH="1" flipV="1">
                    <a:off x="9417887" y="4920331"/>
                    <a:ext cx="452429" cy="522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6" name="Straight Connector 625">
                    <a:extLst>
                      <a:ext uri="{FF2B5EF4-FFF2-40B4-BE49-F238E27FC236}">
                        <a16:creationId xmlns:a16="http://schemas.microsoft.com/office/drawing/2014/main" id="{EEDCAEC4-5EA0-D9F7-3AED-A96637DCB30C}"/>
                      </a:ext>
                    </a:extLst>
                  </p:cNvPr>
                  <p:cNvCxnSpPr>
                    <a:stCxn id="619" idx="4"/>
                  </p:cNvCxnSpPr>
                  <p:nvPr/>
                </p:nvCxnSpPr>
                <p:spPr>
                  <a:xfrm flipH="1">
                    <a:off x="8872473" y="5131377"/>
                    <a:ext cx="197584" cy="36019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7" name="Straight Connector 626">
                    <a:extLst>
                      <a:ext uri="{FF2B5EF4-FFF2-40B4-BE49-F238E27FC236}">
                        <a16:creationId xmlns:a16="http://schemas.microsoft.com/office/drawing/2014/main" id="{8FE05798-E5CC-06C8-B104-40FFA830DEC5}"/>
                      </a:ext>
                    </a:extLst>
                  </p:cNvPr>
                  <p:cNvCxnSpPr>
                    <a:cxnSpLocks/>
                    <a:stCxn id="621" idx="2"/>
                  </p:cNvCxnSpPr>
                  <p:nvPr/>
                </p:nvCxnSpPr>
                <p:spPr>
                  <a:xfrm flipH="1">
                    <a:off x="9397325" y="5635237"/>
                    <a:ext cx="533976" cy="28793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8" name="Straight Connector 627">
                    <a:extLst>
                      <a:ext uri="{FF2B5EF4-FFF2-40B4-BE49-F238E27FC236}">
                        <a16:creationId xmlns:a16="http://schemas.microsoft.com/office/drawing/2014/main" id="{8AB515B7-3FB8-4A2A-9621-11893C72C866}"/>
                      </a:ext>
                    </a:extLst>
                  </p:cNvPr>
                  <p:cNvCxnSpPr>
                    <a:cxnSpLocks/>
                    <a:stCxn id="619" idx="3"/>
                  </p:cNvCxnSpPr>
                  <p:nvPr/>
                </p:nvCxnSpPr>
                <p:spPr>
                  <a:xfrm flipH="1">
                    <a:off x="8566712" y="5001172"/>
                    <a:ext cx="325784" cy="29123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9" name="Straight Connector 628">
                    <a:extLst>
                      <a:ext uri="{FF2B5EF4-FFF2-40B4-BE49-F238E27FC236}">
                        <a16:creationId xmlns:a16="http://schemas.microsoft.com/office/drawing/2014/main" id="{0501C7DD-F019-99EE-5AB5-E09ECC8A6012}"/>
                      </a:ext>
                    </a:extLst>
                  </p:cNvPr>
                  <p:cNvCxnSpPr>
                    <a:cxnSpLocks/>
                    <a:stCxn id="619" idx="1"/>
                  </p:cNvCxnSpPr>
                  <p:nvPr/>
                </p:nvCxnSpPr>
                <p:spPr>
                  <a:xfrm flipH="1" flipV="1">
                    <a:off x="8541010" y="4411473"/>
                    <a:ext cx="448206" cy="19451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0" name="Straight Connector 629">
                    <a:extLst>
                      <a:ext uri="{FF2B5EF4-FFF2-40B4-BE49-F238E27FC236}">
                        <a16:creationId xmlns:a16="http://schemas.microsoft.com/office/drawing/2014/main" id="{50200230-4967-2652-C52A-E6ABDA21C56D}"/>
                      </a:ext>
                    </a:extLst>
                  </p:cNvPr>
                  <p:cNvCxnSpPr>
                    <a:cxnSpLocks/>
                    <a:stCxn id="621" idx="5"/>
                  </p:cNvCxnSpPr>
                  <p:nvPr/>
                </p:nvCxnSpPr>
                <p:spPr>
                  <a:xfrm>
                    <a:off x="10278138" y="6038071"/>
                    <a:ext cx="58040" cy="37003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1" name="Straight Connector 630">
                    <a:extLst>
                      <a:ext uri="{FF2B5EF4-FFF2-40B4-BE49-F238E27FC236}">
                        <a16:creationId xmlns:a16="http://schemas.microsoft.com/office/drawing/2014/main" id="{49F5E85E-F78B-BD7F-B928-8BA125351208}"/>
                      </a:ext>
                    </a:extLst>
                  </p:cNvPr>
                  <p:cNvCxnSpPr>
                    <a:cxnSpLocks/>
                    <a:stCxn id="621" idx="3"/>
                  </p:cNvCxnSpPr>
                  <p:nvPr/>
                </p:nvCxnSpPr>
                <p:spPr>
                  <a:xfrm flipH="1">
                    <a:off x="9518383" y="5854810"/>
                    <a:ext cx="396516" cy="28754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2" name="Straight Connector 631">
                    <a:extLst>
                      <a:ext uri="{FF2B5EF4-FFF2-40B4-BE49-F238E27FC236}">
                        <a16:creationId xmlns:a16="http://schemas.microsoft.com/office/drawing/2014/main" id="{0C379674-3081-4989-1C90-98BDF2CA755A}"/>
                      </a:ext>
                    </a:extLst>
                  </p:cNvPr>
                  <p:cNvCxnSpPr>
                    <a:cxnSpLocks/>
                    <a:endCxn id="620" idx="7"/>
                  </p:cNvCxnSpPr>
                  <p:nvPr/>
                </p:nvCxnSpPr>
                <p:spPr>
                  <a:xfrm flipH="1">
                    <a:off x="10706872" y="3949633"/>
                    <a:ext cx="379459" cy="24070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3" name="Straight Connector 632">
                    <a:extLst>
                      <a:ext uri="{FF2B5EF4-FFF2-40B4-BE49-F238E27FC236}">
                        <a16:creationId xmlns:a16="http://schemas.microsoft.com/office/drawing/2014/main" id="{4D8EA92E-A1A5-211E-E1E3-19D039753E25}"/>
                      </a:ext>
                    </a:extLst>
                  </p:cNvPr>
                  <p:cNvCxnSpPr>
                    <a:cxnSpLocks/>
                    <a:endCxn id="620" idx="6"/>
                  </p:cNvCxnSpPr>
                  <p:nvPr/>
                </p:nvCxnSpPr>
                <p:spPr>
                  <a:xfrm flipH="1">
                    <a:off x="10791133" y="4272471"/>
                    <a:ext cx="435464" cy="12129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4" name="Straight Connector 633">
                    <a:extLst>
                      <a:ext uri="{FF2B5EF4-FFF2-40B4-BE49-F238E27FC236}">
                        <a16:creationId xmlns:a16="http://schemas.microsoft.com/office/drawing/2014/main" id="{C5E6B256-33B9-43F3-7296-BD44DA48D026}"/>
                      </a:ext>
                    </a:extLst>
                  </p:cNvPr>
                  <p:cNvCxnSpPr>
                    <a:cxnSpLocks/>
                    <a:stCxn id="620" idx="1"/>
                  </p:cNvCxnSpPr>
                  <p:nvPr/>
                </p:nvCxnSpPr>
                <p:spPr>
                  <a:xfrm flipH="1" flipV="1">
                    <a:off x="10188149" y="3800726"/>
                    <a:ext cx="111873" cy="38961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635" name="TextBox 634">
                    <a:extLst>
                      <a:ext uri="{FF2B5EF4-FFF2-40B4-BE49-F238E27FC236}">
                        <a16:creationId xmlns:a16="http://schemas.microsoft.com/office/drawing/2014/main" id="{96DB0560-E263-AB78-FE0B-2B11C7CC2FF1}"/>
                      </a:ext>
                    </a:extLst>
                  </p:cNvPr>
                  <p:cNvSpPr txBox="1"/>
                  <p:nvPr/>
                </p:nvSpPr>
                <p:spPr>
                  <a:xfrm rot="5035767">
                    <a:off x="8559524" y="4555601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636" name="TextBox 635">
                    <a:extLst>
                      <a:ext uri="{FF2B5EF4-FFF2-40B4-BE49-F238E27FC236}">
                        <a16:creationId xmlns:a16="http://schemas.microsoft.com/office/drawing/2014/main" id="{FE1BCC27-046F-335B-6356-9B90C40E6C44}"/>
                      </a:ext>
                    </a:extLst>
                  </p:cNvPr>
                  <p:cNvSpPr txBox="1"/>
                  <p:nvPr/>
                </p:nvSpPr>
                <p:spPr>
                  <a:xfrm rot="1877387">
                    <a:off x="9949214" y="5888580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637" name="TextBox 636">
                    <a:extLst>
                      <a:ext uri="{FF2B5EF4-FFF2-40B4-BE49-F238E27FC236}">
                        <a16:creationId xmlns:a16="http://schemas.microsoft.com/office/drawing/2014/main" id="{A29F7FB0-C097-21DF-C5AF-BEB28248630A}"/>
                      </a:ext>
                    </a:extLst>
                  </p:cNvPr>
                  <p:cNvSpPr txBox="1"/>
                  <p:nvPr/>
                </p:nvSpPr>
                <p:spPr>
                  <a:xfrm rot="11061366">
                    <a:off x="10565722" y="3798555"/>
                    <a:ext cx="1428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638" name="Oval 637">
                    <a:extLst>
                      <a:ext uri="{FF2B5EF4-FFF2-40B4-BE49-F238E27FC236}">
                        <a16:creationId xmlns:a16="http://schemas.microsoft.com/office/drawing/2014/main" id="{5CF033F0-2C5E-7146-E4E9-351247E732F7}"/>
                      </a:ext>
                    </a:extLst>
                  </p:cNvPr>
                  <p:cNvSpPr/>
                  <p:nvPr/>
                </p:nvSpPr>
                <p:spPr>
                  <a:xfrm>
                    <a:off x="9105977" y="4807189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Oval 638">
                    <a:extLst>
                      <a:ext uri="{FF2B5EF4-FFF2-40B4-BE49-F238E27FC236}">
                        <a16:creationId xmlns:a16="http://schemas.microsoft.com/office/drawing/2014/main" id="{3F591377-F07A-C784-9542-069AF6328E5B}"/>
                      </a:ext>
                    </a:extLst>
                  </p:cNvPr>
                  <p:cNvSpPr/>
                  <p:nvPr/>
                </p:nvSpPr>
                <p:spPr>
                  <a:xfrm>
                    <a:off x="10458697" y="4349017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0" name="Oval 639">
                    <a:extLst>
                      <a:ext uri="{FF2B5EF4-FFF2-40B4-BE49-F238E27FC236}">
                        <a16:creationId xmlns:a16="http://schemas.microsoft.com/office/drawing/2014/main" id="{6A2A4AF7-C900-DF23-2533-CF85CFC5C5A8}"/>
                      </a:ext>
                    </a:extLst>
                  </p:cNvPr>
                  <p:cNvSpPr/>
                  <p:nvPr/>
                </p:nvSpPr>
                <p:spPr>
                  <a:xfrm>
                    <a:off x="10143399" y="5731138"/>
                    <a:ext cx="89499" cy="894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1" name="Oval 640">
                    <a:extLst>
                      <a:ext uri="{FF2B5EF4-FFF2-40B4-BE49-F238E27FC236}">
                        <a16:creationId xmlns:a16="http://schemas.microsoft.com/office/drawing/2014/main" id="{20C392E9-6D4F-F7A4-F7C9-232DE56388EA}"/>
                      </a:ext>
                    </a:extLst>
                  </p:cNvPr>
                  <p:cNvSpPr/>
                  <p:nvPr/>
                </p:nvSpPr>
                <p:spPr>
                  <a:xfrm>
                    <a:off x="8959646" y="5211441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2" name="Oval 641">
                    <a:extLst>
                      <a:ext uri="{FF2B5EF4-FFF2-40B4-BE49-F238E27FC236}">
                        <a16:creationId xmlns:a16="http://schemas.microsoft.com/office/drawing/2014/main" id="{C8D8018F-0C34-1065-15A8-06194D23E9F7}"/>
                      </a:ext>
                    </a:extLst>
                  </p:cNvPr>
                  <p:cNvSpPr/>
                  <p:nvPr/>
                </p:nvSpPr>
                <p:spPr>
                  <a:xfrm>
                    <a:off x="9573096" y="5754335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3" name="Oval 642">
                    <a:extLst>
                      <a:ext uri="{FF2B5EF4-FFF2-40B4-BE49-F238E27FC236}">
                        <a16:creationId xmlns:a16="http://schemas.microsoft.com/office/drawing/2014/main" id="{66618B7D-68B1-2F9D-8743-D741945E8011}"/>
                      </a:ext>
                    </a:extLst>
                  </p:cNvPr>
                  <p:cNvSpPr/>
                  <p:nvPr/>
                </p:nvSpPr>
                <p:spPr>
                  <a:xfrm>
                    <a:off x="8621344" y="5169685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4" name="Oval 643">
                    <a:extLst>
                      <a:ext uri="{FF2B5EF4-FFF2-40B4-BE49-F238E27FC236}">
                        <a16:creationId xmlns:a16="http://schemas.microsoft.com/office/drawing/2014/main" id="{DA613D97-180B-970B-2AD0-5E5F0775A37B}"/>
                      </a:ext>
                    </a:extLst>
                  </p:cNvPr>
                  <p:cNvSpPr/>
                  <p:nvPr/>
                </p:nvSpPr>
                <p:spPr>
                  <a:xfrm>
                    <a:off x="9620220" y="5992282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732524D1-3B05-ED46-43B1-6AD914B6BAF0}"/>
                      </a:ext>
                    </a:extLst>
                  </p:cNvPr>
                  <p:cNvSpPr/>
                  <p:nvPr/>
                </p:nvSpPr>
                <p:spPr>
                  <a:xfrm>
                    <a:off x="8629907" y="4425218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6" name="Oval 645">
                    <a:extLst>
                      <a:ext uri="{FF2B5EF4-FFF2-40B4-BE49-F238E27FC236}">
                        <a16:creationId xmlns:a16="http://schemas.microsoft.com/office/drawing/2014/main" id="{D5CE573D-2868-E59E-AA87-378B667E59DF}"/>
                      </a:ext>
                    </a:extLst>
                  </p:cNvPr>
                  <p:cNvSpPr/>
                  <p:nvPr/>
                </p:nvSpPr>
                <p:spPr>
                  <a:xfrm>
                    <a:off x="10268334" y="6213396"/>
                    <a:ext cx="80964" cy="80964"/>
                  </a:xfrm>
                  <a:prstGeom prst="ellipse">
                    <a:avLst/>
                  </a:prstGeom>
                  <a:solidFill>
                    <a:srgbClr val="A02B93">
                      <a:lumMod val="7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7" name="Arc 646">
                    <a:extLst>
                      <a:ext uri="{FF2B5EF4-FFF2-40B4-BE49-F238E27FC236}">
                        <a16:creationId xmlns:a16="http://schemas.microsoft.com/office/drawing/2014/main" id="{3EC91CB1-39A0-A455-018C-C0F06C545D0E}"/>
                      </a:ext>
                    </a:extLst>
                  </p:cNvPr>
                  <p:cNvSpPr/>
                  <p:nvPr/>
                </p:nvSpPr>
                <p:spPr>
                  <a:xfrm rot="13043959">
                    <a:off x="8543556" y="5331948"/>
                    <a:ext cx="1293640" cy="554772"/>
                  </a:xfrm>
                  <a:prstGeom prst="arc">
                    <a:avLst>
                      <a:gd name="adj1" fmla="val 11164140"/>
                      <a:gd name="adj2" fmla="val 15711"/>
                    </a:avLst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8" name="Arc 647">
                    <a:extLst>
                      <a:ext uri="{FF2B5EF4-FFF2-40B4-BE49-F238E27FC236}">
                        <a16:creationId xmlns:a16="http://schemas.microsoft.com/office/drawing/2014/main" id="{70298C38-FC47-87EE-3EC8-136EF7BD544A}"/>
                      </a:ext>
                    </a:extLst>
                  </p:cNvPr>
                  <p:cNvSpPr/>
                  <p:nvPr/>
                </p:nvSpPr>
                <p:spPr>
                  <a:xfrm rot="13155529">
                    <a:off x="8907251" y="5438371"/>
                    <a:ext cx="849389" cy="166366"/>
                  </a:xfrm>
                  <a:prstGeom prst="arc">
                    <a:avLst>
                      <a:gd name="adj1" fmla="val 11164140"/>
                      <a:gd name="adj2" fmla="val 15711"/>
                    </a:avLst>
                  </a:prstGeom>
                  <a:noFill/>
                  <a:ln w="19050" cap="flat" cmpd="sng" algn="ctr">
                    <a:solidFill>
                      <a:srgbClr val="A02B93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9" name="Oval 648">
                    <a:extLst>
                      <a:ext uri="{FF2B5EF4-FFF2-40B4-BE49-F238E27FC236}">
                        <a16:creationId xmlns:a16="http://schemas.microsoft.com/office/drawing/2014/main" id="{6B1A28E4-23F7-21D9-5E93-6E87A35CC5F9}"/>
                      </a:ext>
                    </a:extLst>
                  </p:cNvPr>
                  <p:cNvSpPr/>
                  <p:nvPr/>
                </p:nvSpPr>
                <p:spPr>
                  <a:xfrm>
                    <a:off x="9683449" y="5680735"/>
                    <a:ext cx="114347" cy="114347"/>
                  </a:xfrm>
                  <a:prstGeom prst="ellipse">
                    <a:avLst/>
                  </a:prstGeom>
                  <a:solidFill>
                    <a:srgbClr val="E8E8E8">
                      <a:lumMod val="50000"/>
                    </a:srgbClr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A132C7E7-F292-1809-9A4D-04BF06AD5C4C}"/>
                      </a:ext>
                    </a:extLst>
                  </p:cNvPr>
                  <p:cNvSpPr/>
                  <p:nvPr/>
                </p:nvSpPr>
                <p:spPr>
                  <a:xfrm>
                    <a:off x="9730480" y="5889527"/>
                    <a:ext cx="114347" cy="114347"/>
                  </a:xfrm>
                  <a:prstGeom prst="ellipse">
                    <a:avLst/>
                  </a:prstGeom>
                  <a:solidFill>
                    <a:srgbClr val="E8E8E8">
                      <a:lumMod val="50000"/>
                    </a:srgbClr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1" name="Oval 650">
                    <a:extLst>
                      <a:ext uri="{FF2B5EF4-FFF2-40B4-BE49-F238E27FC236}">
                        <a16:creationId xmlns:a16="http://schemas.microsoft.com/office/drawing/2014/main" id="{C16714D6-61F8-0CAF-BE95-069CE7A525ED}"/>
                      </a:ext>
                    </a:extLst>
                  </p:cNvPr>
                  <p:cNvSpPr/>
                  <p:nvPr/>
                </p:nvSpPr>
                <p:spPr>
                  <a:xfrm>
                    <a:off x="10232898" y="6070597"/>
                    <a:ext cx="114347" cy="114347"/>
                  </a:xfrm>
                  <a:prstGeom prst="ellipse">
                    <a:avLst/>
                  </a:prstGeom>
                  <a:solidFill>
                    <a:srgbClr val="E8E8E8">
                      <a:lumMod val="50000"/>
                    </a:srgbClr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5" name="Arrow: Right 614">
                <a:extLst>
                  <a:ext uri="{FF2B5EF4-FFF2-40B4-BE49-F238E27FC236}">
                    <a16:creationId xmlns:a16="http://schemas.microsoft.com/office/drawing/2014/main" id="{2C2DDDC0-C11B-5510-4E8E-996E88036812}"/>
                  </a:ext>
                </a:extLst>
              </p:cNvPr>
              <p:cNvSpPr/>
              <p:nvPr/>
            </p:nvSpPr>
            <p:spPr>
              <a:xfrm>
                <a:off x="4312924" y="4654550"/>
                <a:ext cx="327700" cy="241300"/>
              </a:xfrm>
              <a:prstGeom prst="rightArrow">
                <a:avLst/>
              </a:prstGeom>
              <a:solidFill>
                <a:srgbClr val="E97132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6" name="Arrow: Right 615">
                <a:extLst>
                  <a:ext uri="{FF2B5EF4-FFF2-40B4-BE49-F238E27FC236}">
                    <a16:creationId xmlns:a16="http://schemas.microsoft.com/office/drawing/2014/main" id="{FFC1A01A-76F8-EFEE-3A7F-F2C5A09A19D3}"/>
                  </a:ext>
                </a:extLst>
              </p:cNvPr>
              <p:cNvSpPr/>
              <p:nvPr/>
            </p:nvSpPr>
            <p:spPr>
              <a:xfrm>
                <a:off x="7452114" y="4654550"/>
                <a:ext cx="327700" cy="241300"/>
              </a:xfrm>
              <a:prstGeom prst="rightArrow">
                <a:avLst/>
              </a:prstGeom>
              <a:solidFill>
                <a:srgbClr val="E97132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F51B148-3C18-F40B-F7CA-5338F4A28C08}"/>
                </a:ext>
              </a:extLst>
            </p:cNvPr>
            <p:cNvGrpSpPr/>
            <p:nvPr/>
          </p:nvGrpSpPr>
          <p:grpSpPr>
            <a:xfrm>
              <a:off x="1594737" y="3806781"/>
              <a:ext cx="9256846" cy="2087474"/>
              <a:chOff x="1586565" y="3806781"/>
              <a:chExt cx="9256846" cy="2087474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9EBCCF40-2A04-3C96-5C69-BC6D1B97CAEF}"/>
                  </a:ext>
                </a:extLst>
              </p:cNvPr>
              <p:cNvGrpSpPr/>
              <p:nvPr/>
            </p:nvGrpSpPr>
            <p:grpSpPr>
              <a:xfrm>
                <a:off x="1698632" y="4485807"/>
                <a:ext cx="1962748" cy="1352074"/>
                <a:chOff x="5046050" y="4573672"/>
                <a:chExt cx="2452388" cy="1689372"/>
              </a:xfrm>
            </p:grpSpPr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6CC321DD-BE06-C992-7CB3-6DA3641C0E86}"/>
                    </a:ext>
                  </a:extLst>
                </p:cNvPr>
                <p:cNvSpPr/>
                <p:nvPr/>
              </p:nvSpPr>
              <p:spPr>
                <a:xfrm>
                  <a:off x="5046050" y="4573672"/>
                  <a:ext cx="126032" cy="126032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07A5C788-DBE3-286E-D7C2-F8DDC7FE01AE}"/>
                    </a:ext>
                  </a:extLst>
                </p:cNvPr>
                <p:cNvSpPr/>
                <p:nvPr/>
              </p:nvSpPr>
              <p:spPr>
                <a:xfrm>
                  <a:off x="5465730" y="5838920"/>
                  <a:ext cx="126032" cy="126032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2C67D128-E947-32A8-D873-A3A6434C857F}"/>
                    </a:ext>
                  </a:extLst>
                </p:cNvPr>
                <p:cNvSpPr/>
                <p:nvPr/>
              </p:nvSpPr>
              <p:spPr>
                <a:xfrm>
                  <a:off x="7372406" y="6137012"/>
                  <a:ext cx="126032" cy="126032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AB96808B-8773-9C0D-8797-659D52DE9C47}"/>
                  </a:ext>
                </a:extLst>
              </p:cNvPr>
              <p:cNvGrpSpPr/>
              <p:nvPr/>
            </p:nvGrpSpPr>
            <p:grpSpPr>
              <a:xfrm>
                <a:off x="1586565" y="3869136"/>
                <a:ext cx="2779172" cy="2025119"/>
                <a:chOff x="2981324" y="4587412"/>
                <a:chExt cx="2779172" cy="2025119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9AE97375-7572-5E53-4621-3E1C3B4172B8}"/>
                    </a:ext>
                  </a:extLst>
                </p:cNvPr>
                <p:cNvSpPr/>
                <p:nvPr/>
              </p:nvSpPr>
              <p:spPr>
                <a:xfrm>
                  <a:off x="4274091" y="5186475"/>
                  <a:ext cx="530176" cy="532146"/>
                </a:xfrm>
                <a:prstGeom prst="ellipse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379EDEA9-3C1B-BF64-5B80-7D427D59DAB0}"/>
                    </a:ext>
                  </a:extLst>
                </p:cNvPr>
                <p:cNvCxnSpPr>
                  <a:cxnSpLocks/>
                  <a:stCxn id="587" idx="2"/>
                </p:cNvCxnSpPr>
                <p:nvPr/>
              </p:nvCxnSpPr>
              <p:spPr>
                <a:xfrm flipH="1">
                  <a:off x="3565725" y="5452548"/>
                  <a:ext cx="708366" cy="40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D6BE06C9-ED15-6A37-3DF6-2A3207CBF0F5}"/>
                    </a:ext>
                  </a:extLst>
                </p:cNvPr>
                <p:cNvCxnSpPr>
                  <a:cxnSpLocks/>
                  <a:stCxn id="587" idx="3"/>
                </p:cNvCxnSpPr>
                <p:nvPr/>
              </p:nvCxnSpPr>
              <p:spPr>
                <a:xfrm flipH="1">
                  <a:off x="3948872" y="5640690"/>
                  <a:ext cx="402862" cy="36257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165DDB1C-3D3C-6C60-2CBD-D458922861F1}"/>
                    </a:ext>
                  </a:extLst>
                </p:cNvPr>
                <p:cNvCxnSpPr>
                  <a:cxnSpLocks/>
                  <a:stCxn id="587" idx="5"/>
                </p:cNvCxnSpPr>
                <p:nvPr/>
              </p:nvCxnSpPr>
              <p:spPr>
                <a:xfrm>
                  <a:off x="4726625" y="5640690"/>
                  <a:ext cx="400105" cy="39224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3F43915A-C013-AAD9-BA4C-8B6F717F3E15}"/>
                    </a:ext>
                  </a:extLst>
                </p:cNvPr>
                <p:cNvCxnSpPr>
                  <a:cxnSpLocks/>
                  <a:stCxn id="587" idx="6"/>
                </p:cNvCxnSpPr>
                <p:nvPr/>
              </p:nvCxnSpPr>
              <p:spPr>
                <a:xfrm flipV="1">
                  <a:off x="4804267" y="5452547"/>
                  <a:ext cx="672304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B530E48C-C592-015D-C4CE-6367BC793450}"/>
                    </a:ext>
                  </a:extLst>
                </p:cNvPr>
                <p:cNvCxnSpPr>
                  <a:cxnSpLocks/>
                  <a:stCxn id="587" idx="1"/>
                </p:cNvCxnSpPr>
                <p:nvPr/>
              </p:nvCxnSpPr>
              <p:spPr>
                <a:xfrm flipH="1" flipV="1">
                  <a:off x="3971037" y="4901826"/>
                  <a:ext cx="380698" cy="36257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90763B60-1523-F71F-2C63-9B1FCCDBDE9F}"/>
                    </a:ext>
                  </a:extLst>
                </p:cNvPr>
                <p:cNvCxnSpPr>
                  <a:cxnSpLocks/>
                  <a:stCxn id="587" idx="7"/>
                </p:cNvCxnSpPr>
                <p:nvPr/>
              </p:nvCxnSpPr>
              <p:spPr>
                <a:xfrm flipV="1">
                  <a:off x="4726625" y="4881545"/>
                  <a:ext cx="347439" cy="38286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pic>
              <p:nvPicPr>
                <p:cNvPr id="594" name="Graphic 593">
                  <a:extLst>
                    <a:ext uri="{FF2B5EF4-FFF2-40B4-BE49-F238E27FC236}">
                      <a16:creationId xmlns:a16="http://schemas.microsoft.com/office/drawing/2014/main" id="{287B0CB4-0D8C-3F31-DB45-77DA1F14EF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4697" y="5217200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95" name="Graphic 594">
                  <a:extLst>
                    <a:ext uri="{FF2B5EF4-FFF2-40B4-BE49-F238E27FC236}">
                      <a16:creationId xmlns:a16="http://schemas.microsoft.com/office/drawing/2014/main" id="{AF7AD74D-F621-687D-FF6C-5B138EFCFA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0326" y="5752559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96" name="Graphic 595">
                  <a:extLst>
                    <a:ext uri="{FF2B5EF4-FFF2-40B4-BE49-F238E27FC236}">
                      <a16:creationId xmlns:a16="http://schemas.microsoft.com/office/drawing/2014/main" id="{826D44AB-584C-EF15-768E-6F5E281B3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709" y="5811547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97" name="Graphic 596">
                  <a:extLst>
                    <a:ext uri="{FF2B5EF4-FFF2-40B4-BE49-F238E27FC236}">
                      <a16:creationId xmlns:a16="http://schemas.microsoft.com/office/drawing/2014/main" id="{DD95DB35-7B7C-4234-44EB-B61E4BC7CE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075" y="5186475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98" name="Graphic 597">
                  <a:extLst>
                    <a:ext uri="{FF2B5EF4-FFF2-40B4-BE49-F238E27FC236}">
                      <a16:creationId xmlns:a16="http://schemas.microsoft.com/office/drawing/2014/main" id="{7570AA91-EBE5-A132-2F7F-F0030D0D4A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2867" y="4604327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99" name="Graphic 598">
                  <a:extLst>
                    <a:ext uri="{FF2B5EF4-FFF2-40B4-BE49-F238E27FC236}">
                      <a16:creationId xmlns:a16="http://schemas.microsoft.com/office/drawing/2014/main" id="{32F8B102-A544-2AB3-4B7D-F03395CC2C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8518" y="4587412"/>
                  <a:ext cx="501421" cy="501421"/>
                </a:xfrm>
                <a:prstGeom prst="rect">
                  <a:avLst/>
                </a:prstGeom>
              </p:spPr>
            </p:pic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0AE85825-0611-9545-CB3D-FA71C46143AB}"/>
                    </a:ext>
                  </a:extLst>
                </p:cNvPr>
                <p:cNvCxnSpPr/>
                <p:nvPr/>
              </p:nvCxnSpPr>
              <p:spPr>
                <a:xfrm flipH="1">
                  <a:off x="3396949" y="6146463"/>
                  <a:ext cx="381163" cy="16650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486035FC-6CC4-F101-B97B-6656356364D8}"/>
                    </a:ext>
                  </a:extLst>
                </p:cNvPr>
                <p:cNvCxnSpPr>
                  <a:cxnSpLocks/>
                  <a:stCxn id="595" idx="2"/>
                </p:cNvCxnSpPr>
                <p:nvPr/>
              </p:nvCxnSpPr>
              <p:spPr>
                <a:xfrm flipH="1">
                  <a:off x="3941195" y="6253980"/>
                  <a:ext cx="29842" cy="3585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631D4927-744C-7E25-B462-305E02F79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7158" y="6281218"/>
                  <a:ext cx="88992" cy="29851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888C21C6-7ED9-110F-611C-33CD49CE6C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8008" y="6229716"/>
                  <a:ext cx="236206" cy="23871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48D886CE-57D5-DC24-1E0A-5F1CDFBE5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57609" y="5217200"/>
                  <a:ext cx="362438" cy="13272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F722396C-C82E-E0D3-21F0-EBA3DEDFE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0918" y="5604704"/>
                  <a:ext cx="326896" cy="16549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06" name="TextBox 605">
                  <a:extLst>
                    <a:ext uri="{FF2B5EF4-FFF2-40B4-BE49-F238E27FC236}">
                      <a16:creationId xmlns:a16="http://schemas.microsoft.com/office/drawing/2014/main" id="{09D12F5A-FAF8-0DAB-2A08-88150C36A234}"/>
                    </a:ext>
                  </a:extLst>
                </p:cNvPr>
                <p:cNvSpPr txBox="1"/>
                <p:nvPr/>
              </p:nvSpPr>
              <p:spPr>
                <a:xfrm rot="4969170">
                  <a:off x="2965672" y="5381089"/>
                  <a:ext cx="326896" cy="29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…</a:t>
                  </a:r>
                </a:p>
              </p:txBody>
            </p:sp>
            <p:sp>
              <p:nvSpPr>
                <p:cNvPr id="607" name="TextBox 606">
                  <a:extLst>
                    <a:ext uri="{FF2B5EF4-FFF2-40B4-BE49-F238E27FC236}">
                      <a16:creationId xmlns:a16="http://schemas.microsoft.com/office/drawing/2014/main" id="{356F4A76-D5B9-9004-AFD7-0B312ABC9C96}"/>
                    </a:ext>
                  </a:extLst>
                </p:cNvPr>
                <p:cNvSpPr txBox="1"/>
                <p:nvPr/>
              </p:nvSpPr>
              <p:spPr>
                <a:xfrm rot="1865653">
                  <a:off x="3576375" y="6247338"/>
                  <a:ext cx="326896" cy="29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…</a:t>
                  </a:r>
                </a:p>
              </p:txBody>
            </p:sp>
            <p:sp>
              <p:nvSpPr>
                <p:cNvPr id="608" name="TextBox 607">
                  <a:extLst>
                    <a:ext uri="{FF2B5EF4-FFF2-40B4-BE49-F238E27FC236}">
                      <a16:creationId xmlns:a16="http://schemas.microsoft.com/office/drawing/2014/main" id="{8BBFF08D-5562-B71A-1144-AE60EBBF7E56}"/>
                    </a:ext>
                  </a:extLst>
                </p:cNvPr>
                <p:cNvSpPr txBox="1"/>
                <p:nvPr/>
              </p:nvSpPr>
              <p:spPr>
                <a:xfrm rot="21229344">
                  <a:off x="5061862" y="6281114"/>
                  <a:ext cx="326896" cy="29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…</a:t>
                  </a:r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538E6F84-D852-C625-DEA1-DE67BEF8D4ED}"/>
                  </a:ext>
                </a:extLst>
              </p:cNvPr>
              <p:cNvGrpSpPr/>
              <p:nvPr/>
            </p:nvGrpSpPr>
            <p:grpSpPr>
              <a:xfrm>
                <a:off x="1753004" y="4965835"/>
                <a:ext cx="2372177" cy="920279"/>
                <a:chOff x="3157222" y="5673158"/>
                <a:chExt cx="2372177" cy="920279"/>
              </a:xfrm>
            </p:grpSpPr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FC41FE44-6D87-DFEC-E70F-FA386009D81F}"/>
                    </a:ext>
                  </a:extLst>
                </p:cNvPr>
                <p:cNvSpPr/>
                <p:nvPr/>
              </p:nvSpPr>
              <p:spPr>
                <a:xfrm>
                  <a:off x="3157222" y="5673158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DEEA361F-C34D-DE3A-3914-B1C88206B8CE}"/>
                    </a:ext>
                  </a:extLst>
                </p:cNvPr>
                <p:cNvSpPr/>
                <p:nvPr/>
              </p:nvSpPr>
              <p:spPr>
                <a:xfrm>
                  <a:off x="3890761" y="6492568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1E7CD2E8-5676-9296-AE41-0525C493A6B9}"/>
                    </a:ext>
                  </a:extLst>
                </p:cNvPr>
                <p:cNvSpPr/>
                <p:nvPr/>
              </p:nvSpPr>
              <p:spPr>
                <a:xfrm>
                  <a:off x="5428530" y="6336312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7AAF85C1-7C92-7C70-D5AA-5780236D82F5}"/>
                  </a:ext>
                </a:extLst>
              </p:cNvPr>
              <p:cNvGrpSpPr/>
              <p:nvPr/>
            </p:nvGrpSpPr>
            <p:grpSpPr>
              <a:xfrm>
                <a:off x="2593771" y="4681018"/>
                <a:ext cx="930818" cy="427451"/>
                <a:chOff x="3995859" y="5409364"/>
                <a:chExt cx="930818" cy="427451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FC1F37F3-45FD-7A97-6168-1E39B282B6A9}"/>
                    </a:ext>
                  </a:extLst>
                </p:cNvPr>
                <p:cNvSpPr/>
                <p:nvPr/>
              </p:nvSpPr>
              <p:spPr>
                <a:xfrm>
                  <a:off x="3995859" y="5409364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BF8813F1-549E-FEDD-0814-46485F51FCC0}"/>
                    </a:ext>
                  </a:extLst>
                </p:cNvPr>
                <p:cNvSpPr/>
                <p:nvPr/>
              </p:nvSpPr>
              <p:spPr>
                <a:xfrm>
                  <a:off x="4206287" y="5682253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B3AD4406-3B31-4997-DF17-5ABF5E22218B}"/>
                    </a:ext>
                  </a:extLst>
                </p:cNvPr>
                <p:cNvSpPr/>
                <p:nvPr/>
              </p:nvSpPr>
              <p:spPr>
                <a:xfrm>
                  <a:off x="4825808" y="5735946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DA6275A3-0E6D-8077-1F79-4147EE013753}"/>
                  </a:ext>
                </a:extLst>
              </p:cNvPr>
              <p:cNvGrpSpPr/>
              <p:nvPr/>
            </p:nvGrpSpPr>
            <p:grpSpPr>
              <a:xfrm>
                <a:off x="2171454" y="4665778"/>
                <a:ext cx="1652613" cy="754691"/>
                <a:chOff x="3557611" y="5376456"/>
                <a:chExt cx="1652613" cy="754691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E4BC5E00-6A37-B07A-651A-952BED078868}"/>
                    </a:ext>
                  </a:extLst>
                </p:cNvPr>
                <p:cNvSpPr/>
                <p:nvPr/>
              </p:nvSpPr>
              <p:spPr>
                <a:xfrm>
                  <a:off x="3557611" y="5376456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BE2E780A-2719-1598-4A48-D3718FEE636B}"/>
                    </a:ext>
                  </a:extLst>
                </p:cNvPr>
                <p:cNvSpPr/>
                <p:nvPr/>
              </p:nvSpPr>
              <p:spPr>
                <a:xfrm>
                  <a:off x="3904321" y="5916963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D0814D98-0D95-EEFB-B712-6241299D08C9}"/>
                    </a:ext>
                  </a:extLst>
                </p:cNvPr>
                <p:cNvSpPr/>
                <p:nvPr/>
              </p:nvSpPr>
              <p:spPr>
                <a:xfrm>
                  <a:off x="5062369" y="5983292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8F2430AE-8DA8-A6A3-F866-5507C62FCD6F}"/>
                  </a:ext>
                </a:extLst>
              </p:cNvPr>
              <p:cNvGrpSpPr/>
              <p:nvPr/>
            </p:nvGrpSpPr>
            <p:grpSpPr>
              <a:xfrm>
                <a:off x="4839346" y="3829830"/>
                <a:ext cx="2779172" cy="2025119"/>
                <a:chOff x="4839648" y="3789866"/>
                <a:chExt cx="2779172" cy="2025119"/>
              </a:xfrm>
            </p:grpSpPr>
            <p:grpSp>
              <p:nvGrpSpPr>
                <p:cNvPr id="544" name="Group 543">
                  <a:extLst>
                    <a:ext uri="{FF2B5EF4-FFF2-40B4-BE49-F238E27FC236}">
                      <a16:creationId xmlns:a16="http://schemas.microsoft.com/office/drawing/2014/main" id="{CD49093D-F349-9004-8ACE-E4858A584B05}"/>
                    </a:ext>
                  </a:extLst>
                </p:cNvPr>
                <p:cNvGrpSpPr/>
                <p:nvPr/>
              </p:nvGrpSpPr>
              <p:grpSpPr>
                <a:xfrm>
                  <a:off x="4839648" y="3789866"/>
                  <a:ext cx="2779172" cy="2025119"/>
                  <a:chOff x="4917561" y="3808927"/>
                  <a:chExt cx="3472483" cy="2530319"/>
                </a:xfrm>
              </p:grpSpPr>
              <p:sp>
                <p:nvSpPr>
                  <p:cNvPr id="549" name="Oval 548">
                    <a:extLst>
                      <a:ext uri="{FF2B5EF4-FFF2-40B4-BE49-F238E27FC236}">
                        <a16:creationId xmlns:a16="http://schemas.microsoft.com/office/drawing/2014/main" id="{C5687D33-5557-A169-A642-D3C06E21E9FE}"/>
                      </a:ext>
                    </a:extLst>
                  </p:cNvPr>
                  <p:cNvSpPr/>
                  <p:nvPr/>
                </p:nvSpPr>
                <p:spPr>
                  <a:xfrm>
                    <a:off x="6532831" y="4557436"/>
                    <a:ext cx="662437" cy="664899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156082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B8BCD062-E94A-90C4-242C-7A5CCD143425}"/>
                      </a:ext>
                    </a:extLst>
                  </p:cNvPr>
                  <p:cNvCxnSpPr>
                    <a:cxnSpLocks/>
                    <a:stCxn id="549" idx="2"/>
                  </p:cNvCxnSpPr>
                  <p:nvPr/>
                </p:nvCxnSpPr>
                <p:spPr>
                  <a:xfrm flipH="1">
                    <a:off x="5647751" y="4889886"/>
                    <a:ext cx="885080" cy="504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D6FBE5BA-8F6D-8647-C17E-5B045EC99742}"/>
                      </a:ext>
                    </a:extLst>
                  </p:cNvPr>
                  <p:cNvCxnSpPr>
                    <a:cxnSpLocks/>
                    <a:stCxn id="549" idx="3"/>
                  </p:cNvCxnSpPr>
                  <p:nvPr/>
                </p:nvCxnSpPr>
                <p:spPr>
                  <a:xfrm flipH="1">
                    <a:off x="6126480" y="5124963"/>
                    <a:ext cx="503363" cy="45303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4BAE341E-BF0F-9563-CFAA-1B2E25AD3E05}"/>
                      </a:ext>
                    </a:extLst>
                  </p:cNvPr>
                  <p:cNvCxnSpPr>
                    <a:cxnSpLocks/>
                    <a:stCxn id="549" idx="5"/>
                  </p:cNvCxnSpPr>
                  <p:nvPr/>
                </p:nvCxnSpPr>
                <p:spPr>
                  <a:xfrm>
                    <a:off x="7098256" y="5124963"/>
                    <a:ext cx="499918" cy="49010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6DD72A62-5947-1E0D-5597-AF8053D47B12}"/>
                      </a:ext>
                    </a:extLst>
                  </p:cNvPr>
                  <p:cNvCxnSpPr>
                    <a:cxnSpLocks/>
                    <a:stCxn id="549" idx="6"/>
                  </p:cNvCxnSpPr>
                  <p:nvPr/>
                </p:nvCxnSpPr>
                <p:spPr>
                  <a:xfrm flipV="1">
                    <a:off x="7195268" y="4889885"/>
                    <a:ext cx="840022" cy="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4" name="Straight Connector 553">
                    <a:extLst>
                      <a:ext uri="{FF2B5EF4-FFF2-40B4-BE49-F238E27FC236}">
                        <a16:creationId xmlns:a16="http://schemas.microsoft.com/office/drawing/2014/main" id="{484BE7EB-CFE5-D723-43B4-050F2B1B420C}"/>
                      </a:ext>
                    </a:extLst>
                  </p:cNvPr>
                  <p:cNvCxnSpPr>
                    <a:cxnSpLocks/>
                    <a:stCxn id="549" idx="1"/>
                  </p:cNvCxnSpPr>
                  <p:nvPr/>
                </p:nvCxnSpPr>
                <p:spPr>
                  <a:xfrm flipH="1" flipV="1">
                    <a:off x="6154174" y="4201777"/>
                    <a:ext cx="475669" cy="45303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5" name="Straight Connector 554">
                    <a:extLst>
                      <a:ext uri="{FF2B5EF4-FFF2-40B4-BE49-F238E27FC236}">
                        <a16:creationId xmlns:a16="http://schemas.microsoft.com/office/drawing/2014/main" id="{E1B972F5-0169-0306-E5D5-55682C487D67}"/>
                      </a:ext>
                    </a:extLst>
                  </p:cNvPr>
                  <p:cNvCxnSpPr>
                    <a:cxnSpLocks/>
                    <a:stCxn id="549" idx="7"/>
                  </p:cNvCxnSpPr>
                  <p:nvPr/>
                </p:nvCxnSpPr>
                <p:spPr>
                  <a:xfrm flipV="1">
                    <a:off x="7098256" y="4176436"/>
                    <a:ext cx="434114" cy="47837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pic>
                <p:nvPicPr>
                  <p:cNvPr id="556" name="Graphic 555">
                    <a:extLst>
                      <a:ext uri="{FF2B5EF4-FFF2-40B4-BE49-F238E27FC236}">
                        <a16:creationId xmlns:a16="http://schemas.microsoft.com/office/drawing/2014/main" id="{E086E107-6D89-E43D-815D-54046F7D50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09068" y="4595826"/>
                    <a:ext cx="626509" cy="626509"/>
                  </a:xfrm>
                  <a:prstGeom prst="rect">
                    <a:avLst/>
                  </a:prstGeom>
                </p:spPr>
              </p:pic>
              <p:pic>
                <p:nvPicPr>
                  <p:cNvPr id="557" name="Graphic 556">
                    <a:extLst>
                      <a:ext uri="{FF2B5EF4-FFF2-40B4-BE49-F238E27FC236}">
                        <a16:creationId xmlns:a16="http://schemas.microsoft.com/office/drawing/2014/main" id="{697C30F2-100D-D1BA-99BB-104C7F1EE8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0919" y="5264739"/>
                    <a:ext cx="626509" cy="626509"/>
                  </a:xfrm>
                  <a:prstGeom prst="rect">
                    <a:avLst/>
                  </a:prstGeom>
                </p:spPr>
              </p:pic>
              <p:pic>
                <p:nvPicPr>
                  <p:cNvPr id="558" name="Graphic 557">
                    <a:extLst>
                      <a:ext uri="{FF2B5EF4-FFF2-40B4-BE49-F238E27FC236}">
                        <a16:creationId xmlns:a16="http://schemas.microsoft.com/office/drawing/2014/main" id="{9A460C0E-51BA-60D1-6EE3-5A0F9688D7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02024" y="5338443"/>
                    <a:ext cx="626509" cy="626509"/>
                  </a:xfrm>
                  <a:prstGeom prst="rect">
                    <a:avLst/>
                  </a:prstGeom>
                </p:spPr>
              </p:pic>
              <p:pic>
                <p:nvPicPr>
                  <p:cNvPr id="559" name="Graphic 558">
                    <a:extLst>
                      <a:ext uri="{FF2B5EF4-FFF2-40B4-BE49-F238E27FC236}">
                        <a16:creationId xmlns:a16="http://schemas.microsoft.com/office/drawing/2014/main" id="{5BCF2558-DC31-9270-8BD0-0D4079E215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63535" y="4557436"/>
                    <a:ext cx="626509" cy="626509"/>
                  </a:xfrm>
                  <a:prstGeom prst="rect">
                    <a:avLst/>
                  </a:prstGeom>
                </p:spPr>
              </p:pic>
              <p:pic>
                <p:nvPicPr>
                  <p:cNvPr id="560" name="Graphic 559">
                    <a:extLst>
                      <a:ext uri="{FF2B5EF4-FFF2-40B4-BE49-F238E27FC236}">
                        <a16:creationId xmlns:a16="http://schemas.microsoft.com/office/drawing/2014/main" id="{0138CD88-E70E-73A1-FBD9-4C0EDE0848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81621" y="3830062"/>
                    <a:ext cx="626509" cy="626509"/>
                  </a:xfrm>
                  <a:prstGeom prst="rect">
                    <a:avLst/>
                  </a:prstGeom>
                </p:spPr>
              </p:pic>
              <p:pic>
                <p:nvPicPr>
                  <p:cNvPr id="561" name="Graphic 560">
                    <a:extLst>
                      <a:ext uri="{FF2B5EF4-FFF2-40B4-BE49-F238E27FC236}">
                        <a16:creationId xmlns:a16="http://schemas.microsoft.com/office/drawing/2014/main" id="{37D5307A-428B-B782-1A39-7C2FCB677D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5547" y="3808927"/>
                    <a:ext cx="626509" cy="626509"/>
                  </a:xfrm>
                  <a:prstGeom prst="rect">
                    <a:avLst/>
                  </a:prstGeom>
                </p:spPr>
              </p:pic>
              <p:cxnSp>
                <p:nvCxnSpPr>
                  <p:cNvPr id="562" name="Straight Connector 561">
                    <a:extLst>
                      <a:ext uri="{FF2B5EF4-FFF2-40B4-BE49-F238E27FC236}">
                        <a16:creationId xmlns:a16="http://schemas.microsoft.com/office/drawing/2014/main" id="{16367EF3-0C55-D123-7BA6-36554F8B0C4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36870" y="5756910"/>
                    <a:ext cx="476250" cy="2080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3" name="Straight Connector 562">
                    <a:extLst>
                      <a:ext uri="{FF2B5EF4-FFF2-40B4-BE49-F238E27FC236}">
                        <a16:creationId xmlns:a16="http://schemas.microsoft.com/office/drawing/2014/main" id="{64C2EB00-8E10-EE58-6B58-1F9D92711560}"/>
                      </a:ext>
                    </a:extLst>
                  </p:cNvPr>
                  <p:cNvCxnSpPr>
                    <a:cxnSpLocks/>
                    <a:stCxn id="557" idx="2"/>
                  </p:cNvCxnSpPr>
                  <p:nvPr/>
                </p:nvCxnSpPr>
                <p:spPr>
                  <a:xfrm flipH="1">
                    <a:off x="6116888" y="5891248"/>
                    <a:ext cx="37286" cy="4479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4" name="Straight Connector 563">
                    <a:extLst>
                      <a:ext uri="{FF2B5EF4-FFF2-40B4-BE49-F238E27FC236}">
                        <a16:creationId xmlns:a16="http://schemas.microsoft.com/office/drawing/2014/main" id="{3E17AC93-CC14-CE7A-84D4-ACCFB75378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11289" y="5925281"/>
                    <a:ext cx="111192" cy="37297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5" name="Straight Connector 564">
                    <a:extLst>
                      <a:ext uri="{FF2B5EF4-FFF2-40B4-BE49-F238E27FC236}">
                        <a16:creationId xmlns:a16="http://schemas.microsoft.com/office/drawing/2014/main" id="{ACA40794-4EE9-3482-7198-75BA34A90D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37170" y="5860931"/>
                    <a:ext cx="295131" cy="29826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80865DC0-CE99-6F63-EE45-7C854C7187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2876" y="4595826"/>
                    <a:ext cx="452854" cy="16583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7" name="Straight Connector 566">
                    <a:extLst>
                      <a:ext uri="{FF2B5EF4-FFF2-40B4-BE49-F238E27FC236}">
                        <a16:creationId xmlns:a16="http://schemas.microsoft.com/office/drawing/2014/main" id="{FC6536A8-36AF-443C-D676-9809C14AAC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79484" y="5080000"/>
                    <a:ext cx="408446" cy="20678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568" name="TextBox 567">
                    <a:extLst>
                      <a:ext uri="{FF2B5EF4-FFF2-40B4-BE49-F238E27FC236}">
                        <a16:creationId xmlns:a16="http://schemas.microsoft.com/office/drawing/2014/main" id="{A44116E2-D82A-0C7D-5241-9F481222A72D}"/>
                      </a:ext>
                    </a:extLst>
                  </p:cNvPr>
                  <p:cNvSpPr txBox="1"/>
                  <p:nvPr/>
                </p:nvSpPr>
                <p:spPr>
                  <a:xfrm rot="4969170">
                    <a:off x="4898004" y="4800600"/>
                    <a:ext cx="4084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grpSp>
                <p:nvGrpSpPr>
                  <p:cNvPr id="569" name="Group 568">
                    <a:extLst>
                      <a:ext uri="{FF2B5EF4-FFF2-40B4-BE49-F238E27FC236}">
                        <a16:creationId xmlns:a16="http://schemas.microsoft.com/office/drawing/2014/main" id="{CEC31EB8-7D68-2217-2F05-7768ADD9828E}"/>
                      </a:ext>
                    </a:extLst>
                  </p:cNvPr>
                  <p:cNvGrpSpPr/>
                  <p:nvPr/>
                </p:nvGrpSpPr>
                <p:grpSpPr>
                  <a:xfrm>
                    <a:off x="5046050" y="4573672"/>
                    <a:ext cx="2452388" cy="1689372"/>
                    <a:chOff x="5046050" y="4573672"/>
                    <a:chExt cx="2452388" cy="1689372"/>
                  </a:xfrm>
                </p:grpSpPr>
                <p:sp>
                  <p:nvSpPr>
                    <p:cNvPr id="575" name="Oval 574">
                      <a:extLst>
                        <a:ext uri="{FF2B5EF4-FFF2-40B4-BE49-F238E27FC236}">
                          <a16:creationId xmlns:a16="http://schemas.microsoft.com/office/drawing/2014/main" id="{4E5552E5-AB56-A33B-77E6-28FD0D150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6050" y="4573672"/>
                      <a:ext cx="126032" cy="126032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Oval 575">
                      <a:extLst>
                        <a:ext uri="{FF2B5EF4-FFF2-40B4-BE49-F238E27FC236}">
                          <a16:creationId xmlns:a16="http://schemas.microsoft.com/office/drawing/2014/main" id="{09C4AEF6-C562-247A-D1C6-063F4BF3B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5730" y="5838920"/>
                      <a:ext cx="126032" cy="126032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7" name="Oval 576">
                      <a:extLst>
                        <a:ext uri="{FF2B5EF4-FFF2-40B4-BE49-F238E27FC236}">
                          <a16:creationId xmlns:a16="http://schemas.microsoft.com/office/drawing/2014/main" id="{AEA41678-7631-DADD-3A01-7BC67B54B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2406" y="6137012"/>
                      <a:ext cx="126032" cy="126032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70" name="TextBox 569">
                    <a:extLst>
                      <a:ext uri="{FF2B5EF4-FFF2-40B4-BE49-F238E27FC236}">
                        <a16:creationId xmlns:a16="http://schemas.microsoft.com/office/drawing/2014/main" id="{A820470E-08EA-0600-D96B-A5F25FFA5C9E}"/>
                      </a:ext>
                    </a:extLst>
                  </p:cNvPr>
                  <p:cNvSpPr txBox="1"/>
                  <p:nvPr/>
                </p:nvSpPr>
                <p:spPr>
                  <a:xfrm rot="1865653">
                    <a:off x="5661058" y="5882950"/>
                    <a:ext cx="4084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571" name="TextBox 570">
                    <a:extLst>
                      <a:ext uri="{FF2B5EF4-FFF2-40B4-BE49-F238E27FC236}">
                        <a16:creationId xmlns:a16="http://schemas.microsoft.com/office/drawing/2014/main" id="{CECF2AA3-3B39-76CD-861B-289E183215E4}"/>
                      </a:ext>
                    </a:extLst>
                  </p:cNvPr>
                  <p:cNvSpPr txBox="1"/>
                  <p:nvPr/>
                </p:nvSpPr>
                <p:spPr>
                  <a:xfrm rot="21229344">
                    <a:off x="7517124" y="5925151"/>
                    <a:ext cx="4084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…</a:t>
                    </a:r>
                  </a:p>
                </p:txBody>
              </p:sp>
              <p:sp>
                <p:nvSpPr>
                  <p:cNvPr id="572" name="Oval 571">
                    <a:extLst>
                      <a:ext uri="{FF2B5EF4-FFF2-40B4-BE49-F238E27FC236}">
                        <a16:creationId xmlns:a16="http://schemas.microsoft.com/office/drawing/2014/main" id="{690A1C28-94B9-D127-25C0-55A5366DAB0D}"/>
                      </a:ext>
                    </a:extLst>
                  </p:cNvPr>
                  <p:cNvSpPr/>
                  <p:nvPr/>
                </p:nvSpPr>
                <p:spPr>
                  <a:xfrm>
                    <a:off x="5137340" y="5165530"/>
                    <a:ext cx="126032" cy="126032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8079811C-590A-456A-7D55-DED7A74EF92A}"/>
                      </a:ext>
                    </a:extLst>
                  </p:cNvPr>
                  <p:cNvSpPr/>
                  <p:nvPr/>
                </p:nvSpPr>
                <p:spPr>
                  <a:xfrm>
                    <a:off x="6053872" y="6189356"/>
                    <a:ext cx="126032" cy="126032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4" name="Oval 573">
                    <a:extLst>
                      <a:ext uri="{FF2B5EF4-FFF2-40B4-BE49-F238E27FC236}">
                        <a16:creationId xmlns:a16="http://schemas.microsoft.com/office/drawing/2014/main" id="{F9C53BA5-8486-87BC-4BDC-CB3DE2A83EB2}"/>
                      </a:ext>
                    </a:extLst>
                  </p:cNvPr>
                  <p:cNvSpPr/>
                  <p:nvPr/>
                </p:nvSpPr>
                <p:spPr>
                  <a:xfrm>
                    <a:off x="7975263" y="5994120"/>
                    <a:ext cx="126032" cy="126032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5" name="Rectangle 544">
                  <a:extLst>
                    <a:ext uri="{FF2B5EF4-FFF2-40B4-BE49-F238E27FC236}">
                      <a16:creationId xmlns:a16="http://schemas.microsoft.com/office/drawing/2014/main" id="{02CCC1B8-F39F-642E-6E18-6A5593F2A302}"/>
                    </a:ext>
                  </a:extLst>
                </p:cNvPr>
                <p:cNvSpPr/>
                <p:nvPr/>
              </p:nvSpPr>
              <p:spPr>
                <a:xfrm rot="3048664">
                  <a:off x="6016054" y="4860921"/>
                  <a:ext cx="180623" cy="168640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Z</a:t>
                  </a:r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7B1B5469-E918-3C07-FCA4-9CFFCB3F63A8}"/>
                    </a:ext>
                  </a:extLst>
                </p:cNvPr>
                <p:cNvSpPr/>
                <p:nvPr/>
              </p:nvSpPr>
              <p:spPr>
                <a:xfrm>
                  <a:off x="5421053" y="4571257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D2E97496-352C-B2B3-CEC8-1DA6B952D6B9}"/>
                    </a:ext>
                  </a:extLst>
                </p:cNvPr>
                <p:cNvSpPr/>
                <p:nvPr/>
              </p:nvSpPr>
              <p:spPr>
                <a:xfrm>
                  <a:off x="5767763" y="5111764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7AFB718E-0E5E-F2C2-4242-31D2733F33E7}"/>
                    </a:ext>
                  </a:extLst>
                </p:cNvPr>
                <p:cNvSpPr/>
                <p:nvPr/>
              </p:nvSpPr>
              <p:spPr>
                <a:xfrm>
                  <a:off x="6925811" y="5178093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2EE12785-B348-EE1D-75AA-BE42395BC205}"/>
                  </a:ext>
                </a:extLst>
              </p:cNvPr>
              <p:cNvGrpSpPr/>
              <p:nvPr/>
            </p:nvGrpSpPr>
            <p:grpSpPr>
              <a:xfrm>
                <a:off x="8064239" y="3806781"/>
                <a:ext cx="2779172" cy="2025119"/>
                <a:chOff x="7355591" y="4266916"/>
                <a:chExt cx="2779172" cy="2025119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A28FBE7F-2E35-A0B0-699F-AF7F6E6B27DD}"/>
                    </a:ext>
                  </a:extLst>
                </p:cNvPr>
                <p:cNvSpPr/>
                <p:nvPr/>
              </p:nvSpPr>
              <p:spPr>
                <a:xfrm>
                  <a:off x="8648358" y="4865979"/>
                  <a:ext cx="530176" cy="532146"/>
                </a:xfrm>
                <a:prstGeom prst="ellipse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cxnSp>
              <p:nvCxnSpPr>
                <p:cNvPr id="511" name="Straight Connector 510">
                  <a:extLst>
                    <a:ext uri="{FF2B5EF4-FFF2-40B4-BE49-F238E27FC236}">
                      <a16:creationId xmlns:a16="http://schemas.microsoft.com/office/drawing/2014/main" id="{308F3D31-48CF-C3A5-2140-7E4D36FCF5FA}"/>
                    </a:ext>
                  </a:extLst>
                </p:cNvPr>
                <p:cNvCxnSpPr>
                  <a:cxnSpLocks/>
                  <a:stCxn id="510" idx="2"/>
                </p:cNvCxnSpPr>
                <p:nvPr/>
              </p:nvCxnSpPr>
              <p:spPr>
                <a:xfrm flipH="1">
                  <a:off x="7939992" y="5132052"/>
                  <a:ext cx="708366" cy="40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2" name="Straight Connector 511">
                  <a:extLst>
                    <a:ext uri="{FF2B5EF4-FFF2-40B4-BE49-F238E27FC236}">
                      <a16:creationId xmlns:a16="http://schemas.microsoft.com/office/drawing/2014/main" id="{072483AB-3876-B480-4626-55CFEE2C9DD0}"/>
                    </a:ext>
                  </a:extLst>
                </p:cNvPr>
                <p:cNvCxnSpPr>
                  <a:cxnSpLocks/>
                  <a:stCxn id="510" idx="3"/>
                </p:cNvCxnSpPr>
                <p:nvPr/>
              </p:nvCxnSpPr>
              <p:spPr>
                <a:xfrm flipH="1">
                  <a:off x="8323139" y="5320194"/>
                  <a:ext cx="402862" cy="36257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C7262AD-3ABF-DCA5-6678-4347776D6479}"/>
                    </a:ext>
                  </a:extLst>
                </p:cNvPr>
                <p:cNvCxnSpPr>
                  <a:cxnSpLocks/>
                  <a:stCxn id="510" idx="5"/>
                </p:cNvCxnSpPr>
                <p:nvPr/>
              </p:nvCxnSpPr>
              <p:spPr>
                <a:xfrm>
                  <a:off x="9100892" y="5320194"/>
                  <a:ext cx="400105" cy="39224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05CEF6E6-E837-FE80-C48B-B8B6BCB1B7EF}"/>
                    </a:ext>
                  </a:extLst>
                </p:cNvPr>
                <p:cNvCxnSpPr>
                  <a:cxnSpLocks/>
                  <a:stCxn id="510" idx="6"/>
                </p:cNvCxnSpPr>
                <p:nvPr/>
              </p:nvCxnSpPr>
              <p:spPr>
                <a:xfrm flipV="1">
                  <a:off x="9178534" y="5132051"/>
                  <a:ext cx="672304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60BD8F5B-DF66-4059-2D3E-0A915D0A7EA8}"/>
                    </a:ext>
                  </a:extLst>
                </p:cNvPr>
                <p:cNvCxnSpPr>
                  <a:cxnSpLocks/>
                  <a:stCxn id="510" idx="1"/>
                </p:cNvCxnSpPr>
                <p:nvPr/>
              </p:nvCxnSpPr>
              <p:spPr>
                <a:xfrm flipH="1" flipV="1">
                  <a:off x="8345304" y="4581330"/>
                  <a:ext cx="380698" cy="36257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9AFEDC95-9BA4-A8D0-A014-CD898887DB03}"/>
                    </a:ext>
                  </a:extLst>
                </p:cNvPr>
                <p:cNvCxnSpPr>
                  <a:cxnSpLocks/>
                  <a:stCxn id="510" idx="7"/>
                </p:cNvCxnSpPr>
                <p:nvPr/>
              </p:nvCxnSpPr>
              <p:spPr>
                <a:xfrm flipV="1">
                  <a:off x="9100892" y="4561049"/>
                  <a:ext cx="347439" cy="38286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pic>
              <p:nvPicPr>
                <p:cNvPr id="517" name="Graphic 516">
                  <a:extLst>
                    <a:ext uri="{FF2B5EF4-FFF2-40B4-BE49-F238E27FC236}">
                      <a16:creationId xmlns:a16="http://schemas.microsoft.com/office/drawing/2014/main" id="{F5433915-7DFC-A47C-69C4-9DDFFEAFF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4" y="4896704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18" name="Graphic 517">
                  <a:extLst>
                    <a:ext uri="{FF2B5EF4-FFF2-40B4-BE49-F238E27FC236}">
                      <a16:creationId xmlns:a16="http://schemas.microsoft.com/office/drawing/2014/main" id="{B072AE6C-3216-72C2-AE36-7E8242E5F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94593" y="5432063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19" name="Graphic 518">
                  <a:extLst>
                    <a:ext uri="{FF2B5EF4-FFF2-40B4-BE49-F238E27FC236}">
                      <a16:creationId xmlns:a16="http://schemas.microsoft.com/office/drawing/2014/main" id="{FF0018A9-8D0E-33E0-CED7-B69C29FC1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63976" y="5491051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20" name="Graphic 519">
                  <a:extLst>
                    <a:ext uri="{FF2B5EF4-FFF2-40B4-BE49-F238E27FC236}">
                      <a16:creationId xmlns:a16="http://schemas.microsoft.com/office/drawing/2014/main" id="{7C69B174-1B7B-660F-B36C-14891C7933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342" y="4865979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21" name="Graphic 520">
                  <a:extLst>
                    <a:ext uri="{FF2B5EF4-FFF2-40B4-BE49-F238E27FC236}">
                      <a16:creationId xmlns:a16="http://schemas.microsoft.com/office/drawing/2014/main" id="{7F445C75-2886-7517-A70C-D640D45E9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7134" y="4283831"/>
                  <a:ext cx="501421" cy="501421"/>
                </a:xfrm>
                <a:prstGeom prst="rect">
                  <a:avLst/>
                </a:prstGeom>
              </p:spPr>
            </p:pic>
            <p:pic>
              <p:nvPicPr>
                <p:cNvPr id="522" name="Graphic 521">
                  <a:extLst>
                    <a:ext uri="{FF2B5EF4-FFF2-40B4-BE49-F238E27FC236}">
                      <a16:creationId xmlns:a16="http://schemas.microsoft.com/office/drawing/2014/main" id="{69025DF2-5AF4-8BCA-6F4D-0334CE361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2785" y="4266916"/>
                  <a:ext cx="501421" cy="501421"/>
                </a:xfrm>
                <a:prstGeom prst="rect">
                  <a:avLst/>
                </a:prstGeom>
              </p:spPr>
            </p:pic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C62D37DA-31BD-6CE1-F848-241C4DF154BE}"/>
                    </a:ext>
                  </a:extLst>
                </p:cNvPr>
                <p:cNvCxnSpPr/>
                <p:nvPr/>
              </p:nvCxnSpPr>
              <p:spPr>
                <a:xfrm flipH="1">
                  <a:off x="7771216" y="5825967"/>
                  <a:ext cx="381163" cy="16650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4DE8BF70-2866-78F6-8214-C0E6400BE579}"/>
                    </a:ext>
                  </a:extLst>
                </p:cNvPr>
                <p:cNvCxnSpPr>
                  <a:cxnSpLocks/>
                  <a:stCxn id="518" idx="2"/>
                </p:cNvCxnSpPr>
                <p:nvPr/>
              </p:nvCxnSpPr>
              <p:spPr>
                <a:xfrm flipH="1">
                  <a:off x="8315462" y="5933484"/>
                  <a:ext cx="29842" cy="3585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E41F85EE-8E0D-05F5-11C5-5C8B76F93F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51425" y="5960722"/>
                  <a:ext cx="88992" cy="29851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4E968B6B-7E20-5A09-8188-5001BD185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92275" y="5909220"/>
                  <a:ext cx="236206" cy="23871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A05B3B96-0C37-E9C4-C3E7-EA4D93386F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31876" y="4896704"/>
                  <a:ext cx="362438" cy="13272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698BBF6C-BCB3-B04B-4E63-91D4784AC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85185" y="5284208"/>
                  <a:ext cx="326896" cy="16549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29" name="TextBox 528">
                  <a:extLst>
                    <a:ext uri="{FF2B5EF4-FFF2-40B4-BE49-F238E27FC236}">
                      <a16:creationId xmlns:a16="http://schemas.microsoft.com/office/drawing/2014/main" id="{2D71F43B-AB0D-C835-A80B-D3C4E397C947}"/>
                    </a:ext>
                  </a:extLst>
                </p:cNvPr>
                <p:cNvSpPr txBox="1"/>
                <p:nvPr/>
              </p:nvSpPr>
              <p:spPr>
                <a:xfrm rot="4969170">
                  <a:off x="7339939" y="5060593"/>
                  <a:ext cx="326896" cy="29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…</a:t>
                  </a:r>
                </a:p>
              </p:txBody>
            </p: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9F699217-95FD-928C-2DF3-310B7B28EAFF}"/>
                    </a:ext>
                  </a:extLst>
                </p:cNvPr>
                <p:cNvGrpSpPr/>
                <p:nvPr/>
              </p:nvGrpSpPr>
              <p:grpSpPr>
                <a:xfrm>
                  <a:off x="7458426" y="4878973"/>
                  <a:ext cx="1962748" cy="1352074"/>
                  <a:chOff x="5046050" y="4573672"/>
                  <a:chExt cx="2452388" cy="1689372"/>
                </a:xfrm>
              </p:grpSpPr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2731A212-A719-5590-4726-B476C8A7B9F2}"/>
                      </a:ext>
                    </a:extLst>
                  </p:cNvPr>
                  <p:cNvSpPr/>
                  <p:nvPr/>
                </p:nvSpPr>
                <p:spPr>
                  <a:xfrm>
                    <a:off x="5046050" y="4573672"/>
                    <a:ext cx="126032" cy="126032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B0F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98EA36EE-F957-6E68-CD2C-BF787E400089}"/>
                      </a:ext>
                    </a:extLst>
                  </p:cNvPr>
                  <p:cNvSpPr/>
                  <p:nvPr/>
                </p:nvSpPr>
                <p:spPr>
                  <a:xfrm>
                    <a:off x="5465730" y="5838920"/>
                    <a:ext cx="126032" cy="126032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B0F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3" name="Oval 542">
                    <a:extLst>
                      <a:ext uri="{FF2B5EF4-FFF2-40B4-BE49-F238E27FC236}">
                        <a16:creationId xmlns:a16="http://schemas.microsoft.com/office/drawing/2014/main" id="{E93CA327-19A9-AA48-6858-A4A2D5FA8912}"/>
                      </a:ext>
                    </a:extLst>
                  </p:cNvPr>
                  <p:cNvSpPr/>
                  <p:nvPr/>
                </p:nvSpPr>
                <p:spPr>
                  <a:xfrm>
                    <a:off x="7372406" y="6137012"/>
                    <a:ext cx="126032" cy="126032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B0F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14E56711-A514-ABE6-A344-5B0F206E904B}"/>
                    </a:ext>
                  </a:extLst>
                </p:cNvPr>
                <p:cNvSpPr txBox="1"/>
                <p:nvPr/>
              </p:nvSpPr>
              <p:spPr>
                <a:xfrm rot="1865653">
                  <a:off x="7950642" y="5926842"/>
                  <a:ext cx="326896" cy="29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…</a:t>
                  </a:r>
                </a:p>
              </p:txBody>
            </p:sp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6AF844A6-1A38-5461-96B1-882365345D42}"/>
                    </a:ext>
                  </a:extLst>
                </p:cNvPr>
                <p:cNvSpPr txBox="1"/>
                <p:nvPr/>
              </p:nvSpPr>
              <p:spPr>
                <a:xfrm rot="21229344">
                  <a:off x="9436129" y="5960618"/>
                  <a:ext cx="326896" cy="29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…</a:t>
                  </a:r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C875F73F-427C-7FFE-6A35-F3CD3B6F216E}"/>
                    </a:ext>
                  </a:extLst>
                </p:cNvPr>
                <p:cNvSpPr/>
                <p:nvPr/>
              </p:nvSpPr>
              <p:spPr>
                <a:xfrm>
                  <a:off x="7531489" y="5352662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9701CED1-4176-A512-8474-6920557FC265}"/>
                    </a:ext>
                  </a:extLst>
                </p:cNvPr>
                <p:cNvSpPr/>
                <p:nvPr/>
              </p:nvSpPr>
              <p:spPr>
                <a:xfrm>
                  <a:off x="8265028" y="6172072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D4C58D56-E11A-6475-DE72-04C62A0F4C5D}"/>
                    </a:ext>
                  </a:extLst>
                </p:cNvPr>
                <p:cNvSpPr/>
                <p:nvPr/>
              </p:nvSpPr>
              <p:spPr>
                <a:xfrm>
                  <a:off x="9802797" y="6015816"/>
                  <a:ext cx="100869" cy="10086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01C4ABD1-D947-0B7A-7370-F434D0008B73}"/>
                    </a:ext>
                  </a:extLst>
                </p:cNvPr>
                <p:cNvSpPr/>
                <p:nvPr/>
              </p:nvSpPr>
              <p:spPr>
                <a:xfrm>
                  <a:off x="7944023" y="5845357"/>
                  <a:ext cx="95725" cy="95725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292113E8-F2BF-A08D-EBC7-6C04BFCE6FE7}"/>
                    </a:ext>
                  </a:extLst>
                </p:cNvPr>
                <p:cNvSpPr/>
                <p:nvPr/>
              </p:nvSpPr>
              <p:spPr>
                <a:xfrm>
                  <a:off x="8282520" y="6031734"/>
                  <a:ext cx="95725" cy="95725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641E0D48-31FA-A48A-103A-9266C688D46B}"/>
                    </a:ext>
                  </a:extLst>
                </p:cNvPr>
                <p:cNvSpPr/>
                <p:nvPr/>
              </p:nvSpPr>
              <p:spPr>
                <a:xfrm>
                  <a:off x="7943573" y="5044734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505AD5B9-719A-AC2F-D6D6-105316B9781A}"/>
                    </a:ext>
                  </a:extLst>
                </p:cNvPr>
                <p:cNvSpPr/>
                <p:nvPr/>
              </p:nvSpPr>
              <p:spPr>
                <a:xfrm>
                  <a:off x="8290283" y="5585241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E5D41F50-712C-E6B8-169F-276056D953B9}"/>
                    </a:ext>
                  </a:extLst>
                </p:cNvPr>
                <p:cNvSpPr/>
                <p:nvPr/>
              </p:nvSpPr>
              <p:spPr>
                <a:xfrm>
                  <a:off x="9448331" y="5651570"/>
                  <a:ext cx="147855" cy="14785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8" name="Arrow: Right 507">
                <a:extLst>
                  <a:ext uri="{FF2B5EF4-FFF2-40B4-BE49-F238E27FC236}">
                    <a16:creationId xmlns:a16="http://schemas.microsoft.com/office/drawing/2014/main" id="{D72E9003-15ED-38E0-C0A7-4A47D2F7A71B}"/>
                  </a:ext>
                </a:extLst>
              </p:cNvPr>
              <p:cNvSpPr/>
              <p:nvPr/>
            </p:nvSpPr>
            <p:spPr>
              <a:xfrm>
                <a:off x="4474278" y="4719112"/>
                <a:ext cx="244841" cy="246556"/>
              </a:xfrm>
              <a:prstGeom prst="rightArrow">
                <a:avLst/>
              </a:prstGeom>
              <a:solidFill>
                <a:srgbClr val="156082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09" name="Arrow: Right 508">
                <a:extLst>
                  <a:ext uri="{FF2B5EF4-FFF2-40B4-BE49-F238E27FC236}">
                    <a16:creationId xmlns:a16="http://schemas.microsoft.com/office/drawing/2014/main" id="{C0129931-2F32-36F2-D93A-B4DB888F4DCF}"/>
                  </a:ext>
                </a:extLst>
              </p:cNvPr>
              <p:cNvSpPr/>
              <p:nvPr/>
            </p:nvSpPr>
            <p:spPr>
              <a:xfrm>
                <a:off x="7711906" y="4719112"/>
                <a:ext cx="244841" cy="246556"/>
              </a:xfrm>
              <a:prstGeom prst="rightArrow">
                <a:avLst/>
              </a:prstGeom>
              <a:solidFill>
                <a:srgbClr val="156082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0" name="TextBox 719">
            <a:extLst>
              <a:ext uri="{FF2B5EF4-FFF2-40B4-BE49-F238E27FC236}">
                <a16:creationId xmlns:a16="http://schemas.microsoft.com/office/drawing/2014/main" id="{43A5E234-E4F0-4E98-E3F3-67C436E9B0D2}"/>
              </a:ext>
            </a:extLst>
          </p:cNvPr>
          <p:cNvSpPr txBox="1"/>
          <p:nvPr/>
        </p:nvSpPr>
        <p:spPr>
          <a:xfrm>
            <a:off x="8777423" y="2783659"/>
            <a:ext cx="246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Steane joined by GHZ/rep code</a:t>
            </a:r>
          </a:p>
          <a:p>
            <a:r>
              <a:rPr lang="en-US" dirty="0"/>
              <a:t>Addressable CZ</a:t>
            </a: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B0E5EFA3-B6C5-A9BE-FDF6-8C82F8E04AC6}"/>
              </a:ext>
            </a:extLst>
          </p:cNvPr>
          <p:cNvSpPr txBox="1"/>
          <p:nvPr/>
        </p:nvSpPr>
        <p:spPr>
          <a:xfrm>
            <a:off x="8757659" y="4672516"/>
            <a:ext cx="246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[[12,1,2]] joined by GHZ/rep code</a:t>
            </a:r>
          </a:p>
          <a:p>
            <a:r>
              <a:rPr lang="en-US" dirty="0"/>
              <a:t>Addressable CCZ</a:t>
            </a:r>
          </a:p>
        </p:txBody>
      </p:sp>
      <p:pic>
        <p:nvPicPr>
          <p:cNvPr id="5" name="Picture 4" descr="\documentclass{article}&#10;\usepackage{amsmath}&#10;\pagestyle{empty}&#10;\begin{document}&#10;&#10;&#10;$[[18,3,3]]$&#10;&#10;\end{document}" title="IguanaTex Bitmap Display">
            <a:extLst>
              <a:ext uri="{FF2B5EF4-FFF2-40B4-BE49-F238E27FC236}">
                <a16:creationId xmlns:a16="http://schemas.microsoft.com/office/drawing/2014/main" id="{14C571A7-8A5F-A140-E22E-C31AC743DE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19" y="3718553"/>
            <a:ext cx="953905" cy="254476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&#10;$[[66,6,2]]$&#10;&#10;\end{document}" title="IguanaTex Bitmap Display">
            <a:extLst>
              <a:ext uri="{FF2B5EF4-FFF2-40B4-BE49-F238E27FC236}">
                <a16:creationId xmlns:a16="http://schemas.microsoft.com/office/drawing/2014/main" id="{7E408B2B-F6E7-7E8C-8CB9-EE91DA8932D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19" y="5734648"/>
            <a:ext cx="953905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780D-87AF-80B4-4ECA-5B418343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Holographic code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66B2-3424-DD84-83FA-B58E6FCE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106" y="1990907"/>
            <a:ext cx="9720073" cy="4023360"/>
          </a:xfrm>
        </p:spPr>
        <p:txBody>
          <a:bodyPr/>
          <a:lstStyle/>
          <a:p>
            <a:r>
              <a:rPr lang="en-US" dirty="0"/>
              <a:t>Holographic QRM code (addressable CZ, global T, CCZ)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1FE5F2E-4DD7-C099-EE45-BDF484E9C60E}"/>
              </a:ext>
            </a:extLst>
          </p:cNvPr>
          <p:cNvGrpSpPr/>
          <p:nvPr/>
        </p:nvGrpSpPr>
        <p:grpSpPr>
          <a:xfrm>
            <a:off x="1466010" y="2451633"/>
            <a:ext cx="9114264" cy="3821151"/>
            <a:chOff x="1538868" y="2245112"/>
            <a:chExt cx="9114264" cy="3821151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DF3FF72-0A8D-FA32-2A85-1274B5372129}"/>
                </a:ext>
              </a:extLst>
            </p:cNvPr>
            <p:cNvSpPr/>
            <p:nvPr/>
          </p:nvSpPr>
          <p:spPr>
            <a:xfrm>
              <a:off x="1538868" y="2245112"/>
              <a:ext cx="9114264" cy="3821151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414844-0472-182D-6E89-9DC177503F17}"/>
                </a:ext>
              </a:extLst>
            </p:cNvPr>
            <p:cNvGrpSpPr/>
            <p:nvPr/>
          </p:nvGrpSpPr>
          <p:grpSpPr>
            <a:xfrm>
              <a:off x="1601568" y="2312144"/>
              <a:ext cx="8988863" cy="3706181"/>
              <a:chOff x="1601568" y="2312144"/>
              <a:chExt cx="8988863" cy="3706181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42040CD-0BC7-95B9-06A1-34AB09CE6FAD}"/>
                  </a:ext>
                </a:extLst>
              </p:cNvPr>
              <p:cNvGrpSpPr/>
              <p:nvPr/>
            </p:nvGrpSpPr>
            <p:grpSpPr>
              <a:xfrm>
                <a:off x="1601568" y="2312144"/>
                <a:ext cx="8988863" cy="3706181"/>
                <a:chOff x="1869440" y="2115499"/>
                <a:chExt cx="8988863" cy="3706181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2C2FE30-EE28-84D0-1D8B-299FDC7B33A8}"/>
                    </a:ext>
                  </a:extLst>
                </p:cNvPr>
                <p:cNvSpPr/>
                <p:nvPr/>
              </p:nvSpPr>
              <p:spPr>
                <a:xfrm>
                  <a:off x="1869440" y="2115499"/>
                  <a:ext cx="5755640" cy="370618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1D42E0D-0290-931A-B96A-83CB590A3E05}"/>
                    </a:ext>
                  </a:extLst>
                </p:cNvPr>
                <p:cNvGrpSpPr/>
                <p:nvPr/>
              </p:nvGrpSpPr>
              <p:grpSpPr>
                <a:xfrm>
                  <a:off x="5263790" y="2115499"/>
                  <a:ext cx="2323465" cy="1788533"/>
                  <a:chOff x="2905321" y="2144772"/>
                  <a:chExt cx="4637152" cy="3569539"/>
                </a:xfrm>
              </p:grpSpPr>
              <p:pic>
                <p:nvPicPr>
                  <p:cNvPr id="228" name="Picture 227" descr="A colorful pyramid with white balls&#10;&#10;AI-generated content may be incorrect.">
                    <a:extLst>
                      <a:ext uri="{FF2B5EF4-FFF2-40B4-BE49-F238E27FC236}">
                        <a16:creationId xmlns:a16="http://schemas.microsoft.com/office/drawing/2014/main" id="{1D14C13D-AD93-391B-6614-8FCE272EC5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01" r="26722"/>
                  <a:stretch/>
                </p:blipFill>
                <p:spPr>
                  <a:xfrm>
                    <a:off x="3594101" y="2201243"/>
                    <a:ext cx="3386666" cy="3479979"/>
                  </a:xfrm>
                  <a:prstGeom prst="rect">
                    <a:avLst/>
                  </a:prstGeom>
                </p:spPr>
              </p:pic>
              <p:sp>
                <p:nvSpPr>
                  <p:cNvPr id="229" name="TextBox 228">
                    <a:extLst>
                      <a:ext uri="{FF2B5EF4-FFF2-40B4-BE49-F238E27FC236}">
                        <a16:creationId xmlns:a16="http://schemas.microsoft.com/office/drawing/2014/main" id="{F2C33FAF-5607-DCB9-469B-B271DF8AB8B0}"/>
                      </a:ext>
                    </a:extLst>
                  </p:cNvPr>
                  <p:cNvSpPr txBox="1"/>
                  <p:nvPr/>
                </p:nvSpPr>
                <p:spPr>
                  <a:xfrm>
                    <a:off x="5411249" y="2144772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</a:t>
                    </a:r>
                  </a:p>
                </p:txBody>
              </p:sp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id="{237C64ED-4A19-BA92-E48D-F29D876B6E8B}"/>
                      </a:ext>
                    </a:extLst>
                  </p:cNvPr>
                  <p:cNvSpPr txBox="1"/>
                  <p:nvPr/>
                </p:nvSpPr>
                <p:spPr>
                  <a:xfrm>
                    <a:off x="6106164" y="3360561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2</a:t>
                    </a:r>
                  </a:p>
                </p:txBody>
              </p:sp>
              <p:sp>
                <p:nvSpPr>
                  <p:cNvPr id="231" name="TextBox 230">
                    <a:extLst>
                      <a:ext uri="{FF2B5EF4-FFF2-40B4-BE49-F238E27FC236}">
                        <a16:creationId xmlns:a16="http://schemas.microsoft.com/office/drawing/2014/main" id="{721C50C2-B26D-5725-BBB9-456B0FB8E4AF}"/>
                      </a:ext>
                    </a:extLst>
                  </p:cNvPr>
                  <p:cNvSpPr txBox="1"/>
                  <p:nvPr/>
                </p:nvSpPr>
                <p:spPr>
                  <a:xfrm>
                    <a:off x="6774789" y="4499596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3</a:t>
                    </a:r>
                  </a:p>
                </p:txBody>
              </p:sp>
              <p:sp>
                <p:nvSpPr>
                  <p:cNvPr id="232" name="TextBox 231">
                    <a:extLst>
                      <a:ext uri="{FF2B5EF4-FFF2-40B4-BE49-F238E27FC236}">
                        <a16:creationId xmlns:a16="http://schemas.microsoft.com/office/drawing/2014/main" id="{9797CCF7-1310-A38A-C090-DF10B187239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1182" y="3892786"/>
                    <a:ext cx="275166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4</a:t>
                    </a:r>
                  </a:p>
                </p:txBody>
              </p:sp>
              <p:sp>
                <p:nvSpPr>
                  <p:cNvPr id="233" name="TextBox 232">
                    <a:extLst>
                      <a:ext uri="{FF2B5EF4-FFF2-40B4-BE49-F238E27FC236}">
                        <a16:creationId xmlns:a16="http://schemas.microsoft.com/office/drawing/2014/main" id="{B505F934-88C5-4ED4-60FC-ADC8DBD970F0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710" y="4958387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5</a:t>
                    </a:r>
                  </a:p>
                </p:txBody>
              </p:sp>
              <p:sp>
                <p:nvSpPr>
                  <p:cNvPr id="234" name="TextBox 233">
                    <a:extLst>
                      <a:ext uri="{FF2B5EF4-FFF2-40B4-BE49-F238E27FC236}">
                        <a16:creationId xmlns:a16="http://schemas.microsoft.com/office/drawing/2014/main" id="{FBAA384B-D758-6B06-EECC-1F03B3B3F710}"/>
                      </a:ext>
                    </a:extLst>
                  </p:cNvPr>
                  <p:cNvSpPr txBox="1"/>
                  <p:nvPr/>
                </p:nvSpPr>
                <p:spPr>
                  <a:xfrm>
                    <a:off x="6105012" y="5344979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6</a:t>
                    </a:r>
                  </a:p>
                </p:txBody>
              </p:sp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13264C7C-C52E-7E30-D0C5-2B20CB37248A}"/>
                      </a:ext>
                    </a:extLst>
                  </p:cNvPr>
                  <p:cNvSpPr txBox="1"/>
                  <p:nvPr/>
                </p:nvSpPr>
                <p:spPr>
                  <a:xfrm>
                    <a:off x="5306392" y="3376501"/>
                    <a:ext cx="275166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7</a:t>
                    </a:r>
                  </a:p>
                </p:txBody>
              </p:sp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E4F4C2F2-4B54-1AE8-8257-FC0EBED16BBA}"/>
                      </a:ext>
                    </a:extLst>
                  </p:cNvPr>
                  <p:cNvSpPr txBox="1"/>
                  <p:nvPr/>
                </p:nvSpPr>
                <p:spPr>
                  <a:xfrm>
                    <a:off x="4484881" y="5143053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8</a:t>
                    </a:r>
                  </a:p>
                </p:txBody>
              </p:sp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4EC30439-5663-2674-5DD4-866D2D26297C}"/>
                      </a:ext>
                    </a:extLst>
                  </p:cNvPr>
                  <p:cNvSpPr txBox="1"/>
                  <p:nvPr/>
                </p:nvSpPr>
                <p:spPr>
                  <a:xfrm>
                    <a:off x="4711974" y="4172542"/>
                    <a:ext cx="275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9</a:t>
                    </a:r>
                  </a:p>
                </p:txBody>
              </p:sp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E5CB7901-D69F-73ED-6624-A08D8AFD7F08}"/>
                      </a:ext>
                    </a:extLst>
                  </p:cNvPr>
                  <p:cNvSpPr txBox="1"/>
                  <p:nvPr/>
                </p:nvSpPr>
                <p:spPr>
                  <a:xfrm>
                    <a:off x="2905321" y="4728296"/>
                    <a:ext cx="854480" cy="737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10</a:t>
                    </a:r>
                  </a:p>
                </p:txBody>
              </p:sp>
              <p:sp>
                <p:nvSpPr>
                  <p:cNvPr id="239" name="TextBox 238">
                    <a:extLst>
                      <a:ext uri="{FF2B5EF4-FFF2-40B4-BE49-F238E27FC236}">
                        <a16:creationId xmlns:a16="http://schemas.microsoft.com/office/drawing/2014/main" id="{69CBAE5E-1210-9E9C-38DD-C7C9AD095C93}"/>
                      </a:ext>
                    </a:extLst>
                  </p:cNvPr>
                  <p:cNvSpPr txBox="1"/>
                  <p:nvPr/>
                </p:nvSpPr>
                <p:spPr>
                  <a:xfrm>
                    <a:off x="3757476" y="3487483"/>
                    <a:ext cx="901427" cy="737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11</a:t>
                    </a:r>
                  </a:p>
                </p:txBody>
              </p:sp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C55D1BE2-7AA2-BF26-C510-DD09C299E9F5}"/>
                      </a:ext>
                    </a:extLst>
                  </p:cNvPr>
                  <p:cNvSpPr txBox="1"/>
                  <p:nvPr/>
                </p:nvSpPr>
                <p:spPr>
                  <a:xfrm>
                    <a:off x="5893969" y="2514103"/>
                    <a:ext cx="892935" cy="737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12</a:t>
                    </a:r>
                  </a:p>
                </p:txBody>
              </p:sp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EF1F14AC-FB0F-CDB4-17ED-34FE10B672CE}"/>
                      </a:ext>
                    </a:extLst>
                  </p:cNvPr>
                  <p:cNvSpPr txBox="1"/>
                  <p:nvPr/>
                </p:nvSpPr>
                <p:spPr>
                  <a:xfrm>
                    <a:off x="3070708" y="3803209"/>
                    <a:ext cx="999309" cy="737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13</a:t>
                    </a:r>
                  </a:p>
                </p:txBody>
              </p:sp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76D73902-5882-9850-9FD7-CC80F58C3986}"/>
                      </a:ext>
                    </a:extLst>
                  </p:cNvPr>
                  <p:cNvSpPr txBox="1"/>
                  <p:nvPr/>
                </p:nvSpPr>
                <p:spPr>
                  <a:xfrm>
                    <a:off x="6614655" y="3690321"/>
                    <a:ext cx="927818" cy="737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14</a:t>
                    </a:r>
                  </a:p>
                </p:txBody>
              </p:sp>
              <p:sp>
                <p:nvSpPr>
                  <p:cNvPr id="243" name="TextBox 242">
                    <a:extLst>
                      <a:ext uri="{FF2B5EF4-FFF2-40B4-BE49-F238E27FC236}">
                        <a16:creationId xmlns:a16="http://schemas.microsoft.com/office/drawing/2014/main" id="{0A79DCB6-CA40-EB10-2605-913892BB57C5}"/>
                      </a:ext>
                    </a:extLst>
                  </p:cNvPr>
                  <p:cNvSpPr txBox="1"/>
                  <p:nvPr/>
                </p:nvSpPr>
                <p:spPr>
                  <a:xfrm>
                    <a:off x="3778029" y="2799312"/>
                    <a:ext cx="1191727" cy="737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rPr>
                      <a:t>15</a:t>
                    </a:r>
                  </a:p>
                </p:txBody>
              </p: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F97A0A13-9092-B90F-6044-4937968B86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516276" y="3218110"/>
                    <a:ext cx="894973" cy="109704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E2841"/>
                    </a:solidFill>
                    <a:prstDash val="dash"/>
                    <a:miter lim="800000"/>
                  </a:ln>
                  <a:effectLst/>
                </p:spPr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BE62813B-EB73-41C5-4E94-CCC61EC251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49152" y="2806451"/>
                    <a:ext cx="649718" cy="122229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E2841"/>
                    </a:solidFill>
                    <a:prstDash val="dash"/>
                    <a:miter lim="800000"/>
                  </a:ln>
                  <a:effectLst/>
                </p:spPr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93892B9C-420D-DFD0-EDBA-F34F15862C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733" y="4044855"/>
                    <a:ext cx="1324263" cy="7808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E2841"/>
                    </a:solidFill>
                    <a:prstDash val="dash"/>
                    <a:miter lim="800000"/>
                  </a:ln>
                  <a:effectLst/>
                </p:spPr>
              </p:cxn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80745829-6712-868E-0173-39048AF3CC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102" y="3941232"/>
                    <a:ext cx="1050631" cy="101020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E2841"/>
                    </a:solidFill>
                    <a:prstDash val="dash"/>
                    <a:miter lim="800000"/>
                  </a:ln>
                  <a:effectLst/>
                </p:spPr>
              </p:cxn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39AC7DFE-9876-89ED-8616-0583C2E1257F}"/>
                    </a:ext>
                  </a:extLst>
                </p:cNvPr>
                <p:cNvGrpSpPr/>
                <p:nvPr/>
              </p:nvGrpSpPr>
              <p:grpSpPr>
                <a:xfrm>
                  <a:off x="5522312" y="4033167"/>
                  <a:ext cx="2005603" cy="1417381"/>
                  <a:chOff x="4699316" y="3771391"/>
                  <a:chExt cx="2005603" cy="1417381"/>
                </a:xfrm>
              </p:grpSpPr>
              <p:grpSp>
                <p:nvGrpSpPr>
                  <p:cNvPr id="195" name="Group 194">
                    <a:extLst>
                      <a:ext uri="{FF2B5EF4-FFF2-40B4-BE49-F238E27FC236}">
                        <a16:creationId xmlns:a16="http://schemas.microsoft.com/office/drawing/2014/main" id="{ADA9E55F-9417-2938-891D-E5DED7790C99}"/>
                      </a:ext>
                    </a:extLst>
                  </p:cNvPr>
                  <p:cNvGrpSpPr/>
                  <p:nvPr/>
                </p:nvGrpSpPr>
                <p:grpSpPr>
                  <a:xfrm>
                    <a:off x="4699316" y="3785584"/>
                    <a:ext cx="954614" cy="1398414"/>
                    <a:chOff x="5644977" y="2624910"/>
                    <a:chExt cx="1213258" cy="1777300"/>
                  </a:xfrm>
                </p:grpSpPr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975277CB-E498-0F81-B6D8-BC6268F1CB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7084" y="2809522"/>
                      <a:ext cx="809687" cy="1069896"/>
                      <a:chOff x="5233145" y="3890076"/>
                      <a:chExt cx="809687" cy="1069896"/>
                    </a:xfrm>
                  </p:grpSpPr>
                  <p:cxnSp>
                    <p:nvCxnSpPr>
                      <p:cNvPr id="219" name="Straight Connector 218">
                        <a:extLst>
                          <a:ext uri="{FF2B5EF4-FFF2-40B4-BE49-F238E27FC236}">
                            <a16:creationId xmlns:a16="http://schemas.microsoft.com/office/drawing/2014/main" id="{E7CF5224-E6CE-6C31-9293-37377B9B905A}"/>
                          </a:ext>
                        </a:extLst>
                      </p:cNvPr>
                      <p:cNvCxnSpPr>
                        <a:cxnSpLocks/>
                        <a:stCxn id="224" idx="0"/>
                      </p:cNvCxnSpPr>
                      <p:nvPr/>
                    </p:nvCxnSpPr>
                    <p:spPr>
                      <a:xfrm flipV="1">
                        <a:off x="5636367" y="3890076"/>
                        <a:ext cx="0" cy="322646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20" name="Straight Connector 219">
                        <a:extLst>
                          <a:ext uri="{FF2B5EF4-FFF2-40B4-BE49-F238E27FC236}">
                            <a16:creationId xmlns:a16="http://schemas.microsoft.com/office/drawing/2014/main" id="{DF3DD540-2B4A-88BB-73E2-1A4DC23F6DB2}"/>
                          </a:ext>
                        </a:extLst>
                      </p:cNvPr>
                      <p:cNvCxnSpPr>
                        <a:cxnSpLocks/>
                        <a:endCxn id="224" idx="3"/>
                      </p:cNvCxnSpPr>
                      <p:nvPr/>
                    </p:nvCxnSpPr>
                    <p:spPr>
                      <a:xfrm flipV="1">
                        <a:off x="5233145" y="4523077"/>
                        <a:ext cx="274669" cy="37365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21" name="Straight Connector 220">
                        <a:extLst>
                          <a:ext uri="{FF2B5EF4-FFF2-40B4-BE49-F238E27FC236}">
                            <a16:creationId xmlns:a16="http://schemas.microsoft.com/office/drawing/2014/main" id="{8346EF0C-D8A5-938C-332B-5F792C09FB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370479" y="4423284"/>
                        <a:ext cx="260350" cy="51670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222" name="Group 221">
                        <a:extLst>
                          <a:ext uri="{FF2B5EF4-FFF2-40B4-BE49-F238E27FC236}">
                            <a16:creationId xmlns:a16="http://schemas.microsoft.com/office/drawing/2014/main" id="{E1162F42-452F-9183-48EE-664D153C236C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5645148" y="4423284"/>
                        <a:ext cx="397684" cy="516709"/>
                        <a:chOff x="5385545" y="4575684"/>
                        <a:chExt cx="397684" cy="516709"/>
                      </a:xfrm>
                    </p:grpSpPr>
                    <p:cxnSp>
                      <p:nvCxnSpPr>
                        <p:cNvPr id="226" name="Straight Connector 225">
                          <a:extLst>
                            <a:ext uri="{FF2B5EF4-FFF2-40B4-BE49-F238E27FC236}">
                              <a16:creationId xmlns:a16="http://schemas.microsoft.com/office/drawing/2014/main" id="{E21FA3C7-611C-3AB5-2BC7-415B3944873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385545" y="4675477"/>
                          <a:ext cx="274669" cy="373659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227" name="Straight Connector 226">
                          <a:extLst>
                            <a:ext uri="{FF2B5EF4-FFF2-40B4-BE49-F238E27FC236}">
                              <a16:creationId xmlns:a16="http://schemas.microsoft.com/office/drawing/2014/main" id="{BEB99F07-DB3C-FC98-D2A7-F1226BBDE08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522879" y="4575684"/>
                          <a:ext cx="260350" cy="516709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  <p:sp>
                    <p:nvSpPr>
                      <p:cNvPr id="223" name="TextBox 222">
                        <a:extLst>
                          <a:ext uri="{FF2B5EF4-FFF2-40B4-BE49-F238E27FC236}">
                            <a16:creationId xmlns:a16="http://schemas.microsoft.com/office/drawing/2014/main" id="{42E36223-6162-C902-C1E9-58A03A7188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03452" y="4490574"/>
                        <a:ext cx="415211" cy="4693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just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8327053F-AFED-88D7-F980-16B697CA66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4565" y="4212722"/>
                        <a:ext cx="363604" cy="363604"/>
                      </a:xfrm>
                      <a:prstGeom prst="ellipse">
                        <a:avLst/>
                      </a:prstGeom>
                      <a:solidFill>
                        <a:srgbClr val="5EAEDC"/>
                      </a:solidFill>
                      <a:ln w="9525" cap="flat" cmpd="sng" algn="ctr">
                        <a:solidFill>
                          <a:srgbClr val="156082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just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DC4B5DDB-C2E9-0AD3-A711-9B8FEE57F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990" y="4344968"/>
                        <a:ext cx="78316" cy="78316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 w="9525" cap="flat" cmpd="sng" algn="ctr">
                        <a:solidFill>
                          <a:srgbClr val="156082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just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4" name="Right Brace 213">
                      <a:extLst>
                        <a:ext uri="{FF2B5EF4-FFF2-40B4-BE49-F238E27FC236}">
                          <a16:creationId xmlns:a16="http://schemas.microsoft.com/office/drawing/2014/main" id="{25A615E6-2C0C-A568-BB9E-37D7DB7F300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88499" y="3720498"/>
                      <a:ext cx="137327" cy="415211"/>
                    </a:xfrm>
                    <a:prstGeom prst="rightBrace">
                      <a:avLst>
                        <a:gd name="adj1" fmla="val 61509"/>
                        <a:gd name="adj2" fmla="val 50000"/>
                      </a:avLst>
                    </a:prstGeom>
                    <a:noFill/>
                    <a:ln w="12700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5" name="TextBox 214">
                      <a:extLst>
                        <a:ext uri="{FF2B5EF4-FFF2-40B4-BE49-F238E27FC236}">
                          <a16:creationId xmlns:a16="http://schemas.microsoft.com/office/drawing/2014/main" id="{F1E0A87F-D2B8-8EE8-AD7B-3C3CAB4453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4977" y="3971928"/>
                      <a:ext cx="599552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1-7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endParaRPr>
                    </a:p>
                  </p:txBody>
                </p:sp>
                <p:sp>
                  <p:nvSpPr>
                    <p:cNvPr id="216" name="TextBox 215">
                      <a:extLst>
                        <a:ext uri="{FF2B5EF4-FFF2-40B4-BE49-F238E27FC236}">
                          <a16:creationId xmlns:a16="http://schemas.microsoft.com/office/drawing/2014/main" id="{58A8D58D-0E06-8755-CB03-732F8EF5E3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84396" y="2624910"/>
                      <a:ext cx="559318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15</a:t>
                      </a:r>
                    </a:p>
                  </p:txBody>
                </p:sp>
                <p:sp>
                  <p:nvSpPr>
                    <p:cNvPr id="217" name="Right Brace 216">
                      <a:extLst>
                        <a:ext uri="{FF2B5EF4-FFF2-40B4-BE49-F238E27FC236}">
                          <a16:creationId xmlns:a16="http://schemas.microsoft.com/office/drawing/2014/main" id="{ED537EB9-DCA3-16F2-6FF1-6D85E38F46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35051" y="3720498"/>
                      <a:ext cx="137327" cy="415211"/>
                    </a:xfrm>
                    <a:prstGeom prst="rightBrace">
                      <a:avLst>
                        <a:gd name="adj1" fmla="val 61509"/>
                        <a:gd name="adj2" fmla="val 50000"/>
                      </a:avLst>
                    </a:prstGeom>
                    <a:noFill/>
                    <a:ln w="12700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TextBox 217">
                      <a:extLst>
                        <a:ext uri="{FF2B5EF4-FFF2-40B4-BE49-F238E27FC236}">
                          <a16:creationId xmlns:a16="http://schemas.microsoft.com/office/drawing/2014/main" id="{0AD2D71F-2790-7859-BE09-68D155E80A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20990" y="3971928"/>
                      <a:ext cx="737245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8-14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endParaRPr>
                    </a:p>
                  </p:txBody>
                </p:sp>
              </p:grpSp>
              <p:grpSp>
                <p:nvGrpSpPr>
                  <p:cNvPr id="196" name="Group 195">
                    <a:extLst>
                      <a:ext uri="{FF2B5EF4-FFF2-40B4-BE49-F238E27FC236}">
                        <a16:creationId xmlns:a16="http://schemas.microsoft.com/office/drawing/2014/main" id="{5A79CD5C-2706-3F00-A95D-5DDA9AC2356A}"/>
                      </a:ext>
                    </a:extLst>
                  </p:cNvPr>
                  <p:cNvGrpSpPr/>
                  <p:nvPr/>
                </p:nvGrpSpPr>
                <p:grpSpPr>
                  <a:xfrm>
                    <a:off x="5653458" y="3771391"/>
                    <a:ext cx="1051461" cy="1417381"/>
                    <a:chOff x="6908635" y="2557281"/>
                    <a:chExt cx="1336343" cy="1801406"/>
                  </a:xfrm>
                </p:grpSpPr>
                <p:grpSp>
                  <p:nvGrpSpPr>
                    <p:cNvPr id="197" name="Group 196">
                      <a:extLst>
                        <a:ext uri="{FF2B5EF4-FFF2-40B4-BE49-F238E27FC236}">
                          <a16:creationId xmlns:a16="http://schemas.microsoft.com/office/drawing/2014/main" id="{6CA90B05-393D-E58B-B7A6-A4E7ED2D40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67051" y="2802509"/>
                      <a:ext cx="809687" cy="1021660"/>
                      <a:chOff x="6351776" y="3939599"/>
                      <a:chExt cx="809687" cy="1021660"/>
                    </a:xfrm>
                  </p:grpSpPr>
                  <p:cxnSp>
                    <p:nvCxnSpPr>
                      <p:cNvPr id="204" name="Straight Connector 203">
                        <a:extLst>
                          <a:ext uri="{FF2B5EF4-FFF2-40B4-BE49-F238E27FC236}">
                            <a16:creationId xmlns:a16="http://schemas.microsoft.com/office/drawing/2014/main" id="{49498B8C-AB2E-B760-3CED-B5D04150654C}"/>
                          </a:ext>
                        </a:extLst>
                      </p:cNvPr>
                      <p:cNvCxnSpPr>
                        <a:cxnSpLocks/>
                        <a:stCxn id="209" idx="1"/>
                      </p:cNvCxnSpPr>
                      <p:nvPr/>
                    </p:nvCxnSpPr>
                    <p:spPr>
                      <a:xfrm flipH="1" flipV="1">
                        <a:off x="6489110" y="3951870"/>
                        <a:ext cx="137335" cy="314101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05" name="Straight Connector 204">
                        <a:extLst>
                          <a:ext uri="{FF2B5EF4-FFF2-40B4-BE49-F238E27FC236}">
                            <a16:creationId xmlns:a16="http://schemas.microsoft.com/office/drawing/2014/main" id="{A6014122-C654-E644-FDD0-AC4AE7FD633A}"/>
                          </a:ext>
                        </a:extLst>
                      </p:cNvPr>
                      <p:cNvCxnSpPr>
                        <a:cxnSpLocks/>
                        <a:endCxn id="209" idx="3"/>
                      </p:cNvCxnSpPr>
                      <p:nvPr/>
                    </p:nvCxnSpPr>
                    <p:spPr>
                      <a:xfrm flipV="1">
                        <a:off x="6351776" y="4523077"/>
                        <a:ext cx="274669" cy="37365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06" name="Straight Connector 205">
                        <a:extLst>
                          <a:ext uri="{FF2B5EF4-FFF2-40B4-BE49-F238E27FC236}">
                            <a16:creationId xmlns:a16="http://schemas.microsoft.com/office/drawing/2014/main" id="{5133CE14-8D40-796E-0B7F-9A5F8FFB9F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89110" y="4423284"/>
                        <a:ext cx="260350" cy="51670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207" name="Group 206">
                        <a:extLst>
                          <a:ext uri="{FF2B5EF4-FFF2-40B4-BE49-F238E27FC236}">
                            <a16:creationId xmlns:a16="http://schemas.microsoft.com/office/drawing/2014/main" id="{BFE3FA24-FF6F-88CF-43B6-B782F8E3C4A7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6763779" y="4423284"/>
                        <a:ext cx="397684" cy="516709"/>
                        <a:chOff x="5385545" y="4575684"/>
                        <a:chExt cx="397684" cy="516709"/>
                      </a:xfrm>
                    </p:grpSpPr>
                    <p:cxnSp>
                      <p:nvCxnSpPr>
                        <p:cNvPr id="211" name="Straight Connector 210">
                          <a:extLst>
                            <a:ext uri="{FF2B5EF4-FFF2-40B4-BE49-F238E27FC236}">
                              <a16:creationId xmlns:a16="http://schemas.microsoft.com/office/drawing/2014/main" id="{165B6ABE-BEEF-2539-3F05-C2C29164A9A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385545" y="4675477"/>
                          <a:ext cx="274669" cy="373659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212" name="Straight Connector 211">
                          <a:extLst>
                            <a:ext uri="{FF2B5EF4-FFF2-40B4-BE49-F238E27FC236}">
                              <a16:creationId xmlns:a16="http://schemas.microsoft.com/office/drawing/2014/main" id="{64E218A1-8B2F-4A8A-5AFD-F662C9EA154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522879" y="4575684"/>
                          <a:ext cx="260350" cy="516709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  <p:sp>
                    <p:nvSpPr>
                      <p:cNvPr id="208" name="TextBox 207">
                        <a:extLst>
                          <a:ext uri="{FF2B5EF4-FFF2-40B4-BE49-F238E27FC236}">
                            <a16:creationId xmlns:a16="http://schemas.microsoft.com/office/drawing/2014/main" id="{8740CBF8-B0B0-85A8-3988-F85762454B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35159" y="4491860"/>
                        <a:ext cx="364934" cy="4693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just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209" name="Oval 208">
                        <a:extLst>
                          <a:ext uri="{FF2B5EF4-FFF2-40B4-BE49-F238E27FC236}">
                            <a16:creationId xmlns:a16="http://schemas.microsoft.com/office/drawing/2014/main" id="{E49E751C-8014-A523-994D-CB60056F0E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73196" y="4212722"/>
                        <a:ext cx="363604" cy="363604"/>
                      </a:xfrm>
                      <a:prstGeom prst="ellipse">
                        <a:avLst/>
                      </a:prstGeom>
                      <a:solidFill>
                        <a:srgbClr val="5EAEDC"/>
                      </a:solidFill>
                      <a:ln w="9525" cap="flat" cmpd="sng" algn="ctr">
                        <a:solidFill>
                          <a:srgbClr val="156082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just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210" name="Straight Connector 209">
                        <a:extLst>
                          <a:ext uri="{FF2B5EF4-FFF2-40B4-BE49-F238E27FC236}">
                            <a16:creationId xmlns:a16="http://schemas.microsoft.com/office/drawing/2014/main" id="{8CB05F4D-A915-3821-D1B0-E9CBCA9979F6}"/>
                          </a:ext>
                        </a:extLst>
                      </p:cNvPr>
                      <p:cNvCxnSpPr>
                        <a:cxnSpLocks/>
                        <a:stCxn id="209" idx="7"/>
                      </p:cNvCxnSpPr>
                      <p:nvPr/>
                    </p:nvCxnSpPr>
                    <p:spPr>
                      <a:xfrm flipV="1">
                        <a:off x="6883551" y="3939599"/>
                        <a:ext cx="137335" cy="326372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198" name="TextBox 197">
                      <a:extLst>
                        <a:ext uri="{FF2B5EF4-FFF2-40B4-BE49-F238E27FC236}">
                          <a16:creationId xmlns:a16="http://schemas.microsoft.com/office/drawing/2014/main" id="{D0FA6744-9643-850C-4FEF-6BBCADFA47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08635" y="2575191"/>
                      <a:ext cx="350430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endParaRPr>
                    </a:p>
                  </p:txBody>
                </p:sp>
                <p:sp>
                  <p:nvSpPr>
                    <p:cNvPr id="199" name="TextBox 198">
                      <a:extLst>
                        <a:ext uri="{FF2B5EF4-FFF2-40B4-BE49-F238E27FC236}">
                          <a16:creationId xmlns:a16="http://schemas.microsoft.com/office/drawing/2014/main" id="{84DB54F7-D3B3-9A59-C2A5-7049E8C265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8343" y="2557281"/>
                      <a:ext cx="557867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15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endParaRPr>
                    </a:p>
                  </p:txBody>
                </p:sp>
                <p:sp>
                  <p:nvSpPr>
                    <p:cNvPr id="200" name="Right Brace 199">
                      <a:extLst>
                        <a:ext uri="{FF2B5EF4-FFF2-40B4-BE49-F238E27FC236}">
                          <a16:creationId xmlns:a16="http://schemas.microsoft.com/office/drawing/2014/main" id="{F4D9ABCC-7753-CBA5-3B08-30AE308F6BA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186532" y="3673867"/>
                      <a:ext cx="137327" cy="415211"/>
                    </a:xfrm>
                    <a:prstGeom prst="rightBrace">
                      <a:avLst>
                        <a:gd name="adj1" fmla="val 61509"/>
                        <a:gd name="adj2" fmla="val 50000"/>
                      </a:avLst>
                    </a:prstGeom>
                    <a:noFill/>
                    <a:ln w="12700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1" name="TextBox 200">
                      <a:extLst>
                        <a:ext uri="{FF2B5EF4-FFF2-40B4-BE49-F238E27FC236}">
                          <a16:creationId xmlns:a16="http://schemas.microsoft.com/office/drawing/2014/main" id="{2376F8B6-44F9-F1CC-01AC-69A8FC699C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52279" y="3928405"/>
                      <a:ext cx="607984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1-7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endParaRPr>
                    </a:p>
                  </p:txBody>
                </p:sp>
                <p:sp>
                  <p:nvSpPr>
                    <p:cNvPr id="202" name="Right Brace 201">
                      <a:extLst>
                        <a:ext uri="{FF2B5EF4-FFF2-40B4-BE49-F238E27FC236}">
                          <a16:creationId xmlns:a16="http://schemas.microsoft.com/office/drawing/2014/main" id="{922DF298-894D-7EA9-9F8F-DE300D31A59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633084" y="3673867"/>
                      <a:ext cx="137327" cy="415211"/>
                    </a:xfrm>
                    <a:prstGeom prst="rightBrace">
                      <a:avLst>
                        <a:gd name="adj1" fmla="val 61509"/>
                        <a:gd name="adj2" fmla="val 50000"/>
                      </a:avLst>
                    </a:prstGeom>
                    <a:noFill/>
                    <a:ln w="12700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3" name="TextBox 202">
                      <a:extLst>
                        <a:ext uri="{FF2B5EF4-FFF2-40B4-BE49-F238E27FC236}">
                          <a16:creationId xmlns:a16="http://schemas.microsoft.com/office/drawing/2014/main" id="{93F9D4CF-839E-C997-939C-4C0E4CEDC6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32900" y="3922338"/>
                      <a:ext cx="812078" cy="4302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rPr>
                        <a:t>8-14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</a:endParaRPr>
                    </a:p>
                  </p:txBody>
                </p:sp>
              </p:grpSp>
            </p:grpSp>
            <p:pic>
              <p:nvPicPr>
                <p:cNvPr id="143" name="Picture 142" descr="A circular pattern with blue circles and red dots&#10;&#10;AI-generated content may be incorrect.">
                  <a:extLst>
                    <a:ext uri="{FF2B5EF4-FFF2-40B4-BE49-F238E27FC236}">
                      <a16:creationId xmlns:a16="http://schemas.microsoft.com/office/drawing/2014/main" id="{2C986BF2-F82B-C4C5-B5F3-9CD8335B65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8149" y="2197850"/>
                  <a:ext cx="3172968" cy="3172968"/>
                </a:xfrm>
                <a:prstGeom prst="rect">
                  <a:avLst/>
                </a:prstGeom>
              </p:spPr>
            </p:pic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18EF0E7-7534-FFD6-A88F-F0E3F41AB25E}"/>
                    </a:ext>
                  </a:extLst>
                </p:cNvPr>
                <p:cNvGrpSpPr/>
                <p:nvPr/>
              </p:nvGrpSpPr>
              <p:grpSpPr>
                <a:xfrm>
                  <a:off x="1934816" y="2132518"/>
                  <a:ext cx="2858164" cy="3260378"/>
                  <a:chOff x="2311880" y="1545105"/>
                  <a:chExt cx="2858164" cy="3260378"/>
                </a:xfrm>
              </p:grpSpPr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88A8A6F6-365F-8BFE-E45C-4B89BA7B04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35288" y="3444117"/>
                    <a:ext cx="269345" cy="12112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4" name="Straight Arrow Connector 153">
                    <a:extLst>
                      <a:ext uri="{FF2B5EF4-FFF2-40B4-BE49-F238E27FC236}">
                        <a16:creationId xmlns:a16="http://schemas.microsoft.com/office/drawing/2014/main" id="{2ECA4D20-60DB-A792-EF1B-787CB11DD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91933" y="3707738"/>
                    <a:ext cx="209550" cy="21550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5" name="Straight Arrow Connector 154">
                    <a:extLst>
                      <a:ext uri="{FF2B5EF4-FFF2-40B4-BE49-F238E27FC236}">
                        <a16:creationId xmlns:a16="http://schemas.microsoft.com/office/drawing/2014/main" id="{75B9D28E-2642-7A0B-CDFD-2A49A75D0B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567172" y="3900159"/>
                    <a:ext cx="94082" cy="25490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6" name="Straight Arrow Connector 155">
                    <a:extLst>
                      <a:ext uri="{FF2B5EF4-FFF2-40B4-BE49-F238E27FC236}">
                        <a16:creationId xmlns:a16="http://schemas.microsoft.com/office/drawing/2014/main" id="{9C0A2B1F-C710-CA50-141F-20F9CC0F5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7163" y="3971925"/>
                    <a:ext cx="12173" cy="25881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7" name="Straight Arrow Connector 156">
                    <a:extLst>
                      <a:ext uri="{FF2B5EF4-FFF2-40B4-BE49-F238E27FC236}">
                        <a16:creationId xmlns:a16="http://schemas.microsoft.com/office/drawing/2014/main" id="{9940684E-C765-2007-21A2-FF3550169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1644" y="3879485"/>
                    <a:ext cx="125186" cy="260222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8" name="Straight Arrow Connector 157">
                    <a:extLst>
                      <a:ext uri="{FF2B5EF4-FFF2-40B4-BE49-F238E27FC236}">
                        <a16:creationId xmlns:a16="http://schemas.microsoft.com/office/drawing/2014/main" id="{7897AD6A-BBF7-8E8F-91C9-338967037E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887663" y="3119438"/>
                    <a:ext cx="284690" cy="1197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9" name="Straight Arrow Connector 158">
                    <a:extLst>
                      <a:ext uri="{FF2B5EF4-FFF2-40B4-BE49-F238E27FC236}">
                        <a16:creationId xmlns:a16="http://schemas.microsoft.com/office/drawing/2014/main" id="{D64C7A02-2808-1989-5958-AAA0F69219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9946" y="3673950"/>
                    <a:ext cx="220967" cy="18395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0" name="Straight Arrow Connector 159">
                    <a:extLst>
                      <a:ext uri="{FF2B5EF4-FFF2-40B4-BE49-F238E27FC236}">
                        <a16:creationId xmlns:a16="http://schemas.microsoft.com/office/drawing/2014/main" id="{5B175E80-4FDB-3EB2-A682-2295D835B3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4459" y="4563400"/>
                    <a:ext cx="88325" cy="2316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1" name="Straight Arrow Connector 160">
                    <a:extLst>
                      <a:ext uri="{FF2B5EF4-FFF2-40B4-BE49-F238E27FC236}">
                        <a16:creationId xmlns:a16="http://schemas.microsoft.com/office/drawing/2014/main" id="{D882DEBC-82FC-5976-6C28-B30383250B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557144" y="4649585"/>
                    <a:ext cx="65606" cy="81762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2" name="Straight Arrow Connector 161">
                    <a:extLst>
                      <a:ext uri="{FF2B5EF4-FFF2-40B4-BE49-F238E27FC236}">
                        <a16:creationId xmlns:a16="http://schemas.microsoft.com/office/drawing/2014/main" id="{F878ADE2-7473-98D7-1C1A-FCD68AA8E2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48304" y="4675893"/>
                    <a:ext cx="29990" cy="12959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3" name="Straight Arrow Connector 162">
                    <a:extLst>
                      <a:ext uri="{FF2B5EF4-FFF2-40B4-BE49-F238E27FC236}">
                        <a16:creationId xmlns:a16="http://schemas.microsoft.com/office/drawing/2014/main" id="{CC0EFF21-8CC9-05ED-9CC9-51E7F919DD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7380" y="4537433"/>
                    <a:ext cx="71044" cy="4913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4" name="Straight Arrow Connector 163">
                    <a:extLst>
                      <a:ext uri="{FF2B5EF4-FFF2-40B4-BE49-F238E27FC236}">
                        <a16:creationId xmlns:a16="http://schemas.microsoft.com/office/drawing/2014/main" id="{DE1063D9-DB21-8320-93ED-750D089B17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43200" y="4416387"/>
                    <a:ext cx="115967" cy="2711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5" name="Straight Arrow Connector 164">
                    <a:extLst>
                      <a:ext uri="{FF2B5EF4-FFF2-40B4-BE49-F238E27FC236}">
                        <a16:creationId xmlns:a16="http://schemas.microsoft.com/office/drawing/2014/main" id="{5C4DA78A-9A42-4DBC-0E7B-164BFA6DFF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94301" y="4586567"/>
                    <a:ext cx="65329" cy="8397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FE2AAA6D-3BFB-D1B3-6E32-E9290E6A15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78129" y="4347807"/>
                    <a:ext cx="80424" cy="2688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FB631314-EE17-4526-8532-B86DE4514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20676" y="4631242"/>
                    <a:ext cx="21601" cy="10010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8" name="Straight Arrow Connector 167">
                    <a:extLst>
                      <a:ext uri="{FF2B5EF4-FFF2-40B4-BE49-F238E27FC236}">
                        <a16:creationId xmlns:a16="http://schemas.microsoft.com/office/drawing/2014/main" id="{654758CF-54FD-AD75-FC3A-DF63CC569F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9955" y="4544047"/>
                    <a:ext cx="34432" cy="10553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69" name="Straight Arrow Connector 168">
                    <a:extLst>
                      <a:ext uri="{FF2B5EF4-FFF2-40B4-BE49-F238E27FC236}">
                        <a16:creationId xmlns:a16="http://schemas.microsoft.com/office/drawing/2014/main" id="{EF028735-B797-825E-0AE5-570FD97EF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95194" y="3913084"/>
                    <a:ext cx="74850" cy="5216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0" name="Straight Arrow Connector 169">
                    <a:extLst>
                      <a:ext uri="{FF2B5EF4-FFF2-40B4-BE49-F238E27FC236}">
                        <a16:creationId xmlns:a16="http://schemas.microsoft.com/office/drawing/2014/main" id="{6AA568A4-D873-3FF4-D48E-77BBBFD90D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95059" y="4398010"/>
                    <a:ext cx="22860" cy="90983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1" name="Straight Arrow Connector 170">
                    <a:extLst>
                      <a:ext uri="{FF2B5EF4-FFF2-40B4-BE49-F238E27FC236}">
                        <a16:creationId xmlns:a16="http://schemas.microsoft.com/office/drawing/2014/main" id="{5D1303A0-7C57-FF6D-CBC5-B90CA1A62A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85436" y="4139567"/>
                    <a:ext cx="70490" cy="5510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2" name="Straight Arrow Connector 171">
                    <a:extLst>
                      <a:ext uri="{FF2B5EF4-FFF2-40B4-BE49-F238E27FC236}">
                        <a16:creationId xmlns:a16="http://schemas.microsoft.com/office/drawing/2014/main" id="{3883A819-DDF9-F6D1-E77B-E55AC95193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36923" y="4268991"/>
                    <a:ext cx="57941" cy="7881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3" name="Straight Arrow Connector 172">
                    <a:extLst>
                      <a:ext uri="{FF2B5EF4-FFF2-40B4-BE49-F238E27FC236}">
                        <a16:creationId xmlns:a16="http://schemas.microsoft.com/office/drawing/2014/main" id="{C4458B57-6544-FA13-F11D-1074DA3302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545752" y="3933230"/>
                    <a:ext cx="87346" cy="3201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F1CC581B-3773-CF44-6C81-A13AEC4B7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79405" y="3824389"/>
                    <a:ext cx="12605" cy="10884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5" name="Straight Arrow Connector 174">
                    <a:extLst>
                      <a:ext uri="{FF2B5EF4-FFF2-40B4-BE49-F238E27FC236}">
                        <a16:creationId xmlns:a16="http://schemas.microsoft.com/office/drawing/2014/main" id="{5AA81F36-644C-4CFE-4233-43913ABBCB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41408" y="4236271"/>
                    <a:ext cx="87074" cy="7212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6" name="Straight Arrow Connector 175">
                    <a:extLst>
                      <a:ext uri="{FF2B5EF4-FFF2-40B4-BE49-F238E27FC236}">
                        <a16:creationId xmlns:a16="http://schemas.microsoft.com/office/drawing/2014/main" id="{AA34EBD5-9B8D-23C2-0B56-2CC9AC0416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366772" y="3312126"/>
                    <a:ext cx="61419" cy="6905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7" name="Straight Arrow Connector 176">
                    <a:extLst>
                      <a:ext uri="{FF2B5EF4-FFF2-40B4-BE49-F238E27FC236}">
                        <a16:creationId xmlns:a16="http://schemas.microsoft.com/office/drawing/2014/main" id="{E8679B6F-7DB1-D893-1A08-7972FA15DE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97318" y="3253932"/>
                    <a:ext cx="28046" cy="9547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8" name="Straight Arrow Connector 177">
                    <a:extLst>
                      <a:ext uri="{FF2B5EF4-FFF2-40B4-BE49-F238E27FC236}">
                        <a16:creationId xmlns:a16="http://schemas.microsoft.com/office/drawing/2014/main" id="{633F2811-7031-BABA-02F8-5C6804158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93223" y="3707738"/>
                    <a:ext cx="112332" cy="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9" name="Straight Arrow Connector 178">
                    <a:extLst>
                      <a:ext uri="{FF2B5EF4-FFF2-40B4-BE49-F238E27FC236}">
                        <a16:creationId xmlns:a16="http://schemas.microsoft.com/office/drawing/2014/main" id="{122A7464-5439-5D45-D20B-E5A7EF7E5A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311880" y="3061583"/>
                    <a:ext cx="109783" cy="30103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0" name="Straight Arrow Connector 179">
                    <a:extLst>
                      <a:ext uri="{FF2B5EF4-FFF2-40B4-BE49-F238E27FC236}">
                        <a16:creationId xmlns:a16="http://schemas.microsoft.com/office/drawing/2014/main" id="{9061ECDC-003D-29C0-855C-7CA292E2CE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93354" y="1891524"/>
                    <a:ext cx="105781" cy="8230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1" name="Straight Arrow Connector 180">
                    <a:extLst>
                      <a:ext uri="{FF2B5EF4-FFF2-40B4-BE49-F238E27FC236}">
                        <a16:creationId xmlns:a16="http://schemas.microsoft.com/office/drawing/2014/main" id="{965289A1-C0C4-47B0-44E7-3BF1A9FB6B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10195" y="1957491"/>
                    <a:ext cx="147257" cy="5262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2" name="Straight Arrow Connector 181">
                    <a:extLst>
                      <a:ext uri="{FF2B5EF4-FFF2-40B4-BE49-F238E27FC236}">
                        <a16:creationId xmlns:a16="http://schemas.microsoft.com/office/drawing/2014/main" id="{20899D0D-6692-5AE3-F586-0D19053DC5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95955" y="2041157"/>
                    <a:ext cx="76871" cy="11039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3" name="Straight Arrow Connector 182">
                    <a:extLst>
                      <a:ext uri="{FF2B5EF4-FFF2-40B4-BE49-F238E27FC236}">
                        <a16:creationId xmlns:a16="http://schemas.microsoft.com/office/drawing/2014/main" id="{77E24B59-E5F2-24C5-D631-DEFD8368E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7604" y="2108202"/>
                    <a:ext cx="108822" cy="3704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4" name="Straight Arrow Connector 183">
                    <a:extLst>
                      <a:ext uri="{FF2B5EF4-FFF2-40B4-BE49-F238E27FC236}">
                        <a16:creationId xmlns:a16="http://schemas.microsoft.com/office/drawing/2014/main" id="{DC95DABD-324B-0007-AC7F-424F18FE45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3014" y="2976392"/>
                    <a:ext cx="0" cy="17115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5" name="Straight Arrow Connector 184">
                    <a:extLst>
                      <a:ext uri="{FF2B5EF4-FFF2-40B4-BE49-F238E27FC236}">
                        <a16:creationId xmlns:a16="http://schemas.microsoft.com/office/drawing/2014/main" id="{7F687CE1-1CAE-D576-D7DE-282843EF64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85166" y="2010111"/>
                    <a:ext cx="73573" cy="9856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6" name="Straight Arrow Connector 185">
                    <a:extLst>
                      <a:ext uri="{FF2B5EF4-FFF2-40B4-BE49-F238E27FC236}">
                        <a16:creationId xmlns:a16="http://schemas.microsoft.com/office/drawing/2014/main" id="{D04D25FA-46EB-6084-4A12-F965D5E191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54742" y="1983346"/>
                    <a:ext cx="0" cy="11562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7" name="Straight Arrow Connector 186">
                    <a:extLst>
                      <a:ext uri="{FF2B5EF4-FFF2-40B4-BE49-F238E27FC236}">
                        <a16:creationId xmlns:a16="http://schemas.microsoft.com/office/drawing/2014/main" id="{18492488-C30B-0413-96DD-1E12612AD7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72453" y="1834782"/>
                    <a:ext cx="87462" cy="11348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A02B93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8" name="Straight Arrow Connector 187">
                    <a:extLst>
                      <a:ext uri="{FF2B5EF4-FFF2-40B4-BE49-F238E27FC236}">
                        <a16:creationId xmlns:a16="http://schemas.microsoft.com/office/drawing/2014/main" id="{503DE051-16E6-C0C9-ECF9-19AE138C65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28348" y="1640167"/>
                    <a:ext cx="58078" cy="11587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9" name="Straight Arrow Connector 188">
                    <a:extLst>
                      <a:ext uri="{FF2B5EF4-FFF2-40B4-BE49-F238E27FC236}">
                        <a16:creationId xmlns:a16="http://schemas.microsoft.com/office/drawing/2014/main" id="{19F2EF63-C2DB-4B98-1DBA-1396BBF220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98741" y="1604639"/>
                    <a:ext cx="23359" cy="12535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90" name="Straight Arrow Connector 189">
                    <a:extLst>
                      <a:ext uri="{FF2B5EF4-FFF2-40B4-BE49-F238E27FC236}">
                        <a16:creationId xmlns:a16="http://schemas.microsoft.com/office/drawing/2014/main" id="{A13AD977-06AA-9C9C-76D4-F6C1B5B70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803220" flipV="1">
                    <a:off x="3538719" y="1871531"/>
                    <a:ext cx="76871" cy="11039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91" name="Straight Arrow Connector 190">
                    <a:extLst>
                      <a:ext uri="{FF2B5EF4-FFF2-40B4-BE49-F238E27FC236}">
                        <a16:creationId xmlns:a16="http://schemas.microsoft.com/office/drawing/2014/main" id="{EDB4DE64-04E7-5359-D40C-97C6529312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95273" y="1756038"/>
                    <a:ext cx="114979" cy="6323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92" name="Straight Arrow Connector 191">
                    <a:extLst>
                      <a:ext uri="{FF2B5EF4-FFF2-40B4-BE49-F238E27FC236}">
                        <a16:creationId xmlns:a16="http://schemas.microsoft.com/office/drawing/2014/main" id="{DF4248DA-0091-5292-3E03-FF1D1889AB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775135" y="1545105"/>
                    <a:ext cx="40336" cy="12183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93" name="Straight Arrow Connector 192">
                    <a:extLst>
                      <a:ext uri="{FF2B5EF4-FFF2-40B4-BE49-F238E27FC236}">
                        <a16:creationId xmlns:a16="http://schemas.microsoft.com/office/drawing/2014/main" id="{9CF46F2C-E96F-580B-C828-C84D272AE8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702103" y="1604639"/>
                    <a:ext cx="89156" cy="9186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94" name="Straight Arrow Connector 193">
                    <a:extLst>
                      <a:ext uri="{FF2B5EF4-FFF2-40B4-BE49-F238E27FC236}">
                        <a16:creationId xmlns:a16="http://schemas.microsoft.com/office/drawing/2014/main" id="{5EDD6D8B-8217-27F4-ACD6-9B2B85A975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543020" y="1596284"/>
                    <a:ext cx="11934" cy="14213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CC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pic>
              <p:nvPicPr>
                <p:cNvPr id="145" name="Picture 144" descr="\documentclass{article}&#10;\usepackage{amsmath}&#10;\pagestyle{empty}&#10;\begin{document}&#10;&#10;&#10;$(a)$&#10;&#10;\end{document}" title="IguanaTex Bitmap Display">
                  <a:extLst>
                    <a:ext uri="{FF2B5EF4-FFF2-40B4-BE49-F238E27FC236}">
                      <a16:creationId xmlns:a16="http://schemas.microsoft.com/office/drawing/2014/main" id="{873998B6-BD1F-16CE-AC75-7E27181B59C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0100" y="5480050"/>
                  <a:ext cx="281905" cy="254476"/>
                </a:xfrm>
                <a:prstGeom prst="rect">
                  <a:avLst/>
                </a:prstGeom>
              </p:spPr>
            </p:pic>
            <p:pic>
              <p:nvPicPr>
                <p:cNvPr id="146" name="Picture 145" descr="\documentclass{article}&#10;\usepackage{amsmath}&#10;\pagestyle{empty}&#10;\begin{document}&#10;&#10;&#10;$(c)$&#10;&#10;\end{document}" title="IguanaTex Bitmap Display">
                  <a:extLst>
                    <a:ext uri="{FF2B5EF4-FFF2-40B4-BE49-F238E27FC236}">
                      <a16:creationId xmlns:a16="http://schemas.microsoft.com/office/drawing/2014/main" id="{3ABF506D-377F-1FA8-A2FD-E5E74F7DED1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3797" y="5480050"/>
                  <a:ext cx="257524" cy="254476"/>
                </a:xfrm>
                <a:prstGeom prst="rect">
                  <a:avLst/>
                </a:prstGeom>
              </p:spPr>
            </p:pic>
            <p:pic>
              <p:nvPicPr>
                <p:cNvPr id="147" name="Picture 146" descr="\documentclass{article}&#10;\usepackage{amsmath}&#10;\pagestyle{empty}&#10;\begin{document}&#10;&#10;&#10;$(b)$&#10;&#10;\end{document}" title="IguanaTex Bitmap Display">
                  <a:extLst>
                    <a:ext uri="{FF2B5EF4-FFF2-40B4-BE49-F238E27FC236}">
                      <a16:creationId xmlns:a16="http://schemas.microsoft.com/office/drawing/2014/main" id="{17414EF8-3BEA-BC78-CEE9-AB7522FE432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6658" y="2299289"/>
                  <a:ext cx="256000" cy="254476"/>
                </a:xfrm>
                <a:prstGeom prst="rect">
                  <a:avLst/>
                </a:prstGeom>
              </p:spPr>
            </p:pic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293264DD-4102-94AD-8D7C-F71AC8510491}"/>
                    </a:ext>
                  </a:extLst>
                </p:cNvPr>
                <p:cNvSpPr txBox="1"/>
                <p:nvPr/>
              </p:nvSpPr>
              <p:spPr>
                <a:xfrm>
                  <a:off x="6015290" y="4425084"/>
                  <a:ext cx="2757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pic>
              <p:nvPicPr>
                <p:cNvPr id="149" name="Picture 148" descr="A circular design with blue circles and black lines&#10;&#10;AI-generated content may be incorrect.">
                  <a:extLst>
                    <a:ext uri="{FF2B5EF4-FFF2-40B4-BE49-F238E27FC236}">
                      <a16:creationId xmlns:a16="http://schemas.microsoft.com/office/drawing/2014/main" id="{670BBC19-9FE1-CC5D-6806-A2B86A96C5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5335" y="2192833"/>
                  <a:ext cx="3172968" cy="3172968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\documentclass{article}&#10;\usepackage{amsmath}&#10;\pagestyle{empty}&#10;\begin{document}&#10;&#10;&#10;$(d)$&#10;&#10;\end{document}" title="IguanaTex Bitmap Display">
                  <a:extLst>
                    <a:ext uri="{FF2B5EF4-FFF2-40B4-BE49-F238E27FC236}">
                      <a16:creationId xmlns:a16="http://schemas.microsoft.com/office/drawing/2014/main" id="{D26FBD22-FB87-D0DC-7F46-5CCE2054AB7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2160" y="5480050"/>
                  <a:ext cx="278857" cy="254476"/>
                </a:xfrm>
                <a:prstGeom prst="rect">
                  <a:avLst/>
                </a:prstGeom>
              </p:spPr>
            </p:pic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2639EA91-8B2A-2340-FF73-3D9D8D716AB2}"/>
                    </a:ext>
                  </a:extLst>
                </p:cNvPr>
                <p:cNvSpPr/>
                <p:nvPr/>
              </p:nvSpPr>
              <p:spPr>
                <a:xfrm>
                  <a:off x="8618375" y="3074569"/>
                  <a:ext cx="1306888" cy="130688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6AAE93C0-6E9C-6898-C82D-CC5DBA1E6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0746" y="4526579"/>
                  <a:ext cx="18574" cy="8844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E97132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CBEB4BBB-4E58-91A4-997E-42A6CF072F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53333" y="3156965"/>
                <a:ext cx="263870" cy="31966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02B9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CCC1146A-5A35-CACF-6796-27B14B53A3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8615" y="3910965"/>
                <a:ext cx="43815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C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22FB838F-A988-3B5B-DD53-3768521DB5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5860" y="3655439"/>
                <a:ext cx="0" cy="10501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C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B120058B-2EAD-FC5D-AA6B-9B8FAF9DBE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40930" y="3707944"/>
                <a:ext cx="91110" cy="9630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C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1176C512-CFD5-8039-36B9-B3C8143967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7463" y="3791296"/>
                <a:ext cx="98264" cy="4382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C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DCE98CE-AB1A-F0FB-8542-87AEAF4A7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37285" y="3634858"/>
                <a:ext cx="91110" cy="4325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C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D0FD8F1B-DD1D-91EB-2CB3-1E2EE467AB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2588" y="2712720"/>
                <a:ext cx="79502" cy="10509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02B9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DDCE312F-A48F-6F3F-87BA-9EE8DBD85B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3654" y="2657871"/>
                <a:ext cx="0" cy="10969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02B9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B8235BD9-54A0-5CFE-02A6-EC10E1B7C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86725" y="2657871"/>
                <a:ext cx="23114" cy="12303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02B9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DFD0CE8-42C2-FC8B-33DC-9FE495E78D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71585" y="2640521"/>
                <a:ext cx="100754" cy="17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02B93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68413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1FD9-3499-CE85-6A13-EC95945B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Addressable gates in Holographic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7499-4C17-D890-6F30-F8366540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Theorem 1: </a:t>
            </a:r>
            <a:r>
              <a:rPr lang="en-US" dirty="0"/>
              <a:t>there exist constant-rate holographic codes where </a:t>
            </a:r>
            <a:r>
              <a:rPr lang="en-US" dirty="0">
                <a:solidFill>
                  <a:srgbClr val="C00000"/>
                </a:solidFill>
              </a:rPr>
              <a:t>transversal </a:t>
            </a:r>
            <a:r>
              <a:rPr lang="en-US" dirty="0" err="1">
                <a:solidFill>
                  <a:srgbClr val="C00000"/>
                </a:solidFill>
              </a:rPr>
              <a:t>interblock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dirty="0" err="1">
                <a:solidFill>
                  <a:srgbClr val="C00000"/>
                </a:solidFill>
              </a:rPr>
              <a:t>intrablock</a:t>
            </a:r>
            <a:r>
              <a:rPr lang="en-US" dirty="0">
                <a:solidFill>
                  <a:srgbClr val="C00000"/>
                </a:solidFill>
              </a:rPr>
              <a:t> logical CZs </a:t>
            </a:r>
            <a:r>
              <a:rPr lang="en-US" dirty="0"/>
              <a:t>can be implemented on </a:t>
            </a:r>
            <a:r>
              <a:rPr lang="en-US" dirty="0">
                <a:solidFill>
                  <a:srgbClr val="C00000"/>
                </a:solidFill>
              </a:rPr>
              <a:t>any pair of logical qubits </a:t>
            </a:r>
            <a:r>
              <a:rPr lang="en-US" dirty="0"/>
              <a:t>if their locations in the tensor network are related by a </a:t>
            </a:r>
            <a:r>
              <a:rPr lang="en-US" dirty="0">
                <a:solidFill>
                  <a:srgbClr val="C00000"/>
                </a:solidFill>
              </a:rPr>
              <a:t>discrete rotation</a:t>
            </a:r>
            <a:r>
              <a:rPr lang="en-US" dirty="0"/>
              <a:t>.</a:t>
            </a:r>
          </a:p>
          <a:p>
            <a:r>
              <a:rPr lang="en-US" b="1" dirty="0"/>
              <a:t>Theorem 2</a:t>
            </a:r>
            <a:r>
              <a:rPr lang="en-US" dirty="0"/>
              <a:t>: Holographic black hole codes can be constructed where all local qubits localize on the horizon of the </a:t>
            </a:r>
            <a:r>
              <a:rPr lang="en-US" dirty="0" err="1"/>
              <a:t>AdS</a:t>
            </a:r>
            <a:r>
              <a:rPr lang="en-US" dirty="0"/>
              <a:t> black hole and </a:t>
            </a:r>
            <a:r>
              <a:rPr lang="en-US" dirty="0" err="1">
                <a:solidFill>
                  <a:srgbClr val="C00000"/>
                </a:solidFill>
              </a:rPr>
              <a:t>intrablock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interblock</a:t>
            </a:r>
            <a:r>
              <a:rPr lang="en-US" dirty="0">
                <a:solidFill>
                  <a:srgbClr val="C00000"/>
                </a:solidFill>
              </a:rPr>
              <a:t> logical CZs </a:t>
            </a:r>
            <a:r>
              <a:rPr lang="en-US" dirty="0"/>
              <a:t>acting on </a:t>
            </a:r>
            <a:r>
              <a:rPr lang="en-US" dirty="0">
                <a:solidFill>
                  <a:srgbClr val="C00000"/>
                </a:solidFill>
              </a:rPr>
              <a:t>any pair of the logical qubit </a:t>
            </a:r>
            <a:r>
              <a:rPr lang="en-US" dirty="0"/>
              <a:t>is transversal and FT. 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Two-qubit logical gates (Log(n) depth) [Steinberg et al] </a:t>
            </a:r>
            <a:r>
              <a:rPr lang="en-US" sz="1800" i="1" dirty="0">
                <a:solidFill>
                  <a:schemeClr val="accent2"/>
                </a:solidFill>
                <a:sym typeface="Wingdings" panose="05000000000000000000" pitchFamily="2" charset="2"/>
              </a:rPr>
              <a:t> depth-1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Compared to global CNOT, CZ yields 20x reduction at 3 layers already</a:t>
            </a:r>
          </a:p>
          <a:p>
            <a:r>
              <a:rPr lang="en-US" b="1" dirty="0"/>
              <a:t>Theorem 3: </a:t>
            </a:r>
            <a:r>
              <a:rPr lang="en-US" dirty="0"/>
              <a:t>The above can be generalized to transversal </a:t>
            </a:r>
            <a:r>
              <a:rPr lang="en-US" dirty="0" err="1"/>
              <a:t>C</a:t>
            </a:r>
            <a:r>
              <a:rPr lang="en-US" baseline="30000" dirty="0" err="1"/>
              <a:t>r</a:t>
            </a:r>
            <a:r>
              <a:rPr lang="en-US" dirty="0" err="1"/>
              <a:t>P</a:t>
            </a:r>
            <a:r>
              <a:rPr lang="en-US" dirty="0"/>
              <a:t> gates if </a:t>
            </a:r>
            <a:r>
              <a:rPr lang="en-US" dirty="0" err="1"/>
              <a:t>lego</a:t>
            </a:r>
            <a:r>
              <a:rPr lang="en-US" dirty="0"/>
              <a:t> blocks admit transversal gates with </a:t>
            </a:r>
            <a:r>
              <a:rPr lang="en-US" dirty="0" err="1"/>
              <a:t>C</a:t>
            </a:r>
            <a:r>
              <a:rPr lang="en-US" baseline="30000" dirty="0" err="1"/>
              <a:t>r</a:t>
            </a:r>
            <a:r>
              <a:rPr lang="en-US" dirty="0" err="1"/>
              <a:t>P</a:t>
            </a:r>
            <a:r>
              <a:rPr lang="en-US" dirty="0"/>
              <a:t> operators.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4633-0337-76B6-E99B-D20938EE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thumb, but no </a:t>
            </a:r>
            <a:r>
              <a:rPr lang="en-US" dirty="0" err="1"/>
              <a:t>theorem,yet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0C0BA-281D-6935-2BB5-F07B6DF3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cleanable a tensor is, the more addressable the code will be when they are conjoined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tensor/state is r-cleanable </a:t>
            </a:r>
            <a:r>
              <a:rPr lang="en-US" dirty="0" err="1"/>
              <a:t>wrt</a:t>
            </a:r>
            <a:r>
              <a:rPr lang="en-US" dirty="0"/>
              <a:t> to O if any powers of O can be “cleaned” off of any r legs (qubits)</a:t>
            </a:r>
          </a:p>
          <a:p>
            <a:pPr lvl="1"/>
            <a:r>
              <a:rPr lang="en-US" dirty="0"/>
              <a:t>c.f. local recoverability </a:t>
            </a:r>
            <a:r>
              <a:rPr lang="en-US"/>
              <a:t>of subalgebra </a:t>
            </a:r>
            <a:endParaRPr lang="en-US" dirty="0"/>
          </a:p>
        </p:txBody>
      </p:sp>
      <p:pic>
        <p:nvPicPr>
          <p:cNvPr id="7" name="Picture 6" descr="\documentclass{article}&#10;\usepackage{amsmath}&#10;\pagestyle{empty}&#10;\begin{document}&#10;&#10;&#10;$S$ is a unitary symmetry of $|V\rangle$ if $S|V\rangle =|V\rangle$&#10;&#10;\end{document}" title="IguanaTex Bitmap Display">
            <a:extLst>
              <a:ext uri="{FF2B5EF4-FFF2-40B4-BE49-F238E27FC236}">
                <a16:creationId xmlns:a16="http://schemas.microsoft.com/office/drawing/2014/main" id="{3696F3D7-B121-9221-24D3-2148A8EFC3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9" y="3609714"/>
            <a:ext cx="4984381" cy="2544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C182290-5A9D-6E06-BEDD-60F1F2600C7D}"/>
              </a:ext>
            </a:extLst>
          </p:cNvPr>
          <p:cNvGrpSpPr/>
          <p:nvPr/>
        </p:nvGrpSpPr>
        <p:grpSpPr>
          <a:xfrm>
            <a:off x="6416860" y="2801593"/>
            <a:ext cx="2777939" cy="1579091"/>
            <a:chOff x="6416860" y="2801593"/>
            <a:chExt cx="2777939" cy="15790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89CE3B-B046-5C48-59B6-8AC880D44DFF}"/>
                </a:ext>
              </a:extLst>
            </p:cNvPr>
            <p:cNvSpPr txBox="1"/>
            <p:nvPr/>
          </p:nvSpPr>
          <p:spPr>
            <a:xfrm>
              <a:off x="8509000" y="3601744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r>
                <a:rPr lang="en-US" baseline="-25000" dirty="0"/>
                <a:t>5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119F15-8378-439C-5C88-5F4FA8B89706}"/>
                </a:ext>
              </a:extLst>
            </p:cNvPr>
            <p:cNvGrpSpPr/>
            <p:nvPr/>
          </p:nvGrpSpPr>
          <p:grpSpPr>
            <a:xfrm>
              <a:off x="6416860" y="2801593"/>
              <a:ext cx="2238188" cy="1579091"/>
              <a:chOff x="6416860" y="2801593"/>
              <a:chExt cx="2238188" cy="157909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010F68-0F03-FF7D-92F6-CFE7E12903F6}"/>
                  </a:ext>
                </a:extLst>
              </p:cNvPr>
              <p:cNvGrpSpPr/>
              <p:nvPr/>
            </p:nvGrpSpPr>
            <p:grpSpPr>
              <a:xfrm>
                <a:off x="6902450" y="3103408"/>
                <a:ext cx="1682750" cy="1012611"/>
                <a:chOff x="8813800" y="2999862"/>
                <a:chExt cx="1682750" cy="1012611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8A12994-AE54-8469-B950-01EFF46D211B}"/>
                    </a:ext>
                  </a:extLst>
                </p:cNvPr>
                <p:cNvCxnSpPr/>
                <p:nvPr/>
              </p:nvCxnSpPr>
              <p:spPr>
                <a:xfrm>
                  <a:off x="8813800" y="3411886"/>
                  <a:ext cx="1682750" cy="25447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A7A7D36-BB83-8A0B-302C-288E84431D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75751" y="3101147"/>
                  <a:ext cx="914399" cy="8492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145B674-DEF6-80FA-6AE3-E4BC31293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5751" y="2999862"/>
                  <a:ext cx="863600" cy="101261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48C930D-BA59-9EDE-022B-C803570FAB5E}"/>
                    </a:ext>
                  </a:extLst>
                </p:cNvPr>
                <p:cNvSpPr/>
                <p:nvPr/>
              </p:nvSpPr>
              <p:spPr>
                <a:xfrm>
                  <a:off x="9353550" y="3276600"/>
                  <a:ext cx="508000" cy="508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442AC5-AC4E-10C4-5472-EDF0E7B1C010}"/>
                  </a:ext>
                </a:extLst>
              </p:cNvPr>
              <p:cNvSpPr txBox="1"/>
              <p:nvPr/>
            </p:nvSpPr>
            <p:spPr>
              <a:xfrm>
                <a:off x="6416860" y="3297554"/>
                <a:ext cx="501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59666B-FCBA-77DB-82C3-3BA002F569AF}"/>
                  </a:ext>
                </a:extLst>
              </p:cNvPr>
              <p:cNvSpPr txBox="1"/>
              <p:nvPr/>
            </p:nvSpPr>
            <p:spPr>
              <a:xfrm>
                <a:off x="6972300" y="3945713"/>
                <a:ext cx="50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2BF3CB-13B3-99BE-8653-7632D5F2F679}"/>
                  </a:ext>
                </a:extLst>
              </p:cNvPr>
              <p:cNvSpPr txBox="1"/>
              <p:nvPr/>
            </p:nvSpPr>
            <p:spPr>
              <a:xfrm>
                <a:off x="6985000" y="2801593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7B5785-5AC9-3E00-0BDB-06E882D8D05D}"/>
                  </a:ext>
                </a:extLst>
              </p:cNvPr>
              <p:cNvSpPr txBox="1"/>
              <p:nvPr/>
            </p:nvSpPr>
            <p:spPr>
              <a:xfrm>
                <a:off x="8039099" y="4011352"/>
                <a:ext cx="555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353284-8810-0FFC-BACB-E83DA211D7A4}"/>
                  </a:ext>
                </a:extLst>
              </p:cNvPr>
              <p:cNvSpPr txBox="1"/>
              <p:nvPr/>
            </p:nvSpPr>
            <p:spPr>
              <a:xfrm>
                <a:off x="8137525" y="2973847"/>
                <a:ext cx="51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baseline="-25000" dirty="0"/>
                  <a:t>6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89DA32-F12C-D0CC-3959-BE383D9689B4}"/>
              </a:ext>
            </a:extLst>
          </p:cNvPr>
          <p:cNvGrpSpPr/>
          <p:nvPr/>
        </p:nvGrpSpPr>
        <p:grpSpPr>
          <a:xfrm>
            <a:off x="8959850" y="2739555"/>
            <a:ext cx="2381250" cy="1579091"/>
            <a:chOff x="8959850" y="2739555"/>
            <a:chExt cx="2381250" cy="15790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8BE43F-7226-7743-14D2-D2E9B3E76E15}"/>
                </a:ext>
              </a:extLst>
            </p:cNvPr>
            <p:cNvGrpSpPr/>
            <p:nvPr/>
          </p:nvGrpSpPr>
          <p:grpSpPr>
            <a:xfrm>
              <a:off x="9245599" y="3041370"/>
              <a:ext cx="1682750" cy="1012611"/>
              <a:chOff x="8813800" y="2999862"/>
              <a:chExt cx="1682750" cy="101261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7EEC9C6-0385-EFB9-6DB5-7CC89CA24CC2}"/>
                  </a:ext>
                </a:extLst>
              </p:cNvPr>
              <p:cNvCxnSpPr/>
              <p:nvPr/>
            </p:nvCxnSpPr>
            <p:spPr>
              <a:xfrm>
                <a:off x="8813800" y="3411886"/>
                <a:ext cx="1682750" cy="2544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DC9388C-A44D-58C2-CF94-E11372F67A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5751" y="3101147"/>
                <a:ext cx="914399" cy="8492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BCCEE4-590E-5733-11E7-62490CFF8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5751" y="2999862"/>
                <a:ext cx="863600" cy="10126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6A942E1-E994-DC2C-E537-4EAE497FF95F}"/>
                  </a:ext>
                </a:extLst>
              </p:cNvPr>
              <p:cNvSpPr/>
              <p:nvPr/>
            </p:nvSpPr>
            <p:spPr>
              <a:xfrm>
                <a:off x="9353550" y="3276600"/>
                <a:ext cx="508000" cy="5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0AA28C-D995-5358-249B-626627644B04}"/>
                </a:ext>
              </a:extLst>
            </p:cNvPr>
            <p:cNvSpPr txBox="1"/>
            <p:nvPr/>
          </p:nvSpPr>
          <p:spPr>
            <a:xfrm>
              <a:off x="9315449" y="3883675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FCB414-61B6-C2D1-52CA-7F2A4C6FF225}"/>
                </a:ext>
              </a:extLst>
            </p:cNvPr>
            <p:cNvSpPr txBox="1"/>
            <p:nvPr/>
          </p:nvSpPr>
          <p:spPr>
            <a:xfrm>
              <a:off x="9328149" y="2739555"/>
              <a:ext cx="5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4899CB-F27B-4C1A-C09D-850B3926B314}"/>
                </a:ext>
              </a:extLst>
            </p:cNvPr>
            <p:cNvSpPr txBox="1"/>
            <p:nvPr/>
          </p:nvSpPr>
          <p:spPr>
            <a:xfrm>
              <a:off x="10382249" y="3949314"/>
              <a:ext cx="450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DF998B-F91E-08ED-414E-54B148983DF0}"/>
                </a:ext>
              </a:extLst>
            </p:cNvPr>
            <p:cNvSpPr txBox="1"/>
            <p:nvPr/>
          </p:nvSpPr>
          <p:spPr>
            <a:xfrm>
              <a:off x="10852150" y="3539706"/>
              <a:ext cx="488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C4A237-61D9-BC90-1A9A-40F013615973}"/>
                </a:ext>
              </a:extLst>
            </p:cNvPr>
            <p:cNvSpPr txBox="1"/>
            <p:nvPr/>
          </p:nvSpPr>
          <p:spPr>
            <a:xfrm>
              <a:off x="8959850" y="3236532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046DE0E-2B04-8072-8115-EB78BDC5BD96}"/>
              </a:ext>
            </a:extLst>
          </p:cNvPr>
          <p:cNvSpPr/>
          <p:nvPr/>
        </p:nvSpPr>
        <p:spPr>
          <a:xfrm>
            <a:off x="8655048" y="3453394"/>
            <a:ext cx="342903" cy="2134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1F36-06E4-E3A6-D732-A4EAC13C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Fractal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F4F4E-074E-0229-705B-F780A53A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B5502-E0E2-1353-1EBB-721A8946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884425"/>
            <a:ext cx="9175750" cy="327851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BA42D4-0EB1-983E-3DEE-67C4DAAE1DAF}"/>
              </a:ext>
            </a:extLst>
          </p:cNvPr>
          <p:cNvGrpSpPr/>
          <p:nvPr/>
        </p:nvGrpSpPr>
        <p:grpSpPr>
          <a:xfrm>
            <a:off x="6941349" y="428138"/>
            <a:ext cx="1926506" cy="1501101"/>
            <a:chOff x="8699161" y="1923810"/>
            <a:chExt cx="1721778" cy="1341580"/>
          </a:xfrm>
          <a:solidFill>
            <a:srgbClr val="E97132">
              <a:lumMod val="60000"/>
              <a:lumOff val="40000"/>
            </a:srgbClr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6628E9E-DA53-7BB1-017E-9F2AF681BBE4}"/>
                </a:ext>
              </a:extLst>
            </p:cNvPr>
            <p:cNvGrpSpPr/>
            <p:nvPr/>
          </p:nvGrpSpPr>
          <p:grpSpPr>
            <a:xfrm>
              <a:off x="8699161" y="2411591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29C8E4BE-1D6E-63E6-81BB-C87A63E0FEB4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421819E-A011-620E-EC95-39739A19610D}"/>
                  </a:ext>
                </a:extLst>
              </p:cNvPr>
              <p:cNvSpPr/>
              <p:nvPr/>
            </p:nvSpPr>
            <p:spPr>
              <a:xfrm>
                <a:off x="6025936" y="2327275"/>
                <a:ext cx="53975" cy="5397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5CC889-BF35-1C9D-B8DF-69EA3E3EC4F5}"/>
                </a:ext>
              </a:extLst>
            </p:cNvPr>
            <p:cNvSpPr/>
            <p:nvPr/>
          </p:nvSpPr>
          <p:spPr>
            <a:xfrm>
              <a:off x="9402234" y="2600191"/>
              <a:ext cx="258233" cy="258233"/>
            </a:xfrm>
            <a:prstGeom prst="ellipse">
              <a:avLst/>
            </a:prstGeom>
            <a:solidFill>
              <a:srgbClr val="4EA72E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7EED40-6F3B-1546-8636-F198ECF3AFF3}"/>
                </a:ext>
              </a:extLst>
            </p:cNvPr>
            <p:cNvCxnSpPr>
              <a:stCxn id="66" idx="4"/>
              <a:endCxn id="51" idx="2"/>
            </p:cNvCxnSpPr>
            <p:nvPr/>
          </p:nvCxnSpPr>
          <p:spPr>
            <a:xfrm>
              <a:off x="9111341" y="2655613"/>
              <a:ext cx="290893" cy="73695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4898EC7-AF2D-AA8B-0AAD-326CE234D8D1}"/>
                </a:ext>
              </a:extLst>
            </p:cNvPr>
            <p:cNvGrpSpPr/>
            <p:nvPr/>
          </p:nvGrpSpPr>
          <p:grpSpPr>
            <a:xfrm rot="3163012">
              <a:off x="9043356" y="2922257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F8585A02-2970-E8F2-ADB4-06C5895D9A51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33F2FC-1300-1817-8347-34819573C57E}"/>
                  </a:ext>
                </a:extLst>
              </p:cNvPr>
              <p:cNvSpPr/>
              <p:nvPr/>
            </p:nvSpPr>
            <p:spPr>
              <a:xfrm>
                <a:off x="6025936" y="2327275"/>
                <a:ext cx="53975" cy="5397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7A9179-6001-A195-35B6-21CEF50ABE13}"/>
                </a:ext>
              </a:extLst>
            </p:cNvPr>
            <p:cNvCxnSpPr>
              <a:cxnSpLocks/>
              <a:stCxn id="64" idx="0"/>
              <a:endCxn id="51" idx="3"/>
            </p:cNvCxnSpPr>
            <p:nvPr/>
          </p:nvCxnSpPr>
          <p:spPr>
            <a:xfrm flipV="1">
              <a:off x="9312853" y="2820607"/>
              <a:ext cx="127198" cy="12644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E5DFE8-1211-813C-CD22-5E1BCAC62434}"/>
                </a:ext>
              </a:extLst>
            </p:cNvPr>
            <p:cNvGrpSpPr/>
            <p:nvPr/>
          </p:nvGrpSpPr>
          <p:grpSpPr>
            <a:xfrm rot="19433767">
              <a:off x="9359001" y="1923810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1C838D30-7408-33FC-C98B-C77F2F17CF8D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BBE9DB3-5DBA-5007-B19B-E05C1DC344E5}"/>
                  </a:ext>
                </a:extLst>
              </p:cNvPr>
              <p:cNvSpPr/>
              <p:nvPr/>
            </p:nvSpPr>
            <p:spPr>
              <a:xfrm>
                <a:off x="6025936" y="2327275"/>
                <a:ext cx="53975" cy="5397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EB43DE-13F9-EBC0-1530-326E1AE9F468}"/>
                </a:ext>
              </a:extLst>
            </p:cNvPr>
            <p:cNvCxnSpPr>
              <a:stCxn id="51" idx="0"/>
              <a:endCxn id="62" idx="2"/>
            </p:cNvCxnSpPr>
            <p:nvPr/>
          </p:nvCxnSpPr>
          <p:spPr>
            <a:xfrm flipV="1">
              <a:off x="9531351" y="2324077"/>
              <a:ext cx="42171" cy="27611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96D83D3-0434-9FBC-532F-782FA0D85181}"/>
                </a:ext>
              </a:extLst>
            </p:cNvPr>
            <p:cNvGrpSpPr/>
            <p:nvPr/>
          </p:nvGrpSpPr>
          <p:grpSpPr>
            <a:xfrm rot="2572183">
              <a:off x="10052388" y="2491055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B3ADC52A-8093-B25D-7407-41AEDE16E48D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D67C1EC-9240-E3A5-DA61-3D2F1C43F9EF}"/>
                  </a:ext>
                </a:extLst>
              </p:cNvPr>
              <p:cNvSpPr/>
              <p:nvPr/>
            </p:nvSpPr>
            <p:spPr>
              <a:xfrm>
                <a:off x="6025936" y="2327275"/>
                <a:ext cx="53975" cy="5397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017961-4D51-D3F6-F2B6-F350208A1776}"/>
                </a:ext>
              </a:extLst>
            </p:cNvPr>
            <p:cNvCxnSpPr>
              <a:stCxn id="51" idx="6"/>
              <a:endCxn id="60" idx="2"/>
            </p:cNvCxnSpPr>
            <p:nvPr/>
          </p:nvCxnSpPr>
          <p:spPr>
            <a:xfrm flipV="1">
              <a:off x="9660467" y="2725773"/>
              <a:ext cx="345028" cy="3535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9D39960-E172-5EEB-5E0A-B04D05C6DB64}"/>
                </a:ext>
              </a:extLst>
            </p:cNvPr>
            <p:cNvSpPr txBox="1"/>
            <p:nvPr/>
          </p:nvSpPr>
          <p:spPr>
            <a:xfrm rot="19428904">
              <a:off x="9521666" y="2801601"/>
              <a:ext cx="48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…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FA91E243-FAC7-7993-06E3-3022290E7DB9}"/>
              </a:ext>
            </a:extLst>
          </p:cNvPr>
          <p:cNvSpPr/>
          <p:nvPr/>
        </p:nvSpPr>
        <p:spPr>
          <a:xfrm>
            <a:off x="6892532" y="212452"/>
            <a:ext cx="2027792" cy="2027552"/>
          </a:xfrm>
          <a:prstGeom prst="ellipse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6C7B87E-EA01-93A4-7307-3904639B1DE7}"/>
              </a:ext>
            </a:extLst>
          </p:cNvPr>
          <p:cNvGrpSpPr/>
          <p:nvPr/>
        </p:nvGrpSpPr>
        <p:grpSpPr>
          <a:xfrm>
            <a:off x="9196104" y="638476"/>
            <a:ext cx="1926506" cy="1501101"/>
            <a:chOff x="8699161" y="1923810"/>
            <a:chExt cx="1721778" cy="1341580"/>
          </a:xfrm>
          <a:solidFill>
            <a:srgbClr val="E97132">
              <a:lumMod val="60000"/>
              <a:lumOff val="40000"/>
            </a:srgbClr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7EB5E86-D72F-930A-4BDB-9E8E0039BC96}"/>
                </a:ext>
              </a:extLst>
            </p:cNvPr>
            <p:cNvGrpSpPr/>
            <p:nvPr/>
          </p:nvGrpSpPr>
          <p:grpSpPr>
            <a:xfrm>
              <a:off x="8699161" y="2411591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DC31C8F0-3B0D-97DF-C930-0A2A41E6B735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62CD5C4-CAA7-9027-BE3D-62A33AF7A945}"/>
                  </a:ext>
                </a:extLst>
              </p:cNvPr>
              <p:cNvSpPr/>
              <p:nvPr/>
            </p:nvSpPr>
            <p:spPr>
              <a:xfrm>
                <a:off x="5971272" y="2284985"/>
                <a:ext cx="151090" cy="15109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AFD4D04-1F03-A2FE-64CF-F5933FC09BE6}"/>
                </a:ext>
              </a:extLst>
            </p:cNvPr>
            <p:cNvSpPr/>
            <p:nvPr/>
          </p:nvSpPr>
          <p:spPr>
            <a:xfrm>
              <a:off x="9402234" y="2600191"/>
              <a:ext cx="258233" cy="258233"/>
            </a:xfrm>
            <a:prstGeom prst="ellipse">
              <a:avLst/>
            </a:prstGeom>
            <a:solidFill>
              <a:srgbClr val="4EA72E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120F45D-F266-B443-C091-E52E373C07A7}"/>
                </a:ext>
              </a:extLst>
            </p:cNvPr>
            <p:cNvCxnSpPr>
              <a:stCxn id="86" idx="4"/>
              <a:endCxn id="71" idx="2"/>
            </p:cNvCxnSpPr>
            <p:nvPr/>
          </p:nvCxnSpPr>
          <p:spPr>
            <a:xfrm>
              <a:off x="9111341" y="2655613"/>
              <a:ext cx="290893" cy="73695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6753B7D-86EA-095D-4922-EBCD4A5ECDA5}"/>
                </a:ext>
              </a:extLst>
            </p:cNvPr>
            <p:cNvGrpSpPr/>
            <p:nvPr/>
          </p:nvGrpSpPr>
          <p:grpSpPr>
            <a:xfrm rot="3163012">
              <a:off x="9043356" y="2922257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9C0DA368-C97B-1BC3-EAC4-D833ABA77DAD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E03A91B-A3C1-4207-964C-627BD796FB63}"/>
                  </a:ext>
                </a:extLst>
              </p:cNvPr>
              <p:cNvSpPr/>
              <p:nvPr/>
            </p:nvSpPr>
            <p:spPr>
              <a:xfrm>
                <a:off x="5964624" y="2293549"/>
                <a:ext cx="141223" cy="141223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192AA5-A2A4-3B2B-B24E-6EF0EFE761B5}"/>
                </a:ext>
              </a:extLst>
            </p:cNvPr>
            <p:cNvCxnSpPr>
              <a:cxnSpLocks/>
              <a:stCxn id="84" idx="0"/>
              <a:endCxn id="71" idx="3"/>
            </p:cNvCxnSpPr>
            <p:nvPr/>
          </p:nvCxnSpPr>
          <p:spPr>
            <a:xfrm flipV="1">
              <a:off x="9312853" y="2820607"/>
              <a:ext cx="127198" cy="12644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57A7FD8-623D-4B3F-6D13-6C42D5D3CC36}"/>
                </a:ext>
              </a:extLst>
            </p:cNvPr>
            <p:cNvGrpSpPr/>
            <p:nvPr/>
          </p:nvGrpSpPr>
          <p:grpSpPr>
            <a:xfrm rot="19433767">
              <a:off x="9359001" y="1923810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E42B6C3F-F8C5-03D0-963C-37CA0F893497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5F9E21C-F0A4-3B3D-E8EF-1E2FA1627AFA}"/>
                  </a:ext>
                </a:extLst>
              </p:cNvPr>
              <p:cNvSpPr/>
              <p:nvPr/>
            </p:nvSpPr>
            <p:spPr>
              <a:xfrm>
                <a:off x="5961779" y="2276363"/>
                <a:ext cx="159595" cy="159595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69EF4EB-B247-3578-3732-1B521913304F}"/>
                </a:ext>
              </a:extLst>
            </p:cNvPr>
            <p:cNvCxnSpPr>
              <a:stCxn id="71" idx="0"/>
              <a:endCxn id="82" idx="2"/>
            </p:cNvCxnSpPr>
            <p:nvPr/>
          </p:nvCxnSpPr>
          <p:spPr>
            <a:xfrm flipV="1">
              <a:off x="9531351" y="2324077"/>
              <a:ext cx="42171" cy="276114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2E32776-71E5-1E4E-91FE-AE62F28292CA}"/>
                </a:ext>
              </a:extLst>
            </p:cNvPr>
            <p:cNvGrpSpPr/>
            <p:nvPr/>
          </p:nvGrpSpPr>
          <p:grpSpPr>
            <a:xfrm rot="2572183">
              <a:off x="10052388" y="2491055"/>
              <a:ext cx="368551" cy="317716"/>
              <a:chOff x="5841661" y="2142928"/>
              <a:chExt cx="368551" cy="317716"/>
            </a:xfrm>
            <a:grpFill/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66B177FA-198C-31DC-2CD1-17FC06AC5169}"/>
                  </a:ext>
                </a:extLst>
              </p:cNvPr>
              <p:cNvSpPr/>
              <p:nvPr/>
            </p:nvSpPr>
            <p:spPr>
              <a:xfrm rot="20383573">
                <a:off x="5841661" y="2142928"/>
                <a:ext cx="368551" cy="31771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4EA72E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5093754-8037-1CB5-A70B-9A44F81BE155}"/>
                  </a:ext>
                </a:extLst>
              </p:cNvPr>
              <p:cNvSpPr/>
              <p:nvPr/>
            </p:nvSpPr>
            <p:spPr>
              <a:xfrm>
                <a:off x="5964559" y="2274417"/>
                <a:ext cx="147694" cy="1476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E9713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6905D0-EA6A-1D68-2F06-642752291EC1}"/>
                </a:ext>
              </a:extLst>
            </p:cNvPr>
            <p:cNvCxnSpPr>
              <a:stCxn id="71" idx="6"/>
              <a:endCxn id="80" idx="2"/>
            </p:cNvCxnSpPr>
            <p:nvPr/>
          </p:nvCxnSpPr>
          <p:spPr>
            <a:xfrm flipV="1">
              <a:off x="9660467" y="2725773"/>
              <a:ext cx="345028" cy="3535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B488A48-57C8-BD0A-9CA4-61E02D324D30}"/>
                </a:ext>
              </a:extLst>
            </p:cNvPr>
            <p:cNvSpPr txBox="1"/>
            <p:nvPr/>
          </p:nvSpPr>
          <p:spPr>
            <a:xfrm rot="19428904">
              <a:off x="9521666" y="2801601"/>
              <a:ext cx="48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…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BFE3BDD-9332-32C7-B349-A6FEE5719E9F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8591572" y="844897"/>
            <a:ext cx="1249741" cy="144049"/>
          </a:xfrm>
          <a:prstGeom prst="straightConnector1">
            <a:avLst/>
          </a:prstGeom>
          <a:noFill/>
          <a:ln w="127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B112EB01-87E6-CBD7-834A-86E27A8B80C3}"/>
              </a:ext>
            </a:extLst>
          </p:cNvPr>
          <p:cNvSpPr/>
          <p:nvPr/>
        </p:nvSpPr>
        <p:spPr>
          <a:xfrm>
            <a:off x="9841313" y="471995"/>
            <a:ext cx="745892" cy="745803"/>
          </a:xfrm>
          <a:prstGeom prst="ellipse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25AD-0B28-DA76-DA95-BA3B88F6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fractal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F9FD9-DB56-0CCB-D88C-6737BD15D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get a class of codes that support transversal </a:t>
            </a:r>
            <a:r>
              <a:rPr lang="en-US" dirty="0" err="1"/>
              <a:t>interblock</a:t>
            </a:r>
            <a:r>
              <a:rPr lang="en-US" dirty="0"/>
              <a:t>/</a:t>
            </a:r>
            <a:r>
              <a:rPr lang="en-US" dirty="0" err="1"/>
              <a:t>mesoblock</a:t>
            </a:r>
            <a:r>
              <a:rPr lang="en-US" dirty="0"/>
              <a:t>/</a:t>
            </a:r>
            <a:r>
              <a:rPr lang="en-US" dirty="0" err="1"/>
              <a:t>intrablock</a:t>
            </a:r>
            <a:r>
              <a:rPr lang="en-US" dirty="0"/>
              <a:t> transversal </a:t>
            </a:r>
            <a:r>
              <a:rPr lang="en-US" dirty="0" err="1"/>
              <a:t>C</a:t>
            </a:r>
            <a:r>
              <a:rPr lang="en-US" baseline="30000" dirty="0" err="1"/>
              <a:t>r</a:t>
            </a:r>
            <a:r>
              <a:rPr lang="en-US" dirty="0" err="1"/>
              <a:t>P</a:t>
            </a:r>
            <a:r>
              <a:rPr lang="en-US" dirty="0"/>
              <a:t> gates. Also FT if the base codes have d&gt;=3.</a:t>
            </a:r>
          </a:p>
          <a:p>
            <a:endParaRPr lang="en-US" dirty="0"/>
          </a:p>
          <a:p>
            <a:r>
              <a:rPr lang="en-US" dirty="0"/>
              <a:t>Asymptotic code parameter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LDPC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Efficiently decodable with TN-Max Likelihood decoder for any single qubit </a:t>
            </a:r>
            <a:r>
              <a:rPr lang="en-US" dirty="0" err="1">
                <a:sym typeface="Wingdings" panose="05000000000000000000" pitchFamily="2" charset="2"/>
              </a:rPr>
              <a:t>iid</a:t>
            </a:r>
            <a:r>
              <a:rPr lang="en-US" dirty="0">
                <a:sym typeface="Wingdings" panose="05000000000000000000" pitchFamily="2" charset="2"/>
              </a:rPr>
              <a:t> error 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\documentclass{article}&#10;\usepackage{amsmath}&#10;\pagestyle{empty}&#10;\begin{document}&#10;&#10;&#10;$[[N,K=O(N^{\alpha}), D=O(N^{\beta})]]$&#10;&#10;\end{document}" title="IguanaTex Bitmap Display">
            <a:extLst>
              <a:ext uri="{FF2B5EF4-FFF2-40B4-BE49-F238E27FC236}">
                <a16:creationId xmlns:a16="http://schemas.microsoft.com/office/drawing/2014/main" id="{AEB37A2A-3FE9-BB90-5B53-DB9BE35F79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4229062"/>
            <a:ext cx="3657446" cy="310095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&#10;$$\alpha = \frac{\log f}{\log f+\log m}, ~\beta = \frac{\log d'}{\log f+\log m}$$&#10;&#10;\end{document}" title="IguanaTex Bitmap Display">
            <a:extLst>
              <a:ext uri="{FF2B5EF4-FFF2-40B4-BE49-F238E27FC236}">
                <a16:creationId xmlns:a16="http://schemas.microsoft.com/office/drawing/2014/main" id="{B6EC6068-4731-5920-47FA-FC7E6113F1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92" y="4090775"/>
            <a:ext cx="4112762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9B56-2BE3-4768-360B-B5F70FE8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f=3 Fractal code from (punctured) QRM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0EF9-0FDD-9968-C11E-7851160D3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[[15,1,3]] QRM code as basic blocks</a:t>
            </a:r>
          </a:p>
          <a:p>
            <a:r>
              <a:rPr lang="en-US" dirty="0"/>
              <a:t>Fully addressable CZ on any two logical qubits</a:t>
            </a:r>
          </a:p>
          <a:p>
            <a:r>
              <a:rPr lang="en-US" dirty="0"/>
              <a:t>Partially addressable T</a:t>
            </a:r>
          </a:p>
          <a:p>
            <a:pPr lvl="1"/>
            <a:r>
              <a:rPr lang="en-US" dirty="0"/>
              <a:t>Always act on even # qubits</a:t>
            </a:r>
          </a:p>
          <a:p>
            <a:r>
              <a:rPr lang="en-US" dirty="0"/>
              <a:t>Code parameters</a:t>
            </a:r>
          </a:p>
          <a:p>
            <a:endParaRPr lang="en-US" dirty="0"/>
          </a:p>
          <a:p>
            <a:r>
              <a:rPr lang="en-US" dirty="0"/>
              <a:t>Fully addressable T, CS, CCZ possible</a:t>
            </a:r>
          </a:p>
        </p:txBody>
      </p:sp>
      <p:pic>
        <p:nvPicPr>
          <p:cNvPr id="171" name="Picture 170" descr="\documentclass{article}&#10;\usepackage{amsmath}&#10;\pagestyle{empty}&#10;\begin{document}&#10;&#10;$[[n, O(n^{0.29}),O(n^{0.29})]]$&#10;&#10;&#10;\end{document}" title="IguanaTex Bitmap Display">
            <a:extLst>
              <a:ext uri="{FF2B5EF4-FFF2-40B4-BE49-F238E27FC236}">
                <a16:creationId xmlns:a16="http://schemas.microsoft.com/office/drawing/2014/main" id="{1F61F2D5-C364-5796-2FAB-C692C0366A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12" y="4466297"/>
            <a:ext cx="3098294" cy="345327"/>
          </a:xfrm>
          <a:prstGeom prst="rect">
            <a:avLst/>
          </a:prstGeom>
        </p:spPr>
      </p:pic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1311092-E72F-52C1-7027-865F3D83F0E0}"/>
              </a:ext>
            </a:extLst>
          </p:cNvPr>
          <p:cNvGrpSpPr/>
          <p:nvPr/>
        </p:nvGrpSpPr>
        <p:grpSpPr>
          <a:xfrm>
            <a:off x="5398623" y="2286000"/>
            <a:ext cx="6710827" cy="3544992"/>
            <a:chOff x="4808281" y="2707015"/>
            <a:chExt cx="6710827" cy="3544992"/>
          </a:xfrm>
        </p:grpSpPr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7EDCC01A-5ED9-F909-88B1-5328CC9E1478}"/>
                </a:ext>
              </a:extLst>
            </p:cNvPr>
            <p:cNvGrpSpPr/>
            <p:nvPr/>
          </p:nvGrpSpPr>
          <p:grpSpPr>
            <a:xfrm>
              <a:off x="4808281" y="3207307"/>
              <a:ext cx="3513115" cy="3044700"/>
              <a:chOff x="6904988" y="606354"/>
              <a:chExt cx="5372028" cy="4655758"/>
            </a:xfrm>
          </p:grpSpPr>
          <p:pic>
            <p:nvPicPr>
              <p:cNvPr id="399" name="Graphic 398">
                <a:extLst>
                  <a:ext uri="{FF2B5EF4-FFF2-40B4-BE49-F238E27FC236}">
                    <a16:creationId xmlns:a16="http://schemas.microsoft.com/office/drawing/2014/main" id="{36416443-3388-AC32-ED6A-5167DF5ED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904988" y="606354"/>
                <a:ext cx="5372028" cy="4655758"/>
              </a:xfrm>
              <a:prstGeom prst="rect">
                <a:avLst/>
              </a:prstGeom>
            </p:spPr>
          </p:pic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1AB9C37A-1F7C-2DBD-BB7E-126E9582121E}"/>
                  </a:ext>
                </a:extLst>
              </p:cNvPr>
              <p:cNvGrpSpPr/>
              <p:nvPr/>
            </p:nvGrpSpPr>
            <p:grpSpPr>
              <a:xfrm>
                <a:off x="9259306" y="1760735"/>
                <a:ext cx="663392" cy="598488"/>
                <a:chOff x="4224338" y="2082800"/>
                <a:chExt cx="663392" cy="598488"/>
              </a:xfrm>
            </p:grpSpPr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5E4AFBE8-6516-AE80-A5B8-993DDA2FC85D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3710C470-E756-719B-7ED4-3CF99A6B07AA}"/>
                    </a:ext>
                  </a:extLst>
                </p:cNvPr>
                <p:cNvCxnSpPr>
                  <a:endCxn id="502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E6BC627F-D157-02B1-E0ED-A969372DE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0777FCF4-3CCA-D4CA-C380-E4E3412D99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211FDB94-ADF9-0BB2-D9B3-EBAC545E2122}"/>
                  </a:ext>
                </a:extLst>
              </p:cNvPr>
              <p:cNvGrpSpPr/>
              <p:nvPr/>
            </p:nvGrpSpPr>
            <p:grpSpPr>
              <a:xfrm>
                <a:off x="9402680" y="1138367"/>
                <a:ext cx="376644" cy="339794"/>
                <a:chOff x="4224338" y="2082800"/>
                <a:chExt cx="663392" cy="598488"/>
              </a:xfrm>
            </p:grpSpPr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25A6B4C6-0E5A-0AB7-E37E-9554368EC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EAED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7EED90E9-7100-0AF1-0C39-1A46FEE4256A}"/>
                    </a:ext>
                  </a:extLst>
                </p:cNvPr>
                <p:cNvCxnSpPr>
                  <a:endCxn id="500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EAEDC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DFC8FF93-7A4C-2C5F-ABB2-93855E274DD4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E565BA2C-441D-2925-B931-8C26DB3EC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29B09B8F-96B3-9EB5-1E15-F871FE5986AC}"/>
                  </a:ext>
                </a:extLst>
              </p:cNvPr>
              <p:cNvGrpSpPr/>
              <p:nvPr/>
            </p:nvGrpSpPr>
            <p:grpSpPr>
              <a:xfrm>
                <a:off x="8732755" y="2322642"/>
                <a:ext cx="376644" cy="339794"/>
                <a:chOff x="4224338" y="2082800"/>
                <a:chExt cx="663392" cy="598488"/>
              </a:xfrm>
            </p:grpSpPr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5BB672F2-B785-C1A1-0726-4A954C875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C201963C-2971-5DC9-0033-AD88296270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501DB090-45B6-AE3C-3880-6AE6502ABBCC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id="{1CC4CA27-7C1C-C64C-9C35-95459064BFC5}"/>
                    </a:ext>
                  </a:extLst>
                </p:cNvPr>
                <p:cNvCxnSpPr>
                  <a:endCxn id="496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4D19DC7B-C98B-3F4C-04BA-3EBC1A6F2D7C}"/>
                  </a:ext>
                </a:extLst>
              </p:cNvPr>
              <p:cNvGrpSpPr/>
              <p:nvPr/>
            </p:nvGrpSpPr>
            <p:grpSpPr>
              <a:xfrm>
                <a:off x="10075256" y="2322642"/>
                <a:ext cx="376644" cy="339794"/>
                <a:chOff x="4224338" y="2082800"/>
                <a:chExt cx="663392" cy="598488"/>
              </a:xfrm>
            </p:grpSpPr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A472F6D0-0F87-938B-C9B8-8C1FE1D9FC00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41B003CD-A621-6DE2-2F5B-62339AD96A1C}"/>
                    </a:ext>
                  </a:extLst>
                </p:cNvPr>
                <p:cNvCxnSpPr>
                  <a:endCxn id="490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6FD4C3FF-5E8F-41DC-0459-AA365864A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E8529B1B-56B0-B472-CE26-252E6F6AFA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2FA53456-FE9D-E51D-45B6-034DBD81E6E8}"/>
                  </a:ext>
                </a:extLst>
              </p:cNvPr>
              <p:cNvGrpSpPr/>
              <p:nvPr/>
            </p:nvGrpSpPr>
            <p:grpSpPr>
              <a:xfrm>
                <a:off x="7917711" y="4080709"/>
                <a:ext cx="663392" cy="598488"/>
                <a:chOff x="4224338" y="2082800"/>
                <a:chExt cx="663392" cy="598488"/>
              </a:xfrm>
            </p:grpSpPr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D20F740D-6F21-A3F1-8792-47D8B51B4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D5DA6E80-C334-47FD-4709-28633BAE2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53109461-3F0E-7347-ACED-75DB3A5EBCF3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E5FEB260-C325-8BC1-F427-0E0947B6F1A5}"/>
                    </a:ext>
                  </a:extLst>
                </p:cNvPr>
                <p:cNvCxnSpPr>
                  <a:endCxn id="488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1773EC07-50BF-F515-834A-EC13A67D507F}"/>
                  </a:ext>
                </a:extLst>
              </p:cNvPr>
              <p:cNvGrpSpPr/>
              <p:nvPr/>
            </p:nvGrpSpPr>
            <p:grpSpPr>
              <a:xfrm>
                <a:off x="8061085" y="3458341"/>
                <a:ext cx="376644" cy="339794"/>
                <a:chOff x="4224338" y="2082800"/>
                <a:chExt cx="663392" cy="598488"/>
              </a:xfrm>
            </p:grpSpPr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1ADAEDFB-1C1C-5B77-A23A-386F5692B43C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C3708AD4-BA94-5A31-8057-5C8DCDD779F7}"/>
                    </a:ext>
                  </a:extLst>
                </p:cNvPr>
                <p:cNvCxnSpPr>
                  <a:endCxn id="482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35182787-BAC4-5873-97C9-9A1507E30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56FD1923-DB85-8667-C99B-F2B9FE56F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C3780C25-E03A-538F-00D5-28EE51B83DE9}"/>
                  </a:ext>
                </a:extLst>
              </p:cNvPr>
              <p:cNvGrpSpPr/>
              <p:nvPr/>
            </p:nvGrpSpPr>
            <p:grpSpPr>
              <a:xfrm>
                <a:off x="7391160" y="4642616"/>
                <a:ext cx="376644" cy="339794"/>
                <a:chOff x="4224338" y="2082800"/>
                <a:chExt cx="663392" cy="598488"/>
              </a:xfrm>
            </p:grpSpPr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C2672B9D-35CC-0F91-3DC7-596AA1905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19611055-FCCC-9593-593D-09CB34E34C6C}"/>
                    </a:ext>
                  </a:extLst>
                </p:cNvPr>
                <p:cNvCxnSpPr>
                  <a:endCxn id="480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1D932CFE-445D-6676-AED2-31FD97A98B5E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57512B8E-D4AD-2874-8610-1E54079C8B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E88D41E-765E-26C3-6780-AE41B92BAB3B}"/>
                  </a:ext>
                </a:extLst>
              </p:cNvPr>
              <p:cNvGrpSpPr/>
              <p:nvPr/>
            </p:nvGrpSpPr>
            <p:grpSpPr>
              <a:xfrm>
                <a:off x="8733661" y="4642616"/>
                <a:ext cx="376644" cy="339794"/>
                <a:chOff x="4224338" y="2082800"/>
                <a:chExt cx="663392" cy="598488"/>
              </a:xfrm>
            </p:grpSpPr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9EE160BF-A5E2-410C-5501-4091BD9DCD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9156C53B-AD1A-4660-6174-95FF64F6E8E2}"/>
                    </a:ext>
                  </a:extLst>
                </p:cNvPr>
                <p:cNvCxnSpPr>
                  <a:endCxn id="476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F3888B08-6C71-00AB-939D-01E2CE9CB9BE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1C3F107B-8693-D0B4-8080-D571DA8DC0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5718964-4797-7E26-FF00-24DA756DB5B4}"/>
                  </a:ext>
                </a:extLst>
              </p:cNvPr>
              <p:cNvGrpSpPr/>
              <p:nvPr/>
            </p:nvGrpSpPr>
            <p:grpSpPr>
              <a:xfrm>
                <a:off x="10610680" y="4081793"/>
                <a:ext cx="663392" cy="598488"/>
                <a:chOff x="4224338" y="2082800"/>
                <a:chExt cx="663392" cy="598488"/>
              </a:xfrm>
            </p:grpSpPr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C489E42F-A172-E9D1-FCF0-322512D77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E1D858AC-45ED-F244-E4B1-4308100B95E0}"/>
                    </a:ext>
                  </a:extLst>
                </p:cNvPr>
                <p:cNvCxnSpPr>
                  <a:endCxn id="472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11A1837B-235F-B51C-27AC-FC1E4DB0F511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84728B41-F64F-5EA4-F590-A604D3BA17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8C313C5E-92D1-96EA-B8B3-B9C5F76B152B}"/>
                  </a:ext>
                </a:extLst>
              </p:cNvPr>
              <p:cNvGrpSpPr/>
              <p:nvPr/>
            </p:nvGrpSpPr>
            <p:grpSpPr>
              <a:xfrm>
                <a:off x="10758787" y="3458341"/>
                <a:ext cx="376644" cy="339794"/>
                <a:chOff x="4224338" y="2082800"/>
                <a:chExt cx="663392" cy="598488"/>
              </a:xfrm>
            </p:grpSpPr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309240C8-B299-4A4F-6A40-22A981887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22A19AA2-EEE9-A8BD-DB78-7F1758494C5A}"/>
                    </a:ext>
                  </a:extLst>
                </p:cNvPr>
                <p:cNvCxnSpPr>
                  <a:endCxn id="469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3F3A12BE-9E78-4FAB-F24D-9F37B81F4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C48380F3-1BB1-39DA-806E-2203555B70D2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354B17FF-493F-D875-0C53-175DED71BD84}"/>
                  </a:ext>
                </a:extLst>
              </p:cNvPr>
              <p:cNvGrpSpPr/>
              <p:nvPr/>
            </p:nvGrpSpPr>
            <p:grpSpPr>
              <a:xfrm>
                <a:off x="10088862" y="4642616"/>
                <a:ext cx="376644" cy="339794"/>
                <a:chOff x="4224338" y="2082800"/>
                <a:chExt cx="663392" cy="598488"/>
              </a:xfrm>
            </p:grpSpPr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C20F6461-68F7-AFA0-2BD6-0EB480F7B152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E7F0D00F-B855-FDC9-199D-AC5286D402BA}"/>
                    </a:ext>
                  </a:extLst>
                </p:cNvPr>
                <p:cNvCxnSpPr>
                  <a:endCxn id="462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2EC9CBDD-551B-FF00-4026-7CD60A113F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75BC54D9-B542-331E-826A-4BEA43F1E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8696F18C-74D0-4A4F-364D-35BC94C9D4B0}"/>
                  </a:ext>
                </a:extLst>
              </p:cNvPr>
              <p:cNvGrpSpPr/>
              <p:nvPr/>
            </p:nvGrpSpPr>
            <p:grpSpPr>
              <a:xfrm>
                <a:off x="11431363" y="4642616"/>
                <a:ext cx="376644" cy="339794"/>
                <a:chOff x="4224338" y="2082800"/>
                <a:chExt cx="663392" cy="598488"/>
              </a:xfrm>
            </p:grpSpPr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E3CA10DC-3818-5B3C-A3A9-26EB8EBE1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E51E89C0-3919-BA44-A5B5-C7ECC3329D95}"/>
                    </a:ext>
                  </a:extLst>
                </p:cNvPr>
                <p:cNvCxnSpPr>
                  <a:endCxn id="460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016C92EE-855C-9AB7-C72F-4A0F4EF9A574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0C95381F-0E10-9DF4-D213-F97ECCD71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9637962-6766-63F9-6522-39CB40D57D45}"/>
                  </a:ext>
                </a:extLst>
              </p:cNvPr>
              <p:cNvGrpSpPr/>
              <p:nvPr/>
            </p:nvGrpSpPr>
            <p:grpSpPr>
              <a:xfrm>
                <a:off x="8930927" y="2904588"/>
                <a:ext cx="1324250" cy="1194690"/>
                <a:chOff x="4224338" y="2082800"/>
                <a:chExt cx="663392" cy="598488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0C805F45-F72B-FCF4-0610-AFA2C86F26F4}"/>
                    </a:ext>
                  </a:extLst>
                </p:cNvPr>
                <p:cNvCxnSpPr>
                  <a:endCxn id="456" idx="0"/>
                </p:cNvCxnSpPr>
                <p:nvPr/>
              </p:nvCxnSpPr>
              <p:spPr>
                <a:xfrm>
                  <a:off x="4556034" y="2082800"/>
                  <a:ext cx="0" cy="3003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3B185D29-FCDC-DF41-8133-C16E5158E7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4338" y="2544270"/>
                  <a:ext cx="238372" cy="1370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C24501B5-9BEB-03F8-F015-7A50F29F2164}"/>
                    </a:ext>
                  </a:extLst>
                </p:cNvPr>
                <p:cNvSpPr/>
                <p:nvPr/>
              </p:nvSpPr>
              <p:spPr>
                <a:xfrm>
                  <a:off x="4444260" y="2383128"/>
                  <a:ext cx="223548" cy="223548"/>
                </a:xfrm>
                <a:prstGeom prst="ellipse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CEA8A5AA-95BB-7A3A-9321-9503FC4384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56137" y="2552948"/>
                  <a:ext cx="231593" cy="1283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13" name="Isosceles Triangle 412">
                <a:extLst>
                  <a:ext uri="{FF2B5EF4-FFF2-40B4-BE49-F238E27FC236}">
                    <a16:creationId xmlns:a16="http://schemas.microsoft.com/office/drawing/2014/main" id="{AA75F8B0-93FB-B4DD-0B29-3A8BC75E9122}"/>
                  </a:ext>
                </a:extLst>
              </p:cNvPr>
              <p:cNvSpPr/>
              <p:nvPr/>
            </p:nvSpPr>
            <p:spPr>
              <a:xfrm>
                <a:off x="9258175" y="615861"/>
                <a:ext cx="662406" cy="571040"/>
              </a:xfrm>
              <a:prstGeom prst="triangle">
                <a:avLst/>
              </a:prstGeom>
              <a:solidFill>
                <a:srgbClr val="5EAEDC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4" name="Isosceles Triangle 413">
                <a:extLst>
                  <a:ext uri="{FF2B5EF4-FFF2-40B4-BE49-F238E27FC236}">
                    <a16:creationId xmlns:a16="http://schemas.microsoft.com/office/drawing/2014/main" id="{B7B0EA0C-F212-873A-0725-4807B2BEF639}"/>
                  </a:ext>
                </a:extLst>
              </p:cNvPr>
              <p:cNvSpPr/>
              <p:nvPr/>
            </p:nvSpPr>
            <p:spPr>
              <a:xfrm>
                <a:off x="8922999" y="1192641"/>
                <a:ext cx="662406" cy="571040"/>
              </a:xfrm>
              <a:prstGeom prst="triangle">
                <a:avLst/>
              </a:prstGeom>
              <a:solidFill>
                <a:srgbClr val="5EAEDC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5" name="Isosceles Triangle 414">
                <a:extLst>
                  <a:ext uri="{FF2B5EF4-FFF2-40B4-BE49-F238E27FC236}">
                    <a16:creationId xmlns:a16="http://schemas.microsoft.com/office/drawing/2014/main" id="{01A1E6E2-BF11-A1D2-DF85-4D391F46A032}"/>
                  </a:ext>
                </a:extLst>
              </p:cNvPr>
              <p:cNvSpPr/>
              <p:nvPr/>
            </p:nvSpPr>
            <p:spPr>
              <a:xfrm>
                <a:off x="10605493" y="2937175"/>
                <a:ext cx="662406" cy="571040"/>
              </a:xfrm>
              <a:prstGeom prst="triangl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6" name="Isosceles Triangle 415">
                <a:extLst>
                  <a:ext uri="{FF2B5EF4-FFF2-40B4-BE49-F238E27FC236}">
                    <a16:creationId xmlns:a16="http://schemas.microsoft.com/office/drawing/2014/main" id="{8389E641-6D84-2806-016E-4D0435713A05}"/>
                  </a:ext>
                </a:extLst>
              </p:cNvPr>
              <p:cNvSpPr/>
              <p:nvPr/>
            </p:nvSpPr>
            <p:spPr>
              <a:xfrm>
                <a:off x="10268914" y="3519742"/>
                <a:ext cx="662406" cy="571040"/>
              </a:xfrm>
              <a:prstGeom prst="triangl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7" name="Isosceles Triangle 416">
                <a:extLst>
                  <a:ext uri="{FF2B5EF4-FFF2-40B4-BE49-F238E27FC236}">
                    <a16:creationId xmlns:a16="http://schemas.microsoft.com/office/drawing/2014/main" id="{A948D315-3D91-D4D2-4B8D-1318243AAB3A}"/>
                  </a:ext>
                </a:extLst>
              </p:cNvPr>
              <p:cNvSpPr/>
              <p:nvPr/>
            </p:nvSpPr>
            <p:spPr>
              <a:xfrm>
                <a:off x="11275787" y="4096524"/>
                <a:ext cx="662406" cy="571040"/>
              </a:xfrm>
              <a:prstGeom prst="triangl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8" name="Isosceles Triangle 417">
                <a:extLst>
                  <a:ext uri="{FF2B5EF4-FFF2-40B4-BE49-F238E27FC236}">
                    <a16:creationId xmlns:a16="http://schemas.microsoft.com/office/drawing/2014/main" id="{0931C1A4-3C47-FD12-3B17-4325EE115600}"/>
                  </a:ext>
                </a:extLst>
              </p:cNvPr>
              <p:cNvSpPr/>
              <p:nvPr/>
            </p:nvSpPr>
            <p:spPr>
              <a:xfrm>
                <a:off x="10938419" y="4676187"/>
                <a:ext cx="662406" cy="571040"/>
              </a:xfrm>
              <a:prstGeom prst="triangl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9" name="Isosceles Triangle 418">
                <a:extLst>
                  <a:ext uri="{FF2B5EF4-FFF2-40B4-BE49-F238E27FC236}">
                    <a16:creationId xmlns:a16="http://schemas.microsoft.com/office/drawing/2014/main" id="{03254A8D-853D-8D56-80F3-15088DE7F915}"/>
                  </a:ext>
                </a:extLst>
              </p:cNvPr>
              <p:cNvSpPr/>
              <p:nvPr/>
            </p:nvSpPr>
            <p:spPr>
              <a:xfrm>
                <a:off x="7245054" y="4098013"/>
                <a:ext cx="662406" cy="571040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0" name="Isosceles Triangle 419">
                <a:extLst>
                  <a:ext uri="{FF2B5EF4-FFF2-40B4-BE49-F238E27FC236}">
                    <a16:creationId xmlns:a16="http://schemas.microsoft.com/office/drawing/2014/main" id="{8634739C-E3FA-BCEE-BDD5-6C2A4722E257}"/>
                  </a:ext>
                </a:extLst>
              </p:cNvPr>
              <p:cNvSpPr/>
              <p:nvPr/>
            </p:nvSpPr>
            <p:spPr>
              <a:xfrm>
                <a:off x="7581937" y="4681999"/>
                <a:ext cx="662406" cy="571040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1" name="Isosceles Triangle 420">
                <a:extLst>
                  <a:ext uri="{FF2B5EF4-FFF2-40B4-BE49-F238E27FC236}">
                    <a16:creationId xmlns:a16="http://schemas.microsoft.com/office/drawing/2014/main" id="{3C4BC9A0-C81E-1E79-0A2F-C1DA5B447C6A}"/>
                  </a:ext>
                </a:extLst>
              </p:cNvPr>
              <p:cNvSpPr/>
              <p:nvPr/>
            </p:nvSpPr>
            <p:spPr>
              <a:xfrm>
                <a:off x="8591300" y="4101308"/>
                <a:ext cx="662406" cy="571040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2" name="Isosceles Triangle 421">
                <a:extLst>
                  <a:ext uri="{FF2B5EF4-FFF2-40B4-BE49-F238E27FC236}">
                    <a16:creationId xmlns:a16="http://schemas.microsoft.com/office/drawing/2014/main" id="{0CE4C4E2-26B3-5D3C-A7CC-CDA0EE229201}"/>
                  </a:ext>
                </a:extLst>
              </p:cNvPr>
              <p:cNvSpPr/>
              <p:nvPr/>
            </p:nvSpPr>
            <p:spPr>
              <a:xfrm>
                <a:off x="8928183" y="4685294"/>
                <a:ext cx="662406" cy="571040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3" name="Isosceles Triangle 422">
                <a:extLst>
                  <a:ext uri="{FF2B5EF4-FFF2-40B4-BE49-F238E27FC236}">
                    <a16:creationId xmlns:a16="http://schemas.microsoft.com/office/drawing/2014/main" id="{3CA54255-6F73-0379-2D8D-24BF07EBA02E}"/>
                  </a:ext>
                </a:extLst>
              </p:cNvPr>
              <p:cNvSpPr/>
              <p:nvPr/>
            </p:nvSpPr>
            <p:spPr>
              <a:xfrm>
                <a:off x="8928103" y="2352647"/>
                <a:ext cx="662406" cy="571040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4" name="Isosceles Triangle 423">
                <a:extLst>
                  <a:ext uri="{FF2B5EF4-FFF2-40B4-BE49-F238E27FC236}">
                    <a16:creationId xmlns:a16="http://schemas.microsoft.com/office/drawing/2014/main" id="{48B62172-67E5-64B1-775D-EB95F3768ECF}"/>
                  </a:ext>
                </a:extLst>
              </p:cNvPr>
              <p:cNvSpPr/>
              <p:nvPr/>
            </p:nvSpPr>
            <p:spPr>
              <a:xfrm>
                <a:off x="8251645" y="2352647"/>
                <a:ext cx="662406" cy="571040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2BDFDC65-ABE8-4C03-9041-E6DCB66C15CA}"/>
                  </a:ext>
                </a:extLst>
              </p:cNvPr>
              <p:cNvGrpSpPr/>
              <p:nvPr/>
            </p:nvGrpSpPr>
            <p:grpSpPr>
              <a:xfrm>
                <a:off x="8502178" y="867681"/>
                <a:ext cx="2172762" cy="1927921"/>
                <a:chOff x="3466014" y="1194281"/>
                <a:chExt cx="2172762" cy="1927921"/>
              </a:xfrm>
              <a:solidFill>
                <a:srgbClr val="E8E8E8"/>
              </a:solidFill>
            </p:grpSpPr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64242B94-EC9F-1605-4BCA-0877885C8A6E}"/>
                    </a:ext>
                  </a:extLst>
                </p:cNvPr>
                <p:cNvSpPr/>
                <p:nvPr/>
              </p:nvSpPr>
              <p:spPr>
                <a:xfrm>
                  <a:off x="4133875" y="1800226"/>
                  <a:ext cx="155550" cy="155550"/>
                </a:xfrm>
                <a:prstGeom prst="ellipse">
                  <a:avLst/>
                </a:pr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CE927B58-C756-2D76-42B3-BC14BE7DBB86}"/>
                    </a:ext>
                  </a:extLst>
                </p:cNvPr>
                <p:cNvSpPr/>
                <p:nvPr/>
              </p:nvSpPr>
              <p:spPr>
                <a:xfrm>
                  <a:off x="4809955" y="1800226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604039A0-CACE-8295-0924-ABA801084D9A}"/>
                    </a:ext>
                  </a:extLst>
                </p:cNvPr>
                <p:cNvSpPr/>
                <p:nvPr/>
              </p:nvSpPr>
              <p:spPr>
                <a:xfrm>
                  <a:off x="4478259" y="1194281"/>
                  <a:ext cx="155550" cy="155550"/>
                </a:xfrm>
                <a:prstGeom prst="ellipse">
                  <a:avLst/>
                </a:prstGeom>
                <a:solidFill>
                  <a:srgbClr val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C4C3CE4F-2E59-DAEB-99F4-F5E08D21D8C4}"/>
                    </a:ext>
                  </a:extLst>
                </p:cNvPr>
                <p:cNvSpPr/>
                <p:nvPr/>
              </p:nvSpPr>
              <p:spPr>
                <a:xfrm>
                  <a:off x="4807146" y="2964207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546BE3D9-69A3-8405-56D5-0AE980A2EC1B}"/>
                    </a:ext>
                  </a:extLst>
                </p:cNvPr>
                <p:cNvSpPr/>
                <p:nvPr/>
              </p:nvSpPr>
              <p:spPr>
                <a:xfrm>
                  <a:off x="5483226" y="2964207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E87E1B12-1679-985B-6EB2-D7ACC6CC8224}"/>
                    </a:ext>
                  </a:extLst>
                </p:cNvPr>
                <p:cNvSpPr/>
                <p:nvPr/>
              </p:nvSpPr>
              <p:spPr>
                <a:xfrm>
                  <a:off x="5151530" y="2358262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1CE2A58C-A502-6A81-CB6C-AE75C02C960D}"/>
                    </a:ext>
                  </a:extLst>
                </p:cNvPr>
                <p:cNvSpPr/>
                <p:nvPr/>
              </p:nvSpPr>
              <p:spPr>
                <a:xfrm>
                  <a:off x="3466014" y="2966652"/>
                  <a:ext cx="155550" cy="155550"/>
                </a:xfrm>
                <a:prstGeom prst="ellipse">
                  <a:avLst/>
                </a:prstGeom>
                <a:solidFill>
                  <a:srgbClr val="E8E8E8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B8B11FF7-2C60-F8D9-18BA-0BA518817951}"/>
                    </a:ext>
                  </a:extLst>
                </p:cNvPr>
                <p:cNvSpPr/>
                <p:nvPr/>
              </p:nvSpPr>
              <p:spPr>
                <a:xfrm>
                  <a:off x="4142094" y="2966652"/>
                  <a:ext cx="155550" cy="155550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8C1DF62C-5B03-A1C4-82DA-BEC51A57B5B8}"/>
                    </a:ext>
                  </a:extLst>
                </p:cNvPr>
                <p:cNvSpPr/>
                <p:nvPr/>
              </p:nvSpPr>
              <p:spPr>
                <a:xfrm>
                  <a:off x="3810398" y="2360707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56DF47E3-1F4B-E38B-A489-96411E2AD8CC}"/>
                  </a:ext>
                </a:extLst>
              </p:cNvPr>
              <p:cNvSpPr/>
              <p:nvPr/>
            </p:nvSpPr>
            <p:spPr>
              <a:xfrm>
                <a:off x="11193602" y="3784663"/>
                <a:ext cx="155550" cy="155550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02134C73-14AD-1F1A-4C15-958749D185DC}"/>
                  </a:ext>
                </a:extLst>
              </p:cNvPr>
              <p:cNvSpPr/>
              <p:nvPr/>
            </p:nvSpPr>
            <p:spPr>
              <a:xfrm>
                <a:off x="10526883" y="3786283"/>
                <a:ext cx="155550" cy="155550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F466EA7B-9353-B44F-ECFD-6B52CB675300}"/>
                  </a:ext>
                </a:extLst>
              </p:cNvPr>
              <p:cNvSpPr/>
              <p:nvPr/>
            </p:nvSpPr>
            <p:spPr>
              <a:xfrm>
                <a:off x="10867870" y="3182709"/>
                <a:ext cx="155550" cy="155550"/>
              </a:xfrm>
              <a:prstGeom prst="ellipse">
                <a:avLst/>
              </a:prstGeom>
              <a:solidFill>
                <a:srgbClr val="E8E8E8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67CE3BA9-F73E-95AA-497E-340E90E0E040}"/>
                  </a:ext>
                </a:extLst>
              </p:cNvPr>
              <p:cNvSpPr/>
              <p:nvPr/>
            </p:nvSpPr>
            <p:spPr>
              <a:xfrm>
                <a:off x="11196757" y="4952635"/>
                <a:ext cx="155550" cy="15555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117BB526-4CDE-2EA6-A3CE-A8F5340F3927}"/>
                  </a:ext>
                </a:extLst>
              </p:cNvPr>
              <p:cNvSpPr/>
              <p:nvPr/>
            </p:nvSpPr>
            <p:spPr>
              <a:xfrm>
                <a:off x="11872837" y="4952635"/>
                <a:ext cx="155550" cy="155550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A0B7D2F-66C9-C2A1-D0AE-6E52005FE5E1}"/>
                  </a:ext>
                </a:extLst>
              </p:cNvPr>
              <p:cNvSpPr/>
              <p:nvPr/>
            </p:nvSpPr>
            <p:spPr>
              <a:xfrm>
                <a:off x="11541141" y="4346690"/>
                <a:ext cx="155550" cy="155550"/>
              </a:xfrm>
              <a:prstGeom prst="ellipse">
                <a:avLst/>
              </a:prstGeom>
              <a:solidFill>
                <a:srgbClr val="E8E8E8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5E1706D2-864A-D165-1EDF-7357CE86809D}"/>
                  </a:ext>
                </a:extLst>
              </p:cNvPr>
              <p:cNvSpPr/>
              <p:nvPr/>
            </p:nvSpPr>
            <p:spPr>
              <a:xfrm>
                <a:off x="9855625" y="4955080"/>
                <a:ext cx="155550" cy="155550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CACC771-5E5F-50D1-B16D-4886899043A2}"/>
                  </a:ext>
                </a:extLst>
              </p:cNvPr>
              <p:cNvSpPr/>
              <p:nvPr/>
            </p:nvSpPr>
            <p:spPr>
              <a:xfrm>
                <a:off x="10531705" y="4955080"/>
                <a:ext cx="155550" cy="155550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F1C32F1E-F6B1-A3B5-7E96-CF3ECFB41606}"/>
                  </a:ext>
                </a:extLst>
              </p:cNvPr>
              <p:cNvSpPr/>
              <p:nvPr/>
            </p:nvSpPr>
            <p:spPr>
              <a:xfrm>
                <a:off x="10200009" y="4349135"/>
                <a:ext cx="155550" cy="155550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6ACFF752-43AC-335A-4893-DF71329FEF52}"/>
                  </a:ext>
                </a:extLst>
              </p:cNvPr>
              <p:cNvGrpSpPr/>
              <p:nvPr/>
            </p:nvGrpSpPr>
            <p:grpSpPr>
              <a:xfrm>
                <a:off x="7148711" y="3197223"/>
                <a:ext cx="2172762" cy="1927921"/>
                <a:chOff x="3466014" y="1194281"/>
                <a:chExt cx="2172762" cy="1927921"/>
              </a:xfrm>
              <a:solidFill>
                <a:srgbClr val="E8E8E8"/>
              </a:solidFill>
            </p:grpSpPr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81E73EB6-2DA7-E07F-F65D-BDA6CC68835C}"/>
                    </a:ext>
                  </a:extLst>
                </p:cNvPr>
                <p:cNvSpPr/>
                <p:nvPr/>
              </p:nvSpPr>
              <p:spPr>
                <a:xfrm>
                  <a:off x="4133875" y="1800226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F77E81EE-5925-40C4-75C2-344D39D18671}"/>
                    </a:ext>
                  </a:extLst>
                </p:cNvPr>
                <p:cNvSpPr/>
                <p:nvPr/>
              </p:nvSpPr>
              <p:spPr>
                <a:xfrm>
                  <a:off x="4809955" y="1800226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D75E5183-ABCF-7CE3-686D-AB5BA4C388CF}"/>
                    </a:ext>
                  </a:extLst>
                </p:cNvPr>
                <p:cNvSpPr/>
                <p:nvPr/>
              </p:nvSpPr>
              <p:spPr>
                <a:xfrm>
                  <a:off x="4478259" y="1194281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37659C3E-BBF4-903F-49AD-CC461217CCE7}"/>
                    </a:ext>
                  </a:extLst>
                </p:cNvPr>
                <p:cNvSpPr/>
                <p:nvPr/>
              </p:nvSpPr>
              <p:spPr>
                <a:xfrm>
                  <a:off x="4807146" y="2964207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659DEADB-60F5-B20A-A415-3C3CDAAFFF5A}"/>
                    </a:ext>
                  </a:extLst>
                </p:cNvPr>
                <p:cNvSpPr/>
                <p:nvPr/>
              </p:nvSpPr>
              <p:spPr>
                <a:xfrm>
                  <a:off x="5483226" y="2964207"/>
                  <a:ext cx="155550" cy="155550"/>
                </a:xfrm>
                <a:prstGeom prst="ellipse">
                  <a:avLst/>
                </a:prstGeom>
                <a:solidFill>
                  <a:srgbClr val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A03EA25F-6CA8-AD52-6721-BD515A1FA7DD}"/>
                    </a:ext>
                  </a:extLst>
                </p:cNvPr>
                <p:cNvSpPr/>
                <p:nvPr/>
              </p:nvSpPr>
              <p:spPr>
                <a:xfrm>
                  <a:off x="5151530" y="2358262"/>
                  <a:ext cx="155550" cy="155550"/>
                </a:xfrm>
                <a:prstGeom prst="ellipse">
                  <a:avLst/>
                </a:prstGeom>
                <a:solidFill>
                  <a:srgbClr val="E8E8E8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99CEFE14-0CB0-DDAE-6030-942206E7A2BE}"/>
                    </a:ext>
                  </a:extLst>
                </p:cNvPr>
                <p:cNvSpPr/>
                <p:nvPr/>
              </p:nvSpPr>
              <p:spPr>
                <a:xfrm>
                  <a:off x="3466014" y="2966652"/>
                  <a:ext cx="155550" cy="1555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17579A66-7576-1B07-4FB2-DBD083F42149}"/>
                    </a:ext>
                  </a:extLst>
                </p:cNvPr>
                <p:cNvSpPr/>
                <p:nvPr/>
              </p:nvSpPr>
              <p:spPr>
                <a:xfrm>
                  <a:off x="4142094" y="2966652"/>
                  <a:ext cx="155550" cy="155550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B47FB0CD-91F9-8509-7881-1A24ED055C15}"/>
                    </a:ext>
                  </a:extLst>
                </p:cNvPr>
                <p:cNvSpPr/>
                <p:nvPr/>
              </p:nvSpPr>
              <p:spPr>
                <a:xfrm>
                  <a:off x="3810398" y="2360707"/>
                  <a:ext cx="155550" cy="155550"/>
                </a:xfrm>
                <a:prstGeom prst="ellipse">
                  <a:avLst/>
                </a:prstGeom>
                <a:solidFill>
                  <a:srgbClr val="E8E8E8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B6C27F5A-A486-8404-434C-537C2F52E964}"/>
                </a:ext>
              </a:extLst>
            </p:cNvPr>
            <p:cNvGrpSpPr/>
            <p:nvPr/>
          </p:nvGrpSpPr>
          <p:grpSpPr>
            <a:xfrm>
              <a:off x="9022860" y="3008260"/>
              <a:ext cx="2123056" cy="2104299"/>
              <a:chOff x="2393379" y="661423"/>
              <a:chExt cx="4479085" cy="4439512"/>
            </a:xfrm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A926EC8D-B027-5B71-F4DA-EDE96234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6957" y="3268389"/>
                <a:ext cx="555999" cy="37293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44FDCB0C-F5F6-28A1-E4AC-C0CB415BA9D5}"/>
                  </a:ext>
                </a:extLst>
              </p:cNvPr>
              <p:cNvCxnSpPr>
                <a:cxnSpLocks/>
                <a:stCxn id="374" idx="4"/>
                <a:endCxn id="390" idx="0"/>
              </p:cNvCxnSpPr>
              <p:nvPr/>
            </p:nvCxnSpPr>
            <p:spPr>
              <a:xfrm flipV="1">
                <a:off x="4816408" y="1004800"/>
                <a:ext cx="0" cy="4911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D5A535A0-21F1-8895-5D6F-225507B70150}"/>
                  </a:ext>
                </a:extLst>
              </p:cNvPr>
              <p:cNvCxnSpPr>
                <a:cxnSpLocks/>
                <a:stCxn id="374" idx="1"/>
                <a:endCxn id="375" idx="5"/>
              </p:cNvCxnSpPr>
              <p:nvPr/>
            </p:nvCxnSpPr>
            <p:spPr>
              <a:xfrm>
                <a:off x="4909630" y="1721013"/>
                <a:ext cx="505496" cy="40219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B3D90CCE-6781-FB64-636F-8CC55564C70C}"/>
                  </a:ext>
                </a:extLst>
              </p:cNvPr>
              <p:cNvCxnSpPr>
                <a:cxnSpLocks/>
                <a:stCxn id="392" idx="3"/>
                <a:endCxn id="374" idx="7"/>
              </p:cNvCxnSpPr>
              <p:nvPr/>
            </p:nvCxnSpPr>
            <p:spPr>
              <a:xfrm flipV="1">
                <a:off x="4233690" y="1721013"/>
                <a:ext cx="489497" cy="3862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0304C295-539D-EC10-6282-453B44051B9F}"/>
                  </a:ext>
                </a:extLst>
              </p:cNvPr>
              <p:cNvCxnSpPr>
                <a:cxnSpLocks/>
                <a:stCxn id="370" idx="1"/>
                <a:endCxn id="392" idx="1"/>
              </p:cNvCxnSpPr>
              <p:nvPr/>
            </p:nvCxnSpPr>
            <p:spPr>
              <a:xfrm flipH="1" flipV="1">
                <a:off x="4233690" y="2184216"/>
                <a:ext cx="429143" cy="69402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E37A5516-1CAF-38E4-47F1-9C2444E085ED}"/>
                  </a:ext>
                </a:extLst>
              </p:cNvPr>
              <p:cNvCxnSpPr>
                <a:cxnSpLocks/>
                <a:stCxn id="398" idx="5"/>
                <a:endCxn id="358" idx="1"/>
              </p:cNvCxnSpPr>
              <p:nvPr/>
            </p:nvCxnSpPr>
            <p:spPr>
              <a:xfrm>
                <a:off x="5988207" y="3695598"/>
                <a:ext cx="4039" cy="49614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2017C54-EB5E-6450-5340-5CB0B99A4E24}"/>
                  </a:ext>
                </a:extLst>
              </p:cNvPr>
              <p:cNvCxnSpPr>
                <a:cxnSpLocks/>
                <a:stCxn id="364" idx="6"/>
                <a:endCxn id="370" idx="3"/>
              </p:cNvCxnSpPr>
              <p:nvPr/>
            </p:nvCxnSpPr>
            <p:spPr>
              <a:xfrm flipV="1">
                <a:off x="3457876" y="3064681"/>
                <a:ext cx="1204957" cy="54201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9A35FD97-3CBC-8142-B548-5BD3787D2F60}"/>
                  </a:ext>
                </a:extLst>
              </p:cNvPr>
              <p:cNvCxnSpPr>
                <a:cxnSpLocks/>
                <a:stCxn id="398" idx="0"/>
                <a:endCxn id="370" idx="5"/>
              </p:cNvCxnSpPr>
              <p:nvPr/>
            </p:nvCxnSpPr>
            <p:spPr>
              <a:xfrm flipH="1" flipV="1">
                <a:off x="4849276" y="3064681"/>
                <a:ext cx="1183788" cy="54095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5B3BD525-523E-FE82-41E4-F4189A7B6C4A}"/>
                  </a:ext>
                </a:extLst>
              </p:cNvPr>
              <p:cNvCxnSpPr>
                <a:cxnSpLocks/>
                <a:stCxn id="358" idx="4"/>
                <a:endCxn id="396" idx="0"/>
              </p:cNvCxnSpPr>
              <p:nvPr/>
            </p:nvCxnSpPr>
            <p:spPr>
              <a:xfrm flipH="1">
                <a:off x="5386254" y="4409749"/>
                <a:ext cx="497295" cy="34639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563B1A9D-ECB1-CF59-6AB2-ED76FE26817E}"/>
                  </a:ext>
                </a:extLst>
              </p:cNvPr>
              <p:cNvCxnSpPr>
                <a:cxnSpLocks/>
                <a:endCxn id="394" idx="2"/>
              </p:cNvCxnSpPr>
              <p:nvPr/>
            </p:nvCxnSpPr>
            <p:spPr>
              <a:xfrm>
                <a:off x="5991935" y="4318043"/>
                <a:ext cx="550303" cy="4314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93EFEDBE-7FD2-2E01-A3E0-431F6DAAB00E}"/>
                  </a:ext>
                </a:extLst>
              </p:cNvPr>
              <p:cNvGrpSpPr/>
              <p:nvPr/>
            </p:nvGrpSpPr>
            <p:grpSpPr>
              <a:xfrm rot="2940064">
                <a:off x="5697469" y="3346792"/>
                <a:ext cx="589068" cy="589068"/>
                <a:chOff x="5099050" y="1809750"/>
                <a:chExt cx="996950" cy="996950"/>
              </a:xfrm>
            </p:grpSpPr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C89F2730-9B3E-B556-9E58-C2C8A407D0D7}"/>
                    </a:ext>
                  </a:extLst>
                </p:cNvPr>
                <p:cNvSpPr/>
                <p:nvPr/>
              </p:nvSpPr>
              <p:spPr>
                <a:xfrm>
                  <a:off x="5099050" y="1809750"/>
                  <a:ext cx="996950" cy="996950"/>
                </a:xfrm>
                <a:prstGeom prst="ellipse">
                  <a:avLst/>
                </a:prstGeom>
                <a:solidFill>
                  <a:srgbClr val="0F9ED5"/>
                </a:solidFill>
                <a:ln w="28575" cap="flat" cmpd="sng" algn="ctr">
                  <a:solidFill>
                    <a:srgbClr val="0F9E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05951C0D-8D57-AE5A-695E-F347888D97EA}"/>
                    </a:ext>
                  </a:extLst>
                </p:cNvPr>
                <p:cNvSpPr/>
                <p:nvPr/>
              </p:nvSpPr>
              <p:spPr>
                <a:xfrm>
                  <a:off x="5505450" y="2216150"/>
                  <a:ext cx="184150" cy="184150"/>
                </a:xfrm>
                <a:prstGeom prst="ellipse">
                  <a:avLst/>
                </a:prstGeom>
                <a:solidFill>
                  <a:srgbClr val="E8E8E8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D61C5D31-FCEF-D9F2-8555-BB1003A2A750}"/>
                  </a:ext>
                </a:extLst>
              </p:cNvPr>
              <p:cNvGrpSpPr/>
              <p:nvPr/>
            </p:nvGrpSpPr>
            <p:grpSpPr>
              <a:xfrm rot="2940064">
                <a:off x="5050659" y="4497305"/>
                <a:ext cx="589068" cy="589068"/>
                <a:chOff x="4036903" y="3615719"/>
                <a:chExt cx="996950" cy="996950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3EE14818-1D30-BD27-78C4-78C0AD47D8E4}"/>
                    </a:ext>
                  </a:extLst>
                </p:cNvPr>
                <p:cNvSpPr/>
                <p:nvPr/>
              </p:nvSpPr>
              <p:spPr>
                <a:xfrm>
                  <a:off x="4036903" y="3615719"/>
                  <a:ext cx="996950" cy="996950"/>
                </a:xfrm>
                <a:prstGeom prst="ellipse">
                  <a:avLst/>
                </a:prstGeom>
                <a:solidFill>
                  <a:srgbClr val="0F9ED5"/>
                </a:solidFill>
                <a:ln w="28575" cap="flat" cmpd="sng" algn="ctr">
                  <a:solidFill>
                    <a:srgbClr val="0F9E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790E4B8B-0295-7737-A766-4B08F6D056D2}"/>
                    </a:ext>
                  </a:extLst>
                </p:cNvPr>
                <p:cNvSpPr/>
                <p:nvPr/>
              </p:nvSpPr>
              <p:spPr>
                <a:xfrm>
                  <a:off x="4443303" y="4022119"/>
                  <a:ext cx="184150" cy="184150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8575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6894182D-A59D-E661-EF41-C28A68E6BCF4}"/>
                  </a:ext>
                </a:extLst>
              </p:cNvPr>
              <p:cNvSpPr/>
              <p:nvPr/>
            </p:nvSpPr>
            <p:spPr>
              <a:xfrm rot="2940064">
                <a:off x="5851212" y="4191423"/>
                <a:ext cx="263671" cy="263671"/>
              </a:xfrm>
              <a:prstGeom prst="ellipse">
                <a:avLst/>
              </a:prstGeom>
              <a:solidFill>
                <a:srgbClr val="156082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9570B8DC-31C9-7A97-CAE2-7A23732ADCBF}"/>
                  </a:ext>
                </a:extLst>
              </p:cNvPr>
              <p:cNvGrpSpPr/>
              <p:nvPr/>
            </p:nvGrpSpPr>
            <p:grpSpPr>
              <a:xfrm rot="2940064">
                <a:off x="6283396" y="4496024"/>
                <a:ext cx="589068" cy="589068"/>
                <a:chOff x="4036903" y="3615719"/>
                <a:chExt cx="996950" cy="996950"/>
              </a:xfrm>
            </p:grpSpPr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5DD9B5A9-389E-126B-4B36-F1C6286D256D}"/>
                    </a:ext>
                  </a:extLst>
                </p:cNvPr>
                <p:cNvSpPr/>
                <p:nvPr/>
              </p:nvSpPr>
              <p:spPr>
                <a:xfrm>
                  <a:off x="4036903" y="3615719"/>
                  <a:ext cx="996950" cy="996950"/>
                </a:xfrm>
                <a:prstGeom prst="ellipse">
                  <a:avLst/>
                </a:prstGeom>
                <a:solidFill>
                  <a:srgbClr val="0F9ED5"/>
                </a:solidFill>
                <a:ln w="28575" cap="flat" cmpd="sng" algn="ctr">
                  <a:solidFill>
                    <a:srgbClr val="0F9E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A8422F9D-1F14-1341-BE6B-25396CE39AA1}"/>
                    </a:ext>
                  </a:extLst>
                </p:cNvPr>
                <p:cNvSpPr/>
                <p:nvPr/>
              </p:nvSpPr>
              <p:spPr>
                <a:xfrm>
                  <a:off x="4443303" y="4022119"/>
                  <a:ext cx="184150" cy="184150"/>
                </a:xfrm>
                <a:prstGeom prst="ellipse">
                  <a:avLst/>
                </a:prstGeom>
                <a:solidFill>
                  <a:srgbClr val="E97132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E020AE0-CE9B-DF0B-1AF8-DD1B089F95E6}"/>
                  </a:ext>
                </a:extLst>
              </p:cNvPr>
              <p:cNvCxnSpPr>
                <a:cxnSpLocks/>
                <a:stCxn id="364" idx="3"/>
                <a:endCxn id="367" idx="7"/>
              </p:cNvCxnSpPr>
              <p:nvPr/>
            </p:nvCxnSpPr>
            <p:spPr>
              <a:xfrm>
                <a:off x="3418947" y="3699377"/>
                <a:ext cx="6950" cy="46058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A9768AD5-CFF0-4C7A-488D-57F249EFDB97}"/>
                  </a:ext>
                </a:extLst>
              </p:cNvPr>
              <p:cNvCxnSpPr>
                <a:cxnSpLocks/>
                <a:endCxn id="366" idx="6"/>
              </p:cNvCxnSpPr>
              <p:nvPr/>
            </p:nvCxnSpPr>
            <p:spPr>
              <a:xfrm flipH="1">
                <a:off x="2893750" y="4301816"/>
                <a:ext cx="527362" cy="46630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EE31DDAC-A01C-9FB9-6B4F-6C990C956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5897" y="4301816"/>
                <a:ext cx="529562" cy="4543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B64929AB-9A24-308F-0777-A584523764E0}"/>
                  </a:ext>
                </a:extLst>
              </p:cNvPr>
              <p:cNvSpPr/>
              <p:nvPr/>
            </p:nvSpPr>
            <p:spPr>
              <a:xfrm rot="18917004">
                <a:off x="3124682" y="3350439"/>
                <a:ext cx="589068" cy="589068"/>
              </a:xfrm>
              <a:prstGeom prst="ellipse">
                <a:avLst/>
              </a:prstGeom>
              <a:solidFill>
                <a:srgbClr val="0F9ED5"/>
              </a:solidFill>
              <a:ln w="28575" cap="flat" cmpd="sng" algn="ctr">
                <a:solidFill>
                  <a:srgbClr val="0F9E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7CE0803-FC91-FAE5-70DC-D1EFDC9933FD}"/>
                  </a:ext>
                </a:extLst>
              </p:cNvPr>
              <p:cNvSpPr/>
              <p:nvPr/>
            </p:nvSpPr>
            <p:spPr>
              <a:xfrm rot="18917004">
                <a:off x="3364812" y="3590569"/>
                <a:ext cx="108809" cy="108809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19AA834E-0CB5-1E73-D927-52E1741E1E25}"/>
                  </a:ext>
                </a:extLst>
              </p:cNvPr>
              <p:cNvSpPr/>
              <p:nvPr/>
            </p:nvSpPr>
            <p:spPr>
              <a:xfrm rot="18917004">
                <a:off x="2560556" y="4511867"/>
                <a:ext cx="589068" cy="589068"/>
              </a:xfrm>
              <a:prstGeom prst="ellipse">
                <a:avLst/>
              </a:prstGeom>
              <a:solidFill>
                <a:srgbClr val="0F9ED5"/>
              </a:solidFill>
              <a:ln w="28575" cap="flat" cmpd="sng" algn="ctr">
                <a:solidFill>
                  <a:srgbClr val="0F9E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B6C5AFA-CE7B-9157-1F39-65DE769E4F89}"/>
                  </a:ext>
                </a:extLst>
              </p:cNvPr>
              <p:cNvSpPr/>
              <p:nvPr/>
            </p:nvSpPr>
            <p:spPr>
              <a:xfrm rot="18917004">
                <a:off x="2800686" y="4751997"/>
                <a:ext cx="108809" cy="108809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E98FA12A-95A2-C406-83A9-E17A9D6BFF3A}"/>
                  </a:ext>
                </a:extLst>
              </p:cNvPr>
              <p:cNvSpPr/>
              <p:nvPr/>
            </p:nvSpPr>
            <p:spPr>
              <a:xfrm rot="18917004">
                <a:off x="3293409" y="4159964"/>
                <a:ext cx="263671" cy="263671"/>
              </a:xfrm>
              <a:prstGeom prst="ellipse">
                <a:avLst/>
              </a:prstGeom>
              <a:solidFill>
                <a:srgbClr val="156082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3672DE18-9C77-BCA8-ABAC-935B35DE6AD4}"/>
                  </a:ext>
                </a:extLst>
              </p:cNvPr>
              <p:cNvSpPr/>
              <p:nvPr/>
            </p:nvSpPr>
            <p:spPr>
              <a:xfrm rot="18917004">
                <a:off x="3720835" y="4509845"/>
                <a:ext cx="589068" cy="589068"/>
              </a:xfrm>
              <a:prstGeom prst="ellipse">
                <a:avLst/>
              </a:prstGeom>
              <a:solidFill>
                <a:srgbClr val="0F9ED5"/>
              </a:solidFill>
              <a:ln w="28575" cap="flat" cmpd="sng" algn="ctr">
                <a:solidFill>
                  <a:srgbClr val="0F9E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BA6C2CEB-9256-DF57-344E-FD3929EB39C8}"/>
                  </a:ext>
                </a:extLst>
              </p:cNvPr>
              <p:cNvSpPr/>
              <p:nvPr/>
            </p:nvSpPr>
            <p:spPr>
              <a:xfrm rot="18917004">
                <a:off x="3960965" y="4749975"/>
                <a:ext cx="108809" cy="108809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65835B08-2AD7-DD9D-7344-93EEB4BEF6B2}"/>
                  </a:ext>
                </a:extLst>
              </p:cNvPr>
              <p:cNvSpPr/>
              <p:nvPr/>
            </p:nvSpPr>
            <p:spPr>
              <a:xfrm>
                <a:off x="4624219" y="2839624"/>
                <a:ext cx="263671" cy="263671"/>
              </a:xfrm>
              <a:prstGeom prst="ellipse">
                <a:avLst/>
              </a:prstGeom>
              <a:solidFill>
                <a:srgbClr val="156082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FB0A2841-D55E-E7B7-84E3-FFA1571F0393}"/>
                  </a:ext>
                </a:extLst>
              </p:cNvPr>
              <p:cNvGrpSpPr/>
              <p:nvPr/>
            </p:nvGrpSpPr>
            <p:grpSpPr>
              <a:xfrm rot="10800000">
                <a:off x="3900686" y="1851212"/>
                <a:ext cx="589068" cy="589068"/>
                <a:chOff x="5099050" y="1809750"/>
                <a:chExt cx="996950" cy="996950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44EAC34E-6075-6067-F395-7764341C5861}"/>
                    </a:ext>
                  </a:extLst>
                </p:cNvPr>
                <p:cNvSpPr/>
                <p:nvPr/>
              </p:nvSpPr>
              <p:spPr>
                <a:xfrm>
                  <a:off x="5099050" y="1809750"/>
                  <a:ext cx="996950" cy="996950"/>
                </a:xfrm>
                <a:prstGeom prst="ellipse">
                  <a:avLst/>
                </a:prstGeom>
                <a:solidFill>
                  <a:srgbClr val="0F9ED5"/>
                </a:solidFill>
                <a:ln w="28575" cap="flat" cmpd="sng" algn="ctr">
                  <a:solidFill>
                    <a:srgbClr val="0F9E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324F6EB4-5766-6532-903D-00E0D1F38170}"/>
                    </a:ext>
                  </a:extLst>
                </p:cNvPr>
                <p:cNvSpPr/>
                <p:nvPr/>
              </p:nvSpPr>
              <p:spPr>
                <a:xfrm>
                  <a:off x="5505450" y="2216150"/>
                  <a:ext cx="184150" cy="184150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8771E1CE-786F-9827-AF8A-D0A22A255AD1}"/>
                  </a:ext>
                </a:extLst>
              </p:cNvPr>
              <p:cNvSpPr/>
              <p:nvPr/>
            </p:nvSpPr>
            <p:spPr>
              <a:xfrm rot="10800000">
                <a:off x="5145682" y="1851212"/>
                <a:ext cx="589068" cy="589068"/>
              </a:xfrm>
              <a:prstGeom prst="ellipse">
                <a:avLst/>
              </a:prstGeom>
              <a:solidFill>
                <a:srgbClr val="0F9ED5"/>
              </a:solidFill>
              <a:ln w="28575" cap="flat" cmpd="sng" algn="ctr">
                <a:solidFill>
                  <a:srgbClr val="0F9E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69926F29-F6F8-D261-E84F-1D1B27238ADB}"/>
                  </a:ext>
                </a:extLst>
              </p:cNvPr>
              <p:cNvGrpSpPr/>
              <p:nvPr/>
            </p:nvGrpSpPr>
            <p:grpSpPr>
              <a:xfrm>
                <a:off x="4521874" y="661423"/>
                <a:ext cx="589068" cy="589068"/>
                <a:chOff x="4521873" y="732000"/>
                <a:chExt cx="589068" cy="589068"/>
              </a:xfrm>
            </p:grpSpPr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9ACBAC11-D727-51C8-8F95-6F78B438A56A}"/>
                    </a:ext>
                  </a:extLst>
                </p:cNvPr>
                <p:cNvSpPr/>
                <p:nvPr/>
              </p:nvSpPr>
              <p:spPr>
                <a:xfrm rot="10800000">
                  <a:off x="4521873" y="732000"/>
                  <a:ext cx="589068" cy="589068"/>
                </a:xfrm>
                <a:prstGeom prst="ellipse">
                  <a:avLst/>
                </a:prstGeom>
                <a:solidFill>
                  <a:srgbClr val="0F9ED5"/>
                </a:solidFill>
                <a:ln w="28575" cap="flat" cmpd="sng" algn="ctr">
                  <a:solidFill>
                    <a:srgbClr val="0F9E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860F7A3D-8430-B024-4132-B516E8FDB954}"/>
                    </a:ext>
                  </a:extLst>
                </p:cNvPr>
                <p:cNvSpPr/>
                <p:nvPr/>
              </p:nvSpPr>
              <p:spPr>
                <a:xfrm rot="10800000">
                  <a:off x="4762003" y="966568"/>
                  <a:ext cx="108809" cy="108809"/>
                </a:xfrm>
                <a:prstGeom prst="ellipse">
                  <a:avLst/>
                </a:prstGeom>
                <a:solidFill>
                  <a:srgbClr val="E8E8E8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7B1854E5-BCA2-DFCB-2FB1-E4CF624D6AF7}"/>
                  </a:ext>
                </a:extLst>
              </p:cNvPr>
              <p:cNvSpPr/>
              <p:nvPr/>
            </p:nvSpPr>
            <p:spPr>
              <a:xfrm rot="10800000">
                <a:off x="4684573" y="1495956"/>
                <a:ext cx="263671" cy="263671"/>
              </a:xfrm>
              <a:prstGeom prst="ellipse">
                <a:avLst/>
              </a:prstGeom>
              <a:solidFill>
                <a:srgbClr val="156082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34398222-7E18-5945-4B5B-F271702E5A67}"/>
                  </a:ext>
                </a:extLst>
              </p:cNvPr>
              <p:cNvSpPr/>
              <p:nvPr/>
            </p:nvSpPr>
            <p:spPr>
              <a:xfrm rot="10800000">
                <a:off x="5399191" y="2107277"/>
                <a:ext cx="108809" cy="108809"/>
              </a:xfrm>
              <a:prstGeom prst="ellipse">
                <a:avLst/>
              </a:prstGeom>
              <a:solidFill>
                <a:srgbClr val="E97132">
                  <a:lumMod val="60000"/>
                  <a:lumOff val="40000"/>
                </a:srgb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76" name="Straight Arrow Connector 375">
                <a:extLst>
                  <a:ext uri="{FF2B5EF4-FFF2-40B4-BE49-F238E27FC236}">
                    <a16:creationId xmlns:a16="http://schemas.microsoft.com/office/drawing/2014/main" id="{C2DEBD30-1805-2209-43DD-EB060ED7D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3355" y="4438413"/>
                <a:ext cx="238660" cy="156806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  <p:pic>
            <p:nvPicPr>
              <p:cNvPr id="377" name="Picture 376" descr="\documentclass{article}&#10;\usepackage{amsmath}&#10;\pagestyle{empty}&#10;\begin{document}&#10;&#10;&#10;$T^{\dagger}$&#10;&#10;\end{document}" title="IguanaTex Bitmap Display">
                <a:extLst>
                  <a:ext uri="{FF2B5EF4-FFF2-40B4-BE49-F238E27FC236}">
                    <a16:creationId xmlns:a16="http://schemas.microsoft.com/office/drawing/2014/main" id="{06123145-BEC6-B6AA-592E-36E74A5B7C0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391" y="3378977"/>
                <a:ext cx="326735" cy="274535"/>
              </a:xfrm>
              <a:prstGeom prst="rect">
                <a:avLst/>
              </a:prstGeom>
            </p:spPr>
          </p:pic>
          <p:pic>
            <p:nvPicPr>
              <p:cNvPr id="378" name="Picture 377" descr="\documentclass{article}&#10;\usepackage{amsmath}&#10;\pagestyle{empty}&#10;\begin{document}&#10;&#10;&#10;$T$&#10;&#10;\end{document}" title="IguanaTex Bitmap Display">
                <a:extLst>
                  <a:ext uri="{FF2B5EF4-FFF2-40B4-BE49-F238E27FC236}">
                    <a16:creationId xmlns:a16="http://schemas.microsoft.com/office/drawing/2014/main" id="{0F2814E7-335C-137A-4C81-0EC925AF45E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4674" y="2431121"/>
                <a:ext cx="231352" cy="227295"/>
              </a:xfrm>
              <a:prstGeom prst="rect">
                <a:avLst/>
              </a:prstGeom>
            </p:spPr>
          </p:pic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1D636ABF-470D-C47F-AB7A-33E76A619E1D}"/>
                  </a:ext>
                </a:extLst>
              </p:cNvPr>
              <p:cNvSpPr txBox="1"/>
              <p:nvPr/>
            </p:nvSpPr>
            <p:spPr>
              <a:xfrm rot="1918946">
                <a:off x="2393379" y="2743700"/>
                <a:ext cx="4125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…</a:t>
                </a:r>
              </a:p>
            </p:txBody>
          </p:sp>
          <p:pic>
            <p:nvPicPr>
              <p:cNvPr id="380" name="Picture 379" descr="\documentclass{article}&#10;\usepackage{amsmath}&#10;\pagestyle{empty}&#10;\begin{document}&#10;&#10;&#10;$T$&#10;&#10;\end{document}" title="IguanaTex Bitmap Display">
                <a:extLst>
                  <a:ext uri="{FF2B5EF4-FFF2-40B4-BE49-F238E27FC236}">
                    <a16:creationId xmlns:a16="http://schemas.microsoft.com/office/drawing/2014/main" id="{DCED5BA0-ABDF-5ECB-E90E-AC714ADB3AC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899" y="4609317"/>
                <a:ext cx="231352" cy="227295"/>
              </a:xfrm>
              <a:prstGeom prst="rect">
                <a:avLst/>
              </a:prstGeom>
            </p:spPr>
          </p:pic>
          <p:pic>
            <p:nvPicPr>
              <p:cNvPr id="381" name="Picture 380" descr="\documentclass{article}&#10;\usepackage{amsmath}&#10;\pagestyle{empty}&#10;\begin{document}&#10;&#10;&#10;$T^{\dagger}$&#10;&#10;\end{document}" title="IguanaTex Bitmap Display">
                <a:extLst>
                  <a:ext uri="{FF2B5EF4-FFF2-40B4-BE49-F238E27FC236}">
                    <a16:creationId xmlns:a16="http://schemas.microsoft.com/office/drawing/2014/main" id="{5C0F5C86-DCF7-5422-83E0-ADEECBBF56B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270" y="3912909"/>
                <a:ext cx="326735" cy="274535"/>
              </a:xfrm>
              <a:prstGeom prst="rect">
                <a:avLst/>
              </a:prstGeom>
            </p:spPr>
          </p:pic>
          <p:pic>
            <p:nvPicPr>
              <p:cNvPr id="382" name="Picture 381" descr="\documentclass{article}&#10;\usepackage{amsmath}&#10;\pagestyle{empty}&#10;\begin{document}&#10;&#10;&#10;$T^{\dagger}$&#10;&#10;\end{document}" title="IguanaTex Bitmap Display">
                <a:extLst>
                  <a:ext uri="{FF2B5EF4-FFF2-40B4-BE49-F238E27FC236}">
                    <a16:creationId xmlns:a16="http://schemas.microsoft.com/office/drawing/2014/main" id="{CD3DCC34-FA6B-4AB7-D309-5B0FF0BEDC8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776" y="1251228"/>
                <a:ext cx="326735" cy="274535"/>
              </a:xfrm>
              <a:prstGeom prst="rect">
                <a:avLst/>
              </a:prstGeom>
            </p:spPr>
          </p:pic>
          <p:pic>
            <p:nvPicPr>
              <p:cNvPr id="383" name="Picture 382" descr="\documentclass{article}&#10;\usepackage{amsmath}&#10;\pagestyle{empty}&#10;\begin{document}&#10;&#10;&#10;$T$&#10;&#10;\end{document}" title="IguanaTex Bitmap Display">
                <a:extLst>
                  <a:ext uri="{FF2B5EF4-FFF2-40B4-BE49-F238E27FC236}">
                    <a16:creationId xmlns:a16="http://schemas.microsoft.com/office/drawing/2014/main" id="{66B457B0-8635-E46A-87B2-85B3CB5FBE3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5255" y="1904088"/>
                <a:ext cx="231352" cy="227295"/>
              </a:xfrm>
              <a:prstGeom prst="rect">
                <a:avLst/>
              </a:prstGeom>
            </p:spPr>
          </p:pic>
          <p:cxnSp>
            <p:nvCxnSpPr>
              <p:cNvPr id="384" name="Straight Arrow Connector 383">
                <a:extLst>
                  <a:ext uri="{FF2B5EF4-FFF2-40B4-BE49-F238E27FC236}">
                    <a16:creationId xmlns:a16="http://schemas.microsoft.com/office/drawing/2014/main" id="{26106BDB-22CA-3543-4072-54D586B9E4C6}"/>
                  </a:ext>
                </a:extLst>
              </p:cNvPr>
              <p:cNvCxnSpPr>
                <a:cxnSpLocks/>
                <a:stCxn id="358" idx="1"/>
              </p:cNvCxnSpPr>
              <p:nvPr/>
            </p:nvCxnSpPr>
            <p:spPr>
              <a:xfrm flipH="1" flipV="1">
                <a:off x="5990226" y="3954789"/>
                <a:ext cx="2020" cy="236956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5" name="Straight Arrow Connector 384">
                <a:extLst>
                  <a:ext uri="{FF2B5EF4-FFF2-40B4-BE49-F238E27FC236}">
                    <a16:creationId xmlns:a16="http://schemas.microsoft.com/office/drawing/2014/main" id="{14693F5E-3331-0B74-3132-034D9C299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79649" y="3124092"/>
                <a:ext cx="643706" cy="288595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D9409156-7C19-4C3B-46F3-EF5D4D784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74025" y="2436495"/>
                <a:ext cx="250194" cy="390667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7" name="Straight Arrow Connector 386">
                <a:extLst>
                  <a:ext uri="{FF2B5EF4-FFF2-40B4-BE49-F238E27FC236}">
                    <a16:creationId xmlns:a16="http://schemas.microsoft.com/office/drawing/2014/main" id="{D31188A6-119A-3BA8-A746-263EC49377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9447" y="1725213"/>
                <a:ext cx="298479" cy="222705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8" name="Straight Arrow Connector 387">
                <a:extLst>
                  <a:ext uri="{FF2B5EF4-FFF2-40B4-BE49-F238E27FC236}">
                    <a16:creationId xmlns:a16="http://schemas.microsoft.com/office/drawing/2014/main" id="{302AF88A-2ED8-429D-C1A2-6069EF2FB0A7}"/>
                  </a:ext>
                </a:extLst>
              </p:cNvPr>
              <p:cNvCxnSpPr>
                <a:cxnSpLocks/>
                <a:stCxn id="374" idx="4"/>
                <a:endCxn id="389" idx="0"/>
              </p:cNvCxnSpPr>
              <p:nvPr/>
            </p:nvCxnSpPr>
            <p:spPr>
              <a:xfrm flipV="1">
                <a:off x="4816408" y="1250491"/>
                <a:ext cx="0" cy="245465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012DFF0A-64A7-3CFD-74F1-E5DD496C4BB0}"/>
                </a:ext>
              </a:extLst>
            </p:cNvPr>
            <p:cNvCxnSpPr>
              <a:cxnSpLocks/>
              <a:stCxn id="344" idx="0"/>
              <a:endCxn id="415" idx="0"/>
            </p:cNvCxnSpPr>
            <p:nvPr/>
          </p:nvCxnSpPr>
          <p:spPr>
            <a:xfrm flipH="1">
              <a:off x="7444874" y="2707015"/>
              <a:ext cx="2694784" cy="2024566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0D67342-135A-402B-9B0B-F18AC927A59B}"/>
                </a:ext>
              </a:extLst>
            </p:cNvPr>
            <p:cNvCxnSpPr>
              <a:cxnSpLocks/>
              <a:stCxn id="344" idx="4"/>
            </p:cNvCxnSpPr>
            <p:nvPr/>
          </p:nvCxnSpPr>
          <p:spPr>
            <a:xfrm flipH="1">
              <a:off x="8321396" y="5188017"/>
              <a:ext cx="3197712" cy="1048658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  <p:sp>
          <p:nvSpPr>
            <p:cNvPr id="344" name="Isosceles Triangle 343">
              <a:extLst>
                <a:ext uri="{FF2B5EF4-FFF2-40B4-BE49-F238E27FC236}">
                  <a16:creationId xmlns:a16="http://schemas.microsoft.com/office/drawing/2014/main" id="{343D78BB-F437-75B9-FBC4-FC22FCE12675}"/>
                </a:ext>
              </a:extLst>
            </p:cNvPr>
            <p:cNvSpPr/>
            <p:nvPr/>
          </p:nvSpPr>
          <p:spPr>
            <a:xfrm>
              <a:off x="8760207" y="2707015"/>
              <a:ext cx="2758901" cy="2481002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E40EE5B-D735-610F-E298-D5CD710BA4AE}"/>
                </a:ext>
              </a:extLst>
            </p:cNvPr>
            <p:cNvCxnSpPr>
              <a:cxnSpLocks/>
              <a:stCxn id="344" idx="2"/>
            </p:cNvCxnSpPr>
            <p:nvPr/>
          </p:nvCxnSpPr>
          <p:spPr>
            <a:xfrm flipH="1">
              <a:off x="6524694" y="5188017"/>
              <a:ext cx="2235513" cy="1034771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</p:grpSp>
      <p:pic>
        <p:nvPicPr>
          <p:cNvPr id="508" name="Picture 507" descr="\documentclass{article}&#10;\usepackage{amsmath}&#10;\pagestyle{empty}&#10;\begin{document}&#10;&#10;$[[n, O(n^{0.224}),O(n^{0.224})]]$&#10;&#10;&#10;\end{document}" title="IguanaTex Bitmap Display">
            <a:extLst>
              <a:ext uri="{FF2B5EF4-FFF2-40B4-BE49-F238E27FC236}">
                <a16:creationId xmlns:a16="http://schemas.microsoft.com/office/drawing/2014/main" id="{5790B66B-3DB6-90FD-DEE9-DBA67946C4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5556701"/>
            <a:ext cx="3354879" cy="3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186D-2921-96C9-ECF6-440127D2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A013-FC98-B45C-7163-8F5FB22B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Atoms/molecules of code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lego</a:t>
            </a:r>
            <a:r>
              <a:rPr lang="en-US" dirty="0">
                <a:sym typeface="Wingdings" panose="05000000000000000000" pitchFamily="2" charset="2"/>
              </a:rPr>
              <a:t> blocks</a:t>
            </a:r>
          </a:p>
          <a:p>
            <a:r>
              <a:rPr lang="en-US" dirty="0">
                <a:sym typeface="Wingdings" panose="05000000000000000000" pitchFamily="2" charset="2"/>
              </a:rPr>
              <a:t>Conjoining  inter-atomic/inter-molecular interactions</a:t>
            </a:r>
            <a:endParaRPr lang="en-US" dirty="0"/>
          </a:p>
          <a:p>
            <a:r>
              <a:rPr lang="en-US" dirty="0"/>
              <a:t>TN has been mostly consigned to do computations</a:t>
            </a:r>
          </a:p>
          <a:p>
            <a:r>
              <a:rPr lang="en-US" dirty="0"/>
              <a:t>But can also helps with code design!</a:t>
            </a:r>
          </a:p>
          <a:p>
            <a:r>
              <a:rPr lang="en-US" dirty="0"/>
              <a:t>Addressable transversal (non-Clifford) gates: easy with </a:t>
            </a:r>
            <a:r>
              <a:rPr lang="en-US" dirty="0" err="1"/>
              <a:t>lego</a:t>
            </a:r>
            <a:endParaRPr lang="en-US" dirty="0"/>
          </a:p>
          <a:p>
            <a:pPr lvl="1"/>
            <a:r>
              <a:rPr lang="en-US" dirty="0"/>
              <a:t>Didn’t mention: come equipped with enumerator and decoder using TN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EA76BE3-59F4-7851-ED4D-80319975703B}"/>
              </a:ext>
            </a:extLst>
          </p:cNvPr>
          <p:cNvSpPr/>
          <p:nvPr/>
        </p:nvSpPr>
        <p:spPr>
          <a:xfrm>
            <a:off x="7346950" y="2286000"/>
            <a:ext cx="412750" cy="863600"/>
          </a:xfrm>
          <a:prstGeom prst="rightBrace">
            <a:avLst>
              <a:gd name="adj1" fmla="val 3068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43BD0-8001-7959-59FC-8383D7A82D2A}"/>
              </a:ext>
            </a:extLst>
          </p:cNvPr>
          <p:cNvSpPr txBox="1"/>
          <p:nvPr/>
        </p:nvSpPr>
        <p:spPr>
          <a:xfrm>
            <a:off x="7899400" y="2533134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get all codes</a:t>
            </a:r>
          </a:p>
        </p:txBody>
      </p:sp>
    </p:spTree>
    <p:extLst>
      <p:ext uri="{BB962C8B-B14F-4D97-AF65-F5344CB8AC3E}">
        <p14:creationId xmlns:p14="http://schemas.microsoft.com/office/powerpoint/2010/main" val="40275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850A-B361-BDC7-A00D-3C6C2EE3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50B9-7729-F5C2-483C-CB4CA51D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 </a:t>
            </a:r>
            <a:r>
              <a:rPr lang="en-US" dirty="0" err="1"/>
              <a:t>lego</a:t>
            </a:r>
            <a:r>
              <a:rPr lang="en-US" dirty="0"/>
              <a:t> can more easily accommodate gates, but less so with sparsity and distance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lego</a:t>
            </a:r>
            <a:r>
              <a:rPr lang="en-US" dirty="0"/>
              <a:t> blocks with interesting symmetries (e.g. T), combine with </a:t>
            </a:r>
            <a:r>
              <a:rPr lang="en-US" dirty="0" err="1"/>
              <a:t>sparsification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Reverse engineer product construction </a:t>
            </a:r>
            <a:r>
              <a:rPr lang="en-US" dirty="0">
                <a:sym typeface="Wingdings" panose="05000000000000000000" pitchFamily="2" charset="2"/>
              </a:rPr>
              <a:t> can we get better distance beyond </a:t>
            </a:r>
            <a:r>
              <a:rPr lang="en-US" dirty="0" err="1">
                <a:sym typeface="Wingdings" panose="05000000000000000000" pitchFamily="2" charset="2"/>
              </a:rPr>
              <a:t>concat</a:t>
            </a:r>
            <a:r>
              <a:rPr lang="en-US" dirty="0">
                <a:sym typeface="Wingdings" panose="05000000000000000000" pitchFamily="2" charset="2"/>
              </a:rPr>
              <a:t> moves</a:t>
            </a:r>
            <a:endParaRPr lang="en-US" dirty="0"/>
          </a:p>
          <a:p>
            <a:pPr lvl="1"/>
            <a:r>
              <a:rPr lang="en-US" dirty="0"/>
              <a:t>LDPC codes with interesting gates (note lots of no </a:t>
            </a:r>
            <a:r>
              <a:rPr lang="en-US" dirty="0" err="1"/>
              <a:t>gos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Switchable codes with nice gates</a:t>
            </a:r>
          </a:p>
          <a:p>
            <a:r>
              <a:rPr lang="en-US" dirty="0"/>
              <a:t>Finding atomic </a:t>
            </a:r>
            <a:r>
              <a:rPr lang="en-US" dirty="0" err="1"/>
              <a:t>legos</a:t>
            </a:r>
            <a:endParaRPr lang="en-US" dirty="0"/>
          </a:p>
          <a:p>
            <a:pPr lvl="1"/>
            <a:r>
              <a:rPr lang="en-US" dirty="0"/>
              <a:t>Quantum anti-code: search for localized Clifford/non-Clifford symmetries</a:t>
            </a:r>
          </a:p>
          <a:p>
            <a:pPr lvl="1"/>
            <a:r>
              <a:rPr lang="en-US" dirty="0"/>
              <a:t>Automorphism + computational search</a:t>
            </a:r>
          </a:p>
          <a:p>
            <a:pPr lvl="1"/>
            <a:r>
              <a:rPr lang="en-US" dirty="0"/>
              <a:t>Dihedral extension/XP codes</a:t>
            </a:r>
          </a:p>
          <a:p>
            <a:pPr lvl="1"/>
            <a:r>
              <a:rPr lang="en-US" dirty="0"/>
              <a:t>Self-trace, untrace, stopper operation</a:t>
            </a:r>
          </a:p>
          <a:p>
            <a:pPr lvl="1"/>
            <a:r>
              <a:rPr lang="en-US" dirty="0"/>
              <a:t>Graph classification of codes w/ transversal gate</a:t>
            </a:r>
          </a:p>
        </p:txBody>
      </p:sp>
      <p:pic>
        <p:nvPicPr>
          <p:cNvPr id="4" name="Picture 3" descr="A yellow circle with red and blue circles and white squares&#10;&#10;Description automatically generated">
            <a:extLst>
              <a:ext uri="{FF2B5EF4-FFF2-40B4-BE49-F238E27FC236}">
                <a16:creationId xmlns:a16="http://schemas.microsoft.com/office/drawing/2014/main" id="{24C8CE55-C49C-BA8C-8C72-0F5F2F123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01" y="5113098"/>
            <a:ext cx="1163000" cy="10124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173FDC9-63C6-21CC-249F-B35F54CE6318}"/>
              </a:ext>
            </a:extLst>
          </p:cNvPr>
          <p:cNvGrpSpPr/>
          <p:nvPr/>
        </p:nvGrpSpPr>
        <p:grpSpPr>
          <a:xfrm>
            <a:off x="7433732" y="5194298"/>
            <a:ext cx="2085620" cy="938148"/>
            <a:chOff x="6807555" y="5219700"/>
            <a:chExt cx="2085620" cy="9381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927823-3C5A-4848-7440-476D1522DD19}"/>
                </a:ext>
              </a:extLst>
            </p:cNvPr>
            <p:cNvSpPr/>
            <p:nvPr/>
          </p:nvSpPr>
          <p:spPr>
            <a:xfrm>
              <a:off x="6883400" y="5219700"/>
              <a:ext cx="520700" cy="520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688942-1857-560D-3538-CE21AAE4A2F6}"/>
                </a:ext>
              </a:extLst>
            </p:cNvPr>
            <p:cNvSpPr/>
            <p:nvPr/>
          </p:nvSpPr>
          <p:spPr>
            <a:xfrm>
              <a:off x="7766050" y="5314950"/>
              <a:ext cx="374650" cy="37465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A9CD96-43F4-AC73-1DE5-796C14592AE8}"/>
                </a:ext>
              </a:extLst>
            </p:cNvPr>
            <p:cNvSpPr/>
            <p:nvPr/>
          </p:nvSpPr>
          <p:spPr>
            <a:xfrm>
              <a:off x="8518525" y="5314950"/>
              <a:ext cx="374650" cy="37465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544262-D410-F0E5-C447-26512845D1D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140700" y="5502275"/>
              <a:ext cx="377825" cy="0"/>
            </a:xfrm>
            <a:prstGeom prst="line">
              <a:avLst/>
            </a:prstGeom>
            <a:ln w="69850" cmpd="tri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980D8EC-F640-F921-9BB9-D434344948B0}"/>
                </a:ext>
              </a:extLst>
            </p:cNvPr>
            <p:cNvSpPr/>
            <p:nvPr/>
          </p:nvSpPr>
          <p:spPr>
            <a:xfrm>
              <a:off x="7515225" y="5422900"/>
              <a:ext cx="152400" cy="130175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\documentclass{article}&#10;\usepackage{amsmath}&#10;\pagestyle{empty}&#10;\begin{document}&#10;&#10;&#10;$[[16,0,4]]$&#10;&#10;\end{document}" title="IguanaTex Bitmap Display">
              <a:extLst>
                <a:ext uri="{FF2B5EF4-FFF2-40B4-BE49-F238E27FC236}">
                  <a16:creationId xmlns:a16="http://schemas.microsoft.com/office/drawing/2014/main" id="{0830B0E8-B380-1580-BA6C-3B0C9EDEFD4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555" y="5969061"/>
              <a:ext cx="707670" cy="188787"/>
            </a:xfrm>
            <a:prstGeom prst="rect">
              <a:avLst/>
            </a:prstGeom>
          </p:spPr>
        </p:pic>
        <p:pic>
          <p:nvPicPr>
            <p:cNvPr id="15" name="Picture 14" descr="\documentclass{article}&#10;\usepackage{amsmath}&#10;\pagestyle{empty}&#10;\begin{document}&#10;&#10;&#10;$[[8,3,2]]\times 2$&#10;&#10;\end{document}" title="IguanaTex Bitmap Display">
              <a:extLst>
                <a:ext uri="{FF2B5EF4-FFF2-40B4-BE49-F238E27FC236}">
                  <a16:creationId xmlns:a16="http://schemas.microsoft.com/office/drawing/2014/main" id="{6FC3D559-495B-7A72-9B5A-B7F4BA89219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116" y="5969060"/>
              <a:ext cx="949589" cy="18878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1DEB65-2BAD-D175-E79E-EB5D41A5E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0830" y="5030572"/>
            <a:ext cx="929192" cy="11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1C0D4-8BBF-885D-FC86-7B982D3E2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53F4-FE3C-4B98-4085-6BD11F77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B71CD-E91B-A444-0D56-24F8D067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[[2,1]] Repetition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Tensor diagram</a:t>
            </a:r>
          </a:p>
        </p:txBody>
      </p:sp>
      <p:pic>
        <p:nvPicPr>
          <p:cNvPr id="8" name="Picture 7" descr="\documentclass{article}&#10;\usepackage{amsmath}&#10;\pagestyle{empty}&#10;\begin{document}&#10;&#10;$S=\langle ZZ\rangle$&#10;&#10;&#10;\end{document}" title="IguanaTex Bitmap Display">
            <a:extLst>
              <a:ext uri="{FF2B5EF4-FFF2-40B4-BE49-F238E27FC236}">
                <a16:creationId xmlns:a16="http://schemas.microsoft.com/office/drawing/2014/main" id="{53ED557C-9111-85A7-B25C-A6231FF086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89" y="2378818"/>
            <a:ext cx="1173040" cy="28515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V|0\rangle= |\bar{0}\rangle =|00\rangle;\quad V|1\rangle= |\bar{1}\rangle=|11\rangle$&#10;&#10;&#10;\end{document}" title="IguanaTex Bitmap Display">
            <a:extLst>
              <a:ext uri="{FF2B5EF4-FFF2-40B4-BE49-F238E27FC236}">
                <a16:creationId xmlns:a16="http://schemas.microsoft.com/office/drawing/2014/main" id="{59A3EC89-972B-4D13-DB2D-CE01B1BC01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83" y="3055358"/>
            <a:ext cx="4733054" cy="309212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V:\mathcal{H}_2\rightarrow \mathcal{H}_2^{\otimes 2}$&#10;&#10;&#10;\end{document}" title="IguanaTex Bitmap Display">
            <a:extLst>
              <a:ext uri="{FF2B5EF4-FFF2-40B4-BE49-F238E27FC236}">
                <a16:creationId xmlns:a16="http://schemas.microsoft.com/office/drawing/2014/main" id="{F6960355-9443-8B9E-1BAB-359F10FB8C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6" y="3026236"/>
            <a:ext cx="1848432" cy="34092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V=\sum_{i_0,i_1,i_2}V_{i_0,i_1,i_2}|i_1,i_2\rangle\langle i_0|=|00\rangle\langle 0|+|11\rangle\langle 1|$&#10;&#10;&#10;\end{document}" title="IguanaTex Bitmap Display">
            <a:extLst>
              <a:ext uri="{FF2B5EF4-FFF2-40B4-BE49-F238E27FC236}">
                <a16:creationId xmlns:a16="http://schemas.microsoft.com/office/drawing/2014/main" id="{5027EB66-7987-57AF-8D6A-221FD5DCBB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3" y="3689277"/>
            <a:ext cx="6072874" cy="340921"/>
          </a:xfrm>
          <a:prstGeom prst="rect">
            <a:avLst/>
          </a:prstGeom>
        </p:spPr>
      </p:pic>
      <p:pic>
        <p:nvPicPr>
          <p:cNvPr id="87" name="Picture 86" descr="\documentclass{article}&#10;\usepackage{amsmath}&#10;\pagestyle{empty}&#10;\begin{document}&#10;&#10;$|V\rangle=|000\rangle+|111\rangle$&#10;&#10;&#10;\end{document}" title="IguanaTex Bitmap Display">
            <a:extLst>
              <a:ext uri="{FF2B5EF4-FFF2-40B4-BE49-F238E27FC236}">
                <a16:creationId xmlns:a16="http://schemas.microsoft.com/office/drawing/2014/main" id="{F09A9916-1E40-6A65-1C9E-81CEFC515F0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41" y="5217564"/>
            <a:ext cx="2058668" cy="254476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$|00\rangle\langle 0|+|11\rangle\langle 1|$&#10;&#10;&#10;\end{document}" title="IguanaTex Bitmap Display">
            <a:extLst>
              <a:ext uri="{FF2B5EF4-FFF2-40B4-BE49-F238E27FC236}">
                <a16:creationId xmlns:a16="http://schemas.microsoft.com/office/drawing/2014/main" id="{BCBB0DD4-C845-C92E-4CA1-4CC7A1C095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81" y="5154374"/>
            <a:ext cx="1685333" cy="254476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8D659EB-8EE1-58C3-8CFD-136307872CE4}"/>
              </a:ext>
            </a:extLst>
          </p:cNvPr>
          <p:cNvCxnSpPr>
            <a:cxnSpLocks/>
          </p:cNvCxnSpPr>
          <p:nvPr/>
        </p:nvCxnSpPr>
        <p:spPr>
          <a:xfrm flipH="1">
            <a:off x="4355954" y="5336541"/>
            <a:ext cx="7456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5D9014A-80AA-70F2-C097-2A6E9807DBC2}"/>
              </a:ext>
            </a:extLst>
          </p:cNvPr>
          <p:cNvCxnSpPr>
            <a:cxnSpLocks/>
          </p:cNvCxnSpPr>
          <p:nvPr/>
        </p:nvCxnSpPr>
        <p:spPr>
          <a:xfrm flipV="1">
            <a:off x="7024291" y="5320583"/>
            <a:ext cx="885354" cy="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BDC252B-8B0C-8B39-1B31-F50A15E5B0AB}"/>
              </a:ext>
            </a:extLst>
          </p:cNvPr>
          <p:cNvSpPr txBox="1"/>
          <p:nvPr/>
        </p:nvSpPr>
        <p:spPr>
          <a:xfrm>
            <a:off x="2665920" y="5463779"/>
            <a:ext cx="13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(Choi) state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F923-EA9E-38FD-A6B2-E8889CAC35FA}"/>
              </a:ext>
            </a:extLst>
          </p:cNvPr>
          <p:cNvSpPr txBox="1"/>
          <p:nvPr/>
        </p:nvSpPr>
        <p:spPr>
          <a:xfrm>
            <a:off x="8885107" y="5472118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isometry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ED3F48C-A93E-9B2C-0E56-5B5EBDFD39B5}"/>
              </a:ext>
            </a:extLst>
          </p:cNvPr>
          <p:cNvGrpSpPr/>
          <p:nvPr/>
        </p:nvGrpSpPr>
        <p:grpSpPr>
          <a:xfrm>
            <a:off x="5301134" y="4860086"/>
            <a:ext cx="1458824" cy="981364"/>
            <a:chOff x="1190004" y="3208733"/>
            <a:chExt cx="1458824" cy="98136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C7F3AEB-3BFF-2AEC-D482-F3C3B3CF4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B1DB3DA-C4AF-C395-78C1-45795A7525BD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7E2D63D-683A-A4D3-E28C-ECA1840F3E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2BA51AD-9146-6D90-FD5A-2045470A3222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FA964F6-6B61-4822-E176-1D30D8883886}"/>
                </a:ext>
              </a:extLst>
            </p:cNvPr>
            <p:cNvGrpSpPr/>
            <p:nvPr/>
          </p:nvGrpSpPr>
          <p:grpSpPr>
            <a:xfrm>
              <a:off x="1190004" y="3208733"/>
              <a:ext cx="1458824" cy="981364"/>
              <a:chOff x="7854151" y="2639367"/>
              <a:chExt cx="1458824" cy="981364"/>
            </a:xfrm>
          </p:grpSpPr>
          <p:pic>
            <p:nvPicPr>
              <p:cNvPr id="79" name="Picture 78" descr="\documentclass{article}&#10;\usepackage{amsmath}&#10;\pagestyle{empty}&#10;\begin{document}&#10;&#10;&#10;$i_0$&#10;&#10;\end{document}" title="IguanaTex Bitmap Display">
                <a:extLst>
                  <a:ext uri="{FF2B5EF4-FFF2-40B4-BE49-F238E27FC236}">
                    <a16:creationId xmlns:a16="http://schemas.microsoft.com/office/drawing/2014/main" id="{78A64E1C-E672-CD53-7683-CC093E616C4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151" y="2639367"/>
                <a:ext cx="172190" cy="207238"/>
              </a:xfrm>
              <a:prstGeom prst="rect">
                <a:avLst/>
              </a:prstGeom>
            </p:spPr>
          </p:pic>
          <p:pic>
            <p:nvPicPr>
              <p:cNvPr id="80" name="Picture 79" descr="\documentclass{article}&#10;\usepackage{amsmath}&#10;\pagestyle{empty}&#10;\begin{document}&#10;&#10;&#10;$i_2$&#10;&#10;\end{document}" title="IguanaTex Bitmap Display">
                <a:extLst>
                  <a:ext uri="{FF2B5EF4-FFF2-40B4-BE49-F238E27FC236}">
                    <a16:creationId xmlns:a16="http://schemas.microsoft.com/office/drawing/2014/main" id="{B8FFDD6F-1C83-ED61-BE3C-A4F480E83B3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151" y="3416541"/>
                <a:ext cx="170666" cy="204190"/>
              </a:xfrm>
              <a:prstGeom prst="rect">
                <a:avLst/>
              </a:prstGeom>
            </p:spPr>
          </p:pic>
          <p:pic>
            <p:nvPicPr>
              <p:cNvPr id="81" name="Picture 80" descr="\documentclass{article}&#10;\usepackage{amsmath}&#10;\pagestyle{empty}&#10;\begin{document}&#10;&#10;&#10;$i_1$&#10;&#10;\end{document}" title="IguanaTex Bitmap Display">
                <a:extLst>
                  <a:ext uri="{FF2B5EF4-FFF2-40B4-BE49-F238E27FC236}">
                    <a16:creationId xmlns:a16="http://schemas.microsoft.com/office/drawing/2014/main" id="{033EF303-FF0D-3F42-07A4-FB15EB1DA9E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8404" y="2911632"/>
                <a:ext cx="164571" cy="204190"/>
              </a:xfrm>
              <a:prstGeom prst="rect">
                <a:avLst/>
              </a:prstGeom>
            </p:spPr>
          </p:pic>
        </p:grpSp>
      </p:grpSp>
      <p:pic>
        <p:nvPicPr>
          <p:cNvPr id="32" name="Picture 31" descr="\documentclass{article}&#10;\usepackage{amsmath}&#10;\pagestyle{empty}&#10;\begin{document}&#10;&#10;$S_c=\langle s\otimes I, \bar{Z}\otimes Z, \bar{X}\otimes X\rangle=\langle ZZI, IZZ, XXX\rangle$&#10;&#10;&#10;\end{document}" title="IguanaTex Bitmap Display">
            <a:extLst>
              <a:ext uri="{FF2B5EF4-FFF2-40B4-BE49-F238E27FC236}">
                <a16:creationId xmlns:a16="http://schemas.microsoft.com/office/drawing/2014/main" id="{E49665B4-9D37-9246-8D22-5E577A84BD6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88" y="5939918"/>
            <a:ext cx="6095710" cy="3107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&#10;$$H_R=\begin{pmatrix}&#10; 0&amp; 0&amp;  1&amp; 1&#10;\end{pmatrix}&#10;$$&#10;&#10;\end{document}" title="IguanaTex Bitmap Display">
            <a:extLst>
              <a:ext uri="{FF2B5EF4-FFF2-40B4-BE49-F238E27FC236}">
                <a16:creationId xmlns:a16="http://schemas.microsoft.com/office/drawing/2014/main" id="{6FB9F5F1-8072-519C-D90E-39CCD088CB4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01" y="2391723"/>
            <a:ext cx="2163811" cy="30323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\bar{X}=XX, \bar{Z}=IZ$&#10;&#10;&#10;\end{document}" title="IguanaTex Bitmap Display">
            <a:extLst>
              <a:ext uri="{FF2B5EF4-FFF2-40B4-BE49-F238E27FC236}">
                <a16:creationId xmlns:a16="http://schemas.microsoft.com/office/drawing/2014/main" id="{97C1DC56-9B44-35B9-F678-72E1B8A374F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45" y="2397662"/>
            <a:ext cx="1959619" cy="2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2E3-8CAC-3595-32A9-BEED7473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FB87-637D-160A-319C-6E1385A1A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Bit-flip and phase-flip code (will track their Choi states from now on)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27055-72B0-DEB4-2B35-50FD4B5B2073}"/>
              </a:ext>
            </a:extLst>
          </p:cNvPr>
          <p:cNvGrpSpPr/>
          <p:nvPr/>
        </p:nvGrpSpPr>
        <p:grpSpPr>
          <a:xfrm>
            <a:off x="2645022" y="3006429"/>
            <a:ext cx="1458824" cy="981364"/>
            <a:chOff x="1190004" y="3208733"/>
            <a:chExt cx="1458824" cy="98136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6ABFD38-F938-A107-ED1B-DC3499F1C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72EF6C-5D34-D5A0-D13B-C8A1DCB014D9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A12023-4052-94A3-7D8B-1D935E6FE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602BCC-B9E6-CE47-DFFF-AECF2EC22E57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4CB440-06D9-B348-335F-37245C07B67D}"/>
                </a:ext>
              </a:extLst>
            </p:cNvPr>
            <p:cNvGrpSpPr/>
            <p:nvPr/>
          </p:nvGrpSpPr>
          <p:grpSpPr>
            <a:xfrm>
              <a:off x="1190004" y="3208733"/>
              <a:ext cx="1458824" cy="981364"/>
              <a:chOff x="7854151" y="2639367"/>
              <a:chExt cx="1458824" cy="981364"/>
            </a:xfrm>
          </p:grpSpPr>
          <p:pic>
            <p:nvPicPr>
              <p:cNvPr id="10" name="Picture 9" descr="\documentclass{article}&#10;\usepackage{amsmath}&#10;\pagestyle{empty}&#10;\begin{document}&#10;&#10;&#10;$i_0$&#10;&#10;\end{document}" title="IguanaTex Bitmap Display">
                <a:extLst>
                  <a:ext uri="{FF2B5EF4-FFF2-40B4-BE49-F238E27FC236}">
                    <a16:creationId xmlns:a16="http://schemas.microsoft.com/office/drawing/2014/main" id="{8FD6F11A-20BD-2EA5-3431-0463F8BEB0D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151" y="2639367"/>
                <a:ext cx="172190" cy="207238"/>
              </a:xfrm>
              <a:prstGeom prst="rect">
                <a:avLst/>
              </a:prstGeom>
            </p:spPr>
          </p:pic>
          <p:pic>
            <p:nvPicPr>
              <p:cNvPr id="11" name="Picture 10" descr="\documentclass{article}&#10;\usepackage{amsmath}&#10;\pagestyle{empty}&#10;\begin{document}&#10;&#10;&#10;$i_2$&#10;&#10;\end{document}" title="IguanaTex Bitmap Display">
                <a:extLst>
                  <a:ext uri="{FF2B5EF4-FFF2-40B4-BE49-F238E27FC236}">
                    <a16:creationId xmlns:a16="http://schemas.microsoft.com/office/drawing/2014/main" id="{5A056F94-FD70-E44C-4E19-3EA3D856208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151" y="3416541"/>
                <a:ext cx="170666" cy="204190"/>
              </a:xfrm>
              <a:prstGeom prst="rect">
                <a:avLst/>
              </a:prstGeom>
            </p:spPr>
          </p:pic>
          <p:pic>
            <p:nvPicPr>
              <p:cNvPr id="12" name="Picture 11" descr="\documentclass{article}&#10;\usepackage{amsmath}&#10;\pagestyle{empty}&#10;\begin{document}&#10;&#10;&#10;$i_1$&#10;&#10;\end{document}" title="IguanaTex Bitmap Display">
                <a:extLst>
                  <a:ext uri="{FF2B5EF4-FFF2-40B4-BE49-F238E27FC236}">
                    <a16:creationId xmlns:a16="http://schemas.microsoft.com/office/drawing/2014/main" id="{D2D49DDC-11B2-0ED0-A352-5BAF6B03326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8404" y="2911632"/>
                <a:ext cx="164571" cy="204190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0E5E99-6F36-274B-6695-3649B4A4DD68}"/>
              </a:ext>
            </a:extLst>
          </p:cNvPr>
          <p:cNvGrpSpPr/>
          <p:nvPr/>
        </p:nvGrpSpPr>
        <p:grpSpPr>
          <a:xfrm>
            <a:off x="6694611" y="2992202"/>
            <a:ext cx="1458824" cy="981364"/>
            <a:chOff x="1190004" y="3208733"/>
            <a:chExt cx="1458824" cy="98136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492B0B-900C-BCC5-3552-FDFACE1B63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BB458D-4948-497A-92A7-FC3EC4112DA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59D0C2-C994-7CBC-52D3-89B139C31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B64E4E-FF80-659C-33B2-A6E03DD70511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9E55A4-FEE3-C948-A5A7-E7F7AB1D48FB}"/>
                </a:ext>
              </a:extLst>
            </p:cNvPr>
            <p:cNvGrpSpPr/>
            <p:nvPr/>
          </p:nvGrpSpPr>
          <p:grpSpPr>
            <a:xfrm>
              <a:off x="1190004" y="3208733"/>
              <a:ext cx="1458824" cy="981364"/>
              <a:chOff x="7854151" y="2639367"/>
              <a:chExt cx="1458824" cy="981364"/>
            </a:xfrm>
          </p:grpSpPr>
          <p:pic>
            <p:nvPicPr>
              <p:cNvPr id="19" name="Picture 18" descr="\documentclass{article}&#10;\usepackage{amsmath}&#10;\pagestyle{empty}&#10;\begin{document}&#10;&#10;&#10;$i_0$&#10;&#10;\end{document}" title="IguanaTex Bitmap Display">
                <a:extLst>
                  <a:ext uri="{FF2B5EF4-FFF2-40B4-BE49-F238E27FC236}">
                    <a16:creationId xmlns:a16="http://schemas.microsoft.com/office/drawing/2014/main" id="{2F437E67-A495-3A52-3AE1-2FC448A5F9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151" y="2639367"/>
                <a:ext cx="172190" cy="207238"/>
              </a:xfrm>
              <a:prstGeom prst="rect">
                <a:avLst/>
              </a:prstGeom>
            </p:spPr>
          </p:pic>
          <p:pic>
            <p:nvPicPr>
              <p:cNvPr id="20" name="Picture 19" descr="\documentclass{article}&#10;\usepackage{amsmath}&#10;\pagestyle{empty}&#10;\begin{document}&#10;&#10;&#10;$i_2$&#10;&#10;\end{document}" title="IguanaTex Bitmap Display">
                <a:extLst>
                  <a:ext uri="{FF2B5EF4-FFF2-40B4-BE49-F238E27FC236}">
                    <a16:creationId xmlns:a16="http://schemas.microsoft.com/office/drawing/2014/main" id="{C25D82B4-312D-8334-DBBA-CE71AAAE8AD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151" y="3416541"/>
                <a:ext cx="170666" cy="204190"/>
              </a:xfrm>
              <a:prstGeom prst="rect">
                <a:avLst/>
              </a:prstGeom>
            </p:spPr>
          </p:pic>
          <p:pic>
            <p:nvPicPr>
              <p:cNvPr id="21" name="Picture 20" descr="\documentclass{article}&#10;\usepackage{amsmath}&#10;\pagestyle{empty}&#10;\begin{document}&#10;&#10;&#10;$i_1$&#10;&#10;\end{document}" title="IguanaTex Bitmap Display">
                <a:extLst>
                  <a:ext uri="{FF2B5EF4-FFF2-40B4-BE49-F238E27FC236}">
                    <a16:creationId xmlns:a16="http://schemas.microsoft.com/office/drawing/2014/main" id="{0EABD412-8CA4-987A-0594-F80A889252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8404" y="2911632"/>
                <a:ext cx="164571" cy="204190"/>
              </a:xfrm>
              <a:prstGeom prst="rect">
                <a:avLst/>
              </a:prstGeom>
            </p:spPr>
          </p:pic>
        </p:grpSp>
      </p:grpSp>
      <p:pic>
        <p:nvPicPr>
          <p:cNvPr id="23" name="Picture 22" descr="\documentclass{article}&#10;\usepackage{amsmath}&#10;\pagestyle{empty}&#10;\begin{document}&#10;&#10;$S_c=\langle XXI, IXX, ZZZ\rangle$&#10;&#10;&#10;\end{document}" title="IguanaTex Bitmap Display">
            <a:extLst>
              <a:ext uri="{FF2B5EF4-FFF2-40B4-BE49-F238E27FC236}">
                <a16:creationId xmlns:a16="http://schemas.microsoft.com/office/drawing/2014/main" id="{BDF317EC-2C4F-8CC4-64B3-F2DBC3D7B7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48" y="4454986"/>
            <a:ext cx="3044439" cy="28515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S_c=\langle ZZI, IZZ, XXX\rangle$&#10;&#10;&#10;\end{document}" title="IguanaTex Bitmap Display">
            <a:extLst>
              <a:ext uri="{FF2B5EF4-FFF2-40B4-BE49-F238E27FC236}">
                <a16:creationId xmlns:a16="http://schemas.microsoft.com/office/drawing/2014/main" id="{631C8FEE-EE70-C277-7694-45441CFD8E0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61" y="4483441"/>
            <a:ext cx="3000045" cy="285150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$H_b=\begin{pmatrix}&#10;1&amp; 1&amp; 1&amp; 0&amp; 0&amp; 0\\&#10;0&amp; 0&amp; 0&amp; 1&amp; 1&amp; 0\\&#10;0&amp; 0&amp; 0&amp; 0&amp; 1&amp; 1&#10;\end{pmatrix}&#10;$$&#10;&#10;\end{document}" title="IguanaTex Bitmap Display">
            <a:extLst>
              <a:ext uri="{FF2B5EF4-FFF2-40B4-BE49-F238E27FC236}">
                <a16:creationId xmlns:a16="http://schemas.microsoft.com/office/drawing/2014/main" id="{F9700122-A87C-3913-021C-1954129884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22" y="5420782"/>
            <a:ext cx="3033906" cy="911238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$H_p=\begin{pmatrix}&#10; 0&amp; 0&amp; 0 &amp;1&amp; 1&amp; 1\\&#10;1&amp; 1&amp; 0&amp; 0&amp; 0&amp; 0 \\&#10;0&amp; 1&amp; 1&amp; 0&amp; 0&amp; 0 &#10;\end{pmatrix}&#10;$$&#10;&#10;\end{document}" title="IguanaTex Bitmap Display">
            <a:extLst>
              <a:ext uri="{FF2B5EF4-FFF2-40B4-BE49-F238E27FC236}">
                <a16:creationId xmlns:a16="http://schemas.microsoft.com/office/drawing/2014/main" id="{180F094F-8B88-9EA3-D299-5ADA8777B4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01" y="5411858"/>
            <a:ext cx="3049143" cy="911238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|V_b\rangle=|000\rangle+|111\rangle$&#10;&#10;&#10;\end{document}" title="IguanaTex Bitmap Display">
            <a:extLst>
              <a:ext uri="{FF2B5EF4-FFF2-40B4-BE49-F238E27FC236}">
                <a16:creationId xmlns:a16="http://schemas.microsoft.com/office/drawing/2014/main" id="{F3FD93BF-CBCB-B588-139F-5BEAC250C2E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4901596"/>
            <a:ext cx="2358033" cy="285149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|V_p\rangle=|+++\rangle+|---\rangle$&#10;&#10;&#10;\end{document}" title="IguanaTex Bitmap Display">
            <a:extLst>
              <a:ext uri="{FF2B5EF4-FFF2-40B4-BE49-F238E27FC236}">
                <a16:creationId xmlns:a16="http://schemas.microsoft.com/office/drawing/2014/main" id="{0CBD5EC3-E3D1-B72B-02A0-748147C9B4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74" y="4915296"/>
            <a:ext cx="3099078" cy="2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0102-7CAE-4FB8-AE8D-00398931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4D16-73AB-3A20-6466-224C2FC86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Pauli symmetries give me transversal Pauli gates (in this case)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B818BF-B0BB-A380-7681-254B824EC7CE}"/>
              </a:ext>
            </a:extLst>
          </p:cNvPr>
          <p:cNvGrpSpPr/>
          <p:nvPr/>
        </p:nvGrpSpPr>
        <p:grpSpPr>
          <a:xfrm>
            <a:off x="2129040" y="3263876"/>
            <a:ext cx="877545" cy="759076"/>
            <a:chOff x="1481223" y="3312352"/>
            <a:chExt cx="877545" cy="75907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BE4E0-8935-C514-1F33-F85611CD0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09F5DD-9783-0E48-8A56-8670CBE95AA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408688-B35E-D93E-D195-B9D9987CD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40462F4-60BD-C96D-EC51-E2C7ACF2937D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\documentclass{article}&#10;\usepackage{amsmath}&#10;\pagestyle{empty}&#10;\begin{document}&#10;&#10;$S_c=\langle ZZI, IZZ, XXX\rangle$&#10;&#10;&#10;\end{document}" title="IguanaTex Bitmap Display">
            <a:extLst>
              <a:ext uri="{FF2B5EF4-FFF2-40B4-BE49-F238E27FC236}">
                <a16:creationId xmlns:a16="http://schemas.microsoft.com/office/drawing/2014/main" id="{999F82D3-0172-0FD5-4213-98212990F9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52" y="1012833"/>
            <a:ext cx="3000045" cy="285150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|V_b\rangle=|000\rangle+|111\rangle$&#10;&#10;&#10;\end{document}" title="IguanaTex Bitmap Display">
            <a:extLst>
              <a:ext uri="{FF2B5EF4-FFF2-40B4-BE49-F238E27FC236}">
                <a16:creationId xmlns:a16="http://schemas.microsoft.com/office/drawing/2014/main" id="{11151080-A268-3ACA-AB26-52B161BDB0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93" y="1497490"/>
            <a:ext cx="2358033" cy="2851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DF72F-9A7D-5471-D131-19492467337D}"/>
              </a:ext>
            </a:extLst>
          </p:cNvPr>
          <p:cNvGrpSpPr/>
          <p:nvPr/>
        </p:nvGrpSpPr>
        <p:grpSpPr>
          <a:xfrm>
            <a:off x="3757707" y="3251587"/>
            <a:ext cx="877545" cy="759076"/>
            <a:chOff x="1481223" y="3312352"/>
            <a:chExt cx="877545" cy="75907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746509-830F-3086-9AC1-191A97A9D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ECF4E1-4AB6-A18F-8211-6CFC16A7FE42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6DFFFE-F561-8FAA-8503-1307D3281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6B3459-AE7A-46F2-7405-F6B30DEF58FA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2EF9B0-6808-2D29-6F88-FC139451D9A2}"/>
              </a:ext>
            </a:extLst>
          </p:cNvPr>
          <p:cNvSpPr txBox="1"/>
          <p:nvPr/>
        </p:nvSpPr>
        <p:spPr>
          <a:xfrm>
            <a:off x="3477967" y="2989687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493CF-12C2-B1E9-2FAE-28890A0D9A74}"/>
              </a:ext>
            </a:extLst>
          </p:cNvPr>
          <p:cNvSpPr txBox="1"/>
          <p:nvPr/>
        </p:nvSpPr>
        <p:spPr>
          <a:xfrm>
            <a:off x="4713506" y="3422047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6E5526-A1BF-B3FE-867A-2F7BC2C1C8CC}"/>
              </a:ext>
            </a:extLst>
          </p:cNvPr>
          <p:cNvSpPr txBox="1"/>
          <p:nvPr/>
        </p:nvSpPr>
        <p:spPr>
          <a:xfrm>
            <a:off x="3618575" y="3972046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2A3039-45C0-3E9F-36A0-00BE459B57A8}"/>
              </a:ext>
            </a:extLst>
          </p:cNvPr>
          <p:cNvSpPr txBox="1"/>
          <p:nvPr/>
        </p:nvSpPr>
        <p:spPr>
          <a:xfrm>
            <a:off x="3135198" y="3407842"/>
            <a:ext cx="4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25" name="Picture 24" descr="\documentclass{article}&#10;\usepackage{amsmath}&#10;\pagestyle{empty}&#10;\begin{document}&#10;&#10;$\bar{X}=XX$&#10;&#10;&#10;\end{document}" title="IguanaTex Bitmap Display">
            <a:extLst>
              <a:ext uri="{FF2B5EF4-FFF2-40B4-BE49-F238E27FC236}">
                <a16:creationId xmlns:a16="http://schemas.microsoft.com/office/drawing/2014/main" id="{9C1ECB24-0588-F5B5-51F0-22BC516F640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72" y="3292721"/>
            <a:ext cx="1221209" cy="25865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2ED6D54-42C4-78B3-ADCD-92EA2A59E55C}"/>
              </a:ext>
            </a:extLst>
          </p:cNvPr>
          <p:cNvGrpSpPr/>
          <p:nvPr/>
        </p:nvGrpSpPr>
        <p:grpSpPr>
          <a:xfrm>
            <a:off x="2129040" y="4779396"/>
            <a:ext cx="877545" cy="759076"/>
            <a:chOff x="1481223" y="3312352"/>
            <a:chExt cx="877545" cy="75907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52F19C-77FE-DE0B-6E54-1BEA2C16DA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3EAF82-B1DA-AA53-C635-5D3E04407B59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FFB685-8E46-A112-75D1-F2176CD4E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285A793-5E57-5979-041D-ED354A12F464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83FB89-FED8-820F-BA55-9298003BE280}"/>
              </a:ext>
            </a:extLst>
          </p:cNvPr>
          <p:cNvGrpSpPr/>
          <p:nvPr/>
        </p:nvGrpSpPr>
        <p:grpSpPr>
          <a:xfrm>
            <a:off x="3757707" y="4767107"/>
            <a:ext cx="877545" cy="759076"/>
            <a:chOff x="1481223" y="3312352"/>
            <a:chExt cx="877545" cy="75907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6D872B-EFF9-0021-16BB-0FEFA4D3F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919" y="3653273"/>
              <a:ext cx="571849" cy="31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66CADC-16E6-3AA5-EAB0-5A639E95718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ADB8E6-C310-C58E-B801-AAF287D61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1181D4-5554-D5E0-5661-66C8057B4AB2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3D3F266-65CD-33E6-0AF4-99C95A9CBC33}"/>
              </a:ext>
            </a:extLst>
          </p:cNvPr>
          <p:cNvSpPr txBox="1"/>
          <p:nvPr/>
        </p:nvSpPr>
        <p:spPr>
          <a:xfrm>
            <a:off x="3135198" y="4923362"/>
            <a:ext cx="4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FC2D12-91ED-22C7-0333-A3822989D6CC}"/>
              </a:ext>
            </a:extLst>
          </p:cNvPr>
          <p:cNvSpPr txBox="1"/>
          <p:nvPr/>
        </p:nvSpPr>
        <p:spPr>
          <a:xfrm>
            <a:off x="3475954" y="4558095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8918CE-8B69-6213-9188-AA1986CE55E3}"/>
              </a:ext>
            </a:extLst>
          </p:cNvPr>
          <p:cNvSpPr txBox="1"/>
          <p:nvPr/>
        </p:nvSpPr>
        <p:spPr>
          <a:xfrm>
            <a:off x="4709995" y="4986390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pic>
        <p:nvPicPr>
          <p:cNvPr id="44" name="Picture 43" descr="\documentclass{article}&#10;\usepackage{amsmath}&#10;\pagestyle{empty}&#10;\begin{document}&#10;&#10;$\bar{Z}=ZI$&#10;&#10;&#10;\end{document}" title="IguanaTex Bitmap Display">
            <a:extLst>
              <a:ext uri="{FF2B5EF4-FFF2-40B4-BE49-F238E27FC236}">
                <a16:creationId xmlns:a16="http://schemas.microsoft.com/office/drawing/2014/main" id="{81B3FA7C-CA22-DD3B-0123-0B93B98872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20" y="4937567"/>
            <a:ext cx="1008745" cy="2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BD38-75B8-9AEA-109B-73AFDC9A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C802-D6E8-C328-72CC-E200C45F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A23E-1947-8ED7-4779-D65E8284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generally, I can read off the logical operator from the symmetry of a Choi state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Suffices to work with Choi states and their symmetries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87A6C-C899-A29C-7C13-8DA0D33F1788}"/>
              </a:ext>
            </a:extLst>
          </p:cNvPr>
          <p:cNvSpPr txBox="1"/>
          <p:nvPr/>
        </p:nvSpPr>
        <p:spPr>
          <a:xfrm>
            <a:off x="3525159" y="4679002"/>
            <a:ext cx="514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“transversal</a:t>
            </a:r>
            <a:r>
              <a:rPr lang="en-US" sz="2400" dirty="0"/>
              <a:t> operators” </a:t>
            </a:r>
            <a:r>
              <a:rPr lang="en-US" sz="2400" dirty="0">
                <a:sym typeface="Wingdings" panose="05000000000000000000" pitchFamily="2" charset="2"/>
              </a:rPr>
              <a:t> </a:t>
            </a:r>
            <a:r>
              <a:rPr lang="en-US" sz="2400" b="1" dirty="0">
                <a:solidFill>
                  <a:srgbClr val="C00000"/>
                </a:solidFill>
              </a:rPr>
              <a:t>Symmetries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86EE-7796-EF21-F3B4-25848B9F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65" y="3569698"/>
            <a:ext cx="10178754" cy="6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4E08-9768-7727-653E-80829630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Atomic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0C3C-AFFD-D749-3557-B1D5A0F0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9720073" cy="4023360"/>
          </a:xfrm>
        </p:spPr>
        <p:txBody>
          <a:bodyPr/>
          <a:lstStyle/>
          <a:p>
            <a:r>
              <a:rPr lang="en-US" dirty="0"/>
              <a:t>We can interact the codes by connecting bonds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F56EB3-79AD-F0ED-39BB-48E273A65E6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616465" y="5003071"/>
            <a:ext cx="1683197" cy="981364"/>
            <a:chOff x="1616465" y="5003071"/>
            <a:chExt cx="1683197" cy="98136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DC7CD1-DD66-BA88-8EE6-32320D31A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3380" y="5392845"/>
              <a:ext cx="1086282" cy="86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831B1F-4670-F637-CCE4-0245EFB6DCFB}"/>
                </a:ext>
              </a:extLst>
            </p:cNvPr>
            <p:cNvCxnSpPr>
              <a:cxnSpLocks/>
            </p:cNvCxnSpPr>
            <p:nvPr/>
          </p:nvCxnSpPr>
          <p:spPr>
            <a:xfrm>
              <a:off x="1907684" y="5106690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AB1EF-E632-80B7-CA5F-5726B5A2F8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684" y="5524845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D44768-042C-CA4D-8B50-A8E032923FF6}"/>
                </a:ext>
              </a:extLst>
            </p:cNvPr>
            <p:cNvSpPr/>
            <p:nvPr/>
          </p:nvSpPr>
          <p:spPr>
            <a:xfrm>
              <a:off x="2048471" y="5289117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51A7B05-2693-719E-2085-02411B5FECD4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1616465" y="5003071"/>
              <a:ext cx="1421893" cy="981364"/>
              <a:chOff x="1616465" y="5003071"/>
              <a:chExt cx="1421893" cy="981364"/>
            </a:xfrm>
          </p:grpSpPr>
          <p:pic>
            <p:nvPicPr>
              <p:cNvPr id="18" name="Picture 17" descr="\documentclass{article}&#10;\usepackage{amsmath}&#10;\pagestyle{empty}&#10;\begin{document}&#10;&#10;&#10;$i_1$&#10;&#10;\end{document}" title="IguanaTex Bitmap Display">
                <a:extLst>
                  <a:ext uri="{FF2B5EF4-FFF2-40B4-BE49-F238E27FC236}">
                    <a16:creationId xmlns:a16="http://schemas.microsoft.com/office/drawing/2014/main" id="{6C85FB3B-3B1E-0C7F-3E5A-B49857EB203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465" y="5003071"/>
                <a:ext cx="164571" cy="204190"/>
              </a:xfrm>
              <a:prstGeom prst="rect">
                <a:avLst/>
              </a:prstGeom>
            </p:spPr>
          </p:pic>
          <p:pic>
            <p:nvPicPr>
              <p:cNvPr id="11" name="Picture 10" descr="\documentclass{article}&#10;\usepackage{amsmath}&#10;\pagestyle{empty}&#10;\begin{document}&#10;&#10;&#10;$i_2$&#10;&#10;\end{document}" title="IguanaTex Bitmap Display">
                <a:extLst>
                  <a:ext uri="{FF2B5EF4-FFF2-40B4-BE49-F238E27FC236}">
                    <a16:creationId xmlns:a16="http://schemas.microsoft.com/office/drawing/2014/main" id="{38915EFB-592F-6634-6C9B-914C5C5DF30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465" y="5780245"/>
                <a:ext cx="170666" cy="204190"/>
              </a:xfrm>
              <a:prstGeom prst="rect">
                <a:avLst/>
              </a:prstGeom>
            </p:spPr>
          </p:pic>
          <p:pic>
            <p:nvPicPr>
              <p:cNvPr id="12" name="Picture 11" descr="\documentclass{article}&#10;\usepackage{amsmath}&#10;\pagestyle{empty}&#10;\begin{document}&#10;&#10;&#10;$\sum i_3$&#10;&#10;\end{document}" title="IguanaTex Bitmap Display">
                <a:extLst>
                  <a:ext uri="{FF2B5EF4-FFF2-40B4-BE49-F238E27FC236}">
                    <a16:creationId xmlns:a16="http://schemas.microsoft.com/office/drawing/2014/main" id="{22173615-4E96-520E-686A-6C4E0662AA4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4454" y="5122758"/>
                <a:ext cx="473904" cy="252952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A9AD42-2A3E-954E-82FB-F60B35DEE09B}"/>
              </a:ext>
            </a:extLst>
          </p:cNvPr>
          <p:cNvGrpSpPr/>
          <p:nvPr/>
        </p:nvGrpSpPr>
        <p:grpSpPr>
          <a:xfrm rot="10800000">
            <a:off x="3077338" y="5023144"/>
            <a:ext cx="585436" cy="759076"/>
            <a:chOff x="1481223" y="3312352"/>
            <a:chExt cx="585436" cy="75907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920AF3-269A-5A71-ABB6-FD57DE08F51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223" y="3312352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480BA4-C687-FA1D-E41C-4B04D72803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223" y="3730507"/>
              <a:ext cx="305696" cy="3409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F74935-E67A-162E-CED3-5DFDA7753AED}"/>
                </a:ext>
              </a:extLst>
            </p:cNvPr>
            <p:cNvSpPr/>
            <p:nvPr/>
          </p:nvSpPr>
          <p:spPr>
            <a:xfrm>
              <a:off x="1622010" y="3494779"/>
              <a:ext cx="444649" cy="444649"/>
            </a:xfrm>
            <a:prstGeom prst="ellipse">
              <a:avLst/>
            </a:prstGeom>
            <a:solidFill>
              <a:srgbClr val="BFF8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\documentclass{article}&#10;\usepackage{amsmath}&#10;\pagestyle{empty}&#10;\begin{document}&#10;&#10;&#10;$i_5$&#10;&#10;\end{document}" title="IguanaTex Bitmap Display">
            <a:extLst>
              <a:ext uri="{FF2B5EF4-FFF2-40B4-BE49-F238E27FC236}">
                <a16:creationId xmlns:a16="http://schemas.microsoft.com/office/drawing/2014/main" id="{41B46E0A-142A-06C3-C213-9F6B760135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87" y="4789700"/>
            <a:ext cx="170666" cy="20723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$i_6$&#10;&#10;\end{document}" title="IguanaTex Bitmap Display">
            <a:extLst>
              <a:ext uri="{FF2B5EF4-FFF2-40B4-BE49-F238E27FC236}">
                <a16:creationId xmlns:a16="http://schemas.microsoft.com/office/drawing/2014/main" id="{6E54A4CF-CA9B-A6D7-2FEE-1B8680CD20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87" y="5772621"/>
            <a:ext cx="172190" cy="2072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BA21A84F-B616-F8F8-A46F-7FFC35F7DCED}"/>
              </a:ext>
            </a:extLst>
          </p:cNvPr>
          <p:cNvGrpSpPr/>
          <p:nvPr/>
        </p:nvGrpSpPr>
        <p:grpSpPr>
          <a:xfrm>
            <a:off x="1647081" y="3570009"/>
            <a:ext cx="2112933" cy="852865"/>
            <a:chOff x="1837081" y="3293878"/>
            <a:chExt cx="2112933" cy="8528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522649-AE61-74C1-8D30-8D1487C21D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5611" y="3681930"/>
              <a:ext cx="544255" cy="301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DE61BC9-C0E8-A349-D2BE-9ECCADD86534}"/>
                </a:ext>
              </a:extLst>
            </p:cNvPr>
            <p:cNvGrpSpPr/>
            <p:nvPr/>
          </p:nvGrpSpPr>
          <p:grpSpPr>
            <a:xfrm>
              <a:off x="1837081" y="3387667"/>
              <a:ext cx="877544" cy="759076"/>
              <a:chOff x="1481223" y="3312352"/>
              <a:chExt cx="877544" cy="75907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B98541-F914-9F72-9E02-C3809A4CF7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86919" y="3648549"/>
                <a:ext cx="571848" cy="36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3E46F77-73F8-08DF-B1DA-C5483EC96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223" y="3312352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58D06D9-753B-4254-67D9-573AC4BA4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1223" y="3730507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51382F1-8C19-F499-F23A-A27222B06848}"/>
                  </a:ext>
                </a:extLst>
              </p:cNvPr>
              <p:cNvSpPr/>
              <p:nvPr/>
            </p:nvSpPr>
            <p:spPr>
              <a:xfrm>
                <a:off x="1622010" y="3494779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4C43E01-8676-C9A8-7351-BEB858877741}"/>
                </a:ext>
              </a:extLst>
            </p:cNvPr>
            <p:cNvGrpSpPr/>
            <p:nvPr/>
          </p:nvGrpSpPr>
          <p:grpSpPr>
            <a:xfrm rot="10800000">
              <a:off x="3364578" y="3293878"/>
              <a:ext cx="585436" cy="759076"/>
              <a:chOff x="1481223" y="3312352"/>
              <a:chExt cx="585436" cy="75907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3176030-1187-8A5E-8A60-629F465D4E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223" y="3312352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DA7801-8DF6-6A08-4F11-BA7366C5DC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1223" y="3730507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3698B04-4B1E-0054-1C85-FE4A8ED0FB3D}"/>
                  </a:ext>
                </a:extLst>
              </p:cNvPr>
              <p:cNvSpPr/>
              <p:nvPr/>
            </p:nvSpPr>
            <p:spPr>
              <a:xfrm>
                <a:off x="1622010" y="3494779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\documentclass{article}&#10;\usepackage{amsmath}&#10;\pagestyle{empty}&#10;\begin{document}&#10;&#10;$|V_b\rangle_{123}|V_b\rangle_{456}$&#10;&#10;&#10;\end{document}" title="IguanaTex Bitmap Display">
            <a:extLst>
              <a:ext uri="{FF2B5EF4-FFF2-40B4-BE49-F238E27FC236}">
                <a16:creationId xmlns:a16="http://schemas.microsoft.com/office/drawing/2014/main" id="{61AE2132-8C6A-91DC-2F94-BF6E89D712D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02" y="3916673"/>
            <a:ext cx="1586249" cy="28514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$\langle \Phi^+_{34}|V_b\rangle_{123}|V_b\rangle_{456}$&#10;&#10;&#10;\end{document}" title="IguanaTex Bitmap Display">
            <a:extLst>
              <a:ext uri="{FF2B5EF4-FFF2-40B4-BE49-F238E27FC236}">
                <a16:creationId xmlns:a16="http://schemas.microsoft.com/office/drawing/2014/main" id="{598B2943-0E9A-375E-03CE-ACAD677988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20" y="5329559"/>
            <a:ext cx="2142888" cy="322714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begin{document}&#10;&#10;$H_b\oplus H_b$&#10;&#10;&#10;\end{document}" title="IguanaTex Bitmap Display">
            <a:extLst>
              <a:ext uri="{FF2B5EF4-FFF2-40B4-BE49-F238E27FC236}">
                <a16:creationId xmlns:a16="http://schemas.microsoft.com/office/drawing/2014/main" id="{30E4EC6A-7482-53F9-DDF2-556E5B9093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48" y="3930929"/>
            <a:ext cx="919235" cy="214746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$H_b\wedge_{34} H_b$&#10;&#10;&#10;\end{document}" title="IguanaTex Bitmap Display">
            <a:extLst>
              <a:ext uri="{FF2B5EF4-FFF2-40B4-BE49-F238E27FC236}">
                <a16:creationId xmlns:a16="http://schemas.microsoft.com/office/drawing/2014/main" id="{390659F9-6814-5D3C-05D2-D4D11B8E966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48" y="5465228"/>
            <a:ext cx="1107717" cy="21629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6BA6ECE-1199-B8B4-3B5F-73D60C285B98}"/>
              </a:ext>
            </a:extLst>
          </p:cNvPr>
          <p:cNvSpPr txBox="1"/>
          <p:nvPr/>
        </p:nvSpPr>
        <p:spPr>
          <a:xfrm>
            <a:off x="2048471" y="4578828"/>
            <a:ext cx="139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Tensor trace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CC172E0-D79F-A0C5-EC48-296C75E74EFD}"/>
              </a:ext>
            </a:extLst>
          </p:cNvPr>
          <p:cNvSpPr txBox="1"/>
          <p:nvPr/>
        </p:nvSpPr>
        <p:spPr>
          <a:xfrm>
            <a:off x="5309774" y="4578828"/>
            <a:ext cx="139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 fusion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84AF5B-2EC1-C3D5-CE11-2FDB5C5BC518}"/>
              </a:ext>
            </a:extLst>
          </p:cNvPr>
          <p:cNvSpPr txBox="1"/>
          <p:nvPr/>
        </p:nvSpPr>
        <p:spPr>
          <a:xfrm>
            <a:off x="8648052" y="4578828"/>
            <a:ext cx="139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Conjoining</a:t>
            </a:r>
          </a:p>
        </p:txBody>
      </p:sp>
    </p:spTree>
    <p:extLst>
      <p:ext uri="{BB962C8B-B14F-4D97-AF65-F5344CB8AC3E}">
        <p14:creationId xmlns:p14="http://schemas.microsoft.com/office/powerpoint/2010/main" val="5496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F304-A1F6-57A3-4F2F-95DD9AC2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conjoining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266C-A5EA-D6B5-9124-593348B9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73" y="1965678"/>
            <a:ext cx="9720073" cy="402336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" name="Picture 9" descr="\documentclass{article}&#10;\usepackage{amsmath}&#10;\pagestyle{empty}&#10;\begin{document}&#10;&#10;&#10;$$\begin{pmatrix}&#10;1&amp; 1&amp; 1&amp; 0&amp; 0&amp; 0\\&#10;0&amp; 0&amp; 0&amp; 1&amp; 1&amp; 0\\&#10;0&amp; 0&amp; 0&amp; 0&amp; 1&amp; 1&#10;\end{pmatrix}&#10;$$&#10;&#10;\end{document}" title="IguanaTex Bitmap Display">
            <a:extLst>
              <a:ext uri="{FF2B5EF4-FFF2-40B4-BE49-F238E27FC236}">
                <a16:creationId xmlns:a16="http://schemas.microsoft.com/office/drawing/2014/main" id="{DA9C9C2C-9D5C-2AD0-5154-33BC7B9C29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81" y="2454201"/>
            <a:ext cx="2320764" cy="91123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&#10;$$\begin{pmatrix}&#10;1&amp; 1&amp; 1&amp; 0&amp; 0&amp; 0\\&#10;0&amp; 0&amp; 0&amp; 1&amp; 1&amp; 0\\&#10;0&amp; 0&amp; 0&amp; 0&amp; 1&amp; 1&#10;\end{pmatrix}&#10;$$&#10;&#10;\end{document}" title="IguanaTex Bitmap Display">
            <a:extLst>
              <a:ext uri="{FF2B5EF4-FFF2-40B4-BE49-F238E27FC236}">
                <a16:creationId xmlns:a16="http://schemas.microsoft.com/office/drawing/2014/main" id="{7CCDA59C-A123-3431-87A8-E89829DBF4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68" y="2454201"/>
            <a:ext cx="2320764" cy="9112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8BCAD6-750A-D5BC-4E9B-F51890D1AE7F}"/>
              </a:ext>
            </a:extLst>
          </p:cNvPr>
          <p:cNvSpPr/>
          <p:nvPr/>
        </p:nvSpPr>
        <p:spPr>
          <a:xfrm>
            <a:off x="4758997" y="2371320"/>
            <a:ext cx="294967" cy="99411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664D6-9E8A-702B-6988-9807ADA52CEB}"/>
              </a:ext>
            </a:extLst>
          </p:cNvPr>
          <p:cNvSpPr/>
          <p:nvPr/>
        </p:nvSpPr>
        <p:spPr>
          <a:xfrm>
            <a:off x="7654031" y="2371319"/>
            <a:ext cx="294967" cy="99411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1D259F-B80D-74E3-A6FD-D25C7B47F678}"/>
              </a:ext>
            </a:extLst>
          </p:cNvPr>
          <p:cNvSpPr/>
          <p:nvPr/>
        </p:nvSpPr>
        <p:spPr>
          <a:xfrm>
            <a:off x="5875965" y="2371319"/>
            <a:ext cx="294967" cy="994119"/>
          </a:xfrm>
          <a:prstGeom prst="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159C46-9A63-593B-90F9-FE6718522F46}"/>
              </a:ext>
            </a:extLst>
          </p:cNvPr>
          <p:cNvSpPr/>
          <p:nvPr/>
        </p:nvSpPr>
        <p:spPr>
          <a:xfrm>
            <a:off x="8770999" y="2371319"/>
            <a:ext cx="294967" cy="994119"/>
          </a:xfrm>
          <a:prstGeom prst="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\documentclass{article}&#10;\usepackage{amsmath}&#10;\pagestyle{empty}&#10;\begin{document}&#10;&#10;&#10;$H_b\wedge_{34} H_b$&#10;&#10;\end{document}" title="IguanaTex Bitmap Display">
            <a:extLst>
              <a:ext uri="{FF2B5EF4-FFF2-40B4-BE49-F238E27FC236}">
                <a16:creationId xmlns:a16="http://schemas.microsoft.com/office/drawing/2014/main" id="{36237FD4-306F-3A37-72EA-621D49E8804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3" y="2061832"/>
            <a:ext cx="1092571" cy="21333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[&#10;\left(&#10;\begin{array}{cccccccccccc}&#10;1 &amp; 1 &amp; 1 &amp; 1 &amp; 1 &amp; 1 &amp; 0 &amp; 0 &amp; 0 &amp; 0 &amp; 0 &amp; 0 \\&#10;0 &amp; 0 &amp; 0 &amp; 0 &amp; 0 &amp; 0 &amp; 1 &amp; 1 &amp; 0 &amp; 0 &amp; 0 &amp; 0 \\&#10;0 &amp; 0 &amp; 0 &amp; 0 &amp; 0 &amp; 0 &amp; 0 &amp; 1 &amp; 1 &amp; 1 &amp; 1 &amp; 0 \\&#10;0 &amp; 0 &amp; 0 &amp; 0 &amp; 0 &amp; 0 &amp; 0 &amp; 0 &amp; 0 &amp; 0 &amp; 1 &amp; 1&#10;\end{array}&#10;\right)&#10;\]&#10;&#10;\end{document}" title="IguanaTex Bitmap Display">
            <a:extLst>
              <a:ext uri="{FF2B5EF4-FFF2-40B4-BE49-F238E27FC236}">
                <a16:creationId xmlns:a16="http://schemas.microsoft.com/office/drawing/2014/main" id="{D5278ED0-FD1C-A962-8E67-DB1A58853A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29" y="3661637"/>
            <a:ext cx="4850291" cy="12144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241ECE-E421-039B-1D7F-7A3B67268EFE}"/>
              </a:ext>
            </a:extLst>
          </p:cNvPr>
          <p:cNvSpPr txBox="1"/>
          <p:nvPr/>
        </p:nvSpPr>
        <p:spPr>
          <a:xfrm>
            <a:off x="1758990" y="2545212"/>
            <a:ext cx="1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qubits/cols we trace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D11C7-111F-C854-3EA3-16F1D293954D}"/>
              </a:ext>
            </a:extLst>
          </p:cNvPr>
          <p:cNvSpPr txBox="1"/>
          <p:nvPr/>
        </p:nvSpPr>
        <p:spPr>
          <a:xfrm>
            <a:off x="1758990" y="4073319"/>
            <a:ext cx="232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matching rows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2A14A0-3CA6-EB78-EE92-6C61D2EE2CBA}"/>
              </a:ext>
            </a:extLst>
          </p:cNvPr>
          <p:cNvSpPr/>
          <p:nvPr/>
        </p:nvSpPr>
        <p:spPr>
          <a:xfrm>
            <a:off x="4946244" y="3658548"/>
            <a:ext cx="689264" cy="121447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0A5389-534D-3E41-E2B9-3D657EACD071}"/>
              </a:ext>
            </a:extLst>
          </p:cNvPr>
          <p:cNvSpPr/>
          <p:nvPr/>
        </p:nvSpPr>
        <p:spPr>
          <a:xfrm>
            <a:off x="7245988" y="3658548"/>
            <a:ext cx="689264" cy="1214476"/>
          </a:xfrm>
          <a:prstGeom prst="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DB729-FDF8-449D-CEF0-86412B20CAC1}"/>
              </a:ext>
            </a:extLst>
          </p:cNvPr>
          <p:cNvSpPr txBox="1"/>
          <p:nvPr/>
        </p:nvSpPr>
        <p:spPr>
          <a:xfrm>
            <a:off x="1758990" y="5299184"/>
            <a:ext cx="19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cols of qubits we trace</a:t>
            </a:r>
          </a:p>
        </p:txBody>
      </p:sp>
      <p:pic>
        <p:nvPicPr>
          <p:cNvPr id="27" name="Picture 26" descr="\documentclass{article}&#10;\usepackage{amsmath}&#10;\pagestyle{empty}&#10;\begin{document}&#10;&#10;\[&#10;\left(&#10;\begin{array}{cccccccccccc}&#10;1 &amp; 1 &amp; 1 &amp; 1 &amp; 0 &amp; 0  &amp; 0 &amp; 0 \\&#10;0 &amp; 0 &amp; 0 &amp; 0 &amp; 1 &amp; 1  &amp; 0 &amp; 0 \\&#10;0 &amp; 0 &amp; 0 &amp; 0 &amp; 0 &amp; 1 &amp; 1 &amp; 0 \\&#10;0 &amp; 0 &amp; 0 &amp; 0 &amp; 0 &amp; 0  &amp; 1 &amp; 1&#10;\end{array}&#10;\right)&#10;\]&#10;&#10;\end{document}" title="IguanaTex Bitmap Display">
            <a:extLst>
              <a:ext uri="{FF2B5EF4-FFF2-40B4-BE49-F238E27FC236}">
                <a16:creationId xmlns:a16="http://schemas.microsoft.com/office/drawing/2014/main" id="{EF1E97EF-D8D6-FF60-8A4C-D8E6F043AA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29" y="5058308"/>
            <a:ext cx="3332576" cy="12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6F2C7-8DD5-CF51-5CF7-736C6E910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96CC-9182-9286-6DB6-57014BC4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 and conjoining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27DC-2E69-0AA5-5D1E-4ACEEE4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53381"/>
            <a:ext cx="9720073" cy="4023360"/>
          </a:xfrm>
        </p:spPr>
        <p:txBody>
          <a:bodyPr/>
          <a:lstStyle/>
          <a:p>
            <a:r>
              <a:rPr lang="en-US" dirty="0"/>
              <a:t>Diagrammatic (matched operators):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1F77F0-9252-254F-56EA-DBB8745D1BD9}"/>
              </a:ext>
            </a:extLst>
          </p:cNvPr>
          <p:cNvGrpSpPr/>
          <p:nvPr/>
        </p:nvGrpSpPr>
        <p:grpSpPr>
          <a:xfrm>
            <a:off x="3062519" y="2494624"/>
            <a:ext cx="1755090" cy="842622"/>
            <a:chOff x="1985105" y="4364430"/>
            <a:chExt cx="1755090" cy="8426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E06B76-CD2B-06FD-7B43-11568286E105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1985105" y="4447976"/>
              <a:ext cx="1391978" cy="759076"/>
              <a:chOff x="1985105" y="4447976"/>
              <a:chExt cx="1391978" cy="75907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79E670F-21AC-0348-B95A-6EA7E2E228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801" y="4734131"/>
                <a:ext cx="1086282" cy="866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EB0914C-0824-8670-BC3E-BCA62BD8B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5105" y="4447976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F6C0B80-4B5B-ACFB-1E10-4B9E999F64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5105" y="4866131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D234592-9799-609A-7716-700C7A734A76}"/>
                  </a:ext>
                </a:extLst>
              </p:cNvPr>
              <p:cNvSpPr/>
              <p:nvPr/>
            </p:nvSpPr>
            <p:spPr>
              <a:xfrm>
                <a:off x="2125892" y="4630403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58F915-FA61-8449-1608-E03793E30039}"/>
                </a:ext>
              </a:extLst>
            </p:cNvPr>
            <p:cNvGrpSpPr/>
            <p:nvPr/>
          </p:nvGrpSpPr>
          <p:grpSpPr>
            <a:xfrm rot="10800000">
              <a:off x="3154759" y="4364430"/>
              <a:ext cx="585436" cy="759076"/>
              <a:chOff x="1481223" y="3312352"/>
              <a:chExt cx="585436" cy="75907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7B9DD4-D928-8F1E-5E15-B0885CB2E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223" y="3312352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56114BE-4C5C-494C-922C-61009D21D9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1223" y="3730507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0C6E9BF-720F-D523-43CC-62BC2128C478}"/>
                  </a:ext>
                </a:extLst>
              </p:cNvPr>
              <p:cNvSpPr/>
              <p:nvPr/>
            </p:nvSpPr>
            <p:spPr>
              <a:xfrm>
                <a:off x="1622010" y="3494779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5EF2E20-1C98-4CEA-466E-DA556831F29D}"/>
              </a:ext>
            </a:extLst>
          </p:cNvPr>
          <p:cNvSpPr txBox="1"/>
          <p:nvPr/>
        </p:nvSpPr>
        <p:spPr>
          <a:xfrm>
            <a:off x="2904836" y="2271342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01233-7E72-E910-F13D-C341CE38E17C}"/>
              </a:ext>
            </a:extLst>
          </p:cNvPr>
          <p:cNvSpPr txBox="1"/>
          <p:nvPr/>
        </p:nvSpPr>
        <p:spPr>
          <a:xfrm>
            <a:off x="3788742" y="2835914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187F0C-AC4B-1D7B-6A98-BAA0378AA026}"/>
              </a:ext>
            </a:extLst>
          </p:cNvPr>
          <p:cNvSpPr txBox="1"/>
          <p:nvPr/>
        </p:nvSpPr>
        <p:spPr>
          <a:xfrm>
            <a:off x="3045444" y="3253701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5E9770-9333-9328-A524-23BC01DD567B}"/>
              </a:ext>
            </a:extLst>
          </p:cNvPr>
          <p:cNvSpPr txBox="1"/>
          <p:nvPr/>
        </p:nvSpPr>
        <p:spPr>
          <a:xfrm>
            <a:off x="3981565" y="2835914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96BAD7-7710-2A10-B4BC-FFD0D21D7CF6}"/>
              </a:ext>
            </a:extLst>
          </p:cNvPr>
          <p:cNvSpPr txBox="1"/>
          <p:nvPr/>
        </p:nvSpPr>
        <p:spPr>
          <a:xfrm>
            <a:off x="4544610" y="3146268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F1564C-11A8-B16E-A6FA-FFCD2AAD6D30}"/>
              </a:ext>
            </a:extLst>
          </p:cNvPr>
          <p:cNvSpPr txBox="1"/>
          <p:nvPr/>
        </p:nvSpPr>
        <p:spPr>
          <a:xfrm>
            <a:off x="4624786" y="2249976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1D54B-8AA5-D9CC-C1FC-3E71D92E22A9}"/>
              </a:ext>
            </a:extLst>
          </p:cNvPr>
          <p:cNvGrpSpPr/>
          <p:nvPr/>
        </p:nvGrpSpPr>
        <p:grpSpPr>
          <a:xfrm>
            <a:off x="7706845" y="2478962"/>
            <a:ext cx="1755090" cy="842622"/>
            <a:chOff x="1985105" y="4364430"/>
            <a:chExt cx="1755090" cy="84262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374BA4-4193-1BCF-F0FE-9A787FCF25C0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1985105" y="4447976"/>
              <a:ext cx="1391978" cy="759076"/>
              <a:chOff x="1985105" y="4447976"/>
              <a:chExt cx="1391978" cy="75907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62A91D6-E3A4-2C7F-D951-7CAE28472D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801" y="4734131"/>
                <a:ext cx="1086282" cy="866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0862AEF-C2CE-647F-7B88-5ADC2D7E8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5105" y="4447976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88985AA-B066-825C-C098-D76869C42B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5105" y="4866131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A9452F8-DAAC-45CB-549B-85EB9541209E}"/>
                  </a:ext>
                </a:extLst>
              </p:cNvPr>
              <p:cNvSpPr/>
              <p:nvPr/>
            </p:nvSpPr>
            <p:spPr>
              <a:xfrm>
                <a:off x="2125892" y="4630403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781BF9C-9532-B5F0-D752-F613840AE54B}"/>
                </a:ext>
              </a:extLst>
            </p:cNvPr>
            <p:cNvGrpSpPr/>
            <p:nvPr/>
          </p:nvGrpSpPr>
          <p:grpSpPr>
            <a:xfrm rot="10800000">
              <a:off x="3154759" y="4364430"/>
              <a:ext cx="585436" cy="759076"/>
              <a:chOff x="1481223" y="3312352"/>
              <a:chExt cx="585436" cy="75907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64EE9B9-8A9B-3B90-300E-4372BE0B2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223" y="3312352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DC4F88-C25D-8A72-D664-47DC4FBA42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1223" y="3730507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E857E99-E7D5-BADD-E333-04FED631289D}"/>
                  </a:ext>
                </a:extLst>
              </p:cNvPr>
              <p:cNvSpPr/>
              <p:nvPr/>
            </p:nvSpPr>
            <p:spPr>
              <a:xfrm>
                <a:off x="1622010" y="3494779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73BA3A3-FAFE-FB6B-F139-F8ECFBFACF77}"/>
              </a:ext>
            </a:extLst>
          </p:cNvPr>
          <p:cNvSpPr txBox="1"/>
          <p:nvPr/>
        </p:nvSpPr>
        <p:spPr>
          <a:xfrm>
            <a:off x="7549162" y="2255680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0C5AA3-E1F2-2D49-3942-AF06D3CE9A34}"/>
              </a:ext>
            </a:extLst>
          </p:cNvPr>
          <p:cNvSpPr txBox="1"/>
          <p:nvPr/>
        </p:nvSpPr>
        <p:spPr>
          <a:xfrm>
            <a:off x="7689770" y="3238039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942FFD-094B-C495-9C27-8D8282C944CA}"/>
              </a:ext>
            </a:extLst>
          </p:cNvPr>
          <p:cNvSpPr txBox="1"/>
          <p:nvPr/>
        </p:nvSpPr>
        <p:spPr>
          <a:xfrm>
            <a:off x="9188936" y="3130606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445D41-F18F-7CBC-FFD0-F56BEFF00D0F}"/>
              </a:ext>
            </a:extLst>
          </p:cNvPr>
          <p:cNvSpPr txBox="1"/>
          <p:nvPr/>
        </p:nvSpPr>
        <p:spPr>
          <a:xfrm>
            <a:off x="9188936" y="2203014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1D228B-040C-D810-E7B7-CF3AF926361F}"/>
              </a:ext>
            </a:extLst>
          </p:cNvPr>
          <p:cNvGrpSpPr/>
          <p:nvPr/>
        </p:nvGrpSpPr>
        <p:grpSpPr>
          <a:xfrm>
            <a:off x="2921732" y="3802808"/>
            <a:ext cx="1755090" cy="842622"/>
            <a:chOff x="1985105" y="4364430"/>
            <a:chExt cx="1755090" cy="84262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157FF88-A9B1-0F52-F9EC-D3F6C0BBE2CD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1985105" y="4447976"/>
              <a:ext cx="1391978" cy="759076"/>
              <a:chOff x="1985105" y="4447976"/>
              <a:chExt cx="1391978" cy="75907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12D0173-3F2C-4DC2-13C4-33705B9271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801" y="4734131"/>
                <a:ext cx="1086282" cy="866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BC80F58-BC59-F5A2-3392-9CA3F8FA9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5105" y="4447976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BB441A8-60C2-5ED2-8370-571CCC8063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5105" y="4866131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8462247-9039-1D95-08FE-D1830ACD1483}"/>
                  </a:ext>
                </a:extLst>
              </p:cNvPr>
              <p:cNvSpPr/>
              <p:nvPr/>
            </p:nvSpPr>
            <p:spPr>
              <a:xfrm>
                <a:off x="2125892" y="4630403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648F7B1-5DB1-F08A-863F-7AD61D9690AD}"/>
                </a:ext>
              </a:extLst>
            </p:cNvPr>
            <p:cNvGrpSpPr/>
            <p:nvPr/>
          </p:nvGrpSpPr>
          <p:grpSpPr>
            <a:xfrm rot="10800000">
              <a:off x="3154759" y="4364430"/>
              <a:ext cx="585436" cy="759076"/>
              <a:chOff x="1481223" y="3312352"/>
              <a:chExt cx="585436" cy="75907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EEFF04B-E662-2EF0-28D1-4A7DC9481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223" y="3312352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79EA0C2-A525-4BEE-A2A8-B769CD9ACD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1223" y="3730507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35628C3-52E5-74D8-8100-B3E902493261}"/>
                  </a:ext>
                </a:extLst>
              </p:cNvPr>
              <p:cNvSpPr/>
              <p:nvPr/>
            </p:nvSpPr>
            <p:spPr>
              <a:xfrm>
                <a:off x="1622010" y="3494779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849F0EB-9058-4612-2AD1-0278056D2F71}"/>
              </a:ext>
            </a:extLst>
          </p:cNvPr>
          <p:cNvSpPr txBox="1"/>
          <p:nvPr/>
        </p:nvSpPr>
        <p:spPr>
          <a:xfrm>
            <a:off x="2652522" y="3710060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F0C312-DAA9-E0AB-D10E-79E501B96149}"/>
              </a:ext>
            </a:extLst>
          </p:cNvPr>
          <p:cNvSpPr txBox="1"/>
          <p:nvPr/>
        </p:nvSpPr>
        <p:spPr>
          <a:xfrm>
            <a:off x="3505332" y="4192553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4CA84F-1471-894E-7E41-562DE842080E}"/>
              </a:ext>
            </a:extLst>
          </p:cNvPr>
          <p:cNvSpPr txBox="1"/>
          <p:nvPr/>
        </p:nvSpPr>
        <p:spPr>
          <a:xfrm>
            <a:off x="4635321" y="3659649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E296265-3A50-D404-BCE3-3FD0D30981AD}"/>
              </a:ext>
            </a:extLst>
          </p:cNvPr>
          <p:cNvSpPr txBox="1"/>
          <p:nvPr/>
        </p:nvSpPr>
        <p:spPr>
          <a:xfrm>
            <a:off x="3805635" y="4157133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213C8E-2D45-4624-1140-4CB8AA8E75DC}"/>
              </a:ext>
            </a:extLst>
          </p:cNvPr>
          <p:cNvGrpSpPr/>
          <p:nvPr/>
        </p:nvGrpSpPr>
        <p:grpSpPr>
          <a:xfrm>
            <a:off x="7599695" y="3766479"/>
            <a:ext cx="1755090" cy="842622"/>
            <a:chOff x="1985105" y="4364430"/>
            <a:chExt cx="1755090" cy="8426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627C184-0D24-E750-C89A-6CB33CA3FE88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985105" y="4447976"/>
              <a:ext cx="1391978" cy="759076"/>
              <a:chOff x="1985105" y="4447976"/>
              <a:chExt cx="1391978" cy="759076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207A808-61A0-9D97-96E5-E41C750ECA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801" y="4734131"/>
                <a:ext cx="1086282" cy="866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3CD97AA-C30A-799B-8F5D-5835A2645E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5105" y="4447976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D13AB4A-3424-3097-F5B6-6C34D818AC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5105" y="4866131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38C75A1-AB40-7967-0842-2CAEA320E463}"/>
                  </a:ext>
                </a:extLst>
              </p:cNvPr>
              <p:cNvSpPr/>
              <p:nvPr/>
            </p:nvSpPr>
            <p:spPr>
              <a:xfrm>
                <a:off x="2125892" y="4630403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BC14A7-2DFA-1831-9845-63647419F970}"/>
                </a:ext>
              </a:extLst>
            </p:cNvPr>
            <p:cNvGrpSpPr/>
            <p:nvPr/>
          </p:nvGrpSpPr>
          <p:grpSpPr>
            <a:xfrm rot="10800000">
              <a:off x="3154759" y="4364430"/>
              <a:ext cx="585436" cy="759076"/>
              <a:chOff x="1481223" y="3312352"/>
              <a:chExt cx="585436" cy="75907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CDB70FD-85D7-BD53-0069-5BF8980C3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223" y="3312352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F31DA48-4750-EA8E-5C0C-8C10CAD7B5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1223" y="3730507"/>
                <a:ext cx="305696" cy="3409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D484E05-E9BC-C131-544E-CAA0E3FA4F09}"/>
                  </a:ext>
                </a:extLst>
              </p:cNvPr>
              <p:cNvSpPr/>
              <p:nvPr/>
            </p:nvSpPr>
            <p:spPr>
              <a:xfrm>
                <a:off x="1622010" y="3494779"/>
                <a:ext cx="444649" cy="444649"/>
              </a:xfrm>
              <a:prstGeom prst="ellipse">
                <a:avLst/>
              </a:prstGeom>
              <a:solidFill>
                <a:srgbClr val="BFF8B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6533E74-DE41-FB7C-724A-F766F5E504DD}"/>
              </a:ext>
            </a:extLst>
          </p:cNvPr>
          <p:cNvSpPr txBox="1"/>
          <p:nvPr/>
        </p:nvSpPr>
        <p:spPr>
          <a:xfrm>
            <a:off x="7330485" y="3673731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D916A6-C14C-964C-A221-8131CCC5358D}"/>
              </a:ext>
            </a:extLst>
          </p:cNvPr>
          <p:cNvSpPr txBox="1"/>
          <p:nvPr/>
        </p:nvSpPr>
        <p:spPr>
          <a:xfrm>
            <a:off x="9313284" y="3623320"/>
            <a:ext cx="3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</a:t>
            </a:r>
          </a:p>
        </p:txBody>
      </p:sp>
      <p:pic>
        <p:nvPicPr>
          <p:cNvPr id="87" name="Picture 86" descr="\documentclass{article}&#10;\usepackage{amsmath}&#10;\pagestyle{empty}&#10;\begin{document}&#10;&#10;\[&#10;\left(&#10;\begin{array}{cccccccccccc}&#10;1 &amp; 1 &amp; 1 &amp; 1 &amp; 0 &amp; 0  &amp; 0 &amp; 0 \\&#10;0 &amp; 0 &amp; 0 &amp; 0 &amp; 1 &amp; 1  &amp; 0 &amp; 0 \\&#10;0 &amp; 0 &amp; 0 &amp; 0 &amp; 0 &amp; 1 &amp; 1 &amp; 0 \\&#10;0 &amp; 0 &amp; 0 &amp; 0 &amp; 0 &amp; 0  &amp; 1 &amp; 1&#10;\end{array}&#10;\right)&#10;\]&#10;&#10;\end{document}" title="IguanaTex Bitmap Display">
            <a:extLst>
              <a:ext uri="{FF2B5EF4-FFF2-40B4-BE49-F238E27FC236}">
                <a16:creationId xmlns:a16="http://schemas.microsoft.com/office/drawing/2014/main" id="{B09628D8-6C8C-5A13-1DEF-683B14888D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8" y="4938213"/>
            <a:ext cx="3332576" cy="1214476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A682822F-B91E-63A0-1395-CDCD7B314565}"/>
              </a:ext>
            </a:extLst>
          </p:cNvPr>
          <p:cNvGrpSpPr/>
          <p:nvPr/>
        </p:nvGrpSpPr>
        <p:grpSpPr>
          <a:xfrm>
            <a:off x="1526847" y="4988339"/>
            <a:ext cx="4850291" cy="1217565"/>
            <a:chOff x="7148038" y="2597990"/>
            <a:chExt cx="4850291" cy="1217565"/>
          </a:xfrm>
        </p:grpSpPr>
        <p:pic>
          <p:nvPicPr>
            <p:cNvPr id="88" name="Picture 87" descr="\documentclass{article}&#10;\usepackage{amsmath}&#10;\pagestyle{empty}&#10;\begin{document}&#10;&#10;\[&#10;\left(&#10;\begin{array}{cccccccccccc}&#10;1 &amp; 1 &amp; 1 &amp; 1 &amp; 1 &amp; 1 &amp; 0 &amp; 0 &amp; 0 &amp; 0 &amp; 0 &amp; 0 \\&#10;0 &amp; 0 &amp; 0 &amp; 0 &amp; 0 &amp; 0 &amp; 1 &amp; 1 &amp; 0 &amp; 0 &amp; 0 &amp; 0 \\&#10;0 &amp; 0 &amp; 0 &amp; 0 &amp; 0 &amp; 0 &amp; 0 &amp; 1 &amp; 1 &amp; 1 &amp; 1 &amp; 0 \\&#10;0 &amp; 0 &amp; 0 &amp; 0 &amp; 0 &amp; 0 &amp; 0 &amp; 0 &amp; 0 &amp; 0 &amp; 1 &amp; 1&#10;\end{array}&#10;\right)&#10;\]&#10;&#10;\end{document}" title="IguanaTex Bitmap Display">
              <a:extLst>
                <a:ext uri="{FF2B5EF4-FFF2-40B4-BE49-F238E27FC236}">
                  <a16:creationId xmlns:a16="http://schemas.microsoft.com/office/drawing/2014/main" id="{F12FC3FA-1DAA-D2F0-D1EC-B76EB422A9D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038" y="2601079"/>
              <a:ext cx="4850291" cy="1214476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5FB1BC2-C325-0E11-5A2D-6D060A0AD83C}"/>
                </a:ext>
              </a:extLst>
            </p:cNvPr>
            <p:cNvSpPr/>
            <p:nvPr/>
          </p:nvSpPr>
          <p:spPr>
            <a:xfrm>
              <a:off x="8092553" y="2597990"/>
              <a:ext cx="689264" cy="1214476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E422D99-6CF7-7F2C-E77C-CC8525E7DEA2}"/>
                </a:ext>
              </a:extLst>
            </p:cNvPr>
            <p:cNvSpPr/>
            <p:nvPr/>
          </p:nvSpPr>
          <p:spPr>
            <a:xfrm>
              <a:off x="10392297" y="2597990"/>
              <a:ext cx="689264" cy="1214476"/>
            </a:xfrm>
            <a:prstGeom prst="rect">
              <a:avLst/>
            </a:prstGeom>
            <a:solidFill>
              <a:srgbClr val="C0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3BE44402-A691-DE65-DE9F-C963AFE520F8}"/>
              </a:ext>
            </a:extLst>
          </p:cNvPr>
          <p:cNvSpPr/>
          <p:nvPr/>
        </p:nvSpPr>
        <p:spPr>
          <a:xfrm>
            <a:off x="1600464" y="4985250"/>
            <a:ext cx="4703056" cy="2553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D02CB47-6AB7-CDB1-7C28-E9C0C7317260}"/>
              </a:ext>
            </a:extLst>
          </p:cNvPr>
          <p:cNvSpPr/>
          <p:nvPr/>
        </p:nvSpPr>
        <p:spPr>
          <a:xfrm>
            <a:off x="7131206" y="4935047"/>
            <a:ext cx="2973624" cy="2710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31250AF-C2C0-102F-74AE-D55EDEB23883}"/>
              </a:ext>
            </a:extLst>
          </p:cNvPr>
          <p:cNvSpPr/>
          <p:nvPr/>
        </p:nvSpPr>
        <p:spPr>
          <a:xfrm>
            <a:off x="1595446" y="5590559"/>
            <a:ext cx="4703056" cy="2553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4C7CFDE-6CB6-07AC-D7F1-5BEDCEDD40C0}"/>
              </a:ext>
            </a:extLst>
          </p:cNvPr>
          <p:cNvSpPr/>
          <p:nvPr/>
        </p:nvSpPr>
        <p:spPr>
          <a:xfrm>
            <a:off x="7110395" y="5557586"/>
            <a:ext cx="3022348" cy="248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3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5.1856"/>
  <p:tag name="LATEXADDIN" val="\documentclass{article}&#10;\usepackage{amsmath}&#10;\pagestyle{empty}&#10;\begin{document}&#10;&#10;$S=\langle ZZ\rangle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84.73937"/>
  <p:tag name="LATEXADDIN" val="\documentclass{article}&#10;\usepackage{amsmath}&#10;\pagestyle{empty}&#10;\begin{document}&#10;&#10;&#10;$i_0$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88.864"/>
  <p:tag name="OUTPUTTYPE" val="PNG"/>
  <p:tag name="IGUANATEXVERSION" val="160"/>
  <p:tag name="LATEXADDIN" val="\documentclass{article}&#10;\usepackage{amsmath}&#10;\pagestyle{empty}&#10;\begin{document}&#10;&#10;$[[8(7^L), 4(7^L)-1, 2]]$&#10;&#10;&#10;\end{document}"/>
  <p:tag name="IGUANATEXSIZE" val="20"/>
  <p:tag name="IGUANATEXCURSOR" val="10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68.9164"/>
  <p:tag name="OUTPUTTYPE" val="PNG"/>
  <p:tag name="IGUANATEXVERSION" val="160"/>
  <p:tag name="LATEXADDIN" val="\documentclass{article}&#10;\usepackage{amsmath}&#10;\pagestyle{empty}&#10;\begin{document}&#10;&#10;$\overline{CCZ}=T^{\otimes 8}$&#10;&#10;&#10;\end{document}"/>
  <p:tag name="IGUANATEXSIZE" val="20"/>
  <p:tag name="IGUANATEXCURSOR" val="111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920.8849"/>
  <p:tag name="OUTPUTTYPE" val="PNG"/>
  <p:tag name="IGUANATEXVERSION" val="160"/>
  <p:tag name="LATEXADDIN" val="\documentclass{article}&#10;\usepackage{amsmath}&#10;\pagestyle{empty}&#10;\begin{document}&#10;&#10;$\overline{CCZ}^{\otimes k/3} = T^{\otimes n}$&#10;&#10;&#10;\end{document}"/>
  <p:tag name="IGUANATEXSIZE" val="22"/>
  <p:tag name="IGUANATEXCURSOR" val="12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08.9238"/>
  <p:tag name="OUTPUTTYPE" val="PNG"/>
  <p:tag name="IGUANATEXVERSION" val="160"/>
  <p:tag name="LATEXADDIN" val="\documentclass{article}&#10;\usepackage{amsmath}&#10;\pagestyle{empty}&#10;\begin{document}&#10;&#10;$\overline{CS}=T^{\otimes 12}$&#10;&#10;&#10;\end{document}"/>
  <p:tag name="IGUANATEXSIZE" val="22"/>
  <p:tag name="IGUANATEXCURSOR" val="111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462.317"/>
  <p:tag name="OUTPUTTYPE" val="PNG"/>
  <p:tag name="IGUANATEXVERSION" val="160"/>
  <p:tag name="LATEXADDIN" val="\documentclass{article}&#10;\usepackage{amsmath}&#10;\pagestyle{empty}&#10;\begin{document}&#10;&#10;&#10;$[[12(11^L),12(11^L-1)/5, 2]]$&#10;&#10;\end{document}"/>
  <p:tag name="IGUANATEXSIZE" val="20"/>
  <p:tag name="IGUANATEXCURSOR" val="112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812.8984"/>
  <p:tag name="OUTPUTTYPE" val="PNG"/>
  <p:tag name="IGUANATEXVERSION" val="160"/>
  <p:tag name="LATEXADDIN" val="\documentclass{article}&#10;\usepackage{amsmath}&#10;\pagestyle{empty}&#10;\begin{document}&#10;&#10;&#10;$\overline{CS}^{\otimes k/2}= T^{\otimes n}$&#10;&#10;\end{document}"/>
  <p:tag name="IGUANATEXSIZE" val="22"/>
  <p:tag name="IGUANATEXCURSOR" val="12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1422"/>
  <p:tag name="OUTPUTTYPE" val="PNG"/>
  <p:tag name="IGUANATEXVERSION" val="160"/>
  <p:tag name="LATEXADDIN" val="\documentclass{article}&#10;\usepackage{amsmath}&#10;\pagestyle{empty}&#10;\begin{document}&#10;&#10;&#10;$[[L^2+4L,L^2,3]]$&#10;&#10;\end{document}"/>
  <p:tag name="IGUANATEXSIZE" val="20"/>
  <p:tag name="IGUANATEXCURSOR" val="100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932.1335"/>
  <p:tag name="OUTPUTTYPE" val="PNG"/>
  <p:tag name="IGUANATEXVERSION" val="160"/>
  <p:tag name="LATEXADDIN" val="\documentclass{article}&#10;\usepackage{amsmath}&#10;\pagestyle{empty}&#10;\begin{document}&#10;&#10;$\overline{SH}^{\otimes k}=(SH)^{\otimes n}$&#10;&#10;&#10;\end{document}"/>
  <p:tag name="IGUANATEXSIZE" val="22"/>
  <p:tag name="IGUANATEXCURSOR" val="12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82.2272"/>
  <p:tag name="OUTPUTTYPE" val="PNG"/>
  <p:tag name="IGUANATEXVERSION" val="160"/>
  <p:tag name="LATEXADDIN" val="\documentclass{article}&#10;\usepackage{amsmath}&#10;\pagestyle{empty}&#10;\begin{document}&#10;&#10;&#10;$CZ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82.2272"/>
  <p:tag name="OUTPUTTYPE" val="PNG"/>
  <p:tag name="IGUANATEXVERSION" val="160"/>
  <p:tag name="LATEXADDIN" val="\documentclass{article}&#10;\usepackage{amsmath}&#10;\pagestyle{empty}&#10;\begin{document}&#10;&#10;&#10;$CZ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.98952"/>
  <p:tag name="LATEXADDIN" val="\documentclass{article}&#10;\usepackage{amsmath}&#10;\pagestyle{empty}&#10;\begin{document}&#10;&#10;&#10;$i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82.2272"/>
  <p:tag name="OUTPUTTYPE" val="PNG"/>
  <p:tag name="IGUANATEXVERSION" val="160"/>
  <p:tag name="LATEXADDIN" val="\documentclass{article}&#10;\usepackage{amsmath}&#10;\pagestyle{empty}&#10;\begin{document}&#10;&#10;&#10;$CZ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82.2272"/>
  <p:tag name="OUTPUTTYPE" val="PNG"/>
  <p:tag name="IGUANATEXVERSION" val="160"/>
  <p:tag name="LATEXADDIN" val="\documentclass{article}&#10;\usepackage{amsmath}&#10;\pagestyle{empty}&#10;\begin{document}&#10;&#10;&#10;$CZ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82.2272"/>
  <p:tag name="OUTPUTTYPE" val="PNG"/>
  <p:tag name="IGUANATEXVERSION" val="160"/>
  <p:tag name="LATEXADDIN" val="\documentclass{article}&#10;\usepackage{amsmath}&#10;\pagestyle{empty}&#10;\begin{document}&#10;&#10;$CZ$&#10;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43.6821"/>
  <p:tag name="OUTPUTTYPE" val="PNG"/>
  <p:tag name="IGUANATEXVERSION" val="160"/>
  <p:tag name="LATEXADDIN" val="\documentclass{article}&#10;\usepackage{amsmath}&#10;\pagestyle{empty}&#10;\begin{document}&#10;&#10;$CZ=\overline{CZ}$&#10;&#10;&#10;\end{document}"/>
  <p:tag name="IGUANATEXSIZE" val="20"/>
  <p:tag name="IGUANATEXCURSOR" val="98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82.2272"/>
  <p:tag name="OUTPUTTYPE" val="PNG"/>
  <p:tag name="IGUANATEXVERSION" val="160"/>
  <p:tag name="LATEXADDIN" val="\documentclass{article}&#10;\usepackage{amsmath}&#10;\pagestyle{empty}&#10;\begin{document}&#10;&#10;$CZ$&#10;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OUTPUTTYPE" val="PNG"/>
  <p:tag name="IGUANATEXVERSION" val="160"/>
  <p:tag name="LATEXADDIN" val="\documentclass{article}&#10;\usepackage{amsmath}&#10;\pagestyle{empty}&#10;\begin{document}&#10;&#10;&#10;$=$&#10;&#10;\end{document}"/>
  <p:tag name="IGUANATEXSIZE" val="20"/>
  <p:tag name="IGUANATEXCURSOR" val="8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7.7353"/>
  <p:tag name="OUTPUTTYPE" val="PNG"/>
  <p:tag name="IGUANATEXVERSION" val="160"/>
  <p:tag name="LATEXADDIN" val="\documentclass{article}&#10;\usepackage{amsmath}&#10;\pagestyle{empty}&#10;\begin{document}&#10;&#10;&#10;$U_1$&#10;&#10;\end{document}"/>
  <p:tag name="IGUANATEXSIZE" val="20"/>
  <p:tag name="IGUANATEXCURSOR" val="8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0.7349"/>
  <p:tag name="OUTPUTTYPE" val="PNG"/>
  <p:tag name="IGUANATEXVERSION" val="160"/>
  <p:tag name="LATEXADDIN" val="\documentclass{article}&#10;\usepackage{amsmath}&#10;\pagestyle{empty}&#10;\begin{document}&#10;&#10;&#10;$U_2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3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9846"/>
  <p:tag name="OUTPUTTYPE" val="PNG"/>
  <p:tag name="IGUANATEXVERSION" val="160"/>
  <p:tag name="LATEXADDIN" val="\documentclass{article}&#10;\usepackage{amsmath}&#10;\pagestyle{empty}&#10;\begin{document}&#10;&#10;&#10;$U_4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0.98985"/>
  <p:tag name="LATEXADDIN" val="\documentclass{article}&#10;\usepackage{amsmath}&#10;\pagestyle{empty}&#10;\begin{document}&#10;&#10;&#10;$i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OUTPUTTYPE" val="PNG"/>
  <p:tag name="IGUANATEXVERSION" val="160"/>
  <p:tag name="LATEXADDIN" val="\documentclass{article}&#10;\usepackage{amsmath}&#10;\pagestyle{empty}&#10;\begin{document}&#10;&#10;&#10;$U_5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6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7.7353"/>
  <p:tag name="OUTPUTTYPE" val="PNG"/>
  <p:tag name="IGUANATEXVERSION" val="160"/>
  <p:tag name="LATEXADDIN" val="\documentclass{article}&#10;\usepackage{amsmath}&#10;\pagestyle{empty}&#10;\begin{document}&#10;&#10;&#10;$U_1$&#10;&#10;\end{document}"/>
  <p:tag name="IGUANATEXSIZE" val="20"/>
  <p:tag name="IGUANATEXCURSOR" val="8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0.7349"/>
  <p:tag name="OUTPUTTYPE" val="PNG"/>
  <p:tag name="IGUANATEXVERSION" val="160"/>
  <p:tag name="LATEXADDIN" val="\documentclass{article}&#10;\usepackage{amsmath}&#10;\pagestyle{empty}&#10;\begin{document}&#10;&#10;&#10;$U_2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3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9846"/>
  <p:tag name="OUTPUTTYPE" val="PNG"/>
  <p:tag name="IGUANATEXVERSION" val="160"/>
  <p:tag name="LATEXADDIN" val="\documentclass{article}&#10;\usepackage{amsmath}&#10;\pagestyle{empty}&#10;\begin{document}&#10;&#10;&#10;$U_4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OUTPUTTYPE" val="PNG"/>
  <p:tag name="IGUANATEXVERSION" val="160"/>
  <p:tag name="LATEXADDIN" val="\documentclass{article}&#10;\usepackage{amsmath}&#10;\pagestyle{empty}&#10;\begin{document}&#10;&#10;&#10;$U_5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6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7.7353"/>
  <p:tag name="OUTPUTTYPE" val="PNG"/>
  <p:tag name="IGUANATEXVERSION" val="160"/>
  <p:tag name="LATEXADDIN" val="\documentclass{article}&#10;\usepackage{amsmath}&#10;\pagestyle{empty}&#10;\begin{document}&#10;&#10;&#10;$U_1$&#10;&#10;\end{document}"/>
  <p:tag name="IGUANATEXSIZE" val="20"/>
  <p:tag name="IGUANATEXCURSOR" val="8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0.7349"/>
  <p:tag name="OUTPUTTYPE" val="PNG"/>
  <p:tag name="IGUANATEXVERSION" val="160"/>
  <p:tag name="LATEXADDIN" val="\documentclass{article}&#10;\usepackage{amsmath}&#10;\pagestyle{empty}&#10;\begin{document}&#10;&#10;&#10;$U_2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37.083"/>
  <p:tag name="LATEXADDIN" val="\documentclass{article}&#10;\usepackage{amsmath}&#10;\pagestyle{empty}&#10;\begin{document}&#10;&#10;$S_c=\langle XXI, IXX, ZZZ\rangle$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3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9846"/>
  <p:tag name="OUTPUTTYPE" val="PNG"/>
  <p:tag name="IGUANATEXVERSION" val="160"/>
  <p:tag name="LATEXADDIN" val="\documentclass{article}&#10;\usepackage{amsmath}&#10;\pagestyle{empty}&#10;\begin{document}&#10;&#10;&#10;$U_4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OUTPUTTYPE" val="PNG"/>
  <p:tag name="IGUANATEXVERSION" val="160"/>
  <p:tag name="LATEXADDIN" val="\documentclass{article}&#10;\usepackage{amsmath}&#10;\pagestyle{empty}&#10;\begin{document}&#10;&#10;&#10;$U_5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6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9846"/>
  <p:tag name="OUTPUTTYPE" val="PNG"/>
  <p:tag name="IGUANATEXVERSION" val="160"/>
  <p:tag name="LATEXADDIN" val="\documentclass{article}&#10;\usepackage{amsmath}&#10;\pagestyle{empty}&#10;\begin{document}&#10;&#10;&#10;$U_4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OUTPUTTYPE" val="PNG"/>
  <p:tag name="IGUANATEXVERSION" val="160"/>
  <p:tag name="LATEXADDIN" val="\documentclass{article}&#10;\usepackage{amsmath}&#10;\pagestyle{empty}&#10;\begin{document}&#10;&#10;&#10;$U_5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6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7.7353"/>
  <p:tag name="OUTPUTTYPE" val="PNG"/>
  <p:tag name="IGUANATEXVERSION" val="160"/>
  <p:tag name="LATEXADDIN" val="\documentclass{article}&#10;\usepackage{amsmath}&#10;\pagestyle{empty}&#10;\begin{document}&#10;&#10;&#10;$U_1$&#10;&#10;\end{document}"/>
  <p:tag name="IGUANATEXSIZE" val="20"/>
  <p:tag name="IGUANATEXCURSOR" val="8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0.7349"/>
  <p:tag name="OUTPUTTYPE" val="PNG"/>
  <p:tag name="IGUANATEXVERSION" val="160"/>
  <p:tag name="LATEXADDIN" val="\documentclass{article}&#10;\usepackage{amsmath}&#10;\pagestyle{empty}&#10;\begin{document}&#10;&#10;&#10;$U_2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amsmath}&#10;\pagestyle{empty}&#10;\begin{document}&#10;&#10;&#10;$U_3$&#10;&#10;\end{document}"/>
  <p:tag name="IGUANATEXSIZE" val="20"/>
  <p:tag name="IGUANATEXCURSOR" val="86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17.585"/>
  <p:tag name="LATEXADDIN" val="\documentclass{article}&#10;\usepackage{amsmath}&#10;\pagestyle{empty}&#10;\begin{document}&#10;&#10;$S_c=\langle ZZI, IZZ, XXX\rangle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OUTPUTTYPE" val="PNG"/>
  <p:tag name="IGUANATEXVERSION" val="160"/>
  <p:tag name="LATEXADDIN" val="\documentclass{article}&#10;\usepackage{amsmath}&#10;\pagestyle{empty}&#10;\begin{document}&#10;&#10;&#10;$=$&#10;&#10;\end{document}"/>
  <p:tag name="IGUANATEXSIZE" val="20"/>
  <p:tag name="IGUANATEXCURSOR" val="8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899.8875"/>
  <p:tag name="OUTPUTTYPE" val="PNG"/>
  <p:tag name="IGUANATEXVERSION" val="160"/>
  <p:tag name="LATEXADDIN" val="\documentclass{article}&#10;\usepackage{amsmath}&#10;\pagestyle{empty}&#10;\begin{document}&#10;&#10;&#10;$\overline{CZ}=CZ^{\otimes 6}Z^{\otimes 3}$&#10;&#10;\end{document}"/>
  <p:tag name="IGUANATEXSIZE" val="20"/>
  <p:tag name="IGUANATEXCURSOR" val="110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8.7327"/>
  <p:tag name="OUTPUTTYPE" val="PNG"/>
  <p:tag name="IGUANATEXVERSION" val="160"/>
  <p:tag name="LATEXADDIN" val="\documentclass{article}&#10;\usepackage{amsmath}&#10;\pagestyle{empty}&#10;\begin{document}&#10;&#10;&#10;$(a)$&#10;&#10;\end{document}"/>
  <p:tag name="IGUANATEXSIZE" val="20"/>
  <p:tag name="IGUANATEXCURSOR" val="8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.9843"/>
  <p:tag name="OUTPUTTYPE" val="PNG"/>
  <p:tag name="IGUANATEXVERSION" val="160"/>
  <p:tag name="LATEXADDIN" val="\documentclass{article}&#10;\usepackage{amsmath}&#10;\pagestyle{empty}&#10;\begin{document}&#10;&#10;&#10;$(b)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6.7342"/>
  <p:tag name="OUTPUTTYPE" val="PNG"/>
  <p:tag name="IGUANATEXVERSION" val="160"/>
  <p:tag name="LATEXADDIN" val="\documentclass{article}&#10;\usepackage{amsmath}&#10;\pagestyle{empty}&#10;\begin{document}&#10;&#10;&#10;$(c)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75.6655"/>
  <p:tag name="OUTPUTTYPE" val="PNG"/>
  <p:tag name="IGUANATEXVERSION" val="160"/>
  <p:tag name="LATEXADDIN" val="\documentclass{article}&#10;\usepackage{amsmath}&#10;\pagestyle{empty}&#10;\begin{document}&#10;&#10;&#10;$\overline{CZ} = CZ^{\otimes 7}$&#10;&#10;\end{document}"/>
  <p:tag name="IGUANATEXSIZE" val="20"/>
  <p:tag name="IGUANATEXCURSOR" val="11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46.9817"/>
  <p:tag name="LATEXADDIN" val="\documentclass{article}&#10;\usepackage{amsmath}&#10;\pagestyle{empty}&#10;\begin{document}&#10;&#10;&#10;$e^{i\alpha}$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pagestyle{empty}&#10;\begin{document}&#10;&#10;$=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234.7206"/>
  <p:tag name="LATEXADDIN" val="\documentclass{article}&#10;\usepackage{amsmath}&#10;\pagestyle{empty}&#10;\begin{document}&#10;&#10;&#10;$C^\ell P$&#10;&#10;\end{document}"/>
  <p:tag name="IGUANATEXSIZE" val="20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356.2054"/>
  <p:tag name="LATEXADDIN" val="\documentclass{article}&#10;\usepackage{amsmath}&#10;\pagestyle{empty}&#10;\begin{document}&#10;&#10;&#10;$C^\ell P^{-1}$&#10;&#10;\end{document}"/>
  <p:tag name="IGUANATEXSIZE" val="20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93.063"/>
  <p:tag name="LATEXADDIN" val="\documentclass{article}&#10;\usepackage{amsmath}&#10;\pagestyle{empty}&#10;\begin{document}&#10;&#10;&#10;$$H_b=\begin{pmatrix}&#10;1&amp; 1&amp; 1&amp; 0&amp; 0&amp; 0\\&#10;0&amp; 0&amp; 0&amp; 1&amp; 1&amp; 0\\&#10;0&amp; 0&amp; 0&amp; 0&amp; 1&amp; 1&#10;\end{pmatrix}&#10;$$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9.4413"/>
  <p:tag name="LATEXADDIN" val="\documentclass{article}&#10;\usepackage{amsmath}&#10;\pagestyle{empty}&#10;\begin{document}&#10;&#10;&#10;$[[18,3,3]]$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9.4413"/>
  <p:tag name="LATEXADDIN" val="\documentclass{article}&#10;\usepackage{amsmath}&#10;\pagestyle{empty}&#10;\begin{document}&#10;&#10;&#10;$[[66,6,2]]$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8.7327"/>
  <p:tag name="OUTPUTTYPE" val="PNG"/>
  <p:tag name="IGUANATEXVERSION" val="160"/>
  <p:tag name="LATEXADDIN" val="\documentclass{article}&#10;\usepackage{amsmath}&#10;\pagestyle{empty}&#10;\begin{document}&#10;&#10;&#10;$(a)$&#10;&#10;\end{document}"/>
  <p:tag name="IGUANATEXSIZE" val="20"/>
  <p:tag name="IGUANATEXCURSOR" val="87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6.7342"/>
  <p:tag name="OUTPUTTYPE" val="PNG"/>
  <p:tag name="IGUANATEXVERSION" val="160"/>
  <p:tag name="LATEXADDIN" val="\documentclass{article}&#10;\usepackage{amsmath}&#10;\pagestyle{empty}&#10;\begin{document}&#10;&#10;&#10;$(c)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.9843"/>
  <p:tag name="OUTPUTTYPE" val="PNG"/>
  <p:tag name="IGUANATEXVERSION" val="160"/>
  <p:tag name="LATEXADDIN" val="\documentclass{article}&#10;\usepackage{amsmath}&#10;\pagestyle{empty}&#10;\begin{document}&#10;&#10;&#10;$(b)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7.2328"/>
  <p:tag name="OUTPUTTYPE" val="PNG"/>
  <p:tag name="IGUANATEXVERSION" val="160"/>
  <p:tag name="LATEXADDIN" val="\documentclass{article}&#10;\usepackage{amsmath}&#10;\pagestyle{empty}&#10;\begin{document}&#10;&#10;&#10;$(d)$&#10;&#10;\end{document}"/>
  <p:tag name="IGUANATEXSIZE" val="20"/>
  <p:tag name="IGUANATEXCURSOR" val="85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52.943"/>
  <p:tag name="OUTPUTTYPE" val="PNG"/>
  <p:tag name="IGUANATEXVERSION" val="160"/>
  <p:tag name="LATEXADDIN" val="\documentclass{article}&#10;\usepackage{amsmath}&#10;\pagestyle{empty}&#10;\begin{document}&#10;&#10;&#10;$S$ is a unitary symmetry of $|V\rangle$ if $S|V\rangle =|V\rangle$&#10;&#10;\end{document}"/>
  <p:tag name="IGUANATEXSIZE" val="20"/>
  <p:tag name="IGUANATEXCURSOR" val="149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636.295"/>
  <p:tag name="OUTPUTTYPE" val="PNG"/>
  <p:tag name="IGUANATEXVERSION" val="160"/>
  <p:tag name="LATEXADDIN" val="\documentclass{article}&#10;\usepackage{amsmath}&#10;\pagestyle{empty}&#10;\begin{document}&#10;&#10;&#10;$[[N,K=O(N^{\alpha}), D=O(N^{\beta})]]$&#10;&#10;\end{document}"/>
  <p:tag name="IGUANATEXSIZE" val="22"/>
  <p:tag name="IGUANATEXCURSOR" val="118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.7139"/>
  <p:tag name="ORIGINALWIDTH" val="2023.997"/>
  <p:tag name="OUTPUTTYPE" val="PNG"/>
  <p:tag name="IGUANATEXVERSION" val="160"/>
  <p:tag name="LATEXADDIN" val="\documentclass{article}&#10;\usepackage{amsmath}&#10;\pagestyle{empty}&#10;\begin{document}&#10;&#10;&#10;$$\alpha = \frac{\log f}{\log f+\log m}, ~\beta = \frac{\log d'}{\log f+\log m}$$&#10;&#10;\end{document}"/>
  <p:tag name="IGUANATEXSIZE" val="20"/>
  <p:tag name="IGUANATEXCURSOR" val="83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204.349"/>
  <p:tag name="OUTPUTTYPE" val="PNG"/>
  <p:tag name="IGUANATEXVERSION" val="160"/>
  <p:tag name="LATEXADDIN" val="\documentclass{article}&#10;\usepackage{amsmath}&#10;\pagestyle{empty}&#10;\begin{document}&#10;&#10;$[[n, O(n^{0.29}),O(n^{0.29})]]$&#10;&#10;&#10;\end{document}"/>
  <p:tag name="IGUANATEXSIZE" val="20"/>
  <p:tag name="IGUANATEXCURSOR" val="108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00.563"/>
  <p:tag name="LATEXADDIN" val="\documentclass{article}&#10;\usepackage{amsmath}&#10;\pagestyle{empty}&#10;\begin{document}&#10;&#10;&#10;$$H_p=\begin{pmatrix}&#10; 0&amp; 0&amp; 0 &amp;1&amp; 1&amp; 1\\&#10;1&amp; 1&amp; 0&amp; 0&amp; 0&amp; 0 \\&#10;0&amp; 1&amp; 1&amp; 0&amp; 0&amp; 0 &#10;\end{pmatrix}&#10;$$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304.087"/>
  <p:tag name="OUTPUTTYPE" val="PNG"/>
  <p:tag name="IGUANATEXVERSION" val="160"/>
  <p:tag name="LATEXADDIN" val="\documentclass{article}&#10;\usepackage{amsmath}&#10;\pagestyle{empty}&#10;\begin{document}&#10;&#10;$[[n, O(n^{0.224}),O(n^{0.224})]]$&#10;&#10;&#10;\end{document}"/>
  <p:tag name="IGUANATEXSIZE" val="20"/>
  <p:tag name="IGUANATEXCURSOR" val="110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OUTPUTTYPE" val="PNG"/>
  <p:tag name="IGUANATEXVERSION" val="160"/>
  <p:tag name="LATEXADDIN" val="\documentclass{article}&#10;\usepackage{amsmath}&#10;\pagestyle{empty}&#10;\begin{document}&#10;&#10;&#10;$T^{\dagger}$&#10;&#10;\end{document}"/>
  <p:tag name="IGUANATEXSIZE" val="20"/>
  <p:tag name="IGUANATEXCURSOR" val="9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OUTPUTTYPE" val="PNG"/>
  <p:tag name="IGUANATEXVERSION" val="160"/>
  <p:tag name="LATEXADDIN" val="\documentclass{article}&#10;\usepackage{amsmath}&#10;\pagestyle{empty}&#10;\begin{document}&#10;&#10;&#10;$T$&#10;&#10;\end{document}"/>
  <p:tag name="IGUANATEXSIZE" val="20"/>
  <p:tag name="IGUANATEXCURSOR" val="8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OUTPUTTYPE" val="PNG"/>
  <p:tag name="IGUANATEXVERSION" val="160"/>
  <p:tag name="LATEXADDIN" val="\documentclass{article}&#10;\usepackage{amsmath}&#10;\pagestyle{empty}&#10;\begin{document}&#10;&#10;&#10;$T$&#10;&#10;\end{document}"/>
  <p:tag name="IGUANATEXSIZE" val="20"/>
  <p:tag name="IGUANATEXCURSOR" val="8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OUTPUTTYPE" val="PNG"/>
  <p:tag name="IGUANATEXVERSION" val="160"/>
  <p:tag name="LATEXADDIN" val="\documentclass{article}&#10;\usepackage{amsmath}&#10;\pagestyle{empty}&#10;\begin{document}&#10;&#10;&#10;$T^{\dagger}$&#10;&#10;\end{document}"/>
  <p:tag name="IGUANATEXSIZE" val="20"/>
  <p:tag name="IGUANATEXCURSOR" val="9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OUTPUTTYPE" val="PNG"/>
  <p:tag name="IGUANATEXVERSION" val="160"/>
  <p:tag name="LATEXADDIN" val="\documentclass{article}&#10;\usepackage{amsmath}&#10;\pagestyle{empty}&#10;\begin{document}&#10;&#10;&#10;$T^{\dagger}$&#10;&#10;\end{document}"/>
  <p:tag name="IGUANATEXSIZE" val="20"/>
  <p:tag name="IGUANATEXCURSOR" val="9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OUTPUTTYPE" val="PNG"/>
  <p:tag name="IGUANATEXVERSION" val="160"/>
  <p:tag name="LATEXADDIN" val="\documentclass{article}&#10;\usepackage{amsmath}&#10;\pagestyle{empty}&#10;\begin{document}&#10;&#10;&#10;$T$&#10;&#10;\end{document}"/>
  <p:tag name="IGUANATEXSIZE" val="20"/>
  <p:tag name="IGUANATEXCURSOR" val="84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9.4413"/>
  <p:tag name="OUTPUTTYPE" val="PNG"/>
  <p:tag name="IGUANATEXVERSION" val="160"/>
  <p:tag name="LATEXADDIN" val="\documentclass{article}&#10;\usepackage{amsmath}&#10;\pagestyle{empty}&#10;\begin{document}&#10;&#10;&#10;$[[16,0,4]]$&#10;&#10;\end{document}"/>
  <p:tag name="IGUANATEXSIZE" val="20"/>
  <p:tag name="IGUANATEXCURSOR" val="91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29.9213"/>
  <p:tag name="OUTPUTTYPE" val="PNG"/>
  <p:tag name="IGUANATEXVERSION" val="160"/>
  <p:tag name="LATEXADDIN" val="\documentclass{article}&#10;\usepackage{amsmath}&#10;\pagestyle{empty}&#10;\begin{document}&#10;&#10;&#10;$[[8,3,2]]\times 2$&#10;&#10;\end{document}"/>
  <p:tag name="IGUANATEXSIZE" val="20"/>
  <p:tag name="IGUANATEXCURSOR" val="100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35.621"/>
  <p:tag name="LATEXADDIN" val="\documentclass{article}&#10;\usepackage{amsmath}&#10;\pagestyle{empty}&#10;\begin{document}&#10;&#10;$|V_b\rangle=|000\rangle+|111\rangle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361.08"/>
  <p:tag name="LATEXADDIN" val="\documentclass{article}&#10;\usepackage{amsmath}&#10;\pagestyle{empty}&#10;\begin{document}&#10;&#10;$|V_p\rangle=|+++\rangle+|---\rangle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84.73937"/>
  <p:tag name="LATEXADDIN" val="\documentclass{article}&#10;\usepackage{amsmath}&#10;\pagestyle{empty}&#10;\begin{document}&#10;&#10;&#10;$i_0$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020.248"/>
  <p:tag name="OUTPUTTYPE" val="PNG"/>
  <p:tag name="IGUANATEXVERSION" val="160"/>
  <p:tag name="LATEXADDIN" val="\documentclass{article}&#10;\usepackage{amsmath}&#10;\pagestyle{empty}&#10;\begin{document}&#10;&#10;$V|0\rangle= |\bar{0}\rangle =|00\rangle;\quad V|1\rangle= |\bar{1}\rangle=|11\rangle$&#10;&#10;&#10;\end{document}"/>
  <p:tag name="IGUANATEXSIZE" val="20"/>
  <p:tag name="IGUANATEXCURSOR" val="157"/>
  <p:tag name="TRANSPARENCY" val="True"/>
  <p:tag name="LATEXENGINEID" val="0"/>
  <p:tag name="TEMPFOLDER" val="C:\Users\cjcao\Documents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.98952"/>
  <p:tag name="LATEXADDIN" val="\documentclass{article}&#10;\usepackage{amsmath}&#10;\pagestyle{empty}&#10;\begin{document}&#10;&#10;&#10;$i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0.98985"/>
  <p:tag name="LATEXADDIN" val="\documentclass{article}&#10;\usepackage{amsmath}&#10;\pagestyle{empty}&#10;\begin{document}&#10;&#10;&#10;$i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84.73937"/>
  <p:tag name="LATEXADDIN" val="\documentclass{article}&#10;\usepackage{amsmath}&#10;\pagestyle{empty}&#10;\begin{document}&#10;&#10;&#10;$i_0$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.98952"/>
  <p:tag name="LATEXADDIN" val="\documentclass{article}&#10;\usepackage{amsmath}&#10;\pagestyle{empty}&#10;\begin{document}&#10;&#10;&#10;$i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0.98985"/>
  <p:tag name="LATEXADDIN" val="\documentclass{article}&#10;\usepackage{amsmath}&#10;\pagestyle{empty}&#10;\begin{document}&#10;&#10;&#10;$i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17.585"/>
  <p:tag name="LATEXADDIN" val="\documentclass{article}&#10;\usepackage{amsmath}&#10;\pagestyle{empty}&#10;\begin{document}&#10;&#10;$S_c=\langle ZZI, IZZ, XXX\rangle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35.621"/>
  <p:tag name="LATEXADDIN" val="\documentclass{article}&#10;\usepackage{amsmath}&#10;\pagestyle{empty}&#10;\begin{document}&#10;&#10;$|V_b\rangle=|000\rangle+|111\rangle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95.688"/>
  <p:tag name="LATEXADDIN" val="\documentclass{article}&#10;\usepackage{amsmath}&#10;\pagestyle{empty}&#10;\begin{document}&#10;&#10;$\bar{X}=XX$&#10;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09.4488"/>
  <p:tag name="LATEXADDIN" val="\documentclass{article}&#10;\usepackage{amsmath}&#10;\pagestyle{empty}&#10;\begin{document}&#10;&#10;$\bar{Z}=ZI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9"/>
  <p:tag name="LAY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780.6525"/>
  <p:tag name="LATEXADDIN" val="\documentclass{article}&#10;\usepackage{amsmath}&#10;\pagestyle{empty}&#10;\begin{document}&#10;&#10;$V:\mathcal{H}_2\rightarrow \mathcal{H}_2^{\otimes 2}$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83.98952"/>
  <p:tag name="LATEXADDIN" val="\documentclass{article}&#10;\usepackage{amsmath}&#10;\pagestyle{empty}&#10;\begin{document}&#10;&#10;&#10;$i_5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84.73937"/>
  <p:tag name="LATEXADDIN" val="\documentclass{article}&#10;\usepackage{amsmath}&#10;\pagestyle{empty}&#10;\begin{document}&#10;&#10;&#10;$i_6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96.6629"/>
  <p:tag name="LATEXADDIN" val="\documentclass{article}&#10;\usepackage{amsmath}&#10;\pagestyle{empty}&#10;\begin{document}&#10;&#10;$|V_b\rangle_{123}|V_b\rangle_{456}$&#10;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941.1324"/>
  <p:tag name="LATEXADDIN" val="\documentclass{article}&#10;\usepackage{amsmath}&#10;\pagestyle{empty}&#10;\begin{document}&#10;&#10;$\langle \Phi^+_{34}|V_b\rangle_{123}|V_b\rangle_{456}$&#10;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446.1942"/>
  <p:tag name="LATEXADDIN" val="\documentclass{article}&#10;\usepackage{amsmath}&#10;\pagestyle{empty}&#10;\begin{document}&#10;&#10;$H_b\oplus H_b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37.6827"/>
  <p:tag name="LATEXADDIN" val="\documentclass{article}&#10;\usepackage{amsmath}&#10;\pagestyle{empty}&#10;\begin{document}&#10;&#10;$H_b\wedge_{34} H_b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8"/>
  <p:tag name="LAY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0.98985"/>
  <p:tag name="LATEXADDIN" val="\documentclass{article}&#10;\usepackage{amsmath}&#10;\pagestyle{empty}&#10;\begin{document}&#10;&#10;&#10;$i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.98952"/>
  <p:tag name="LATEXADDIN" val="\documentclass{article}&#10;\usepackage{amsmath}&#10;\pagestyle{empty}&#10;\begin{document}&#10;&#10;&#10;$i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33.2209"/>
  <p:tag name="LATEXADDIN" val="\documentclass{article}&#10;\usepackage{amsmath}&#10;\pagestyle{empty}&#10;\begin{document}&#10;&#10;&#10;$\sum i_3$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2644.919"/>
  <p:tag name="LATEXADDIN" val="\documentclass{article}&#10;\usepackage{amsmath}&#10;\pagestyle{empty}&#10;\begin{document}&#10;&#10;$V=\sum_{i_0,i_1,i_2}V_{i_0,i_1,i_2}|i_1,i_2\rangle\langle i_0|=|00\rangle\langle 0|+|11\rangle\langle 1|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42.107"/>
  <p:tag name="LATEXADDIN" val="\documentclass{article}&#10;\usepackage{amsmath}&#10;\pagestyle{empty}&#10;\begin{document}&#10;&#10;&#10;$$\begin{pmatrix}&#10;1&amp; 1&amp; 1&amp; 0&amp; 0&amp; 0\\&#10;0&amp; 0&amp; 0&amp; 1&amp; 1&amp; 0\\&#10;0&amp; 0&amp; 0&amp; 0&amp; 1&amp; 1&#10;\end{pmatrix}&#10;$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42.107"/>
  <p:tag name="LATEXADDIN" val="\documentclass{article}&#10;\usepackage{amsmath}&#10;\pagestyle{empty}&#10;\begin{document}&#10;&#10;&#10;$$\begin{pmatrix}&#10;1&amp; 1&amp; 1&amp; 0&amp; 0&amp; 0\\&#10;0&amp; 0&amp; 0&amp; 1&amp; 1&amp; 0\\&#10;0&amp; 0&amp; 0&amp; 0&amp; 1&amp; 1&#10;\end{pmatrix}&#10;$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37.6827"/>
  <p:tag name="LATEXADDIN" val="\documentclass{article}&#10;\usepackage{amsmath}&#10;\pagestyle{empty}&#10;\begin{document}&#10;&#10;&#10;$H_b\wedge_{34} H_b$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386.951"/>
  <p:tag name="LATEXADDIN" val="\documentclass{article}&#10;\usepackage{amsmath}&#10;\pagestyle{empty}&#10;\begin{document}&#10;&#10;\[&#10;\left(&#10;\begin{array}{cccccccccccc}&#10;1 &amp; 1 &amp; 1 &amp; 1 &amp; 1 &amp; 1 &amp; 0 &amp; 0 &amp; 0 &amp; 0 &amp; 0 &amp; 0 \\&#10;0 &amp; 0 &amp; 0 &amp; 0 &amp; 0 &amp; 0 &amp; 1 &amp; 1 &amp; 0 &amp; 0 &amp; 0 &amp; 0 \\&#10;0 &amp; 0 &amp; 0 &amp; 0 &amp; 0 &amp; 0 &amp; 0 &amp; 1 &amp; 1 &amp; 1 &amp; 1 &amp; 0 \\&#10;0 &amp; 0 &amp; 0 &amp; 0 &amp; 0 &amp; 0 &amp; 0 &amp; 0 &amp; 0 &amp; 0 &amp; 1 &amp; 1&#10;\end{array}&#10;\right)&#10;\]&#10;&#10;\end{document}"/>
  <p:tag name="IGUANATEXSIZE" val="20"/>
  <p:tag name="IGUANATEXCURSOR" val="3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640.045"/>
  <p:tag name="LATEXADDIN" val="\documentclass{article}&#10;\usepackage{amsmath}&#10;\pagestyle{empty}&#10;\begin{document}&#10;&#10;\[&#10;\left(&#10;\begin{array}{cccccccccccc}&#10;1 &amp; 1 &amp; 1 &amp; 1 &amp; 0 &amp; 0  &amp; 0 &amp; 0 \\&#10;0 &amp; 0 &amp; 0 &amp; 0 &amp; 1 &amp; 1  &amp; 0 &amp; 0 \\&#10;0 &amp; 0 &amp; 0 &amp; 0 &amp; 0 &amp; 1 &amp; 1 &amp; 0 \\&#10;0 &amp; 0 &amp; 0 &amp; 0 &amp; 0 &amp; 0  &amp; 1 &amp; 1&#10;\end{array}&#10;\right)&#10;\]&#10;&#10;\end{document}"/>
  <p:tag name="IGUANATEXSIZE" val="20"/>
  <p:tag name="IGUANATEXCURSOR" val="2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640.045"/>
  <p:tag name="LATEXADDIN" val="\documentclass{article}&#10;\usepackage{amsmath}&#10;\pagestyle{empty}&#10;\begin{document}&#10;&#10;\[&#10;\left(&#10;\begin{array}{cccccccccccc}&#10;1 &amp; 1 &amp; 1 &amp; 1 &amp; 0 &amp; 0  &amp; 0 &amp; 0 \\&#10;0 &amp; 0 &amp; 0 &amp; 0 &amp; 1 &amp; 1  &amp; 0 &amp; 0 \\&#10;0 &amp; 0 &amp; 0 &amp; 0 &amp; 0 &amp; 1 &amp; 1 &amp; 0 \\&#10;0 &amp; 0 &amp; 0 &amp; 0 &amp; 0 &amp; 0  &amp; 1 &amp; 1&#10;\end{array}&#10;\right)&#10;\]&#10;&#10;\end{document}"/>
  <p:tag name="IGUANATEXSIZE" val="20"/>
  <p:tag name="IGUANATEXCURSOR" val="2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386.951"/>
  <p:tag name="LATEXADDIN" val="\documentclass{article}&#10;\usepackage{amsmath}&#10;\pagestyle{empty}&#10;\begin{document}&#10;&#10;\[&#10;\left(&#10;\begin{array}{cccccccccccc}&#10;1 &amp; 1 &amp; 1 &amp; 1 &amp; 1 &amp; 1 &amp; 0 &amp; 0 &amp; 0 &amp; 0 &amp; 0 &amp; 0 \\&#10;0 &amp; 0 &amp; 0 &amp; 0 &amp; 0 &amp; 0 &amp; 1 &amp; 1 &amp; 0 &amp; 0 &amp; 0 &amp; 0 \\&#10;0 &amp; 0 &amp; 0 &amp; 0 &amp; 0 &amp; 0 &amp; 0 &amp; 1 &amp; 1 &amp; 1 &amp; 1 &amp; 0 \\&#10;0 &amp; 0 &amp; 0 &amp; 0 &amp; 0 &amp; 0 &amp; 0 &amp; 0 &amp; 0 &amp; 0 &amp; 1 &amp; 1&#10;\end{array}&#10;\right)&#10;\]&#10;&#10;\end{document}"/>
  <p:tag name="IGUANATEXSIZE" val="20"/>
  <p:tag name="IGUANATEXCURSOR" val="3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62"/>
  <p:tag name="LAY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62"/>
  <p:tag name="LAY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62"/>
  <p:tag name="LAY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13.123"/>
  <p:tag name="LATEXADDIN" val="\documentclass{article}&#10;\usepackage{amsmath}&#10;\pagestyle{empty}&#10;\begin{document}&#10;&#10;$|V\rangle=|000\rangle+|111\rangle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62"/>
  <p:tag name="LAY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985"/>
  <p:tag name="ORIGINALWIDTH" val="987.6265"/>
  <p:tag name="LATEXADDIN" val="\documentclass{article}&#10;\usepackage{amsmath}&#10;\pagestyle{empty}&#10;\begin{document}&#10;&#10;&#10;$Q_3= O_3^*, Q_2 = O_2^*$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07.4241"/>
  <p:tag name="OUTPUTTYPE" val="PNG"/>
  <p:tag name="IGUANATEXVERSION" val="160"/>
  <p:tag name="LATEXADDIN" val="\documentclass{article}&#10;\usepackage{amsmath}&#10;\pagestyle{empty}&#10;\begin{document}&#10;&#10;&#10;$O(n)=kd^2$&#10;&#10;\end{document}"/>
  <p:tag name="IGUANATEXSIZE" val="18"/>
  <p:tag name="IGUANATEXCURSOR" val="93"/>
  <p:tag name="TRANSPARENCY" val="True"/>
  <p:tag name="LATEXENGINEID" val="0"/>
  <p:tag name="TEMPFOLDER" val="C:\Users\cjcao\Documents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75.328"/>
  <p:tag name="LATEXADDIN" val="\documentclass{article}&#10;\usepackage{amsmath}&#10;\pagestyle{empty}&#10;\begin{document}&#10;&#10;$[[15,1,3]]\times 2\rightarrow [[28,2,3]]$&#10;&#10;&#10;\end{document}"/>
  <p:tag name="IGUANATEXSIZE" val="20"/>
  <p:tag name="IGUANATEXCURSOR" val="1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9.3963"/>
  <p:tag name="LATEXADDIN" val="\documentclass{article}&#10;\usepackage{amsmath}&#10;\pagestyle{empty}&#10;\begin{document}&#10;&#10;$|00\rangle\langle 0|+|11\rangle\langle 1|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85.48929"/>
  <p:tag name="LATEXADDIN" val="\documentclass{article}&#10;\usepackage{amsmath,amsfonts}&#10;\pagestyle{empty}&#10;\begin{document}&#10;&#10;$\bar{T}$&#10;&#10;&#10;\end{document}"/>
  <p:tag name="IGUANATEXSIZE" val="3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677.165"/>
  <p:tag name="LATEXADDIN" val="\documentclass{article}&#10;\usepackage{amsmath}&#10;\pagestyle{empty}&#10;\begin{document}&#10;&#10;$S_c=\langle s\otimes I, \bar{Z}\otimes Z, \bar{X}\otimes X\rangle=\langle ZZI, IZZ, XXX\rangle$&#10;&#10;&#10;\end{document}"/>
  <p:tag name="IGUANATEXSIZE" val="28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\bar{T}^{\dagger}$ &#10;&#10;&#10;\end{document}"/>
  <p:tag name="IGUANATEXSIZE" val="3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85.48929"/>
  <p:tag name="LATEXADDIN" val="\documentclass{article}&#10;\usepackage{amsmath,amsfonts}&#10;\pagestyle{empty}&#10;\begin{document}&#10;&#10;$\bar{T}$&#10;&#10;&#10;\end{document}"/>
  <p:tag name="IGUANATEXSIZE" val="3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064.867"/>
  <p:tag name="LATEXADDIN" val="\documentclass{article}&#10;\usepackage{amsmath}&#10;\pagestyle{empty}&#10;\begin{document}&#10;&#10;&#10;$$H_R=\begin{pmatrix}&#10; 0&amp; 0&amp;  1&amp; 1&#10;\end{pmatrix}&#10;$$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,amsfonts}&#10;\pagestyle{empty}&#10;\begin{document}&#10;&#10;$T$ 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\bar{T}^{\dagger}$ &#10;&#10;&#10;\end{document}"/>
  <p:tag name="IGUANATEXSIZE" val="3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964.3795"/>
  <p:tag name="LATEXADDIN" val="\documentclass{article}&#10;\usepackage{amsmath}&#10;\pagestyle{empty}&#10;\begin{document}&#10;&#10;$\bar{X}=XX, \bar{Z}=IZ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6.7342"/>
  <p:tag name="LATEXADDIN" val="\documentclass{article}&#10;\usepackage{amsmath,amsfonts}&#10;\pagestyle{empty}&#10;\begin{document}&#10;&#10;${T}^{\dagger}$ &#10;&#10;&#10;\end{document}"/>
  <p:tag name="IGUANATEXSIZE" val="3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709</TotalTime>
  <Words>1339</Words>
  <Application>Microsoft Macintosh PowerPoint</Application>
  <PresentationFormat>Widescreen</PresentationFormat>
  <Paragraphs>287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BrowalliaUPC</vt:lpstr>
      <vt:lpstr>Tw Cen MT</vt:lpstr>
      <vt:lpstr>Tw Cen MT Condensed</vt:lpstr>
      <vt:lpstr>Wingdings</vt:lpstr>
      <vt:lpstr>Wingdings 3</vt:lpstr>
      <vt:lpstr>Integral</vt:lpstr>
      <vt:lpstr>Quantum lego powerup</vt:lpstr>
      <vt:lpstr>Reductionist coding theorist</vt:lpstr>
      <vt:lpstr>Atomic codes</vt:lpstr>
      <vt:lpstr>Atomic codes</vt:lpstr>
      <vt:lpstr>symmetries</vt:lpstr>
      <vt:lpstr>Symmetries</vt:lpstr>
      <vt:lpstr>What are the Atomic interactions?</vt:lpstr>
      <vt:lpstr>conjoining</vt:lpstr>
      <vt:lpstr>Symmetries and conjoining</vt:lpstr>
      <vt:lpstr>Matching lemma</vt:lpstr>
      <vt:lpstr>What can we build?</vt:lpstr>
      <vt:lpstr>What can we build?</vt:lpstr>
      <vt:lpstr>Easier to work with “molecular” codes</vt:lpstr>
      <vt:lpstr>Transversal gates as TN symmetry</vt:lpstr>
      <vt:lpstr>Single qubit transversal gates</vt:lpstr>
      <vt:lpstr>mixed gates</vt:lpstr>
      <vt:lpstr>More than 1 qubit gate</vt:lpstr>
      <vt:lpstr>Interblock transversal</vt:lpstr>
      <vt:lpstr>Intrablock transversal</vt:lpstr>
      <vt:lpstr>Addressable gate = localized symmetry</vt:lpstr>
      <vt:lpstr>Addressable intrablock gate</vt:lpstr>
      <vt:lpstr>Holographic code example</vt:lpstr>
      <vt:lpstr>Addressable gates in Holographic codes</vt:lpstr>
      <vt:lpstr>Rule of thumb, but no theorem,yet</vt:lpstr>
      <vt:lpstr>Iterated Fractal code</vt:lpstr>
      <vt:lpstr>Iterated fractal code</vt:lpstr>
      <vt:lpstr>f=3 Fractal code from (punctured) QRM</vt:lpstr>
      <vt:lpstr>Summary</vt:lpstr>
      <vt:lpstr>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cao</dc:creator>
  <cp:lastModifiedBy>Freund, Steven</cp:lastModifiedBy>
  <cp:revision>167</cp:revision>
  <dcterms:created xsi:type="dcterms:W3CDTF">2026-04-06T12:59:50Z</dcterms:created>
  <dcterms:modified xsi:type="dcterms:W3CDTF">2026-04-12T15:17:30Z</dcterms:modified>
</cp:coreProperties>
</file>