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503" r:id="rId3"/>
    <p:sldId id="506" r:id="rId4"/>
    <p:sldId id="507" r:id="rId5"/>
    <p:sldId id="508" r:id="rId6"/>
    <p:sldId id="509" r:id="rId7"/>
    <p:sldId id="510" r:id="rId8"/>
    <p:sldId id="264" r:id="rId9"/>
    <p:sldId id="418" r:id="rId10"/>
    <p:sldId id="298" r:id="rId11"/>
    <p:sldId id="390" r:id="rId12"/>
    <p:sldId id="299" r:id="rId13"/>
    <p:sldId id="476" r:id="rId14"/>
    <p:sldId id="477" r:id="rId15"/>
    <p:sldId id="478" r:id="rId16"/>
    <p:sldId id="511" r:id="rId17"/>
    <p:sldId id="479" r:id="rId18"/>
    <p:sldId id="498" r:id="rId19"/>
    <p:sldId id="499" r:id="rId20"/>
    <p:sldId id="428" r:id="rId21"/>
    <p:sldId id="429" r:id="rId22"/>
    <p:sldId id="495" r:id="rId23"/>
    <p:sldId id="430" r:id="rId24"/>
    <p:sldId id="394" r:id="rId25"/>
    <p:sldId id="400" r:id="rId26"/>
    <p:sldId id="399" r:id="rId27"/>
    <p:sldId id="500" r:id="rId28"/>
    <p:sldId id="491" r:id="rId29"/>
    <p:sldId id="504" r:id="rId30"/>
    <p:sldId id="492" r:id="rId31"/>
    <p:sldId id="501" r:id="rId32"/>
    <p:sldId id="493" r:id="rId33"/>
    <p:sldId id="502" r:id="rId34"/>
    <p:sldId id="4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448CC-08E8-4D60-A6B5-E91A0B05830F}" v="834" dt="2026-06-01T23:28:27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0" autoAdjust="0"/>
    <p:restoredTop sz="94651"/>
  </p:normalViewPr>
  <p:slideViewPr>
    <p:cSldViewPr snapToGrid="0">
      <p:cViewPr varScale="1">
        <p:scale>
          <a:sx n="110" d="100"/>
          <a:sy n="110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93C6-A3B5-81A9-AF52-E94E35D95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AE260-7743-251C-FCCB-5C89A52EF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7D77D-5088-A9EC-2FE0-D90591627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7FCA3-C59A-FDFA-1E0C-2908B6584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BEAF5-7B97-DC09-5948-5773D5E8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9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BA2E-A847-F29F-0A8F-209DA617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08549-C777-2228-70A4-A58388A18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5F05F-FFBD-53E2-1494-25F17869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B4BBC-E944-123D-D2A8-C6AFCC79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03F3-EAB6-1890-1621-D068C994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0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2B1928-BD48-34ED-7496-02FE479A6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BF35D-BDD8-89D7-7821-56BC5354F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559E2-E238-C194-405D-919A01CF8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CFC3E-AFBD-1E5C-DBE0-6BF42618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0D68-18AC-5522-C295-6E664137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4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2D7C-A490-234F-2A2E-92D3ED15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4E0EC-E452-C5F5-82C7-57E37FF02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9CA12-9095-56D9-A9A5-CDE9745F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C7883-6789-42C7-1CE8-315AA70C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C37FC-FD7F-C979-4B3E-653680B11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0488-35F0-510E-63C9-3AD818C7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1D46A-D980-7C2E-3212-7B0836D5E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D76D-E21A-DAF1-040B-5805416A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5C31A-F05C-9728-72EA-B75C26D0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60F81-8C2B-A910-A674-8A84C7726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2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84432-F00C-20F8-3DF5-B67E3B10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B7D64-4693-7A03-9639-BC031F0B8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C8D4A-0DE2-C773-FD71-976430003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1C995-5844-34D1-9828-9DEF7853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B9AAB-340F-2D8A-C4D3-702299E8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80E2C-B01E-F021-22CC-2B1F31FE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4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D6FA-ACA3-0C01-72A3-071E0A74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424AE-8CFB-329E-8FAD-87D875F4A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A57E8-E83A-24F4-58E2-245ADC9A3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8B93C-86BF-346F-6E7A-1406943EE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92BDA-1251-3E2C-1460-0640E2F6F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B8514F-D8D5-4F93-BA8C-BE0C81B7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0EB77B-0B3E-6325-BCAC-3F1A40DD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A41A4-8A9D-B3C8-B9E0-E3EB545F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F43F-DFB1-8592-24E1-87548557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F0B71-D28C-D001-FD63-A4B21102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D8097-BFD5-E0F3-B51A-9565404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37E22-0D86-D385-2468-6E7ED191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5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C39C7-0820-F272-9ABF-3F2DB54E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1AE2D-0BE3-BE65-2485-274FBFC1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DDD41-9794-FFC7-779D-DD9A82C4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7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E49D5-0748-A673-B3BB-12071DDA8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924A3-44B9-CB98-77DF-34F2DAA06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C63E7-AF45-4EFB-3450-D2333386D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492CB-5EEA-F347-BDAA-0DA3F52F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03BFF-BFA9-226D-4B35-660DF006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9D8E0-93FA-E8BF-FD05-65FC3B9F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2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1395-EF7A-A45F-8CC6-03A9C7D3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61A7A-989F-E63F-B428-6CB73664F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737D1B-FBB5-37A6-2AC8-52E1E0A30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816E8-7C40-C542-7EB7-B8EB11AC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CCF64-492E-0737-1D44-F5B003A3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510AC-1F7F-D059-F81D-F7196AE5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9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E6129D-DC4F-4546-EA8A-1A0BB903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55423-C90E-182E-A913-3E1FC18D3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4EC0F-0209-03FA-A398-147684483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30D4B8-2F32-4D96-8D07-2B98C52C91C9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6EB5C-F9A7-2057-8A79-16311A5ED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4F22A-D209-C717-4FAA-95C9802BE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3D3BD3-E69B-45FE-B56C-163169D0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sv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0.png"/><Relationship Id="rId7" Type="http://schemas.openxmlformats.org/officeDocument/2006/relationships/image" Target="../media/image1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21.png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0250F03-9020-477A-85DB-6517336DD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912" y="1043777"/>
            <a:ext cx="9144000" cy="1318305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Brian A. Lerch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636B5-5CD7-53BD-6118-005BC03B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12" y="2264228"/>
            <a:ext cx="6025242" cy="4016827"/>
          </a:xfrm>
          <a:prstGeom prst="rect">
            <a:avLst/>
          </a:prstGeom>
        </p:spPr>
      </p:pic>
      <p:pic>
        <p:nvPicPr>
          <p:cNvPr id="1028" name="Picture 4" descr="Adopt a Rhino | Hand-knitted Rhino toy included | David Shepherd ...">
            <a:extLst>
              <a:ext uri="{FF2B5EF4-FFF2-40B4-BE49-F238E27FC236}">
                <a16:creationId xmlns:a16="http://schemas.microsoft.com/office/drawing/2014/main" id="{06872BA1-C3C9-0608-2AE7-C29FB729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" y="2264227"/>
            <a:ext cx="6023382" cy="40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19F8EC-52BB-BE88-92F5-D57DC33EFDF4}"/>
              </a:ext>
            </a:extLst>
          </p:cNvPr>
          <p:cNvSpPr txBox="1"/>
          <p:nvPr/>
        </p:nvSpPr>
        <p:spPr>
          <a:xfrm>
            <a:off x="0" y="2223583"/>
            <a:ext cx="1620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William </a:t>
            </a:r>
            <a:r>
              <a:rPr lang="en-US" sz="1200" dirty="0" err="1"/>
              <a:t>Burrad</a:t>
            </a:r>
            <a:r>
              <a:rPr lang="en-US" sz="1200" dirty="0"/>
              <a:t>-Lucas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1E965-1295-1882-9617-F5420A020476}"/>
              </a:ext>
            </a:extLst>
          </p:cNvPr>
          <p:cNvSpPr txBox="1"/>
          <p:nvPr/>
        </p:nvSpPr>
        <p:spPr>
          <a:xfrm>
            <a:off x="11254051" y="2254473"/>
            <a:ext cx="937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Brian Lerch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2BEC302-E552-1850-FAB3-6FF1E01AEA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344621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Drivers of extinction risk of social animals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910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2B97-D171-4020-904E-C1E819A2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171" y="2351587"/>
            <a:ext cx="7271657" cy="21548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Intuition building: </a:t>
            </a:r>
            <a:br>
              <a:rPr lang="en-US" dirty="0"/>
            </a:br>
            <a:r>
              <a:rPr lang="en-US" dirty="0"/>
              <a:t>Simulation results</a:t>
            </a:r>
            <a:br>
              <a:rPr lang="en-US" dirty="0"/>
            </a:br>
            <a:r>
              <a:rPr lang="en-US" dirty="0"/>
              <a:t>Only within-group processes</a:t>
            </a:r>
          </a:p>
        </p:txBody>
      </p:sp>
    </p:spTree>
    <p:extLst>
      <p:ext uri="{BB962C8B-B14F-4D97-AF65-F5344CB8AC3E}">
        <p14:creationId xmlns:p14="http://schemas.microsoft.com/office/powerpoint/2010/main" val="207792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465E-91B4-4387-A18D-071B656B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84" y="200482"/>
            <a:ext cx="10935743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Groups fluctuate around carrying capacity and go extinct due to demographic stochasticity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040FD5F-9D19-4F88-B401-0BA6CE1443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8057" y="1864862"/>
            <a:ext cx="2511283" cy="16643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B022F11-336A-4204-A627-D36BEE2350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2170" y="1864862"/>
            <a:ext cx="2511283" cy="166437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9952940-C55E-4425-9552-484873FB54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2169" y="5170730"/>
            <a:ext cx="2511283" cy="166437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E0C117D-895C-47AB-AA1C-64CBD50BD6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169" y="3420613"/>
            <a:ext cx="2511283" cy="171015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CF6752C-AE84-4109-A653-A5959AFA4F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0115" y="5185234"/>
            <a:ext cx="2511283" cy="166437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B1B89CC-782A-45CF-BBAF-0C986A6D21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0115" y="3506351"/>
            <a:ext cx="2511283" cy="166437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238A36F-30CB-4476-BA6E-3FA126D68E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2319" y="1864862"/>
            <a:ext cx="2511283" cy="166437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D93A289-8505-4ADF-BA42-3CB7C3B9AE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76433" y="1864862"/>
            <a:ext cx="2511283" cy="166437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74F9466-9222-4B05-8790-AB56D141CB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8056" y="5193621"/>
            <a:ext cx="2511283" cy="166437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B4CC190-5905-438F-83F8-B5615B9D04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8056" y="3414074"/>
            <a:ext cx="2511283" cy="171669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200CF0E-B0B6-4B42-ABA7-46A39F909A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12020" y="3414074"/>
            <a:ext cx="2511283" cy="1664379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D79F7AA-CFD5-49EB-9E2A-FB795268FB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12019" y="5170730"/>
            <a:ext cx="2511283" cy="1664379"/>
          </a:xfrm>
          <a:prstGeom prst="rect">
            <a:avLst/>
          </a:prstGeom>
        </p:spPr>
      </p:pic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B449CB0E-A4DE-4921-B855-C5BC47B238A3}"/>
              </a:ext>
            </a:extLst>
          </p:cNvPr>
          <p:cNvSpPr/>
          <p:nvPr/>
        </p:nvSpPr>
        <p:spPr>
          <a:xfrm>
            <a:off x="1705596" y="3026671"/>
            <a:ext cx="180753" cy="2126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B5695CE8-C2B9-4DFF-B9F6-9E9A6DBC64F4}"/>
              </a:ext>
            </a:extLst>
          </p:cNvPr>
          <p:cNvSpPr/>
          <p:nvPr/>
        </p:nvSpPr>
        <p:spPr>
          <a:xfrm>
            <a:off x="1864887" y="4656997"/>
            <a:ext cx="180753" cy="2126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798D4043-F717-43C5-AD72-64CE939AAD6E}"/>
              </a:ext>
            </a:extLst>
          </p:cNvPr>
          <p:cNvSpPr/>
          <p:nvPr/>
        </p:nvSpPr>
        <p:spPr>
          <a:xfrm>
            <a:off x="7276127" y="3026670"/>
            <a:ext cx="180753" cy="21265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0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9C6E-B5FD-4E28-895B-8B9A99A7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4" y="365125"/>
            <a:ext cx="1179870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Since there is no process to return lost groups, the result at the population level is exponential decay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0CC293C-069B-4A3A-96B6-B774F49734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2462" y="1806575"/>
            <a:ext cx="10887075" cy="468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61457-4881-4E1B-AB0B-16A708333D4F}"/>
              </a:ext>
            </a:extLst>
          </p:cNvPr>
          <p:cNvSpPr txBox="1"/>
          <p:nvPr/>
        </p:nvSpPr>
        <p:spPr>
          <a:xfrm>
            <a:off x="8268929" y="6492875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6325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39661A-667C-1C30-7CF0-5364582A80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25749" y="2055812"/>
            <a:ext cx="4136929" cy="21228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256B37-6503-4BBF-915E-D36AB76F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17" y="168274"/>
            <a:ext cx="10116165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Extinction risk: Role of initial population size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797D62-64B1-7C14-74F1-AEC7A458B5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19" y="1842259"/>
            <a:ext cx="7518406" cy="50279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DCC108-5F64-AA89-6DFA-F123CD921FA4}"/>
              </a:ext>
            </a:extLst>
          </p:cNvPr>
          <p:cNvSpPr/>
          <p:nvPr/>
        </p:nvSpPr>
        <p:spPr>
          <a:xfrm>
            <a:off x="8025750" y="2540113"/>
            <a:ext cx="4025646" cy="366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1BE91C-CDE3-EAA7-D666-F894A742761D}"/>
              </a:ext>
            </a:extLst>
          </p:cNvPr>
          <p:cNvSpPr/>
          <p:nvPr/>
        </p:nvSpPr>
        <p:spPr>
          <a:xfrm>
            <a:off x="8103341" y="2906486"/>
            <a:ext cx="4025646" cy="2819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F64F4-21C4-AAFA-B432-A3A63F7ABD01}"/>
              </a:ext>
            </a:extLst>
          </p:cNvPr>
          <p:cNvSpPr txBox="1"/>
          <p:nvPr/>
        </p:nvSpPr>
        <p:spPr>
          <a:xfrm>
            <a:off x="8268929" y="6492875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706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3649-C247-ABEC-6186-E90E7C308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CA55001-BE93-65D6-8ADB-73D5DF68CE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25749" y="2055812"/>
            <a:ext cx="4136929" cy="212289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D096A98-679C-438E-11CF-33D34FEFDC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18" y="1827598"/>
            <a:ext cx="7518406" cy="50279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D980EB-DE89-81C3-C723-B48C38BA094E}"/>
              </a:ext>
            </a:extLst>
          </p:cNvPr>
          <p:cNvSpPr/>
          <p:nvPr/>
        </p:nvSpPr>
        <p:spPr>
          <a:xfrm>
            <a:off x="8025750" y="4539343"/>
            <a:ext cx="4025646" cy="1074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92A28-3061-E390-01D0-23141033B440}"/>
              </a:ext>
            </a:extLst>
          </p:cNvPr>
          <p:cNvSpPr/>
          <p:nvPr/>
        </p:nvSpPr>
        <p:spPr>
          <a:xfrm>
            <a:off x="7934624" y="3252606"/>
            <a:ext cx="4257376" cy="1074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87CE48-DDA4-0AC2-4E66-9EB15A4A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17" y="168274"/>
            <a:ext cx="10116165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Extinction risk: Role of initial population size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50CF0-8C66-1DA8-8108-FA14296DA735}"/>
              </a:ext>
            </a:extLst>
          </p:cNvPr>
          <p:cNvSpPr txBox="1"/>
          <p:nvPr/>
        </p:nvSpPr>
        <p:spPr>
          <a:xfrm>
            <a:off x="8268929" y="6492875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881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406C1-CA65-B0C7-492B-DB371830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4EE9C5D-8EC0-0483-4811-429EEE950D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6216" y="1827597"/>
            <a:ext cx="7518407" cy="5027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47F96C1-8C00-B693-0FE6-7B1F8A74EF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713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Small populations with large groups less extinction prone than large populations with small groups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16FE2-FC26-AE2C-62BF-FBCA017CB221}"/>
              </a:ext>
            </a:extLst>
          </p:cNvPr>
          <p:cNvSpPr txBox="1"/>
          <p:nvPr/>
        </p:nvSpPr>
        <p:spPr>
          <a:xfrm>
            <a:off x="8268929" y="6492875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/>
              <a:t>Lerch and Abbott 2024</a:t>
            </a:r>
            <a:endParaRPr lang="en-US" i="1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CCB1F7-2EFC-FBE1-A845-E4EFD991FF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5749" y="2055812"/>
            <a:ext cx="4136929" cy="21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7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B63EE9-2EA9-47D3-D9E7-9BF6EC09A44F}"/>
              </a:ext>
            </a:extLst>
          </p:cNvPr>
          <p:cNvSpPr txBox="1">
            <a:spLocks/>
          </p:cNvSpPr>
          <p:nvPr/>
        </p:nvSpPr>
        <p:spPr>
          <a:xfrm>
            <a:off x="471949" y="2351587"/>
            <a:ext cx="11248102" cy="215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Branching process theory provides an efficient method for studying extinction in this model</a:t>
            </a:r>
          </a:p>
        </p:txBody>
      </p:sp>
    </p:spTree>
    <p:extLst>
      <p:ext uri="{BB962C8B-B14F-4D97-AF65-F5344CB8AC3E}">
        <p14:creationId xmlns:p14="http://schemas.microsoft.com/office/powerpoint/2010/main" val="2315278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7617-6B92-D48B-67B4-6B907C83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76480"/>
          </a:xfrm>
        </p:spPr>
        <p:txBody>
          <a:bodyPr/>
          <a:lstStyle/>
          <a:p>
            <a:pPr algn="ctr"/>
            <a:r>
              <a:rPr lang="en-US" dirty="0"/>
              <a:t>Using branching process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F318DC-F928-CF30-B230-C2E6705D10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94735"/>
                <a:ext cx="10515600" cy="596326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Probability population has gone extinct by time </a:t>
                </a:r>
                <a:r>
                  <a:rPr lang="en-US" i="1" dirty="0"/>
                  <a:t>t</a:t>
                </a:r>
                <a:r>
                  <a:rPr lang="en-US" dirty="0"/>
                  <a:t> starting with single group of size </a:t>
                </a:r>
                <a:r>
                  <a:rPr lang="en-US" i="1" dirty="0"/>
                  <a:t>x </a:t>
                </a:r>
                <a:r>
                  <a:rPr lang="en-US" dirty="0"/>
                  <a:t>(Kolmogorov Backwards Equations)</a:t>
                </a:r>
                <a:endParaRPr lang="en-US" i="1" baseline="-25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F318DC-F928-CF30-B230-C2E6705D10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94735"/>
                <a:ext cx="10515600" cy="5963265"/>
              </a:xfrm>
              <a:blipFill>
                <a:blip r:embed="rId2"/>
                <a:stretch>
                  <a:fillRect l="-1217" t="-1840" r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862393-E659-698F-F683-402EB549E8F7}"/>
              </a:ext>
            </a:extLst>
          </p:cNvPr>
          <p:cNvCxnSpPr>
            <a:cxnSpLocks/>
          </p:cNvCxnSpPr>
          <p:nvPr/>
        </p:nvCxnSpPr>
        <p:spPr>
          <a:xfrm flipV="1">
            <a:off x="3549445" y="2349910"/>
            <a:ext cx="816078" cy="59976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DB84A1-B22A-00B9-3F31-836FE4E8E69A}"/>
              </a:ext>
            </a:extLst>
          </p:cNvPr>
          <p:cNvCxnSpPr>
            <a:cxnSpLocks/>
          </p:cNvCxnSpPr>
          <p:nvPr/>
        </p:nvCxnSpPr>
        <p:spPr>
          <a:xfrm flipH="1" flipV="1">
            <a:off x="5513439" y="2349909"/>
            <a:ext cx="749709" cy="59976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2A88FD-CA46-9C3B-6748-5FBE66B01661}"/>
              </a:ext>
            </a:extLst>
          </p:cNvPr>
          <p:cNvSpPr txBox="1"/>
          <p:nvPr/>
        </p:nvSpPr>
        <p:spPr>
          <a:xfrm>
            <a:off x="2517058" y="2949677"/>
            <a:ext cx="2064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Rate of any event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7592CC-2564-73B9-D8F8-A7C6D4BB6406}"/>
              </a:ext>
            </a:extLst>
          </p:cNvPr>
          <p:cNvSpPr txBox="1"/>
          <p:nvPr/>
        </p:nvSpPr>
        <p:spPr>
          <a:xfrm>
            <a:off x="5614218" y="2949677"/>
            <a:ext cx="2231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Probability generating function</a:t>
            </a:r>
          </a:p>
        </p:txBody>
      </p:sp>
    </p:spTree>
    <p:extLst>
      <p:ext uri="{BB962C8B-B14F-4D97-AF65-F5344CB8AC3E}">
        <p14:creationId xmlns:p14="http://schemas.microsoft.com/office/powerpoint/2010/main" val="76328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FC8ED-5B65-8A26-21E6-F2F8CB526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9BBF-26F0-1F75-CE58-1D7FB04B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76480"/>
          </a:xfrm>
        </p:spPr>
        <p:txBody>
          <a:bodyPr/>
          <a:lstStyle/>
          <a:p>
            <a:pPr algn="ctr"/>
            <a:r>
              <a:rPr lang="en-US" dirty="0"/>
              <a:t>Using branching process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5CDC5-8C1E-734D-003A-C0B1D36372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94735"/>
                <a:ext cx="10515600" cy="596326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Probability population has gone extinct by time </a:t>
                </a:r>
                <a:r>
                  <a:rPr lang="en-US" i="1" dirty="0"/>
                  <a:t>t</a:t>
                </a:r>
                <a:r>
                  <a:rPr lang="en-US" dirty="0"/>
                  <a:t> starting with single group of size </a:t>
                </a:r>
                <a:r>
                  <a:rPr lang="en-US" i="1" dirty="0"/>
                  <a:t>x </a:t>
                </a:r>
                <a:r>
                  <a:rPr lang="en-US" dirty="0"/>
                  <a:t>(Kolmogorov Backwards Equations)</a:t>
                </a:r>
                <a:endParaRPr lang="en-US" i="1" baseline="-25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Asymptotic extinction probability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5CDC5-8C1E-734D-003A-C0B1D36372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94735"/>
                <a:ext cx="10515600" cy="5963265"/>
              </a:xfrm>
              <a:blipFill>
                <a:blip r:embed="rId2"/>
                <a:stretch>
                  <a:fillRect l="-1217" t="-1840" r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5C9C3A-52A1-E2CB-8B80-599BA9DD4BFF}"/>
              </a:ext>
            </a:extLst>
          </p:cNvPr>
          <p:cNvCxnSpPr>
            <a:cxnSpLocks/>
          </p:cNvCxnSpPr>
          <p:nvPr/>
        </p:nvCxnSpPr>
        <p:spPr>
          <a:xfrm flipH="1" flipV="1">
            <a:off x="8514736" y="4041058"/>
            <a:ext cx="442451" cy="51127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D2D5EA-AD08-3838-1807-BC5CFFA8E323}"/>
              </a:ext>
            </a:extLst>
          </p:cNvPr>
          <p:cNvSpPr txBox="1"/>
          <p:nvPr/>
        </p:nvSpPr>
        <p:spPr>
          <a:xfrm>
            <a:off x="8445910" y="4552335"/>
            <a:ext cx="1327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Initial # size </a:t>
            </a:r>
            <a:r>
              <a:rPr lang="en-US" i="1" dirty="0"/>
              <a:t>x</a:t>
            </a:r>
            <a:r>
              <a:rPr lang="en-US" dirty="0"/>
              <a:t> groups</a:t>
            </a:r>
          </a:p>
        </p:txBody>
      </p:sp>
    </p:spTree>
    <p:extLst>
      <p:ext uri="{BB962C8B-B14F-4D97-AF65-F5344CB8AC3E}">
        <p14:creationId xmlns:p14="http://schemas.microsoft.com/office/powerpoint/2010/main" val="2554313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E2BE0-D911-DE28-255E-CA86ACA3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740B-199B-0DF7-751A-56464D45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76480"/>
          </a:xfrm>
        </p:spPr>
        <p:txBody>
          <a:bodyPr/>
          <a:lstStyle/>
          <a:p>
            <a:pPr algn="ctr"/>
            <a:r>
              <a:rPr lang="en-US" dirty="0"/>
              <a:t>Using branching process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0A4497-AC6A-BB1A-8A8D-9F1C7C243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94735"/>
                <a:ext cx="10515600" cy="596326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Probability population has gone extinct by time </a:t>
                </a:r>
                <a:r>
                  <a:rPr lang="en-US" i="1" dirty="0"/>
                  <a:t>t</a:t>
                </a:r>
                <a:r>
                  <a:rPr lang="en-US" dirty="0"/>
                  <a:t> starting with single group of size </a:t>
                </a:r>
                <a:r>
                  <a:rPr lang="en-US" i="1" dirty="0"/>
                  <a:t>x </a:t>
                </a:r>
                <a:r>
                  <a:rPr lang="en-US" dirty="0"/>
                  <a:t>(Kolmogorov Backwards Equations)</a:t>
                </a:r>
                <a:endParaRPr lang="en-US" i="1" baseline="-25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Asymptotic extinction probability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Mean time to extinction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nary>
                            <m:naryPr>
                              <m:chr m:val="∏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0A4497-AC6A-BB1A-8A8D-9F1C7C243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94735"/>
                <a:ext cx="10515600" cy="5963265"/>
              </a:xfrm>
              <a:blipFill>
                <a:blip r:embed="rId2"/>
                <a:stretch>
                  <a:fillRect l="-1217" t="-1840" r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18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124D-4876-634B-BC3F-CB9DA6D3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study extinction risk in social animals?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93C33-62AE-A8A2-AB44-F7E1AA31D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03061"/>
            <a:ext cx="10515600" cy="4351338"/>
          </a:xfrm>
        </p:spPr>
        <p:txBody>
          <a:bodyPr/>
          <a:lstStyle/>
          <a:p>
            <a:r>
              <a:rPr lang="en-US" dirty="0"/>
              <a:t>Many social animals are highly threatened with extinction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9108E-8F9B-F318-28BE-F75896EAD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72588"/>
            <a:ext cx="6096000" cy="28854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96B238-A398-C867-E4B5-4B9AFF392C0D}"/>
              </a:ext>
            </a:extLst>
          </p:cNvPr>
          <p:cNvSpPr txBox="1">
            <a:spLocks/>
          </p:cNvSpPr>
          <p:nvPr/>
        </p:nvSpPr>
        <p:spPr>
          <a:xfrm>
            <a:off x="6743" y="1986294"/>
            <a:ext cx="4948092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Primates</a:t>
            </a:r>
            <a:r>
              <a:rPr lang="en-US" sz="2000" dirty="0"/>
              <a:t>: ~500 species</a:t>
            </a:r>
          </a:p>
          <a:p>
            <a:pPr marL="0" indent="0" algn="ctr">
              <a:buNone/>
            </a:pPr>
            <a:r>
              <a:rPr lang="en-US" sz="2000" dirty="0"/>
              <a:t>60% threatened</a:t>
            </a:r>
          </a:p>
          <a:p>
            <a:pPr marL="0" indent="0" algn="ctr">
              <a:buNone/>
            </a:pPr>
            <a:r>
              <a:rPr lang="en-US" sz="2000" dirty="0"/>
              <a:t>75% declining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014638-B45B-194F-0514-8854BC0DA5AF}"/>
              </a:ext>
            </a:extLst>
          </p:cNvPr>
          <p:cNvSpPr txBox="1"/>
          <p:nvPr/>
        </p:nvSpPr>
        <p:spPr>
          <a:xfrm>
            <a:off x="1147308" y="3457556"/>
            <a:ext cx="266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Estrada et al. 2017</a:t>
            </a:r>
            <a:endParaRPr lang="en-US" i="1" dirty="0"/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B26B030C-9B35-9F9E-3148-4A2ADE48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44" y="1738043"/>
            <a:ext cx="3795855" cy="253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72237C-C890-C832-4DEB-50F5BF398060}"/>
              </a:ext>
            </a:extLst>
          </p:cNvPr>
          <p:cNvSpPr txBox="1"/>
          <p:nvPr/>
        </p:nvSpPr>
        <p:spPr>
          <a:xfrm>
            <a:off x="8013437" y="1738044"/>
            <a:ext cx="737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Su Neko</a:t>
            </a:r>
          </a:p>
        </p:txBody>
      </p:sp>
      <p:pic>
        <p:nvPicPr>
          <p:cNvPr id="2054" name="Picture 6" descr="undefined">
            <a:extLst>
              <a:ext uri="{FF2B5EF4-FFF2-40B4-BE49-F238E27FC236}">
                <a16:creationId xmlns:a16="http://schemas.microsoft.com/office/drawing/2014/main" id="{95046327-E58F-406A-F02F-E53E4306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069" y="1738043"/>
            <a:ext cx="3164758" cy="25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AE1ED5-4420-B7A1-3930-E88B851E1F05}"/>
              </a:ext>
            </a:extLst>
          </p:cNvPr>
          <p:cNvSpPr txBox="1"/>
          <p:nvPr/>
        </p:nvSpPr>
        <p:spPr>
          <a:xfrm>
            <a:off x="8789675" y="1738044"/>
            <a:ext cx="740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/>
              <a:t>WCalvin</a:t>
            </a:r>
            <a:endParaRPr lang="en-US" sz="1200" dirty="0"/>
          </a:p>
        </p:txBody>
      </p:sp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AEE43A73-749A-8A86-59EB-586C22CE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913" y="4339770"/>
            <a:ext cx="2165523" cy="24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B16424-DE67-E79D-C0B0-B9EA11495F48}"/>
              </a:ext>
            </a:extLst>
          </p:cNvPr>
          <p:cNvSpPr txBox="1"/>
          <p:nvPr/>
        </p:nvSpPr>
        <p:spPr>
          <a:xfrm>
            <a:off x="7226765" y="4337589"/>
            <a:ext cx="95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Tom Friedel</a:t>
            </a:r>
          </a:p>
        </p:txBody>
      </p:sp>
      <p:pic>
        <p:nvPicPr>
          <p:cNvPr id="2060" name="Picture 12" descr="alternative text for the image (description for the blind)">
            <a:extLst>
              <a:ext uri="{FF2B5EF4-FFF2-40B4-BE49-F238E27FC236}">
                <a16:creationId xmlns:a16="http://schemas.microsoft.com/office/drawing/2014/main" id="{2659EFE2-D822-9765-4BF6-32E710E9C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9" r="26682"/>
          <a:stretch>
            <a:fillRect/>
          </a:stretch>
        </p:blipFill>
        <p:spPr bwMode="auto">
          <a:xfrm>
            <a:off x="8277046" y="4336949"/>
            <a:ext cx="1496669" cy="24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25D750-0361-8807-18F6-0141F7523F7A}"/>
              </a:ext>
            </a:extLst>
          </p:cNvPr>
          <p:cNvSpPr txBox="1"/>
          <p:nvPr/>
        </p:nvSpPr>
        <p:spPr>
          <a:xfrm>
            <a:off x="8202185" y="4324475"/>
            <a:ext cx="8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Charles Sharp</a:t>
            </a:r>
          </a:p>
        </p:txBody>
      </p:sp>
      <p:pic>
        <p:nvPicPr>
          <p:cNvPr id="2062" name="Picture 14" descr="nature, male, female, wildlife, zoo, portrait, sitting, mammal, fauna, primate, family, adults, animals, hairy, vertebrate, big, large, habitat, primates, hugging, powerful, apes, western gorilla, great ape, dog breed group, common chimpanzee, gorillas">
            <a:extLst>
              <a:ext uri="{FF2B5EF4-FFF2-40B4-BE49-F238E27FC236}">
                <a16:creationId xmlns:a16="http://schemas.microsoft.com/office/drawing/2014/main" id="{01293B6F-DDD2-BAE8-5075-164746B73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2"/>
          <a:stretch>
            <a:fillRect/>
          </a:stretch>
        </p:blipFill>
        <p:spPr bwMode="auto">
          <a:xfrm>
            <a:off x="9872325" y="4336041"/>
            <a:ext cx="2124502" cy="24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2" grpId="0"/>
      <p:bldP spid="14" grpId="0"/>
      <p:bldP spid="16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9215-5E7C-885D-24B5-50CA88633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2C60472-B5B3-6FE3-3268-330A5AD0727C}"/>
              </a:ext>
            </a:extLst>
          </p:cNvPr>
          <p:cNvSpPr txBox="1"/>
          <p:nvPr/>
        </p:nvSpPr>
        <p:spPr>
          <a:xfrm>
            <a:off x="9263743" y="6488668"/>
            <a:ext cx="2928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Schreiber </a:t>
            </a:r>
            <a:r>
              <a:rPr lang="en-US" i="1" dirty="0"/>
              <a:t>in prep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3F615A-AFF6-253D-14C6-423475086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0" y="204448"/>
            <a:ext cx="7311173" cy="61225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FF117E-4B85-04EC-D5E0-4FD919CC6163}"/>
              </a:ext>
            </a:extLst>
          </p:cNvPr>
          <p:cNvSpPr/>
          <p:nvPr/>
        </p:nvSpPr>
        <p:spPr>
          <a:xfrm>
            <a:off x="1284514" y="337457"/>
            <a:ext cx="5116286" cy="5094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30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90D1B-B421-9FE0-7BD5-66302342F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9E8CCF-0DA4-09C1-E019-A4DA4740F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0" y="204448"/>
            <a:ext cx="7311173" cy="6122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8AC5D-CC09-448C-B7C6-4084A7A1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59" y="1948542"/>
            <a:ext cx="4060371" cy="263434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Group size more important than population size for extinction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57955-4E8D-9741-7D17-7F6927BD7ABE}"/>
              </a:ext>
            </a:extLst>
          </p:cNvPr>
          <p:cNvSpPr txBox="1"/>
          <p:nvPr/>
        </p:nvSpPr>
        <p:spPr>
          <a:xfrm>
            <a:off x="9263743" y="6488668"/>
            <a:ext cx="2928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Schreiber </a:t>
            </a:r>
            <a:r>
              <a:rPr lang="en-US" i="1" dirty="0"/>
              <a:t>in prep</a:t>
            </a:r>
          </a:p>
        </p:txBody>
      </p:sp>
    </p:spTree>
    <p:extLst>
      <p:ext uri="{BB962C8B-B14F-4D97-AF65-F5344CB8AC3E}">
        <p14:creationId xmlns:p14="http://schemas.microsoft.com/office/powerpoint/2010/main" val="2087160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43CA1-FBD5-DC66-D2AA-1786D1E08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122BF-CAFD-B38E-BDDF-497391B0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9" y="3429000"/>
            <a:ext cx="11248102" cy="21548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But we’ve ignored the features of social populations that make them unique…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CC3FA7-E927-6F72-2EBA-465B56C861A0}"/>
              </a:ext>
            </a:extLst>
          </p:cNvPr>
          <p:cNvSpPr txBox="1">
            <a:spLocks/>
          </p:cNvSpPr>
          <p:nvPr/>
        </p:nvSpPr>
        <p:spPr>
          <a:xfrm>
            <a:off x="614515" y="1274174"/>
            <a:ext cx="10962969" cy="215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Extinction appears to be a considerable issue for social populations</a:t>
            </a:r>
          </a:p>
        </p:txBody>
      </p:sp>
    </p:spTree>
    <p:extLst>
      <p:ext uri="{BB962C8B-B14F-4D97-AF65-F5344CB8AC3E}">
        <p14:creationId xmlns:p14="http://schemas.microsoft.com/office/powerpoint/2010/main" val="165733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2C4DF-39E1-26D0-0008-527525E24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D89D-B825-5B8A-2A9E-60C6185C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Between-group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575E5-405A-646F-2985-730451C7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71" y="1182922"/>
            <a:ext cx="5676900" cy="5333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09FFEB1-78FF-7FD0-02BE-EF846E53AC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76778" y="1101952"/>
                <a:ext cx="2796563" cy="11296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0" dirty="0">
                    <a:latin typeface="Cambria Math" panose="02040503050406030204" pitchFamily="18" charset="0"/>
                  </a:rPr>
                  <a:t>Fission rate: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D767AF9-83C2-7E65-AF42-08A6C51D2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778" y="1101952"/>
                <a:ext cx="2796563" cy="1129620"/>
              </a:xfrm>
              <a:prstGeom prst="rect">
                <a:avLst/>
              </a:prstGeom>
              <a:blipFill>
                <a:blip r:embed="rId3"/>
                <a:stretch>
                  <a:fillRect l="-4575" t="-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F236EEA-EAC8-952F-0B7E-1E52AD4A2D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76778" y="2508485"/>
                <a:ext cx="4521949" cy="16475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en-US" b="0" dirty="0">
                    <a:latin typeface="Cambria Math" panose="02040503050406030204" pitchFamily="18" charset="0"/>
                  </a:rPr>
                  <a:t>Post-fission group sizes: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0188C73-8FCA-66B0-6CEB-44C85B35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778" y="2508485"/>
                <a:ext cx="4521949" cy="1647580"/>
              </a:xfrm>
              <a:prstGeom prst="rect">
                <a:avLst/>
              </a:prstGeom>
              <a:blipFill>
                <a:blip r:embed="rId4"/>
                <a:stretch>
                  <a:fillRect l="-2830" t="-6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D01E7EE-1380-8291-CDEF-115277229D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76779" y="4432978"/>
                <a:ext cx="4521949" cy="22399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r>
                  <a:rPr lang="en-US" b="0" dirty="0">
                    <a:latin typeface="Cambria Math" panose="02040503050406030204" pitchFamily="18" charset="0"/>
                  </a:rPr>
                  <a:t>Rate fission creates group of size </a:t>
                </a:r>
                <a:r>
                  <a:rPr lang="en-US" b="0" i="1" dirty="0">
                    <a:latin typeface="Cambria Math" panose="02040503050406030204" pitchFamily="18" charset="0"/>
                  </a:rPr>
                  <a:t>u</a:t>
                </a:r>
                <a:r>
                  <a:rPr lang="en-US" b="0" dirty="0">
                    <a:latin typeface="Cambria Math" panose="02040503050406030204" pitchFamily="18" charset="0"/>
                  </a:rPr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392D226-3DCC-6DF1-44EA-602E56C9B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779" y="4432978"/>
                <a:ext cx="4521949" cy="2239964"/>
              </a:xfrm>
              <a:prstGeom prst="rect">
                <a:avLst/>
              </a:prstGeom>
              <a:blipFill>
                <a:blip r:embed="rId5"/>
                <a:stretch>
                  <a:fillRect l="-2830" t="-4620" r="-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299CEFD-CAFE-2988-9467-812C9AE62078}"/>
              </a:ext>
            </a:extLst>
          </p:cNvPr>
          <p:cNvSpPr/>
          <p:nvPr/>
        </p:nvSpPr>
        <p:spPr>
          <a:xfrm>
            <a:off x="7076778" y="1101952"/>
            <a:ext cx="2883651" cy="112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7A66A2-3263-0920-82E6-AFF5127AE99B}"/>
              </a:ext>
            </a:extLst>
          </p:cNvPr>
          <p:cNvSpPr/>
          <p:nvPr/>
        </p:nvSpPr>
        <p:spPr>
          <a:xfrm>
            <a:off x="6989690" y="2508485"/>
            <a:ext cx="4609037" cy="147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A24DF9-DE16-005F-5BB2-A8F23ACC1FB7}"/>
              </a:ext>
            </a:extLst>
          </p:cNvPr>
          <p:cNvSpPr/>
          <p:nvPr/>
        </p:nvSpPr>
        <p:spPr>
          <a:xfrm>
            <a:off x="6989689" y="4280362"/>
            <a:ext cx="4609037" cy="2392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8AE13-807F-9C7D-55F6-187C762E73E0}"/>
              </a:ext>
            </a:extLst>
          </p:cNvPr>
          <p:cNvSpPr txBox="1"/>
          <p:nvPr/>
        </p:nvSpPr>
        <p:spPr>
          <a:xfrm>
            <a:off x="0" y="6488668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Simon 2010; Simon et al 2012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9859A-5C9C-AC44-1DD3-16F158F4E08A}"/>
              </a:ext>
            </a:extLst>
          </p:cNvPr>
          <p:cNvSpPr txBox="1"/>
          <p:nvPr/>
        </p:nvSpPr>
        <p:spPr>
          <a:xfrm>
            <a:off x="9525039" y="6492875"/>
            <a:ext cx="266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034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EB761-0F9A-4837-B080-65D37B84C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23" y="4955458"/>
            <a:ext cx="6390967" cy="180875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Fissions uniquely provide means of population growth: small groups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1B325B7-4F8B-60FF-0811-FE63BE1CF9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75697" y="0"/>
            <a:ext cx="8916303" cy="5547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760B8-FD0A-EE35-E097-BFB93029E231}"/>
              </a:ext>
            </a:extLst>
          </p:cNvPr>
          <p:cNvSpPr txBox="1"/>
          <p:nvPr/>
        </p:nvSpPr>
        <p:spPr>
          <a:xfrm>
            <a:off x="8268929" y="6492875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1294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4CCF7-FF59-57A6-0635-ABFC4CB48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9BADB99-837F-3F3A-77C9-DEF3111EC2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75697" y="0"/>
            <a:ext cx="8916303" cy="5547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3C5A4-09BB-1CC2-04ED-A4A7AFB84FD1}"/>
              </a:ext>
            </a:extLst>
          </p:cNvPr>
          <p:cNvSpPr txBox="1"/>
          <p:nvPr/>
        </p:nvSpPr>
        <p:spPr>
          <a:xfrm>
            <a:off x="8268929" y="6492875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66AC3B-4852-9F73-C2BE-4F1498937DC2}"/>
              </a:ext>
            </a:extLst>
          </p:cNvPr>
          <p:cNvSpPr txBox="1">
            <a:spLocks/>
          </p:cNvSpPr>
          <p:nvPr/>
        </p:nvSpPr>
        <p:spPr>
          <a:xfrm>
            <a:off x="98323" y="4955458"/>
            <a:ext cx="6390967" cy="1808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Fissions uniquely provide means of population growth: small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13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E76D8-603E-D617-1ED3-D0F3B0C17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28FC78D-8E03-B5A5-9242-CD1E900FA4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75697" y="0"/>
            <a:ext cx="8916303" cy="5547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60819-D757-6835-2FD1-3C496B6A6CC0}"/>
              </a:ext>
            </a:extLst>
          </p:cNvPr>
          <p:cNvSpPr txBox="1"/>
          <p:nvPr/>
        </p:nvSpPr>
        <p:spPr>
          <a:xfrm>
            <a:off x="8268929" y="6492875"/>
            <a:ext cx="3923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C0F241-769C-9E9D-0483-3899BBE17C22}"/>
              </a:ext>
            </a:extLst>
          </p:cNvPr>
          <p:cNvSpPr txBox="1">
            <a:spLocks/>
          </p:cNvSpPr>
          <p:nvPr/>
        </p:nvSpPr>
        <p:spPr>
          <a:xfrm>
            <a:off x="98323" y="4955458"/>
            <a:ext cx="6390967" cy="1808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Fissions uniquely provide means of population growth: small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89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E9C2-E859-EE5F-2390-FF937DC1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600F6-9704-31C2-782D-B31D38AE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59" y="1948542"/>
            <a:ext cx="4060371" cy="263434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Large groups and frequent fissions lead to low  extinction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9E04E-2969-D9A2-A416-2EF6A0E929DA}"/>
              </a:ext>
            </a:extLst>
          </p:cNvPr>
          <p:cNvSpPr txBox="1"/>
          <p:nvPr/>
        </p:nvSpPr>
        <p:spPr>
          <a:xfrm>
            <a:off x="9263743" y="6488668"/>
            <a:ext cx="2928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Schreiber </a:t>
            </a:r>
            <a:r>
              <a:rPr lang="en-US" i="1" dirty="0"/>
              <a:t>in prep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1433D-13E3-1D4B-5BAF-1D0BAA62C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0" y="204448"/>
            <a:ext cx="7047229" cy="6122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C99253-85C2-312A-BBE2-3B12F586B746}"/>
              </a:ext>
            </a:extLst>
          </p:cNvPr>
          <p:cNvSpPr/>
          <p:nvPr/>
        </p:nvSpPr>
        <p:spPr>
          <a:xfrm>
            <a:off x="1137030" y="314632"/>
            <a:ext cx="5116286" cy="5137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D4EC6-DC4F-BFFA-078D-700091F9D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56B43-A5C2-8D14-0475-BA2EFE40C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148" y="1236406"/>
            <a:ext cx="4404851" cy="1420761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Fissions reduce extinction risk with logistic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1D747-0C84-F3BE-FD9B-6094AF526AC2}"/>
              </a:ext>
            </a:extLst>
          </p:cNvPr>
          <p:cNvSpPr txBox="1"/>
          <p:nvPr/>
        </p:nvSpPr>
        <p:spPr>
          <a:xfrm>
            <a:off x="8642555" y="6492875"/>
            <a:ext cx="354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Schreiber </a:t>
            </a:r>
            <a:r>
              <a:rPr lang="en-US" i="1" dirty="0"/>
              <a:t>in prep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121C5-BD40-935C-993C-5B26DCC34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2" t="8477"/>
          <a:stretch>
            <a:fillRect/>
          </a:stretch>
        </p:blipFill>
        <p:spPr>
          <a:xfrm>
            <a:off x="709341" y="1842258"/>
            <a:ext cx="6907003" cy="48633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716067-61F8-BB42-EA84-00C6F0695816}"/>
              </a:ext>
            </a:extLst>
          </p:cNvPr>
          <p:cNvSpPr txBox="1">
            <a:spLocks/>
          </p:cNvSpPr>
          <p:nvPr/>
        </p:nvSpPr>
        <p:spPr>
          <a:xfrm>
            <a:off x="7787147" y="2657167"/>
            <a:ext cx="4404851" cy="1420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But have a non-monotonic effect with an Allee effect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5328C-48C8-F870-C052-9EBEF46F6D34}"/>
              </a:ext>
            </a:extLst>
          </p:cNvPr>
          <p:cNvSpPr txBox="1">
            <a:spLocks/>
          </p:cNvSpPr>
          <p:nvPr/>
        </p:nvSpPr>
        <p:spPr>
          <a:xfrm rot="16200000">
            <a:off x="-1550841" y="3617041"/>
            <a:ext cx="4404851" cy="513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Extinction Probability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0FCAC3-AADF-8647-8939-D692CBCD801D}"/>
              </a:ext>
            </a:extLst>
          </p:cNvPr>
          <p:cNvSpPr/>
          <p:nvPr/>
        </p:nvSpPr>
        <p:spPr>
          <a:xfrm>
            <a:off x="1504335" y="1946787"/>
            <a:ext cx="6007510" cy="2812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7C160A-5CF0-EA67-7923-E0377E08107F}"/>
              </a:ext>
            </a:extLst>
          </p:cNvPr>
          <p:cNvSpPr/>
          <p:nvPr/>
        </p:nvSpPr>
        <p:spPr>
          <a:xfrm>
            <a:off x="3671719" y="2281083"/>
            <a:ext cx="1883016" cy="2812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8EE4DCF-F81F-A4D2-A00B-0874CFDB781F}"/>
              </a:ext>
            </a:extLst>
          </p:cNvPr>
          <p:cNvSpPr txBox="1">
            <a:spLocks/>
          </p:cNvSpPr>
          <p:nvPr/>
        </p:nvSpPr>
        <p:spPr>
          <a:xfrm>
            <a:off x="7787149" y="4200833"/>
            <a:ext cx="4404851" cy="1420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The Allee case has much higher extinction risk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7DFE96-D4F7-7666-7F1B-3F52601592BA}"/>
              </a:ext>
            </a:extLst>
          </p:cNvPr>
          <p:cNvSpPr txBox="1">
            <a:spLocks/>
          </p:cNvSpPr>
          <p:nvPr/>
        </p:nvSpPr>
        <p:spPr>
          <a:xfrm>
            <a:off x="1108587" y="0"/>
            <a:ext cx="9974826" cy="1420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Group fissions and population extinction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22603-760F-C89A-4011-243FFFDA3A91}"/>
              </a:ext>
            </a:extLst>
          </p:cNvPr>
          <p:cNvSpPr/>
          <p:nvPr/>
        </p:nvSpPr>
        <p:spPr>
          <a:xfrm>
            <a:off x="5554735" y="4689986"/>
            <a:ext cx="1883016" cy="450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2C026-E7AA-D421-F57D-B5F0C87BA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5C3DEB-BC59-59CA-E8E0-14430F968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9"/>
          <a:stretch>
            <a:fillRect/>
          </a:stretch>
        </p:blipFill>
        <p:spPr>
          <a:xfrm>
            <a:off x="325767" y="1838719"/>
            <a:ext cx="11540465" cy="5019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87E15-20C5-480D-A75E-CBB8F751AC3A}"/>
              </a:ext>
            </a:extLst>
          </p:cNvPr>
          <p:cNvSpPr txBox="1"/>
          <p:nvPr/>
        </p:nvSpPr>
        <p:spPr>
          <a:xfrm>
            <a:off x="8642555" y="6492875"/>
            <a:ext cx="354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Schreiber </a:t>
            </a:r>
            <a:r>
              <a:rPr lang="en-US" i="1" dirty="0"/>
              <a:t>in prep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E2D147-42BC-7384-5440-01F6FABC63FB}"/>
              </a:ext>
            </a:extLst>
          </p:cNvPr>
          <p:cNvSpPr/>
          <p:nvPr/>
        </p:nvSpPr>
        <p:spPr>
          <a:xfrm>
            <a:off x="1101213" y="1966452"/>
            <a:ext cx="4857135" cy="2949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4ECD5-77B1-E320-E9B6-166C0133033C}"/>
              </a:ext>
            </a:extLst>
          </p:cNvPr>
          <p:cNvSpPr txBox="1"/>
          <p:nvPr/>
        </p:nvSpPr>
        <p:spPr>
          <a:xfrm>
            <a:off x="0" y="1502683"/>
            <a:ext cx="1291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Logistic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8C598D-A192-A607-75C3-1F536CC8E637}"/>
              </a:ext>
            </a:extLst>
          </p:cNvPr>
          <p:cNvSpPr txBox="1"/>
          <p:nvPr/>
        </p:nvSpPr>
        <p:spPr>
          <a:xfrm>
            <a:off x="5958348" y="1500580"/>
            <a:ext cx="1403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Allee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485412-933F-405E-9446-752DBE9FDDB2}"/>
              </a:ext>
            </a:extLst>
          </p:cNvPr>
          <p:cNvSpPr/>
          <p:nvPr/>
        </p:nvSpPr>
        <p:spPr>
          <a:xfrm>
            <a:off x="6284115" y="1500579"/>
            <a:ext cx="5744424" cy="4251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124622-58B9-595E-8BDB-FD468B3B66C3}"/>
              </a:ext>
            </a:extLst>
          </p:cNvPr>
          <p:cNvSpPr txBox="1">
            <a:spLocks/>
          </p:cNvSpPr>
          <p:nvPr/>
        </p:nvSpPr>
        <p:spPr>
          <a:xfrm>
            <a:off x="325766" y="40179"/>
            <a:ext cx="11540466" cy="1344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Specific strategies for how and when to fission have large ecological implications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095CF62-80B4-EBE0-47EE-2A52AA25AD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953901" y="2730910"/>
                <a:ext cx="4404851" cy="1420761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2800" dirty="0"/>
                  <a:t>Threshold fissions:</a:t>
                </a:r>
                <a:br>
                  <a:rPr lang="en-US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095CF62-80B4-EBE0-47EE-2A52AA25AD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953901" y="2730910"/>
                <a:ext cx="4404851" cy="1420761"/>
              </a:xfrm>
              <a:blipFill>
                <a:blip r:embed="rId3"/>
                <a:stretch>
                  <a:fillRect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60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E3785-35BD-F1F4-8F90-04450DCC3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085B-F943-2A43-97D5-4BCF5E6A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study extinction risk in social animals?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C787B-A9E4-8DF4-4A2D-A941EAFA0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03061"/>
            <a:ext cx="10515600" cy="4351338"/>
          </a:xfrm>
        </p:spPr>
        <p:txBody>
          <a:bodyPr/>
          <a:lstStyle/>
          <a:p>
            <a:r>
              <a:rPr lang="en-US" dirty="0"/>
              <a:t>Many social animals are highly threatened with extinction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2123B-6114-7E0C-B6FD-9EBA69B5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596" y="4060723"/>
            <a:ext cx="5321402" cy="2797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93092C-0452-4231-9405-F275AEBD4E55}"/>
              </a:ext>
            </a:extLst>
          </p:cNvPr>
          <p:cNvSpPr txBox="1"/>
          <p:nvPr/>
        </p:nvSpPr>
        <p:spPr>
          <a:xfrm>
            <a:off x="8210324" y="3378730"/>
            <a:ext cx="266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Davidson et al. 2012</a:t>
            </a:r>
            <a:endParaRPr lang="en-US" i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0E666F-BB30-00C8-2F81-A25E69C585EE}"/>
              </a:ext>
            </a:extLst>
          </p:cNvPr>
          <p:cNvSpPr txBox="1">
            <a:spLocks/>
          </p:cNvSpPr>
          <p:nvPr/>
        </p:nvSpPr>
        <p:spPr>
          <a:xfrm>
            <a:off x="6903821" y="1970295"/>
            <a:ext cx="52881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Marine mammals</a:t>
            </a:r>
            <a:r>
              <a:rPr lang="en-US" sz="2000" dirty="0"/>
              <a:t>: ~120 species</a:t>
            </a:r>
          </a:p>
          <a:p>
            <a:pPr marL="0" indent="0" algn="ctr">
              <a:buNone/>
            </a:pPr>
            <a:r>
              <a:rPr lang="en-US" sz="2000" dirty="0"/>
              <a:t>Cetaceans, pinnipeds, and sirenians</a:t>
            </a:r>
          </a:p>
          <a:p>
            <a:pPr marL="0" indent="0" algn="ctr">
              <a:buNone/>
            </a:pPr>
            <a:r>
              <a:rPr lang="en-US" sz="2000" dirty="0"/>
              <a:t>33% threatened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6C95E298-A44B-C8A7-7DA3-1BBB170A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9" y="1986293"/>
            <a:ext cx="3311348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9850E-50B8-E330-0785-F1A56FF0A9AD}"/>
              </a:ext>
            </a:extLst>
          </p:cNvPr>
          <p:cNvSpPr txBox="1"/>
          <p:nvPr/>
        </p:nvSpPr>
        <p:spPr>
          <a:xfrm>
            <a:off x="106057" y="1970295"/>
            <a:ext cx="958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Sam Farkas</a:t>
            </a:r>
          </a:p>
        </p:txBody>
      </p:sp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B3CC1E2C-69F0-4290-6B6E-B95028159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28" y="1986293"/>
            <a:ext cx="3276094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E3892-B45E-AAE5-F8A8-8952F5583230}"/>
              </a:ext>
            </a:extLst>
          </p:cNvPr>
          <p:cNvSpPr txBox="1"/>
          <p:nvPr/>
        </p:nvSpPr>
        <p:spPr>
          <a:xfrm>
            <a:off x="3567530" y="1970295"/>
            <a:ext cx="66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N3kt0n</a:t>
            </a:r>
          </a:p>
        </p:txBody>
      </p:sp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0D8BFCF1-76B5-D833-EB13-BCFC50B2E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7" y="4294635"/>
            <a:ext cx="3311348" cy="22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B398DA-4DA9-085F-C0BD-08D1B9219E37}"/>
              </a:ext>
            </a:extLst>
          </p:cNvPr>
          <p:cNvSpPr txBox="1"/>
          <p:nvPr/>
        </p:nvSpPr>
        <p:spPr>
          <a:xfrm>
            <a:off x="106057" y="4294635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Michelle Bender</a:t>
            </a:r>
          </a:p>
        </p:txBody>
      </p:sp>
      <p:pic>
        <p:nvPicPr>
          <p:cNvPr id="4104" name="Picture 8" descr="undefined">
            <a:extLst>
              <a:ext uri="{FF2B5EF4-FFF2-40B4-BE49-F238E27FC236}">
                <a16:creationId xmlns:a16="http://schemas.microsoft.com/office/drawing/2014/main" id="{0178B5CF-EE89-4E84-3788-B893C35A3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47"/>
          <a:stretch>
            <a:fillRect/>
          </a:stretch>
        </p:blipFill>
        <p:spPr bwMode="auto">
          <a:xfrm>
            <a:off x="3597628" y="4292572"/>
            <a:ext cx="3276094" cy="22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D61219-BBC5-33DC-5C4C-659F135B0A87}"/>
              </a:ext>
            </a:extLst>
          </p:cNvPr>
          <p:cNvSpPr txBox="1"/>
          <p:nvPr/>
        </p:nvSpPr>
        <p:spPr>
          <a:xfrm>
            <a:off x="3567530" y="6215129"/>
            <a:ext cx="1081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Christin Khan</a:t>
            </a:r>
          </a:p>
        </p:txBody>
      </p:sp>
    </p:spTree>
    <p:extLst>
      <p:ext uri="{BB962C8B-B14F-4D97-AF65-F5344CB8AC3E}">
        <p14:creationId xmlns:p14="http://schemas.microsoft.com/office/powerpoint/2010/main" val="3362529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7D7B6-8507-7D98-AE2C-5C81F383B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4F2A81-1D40-D11A-F601-C8D13A909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9"/>
          <a:stretch>
            <a:fillRect/>
          </a:stretch>
        </p:blipFill>
        <p:spPr>
          <a:xfrm>
            <a:off x="325767" y="1838719"/>
            <a:ext cx="11540465" cy="5019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FAE4C-B63F-0E9E-88D7-201BDA9B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66" y="40179"/>
            <a:ext cx="11540466" cy="134405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Specific strategies for how and when to fission have large ecological implications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F050B-D1AA-7207-39A9-3F01458B2A12}"/>
              </a:ext>
            </a:extLst>
          </p:cNvPr>
          <p:cNvSpPr txBox="1"/>
          <p:nvPr/>
        </p:nvSpPr>
        <p:spPr>
          <a:xfrm>
            <a:off x="8642555" y="6492875"/>
            <a:ext cx="354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Schreiber </a:t>
            </a:r>
            <a:r>
              <a:rPr lang="en-US" i="1" dirty="0"/>
              <a:t>in prep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5097C-B016-0DDE-DA8C-38F42145D125}"/>
              </a:ext>
            </a:extLst>
          </p:cNvPr>
          <p:cNvSpPr/>
          <p:nvPr/>
        </p:nvSpPr>
        <p:spPr>
          <a:xfrm>
            <a:off x="6907161" y="1966452"/>
            <a:ext cx="4857135" cy="2949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012CC-8B82-5A9F-342A-D9C63870C9D4}"/>
              </a:ext>
            </a:extLst>
          </p:cNvPr>
          <p:cNvSpPr txBox="1"/>
          <p:nvPr/>
        </p:nvSpPr>
        <p:spPr>
          <a:xfrm>
            <a:off x="0" y="1502683"/>
            <a:ext cx="1291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Logistic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2F4BB9-7C1B-5ABF-5159-9E22EEF5CD21}"/>
              </a:ext>
            </a:extLst>
          </p:cNvPr>
          <p:cNvSpPr txBox="1"/>
          <p:nvPr/>
        </p:nvSpPr>
        <p:spPr>
          <a:xfrm>
            <a:off x="5958348" y="1500580"/>
            <a:ext cx="1403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Allee</a:t>
            </a:r>
          </a:p>
        </p:txBody>
      </p:sp>
    </p:spTree>
    <p:extLst>
      <p:ext uri="{BB962C8B-B14F-4D97-AF65-F5344CB8AC3E}">
        <p14:creationId xmlns:p14="http://schemas.microsoft.com/office/powerpoint/2010/main" val="239297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6097-71C1-BAEF-ED2B-A650D704E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5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Considering group fissions/ new group formation important step for conservation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EFD73-F269-9518-E40A-64BBDFE1AE53}"/>
              </a:ext>
            </a:extLst>
          </p:cNvPr>
          <p:cNvSpPr txBox="1">
            <a:spLocks/>
          </p:cNvSpPr>
          <p:nvPr/>
        </p:nvSpPr>
        <p:spPr>
          <a:xfrm>
            <a:off x="2414434" y="3722842"/>
            <a:ext cx="7363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Group size has been addressed in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2040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8D61-B63B-3098-11B1-D04DD0AF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15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Empirical studies find that species with small group size are more extinction prone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782229-F81B-9ED4-741D-9B8755D2AD2F}"/>
              </a:ext>
            </a:extLst>
          </p:cNvPr>
          <p:cNvGrpSpPr/>
          <p:nvPr/>
        </p:nvGrpSpPr>
        <p:grpSpPr>
          <a:xfrm>
            <a:off x="324126" y="2518353"/>
            <a:ext cx="4329165" cy="3678621"/>
            <a:chOff x="588579" y="2708547"/>
            <a:chExt cx="4329165" cy="36786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564D7E-88CF-4EA2-CEB3-A2DBD58B5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8046"/>
            <a:stretch>
              <a:fillRect/>
            </a:stretch>
          </p:blipFill>
          <p:spPr>
            <a:xfrm>
              <a:off x="588579" y="2708547"/>
              <a:ext cx="4329165" cy="35630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643832-C109-443B-7EEA-38CA511CE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5861" b="767"/>
            <a:stretch>
              <a:fillRect/>
            </a:stretch>
          </p:blipFill>
          <p:spPr>
            <a:xfrm>
              <a:off x="588579" y="6155941"/>
              <a:ext cx="4329165" cy="23122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FC5D12-DCA1-977A-191F-AC33A1C0A75D}"/>
              </a:ext>
            </a:extLst>
          </p:cNvPr>
          <p:cNvSpPr txBox="1"/>
          <p:nvPr/>
        </p:nvSpPr>
        <p:spPr>
          <a:xfrm>
            <a:off x="0" y="6488668"/>
            <a:ext cx="354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Davidson et al. 2012</a:t>
            </a:r>
            <a:endParaRPr lang="en-US" i="1" dirty="0"/>
          </a:p>
        </p:txBody>
      </p:sp>
      <p:pic>
        <p:nvPicPr>
          <p:cNvPr id="1026" name="Picture 2" descr="Dolphin | Facts &amp; Pictures | Britannica">
            <a:extLst>
              <a:ext uri="{FF2B5EF4-FFF2-40B4-BE49-F238E27FC236}">
                <a16:creationId xmlns:a16="http://schemas.microsoft.com/office/drawing/2014/main" id="{AEDC6971-307E-8DFA-57CA-777FA4A5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44" y="1810382"/>
            <a:ext cx="4239939" cy="288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47834-DA95-EA93-B0E9-E7477D9AA0CC}"/>
              </a:ext>
            </a:extLst>
          </p:cNvPr>
          <p:cNvSpPr txBox="1"/>
          <p:nvPr/>
        </p:nvSpPr>
        <p:spPr>
          <a:xfrm>
            <a:off x="6901527" y="4431667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Flip Nicklin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B8B5F4-F1C2-85AA-0392-93B3985CA7C3}"/>
              </a:ext>
            </a:extLst>
          </p:cNvPr>
          <p:cNvGrpSpPr>
            <a:grpSpLocks noChangeAspect="1"/>
          </p:cNvGrpSpPr>
          <p:nvPr/>
        </p:nvGrpSpPr>
        <p:grpSpPr>
          <a:xfrm>
            <a:off x="4065104" y="5402601"/>
            <a:ext cx="8126896" cy="1455399"/>
            <a:chOff x="2231922" y="5074307"/>
            <a:chExt cx="9960078" cy="17836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1AC25F-E329-F0E1-B4CD-4831E718C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332" b="90361"/>
            <a:stretch>
              <a:fillRect/>
            </a:stretch>
          </p:blipFill>
          <p:spPr>
            <a:xfrm>
              <a:off x="3362632" y="5074307"/>
              <a:ext cx="8829368" cy="6610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97F328-5990-72E9-010B-DD27096C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130" t="64351" b="31071"/>
            <a:stretch>
              <a:fillRect/>
            </a:stretch>
          </p:blipFill>
          <p:spPr>
            <a:xfrm>
              <a:off x="2231922" y="5735333"/>
              <a:ext cx="9960077" cy="3139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F000AF-21B1-0879-B4FF-82F1FE3B9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332" t="86458" b="998"/>
            <a:stretch>
              <a:fillRect/>
            </a:stretch>
          </p:blipFill>
          <p:spPr>
            <a:xfrm>
              <a:off x="3362632" y="5997786"/>
              <a:ext cx="8829368" cy="86021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E56F08-5ECA-F993-4267-AB5EA1488AE9}"/>
              </a:ext>
            </a:extLst>
          </p:cNvPr>
          <p:cNvSpPr txBox="1"/>
          <p:nvPr/>
        </p:nvSpPr>
        <p:spPr>
          <a:xfrm>
            <a:off x="8500646" y="5033269"/>
            <a:ext cx="354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Creighton &amp; Nunn 2023</a:t>
            </a:r>
            <a:endParaRPr lang="en-US" i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8CBAA2-9F9B-4395-79AC-10EBAE66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78" y="1810382"/>
            <a:ext cx="4022163" cy="288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4EAF11-622F-F47F-7B2E-154EA591D5B1}"/>
              </a:ext>
            </a:extLst>
          </p:cNvPr>
          <p:cNvSpPr txBox="1"/>
          <p:nvPr/>
        </p:nvSpPr>
        <p:spPr>
          <a:xfrm>
            <a:off x="10814614" y="1791744"/>
            <a:ext cx="1078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Guenter Guni</a:t>
            </a:r>
          </a:p>
        </p:txBody>
      </p:sp>
    </p:spTree>
    <p:extLst>
      <p:ext uri="{BB962C8B-B14F-4D97-AF65-F5344CB8AC3E}">
        <p14:creationId xmlns:p14="http://schemas.microsoft.com/office/powerpoint/2010/main" val="1756518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6ACB-E689-042C-3446-EE1C0343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Reminiscent of the SLOSS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281AB-3A4A-250A-5C35-832EA9C1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better to have a single large or several small reserves?</a:t>
            </a:r>
          </a:p>
          <a:p>
            <a:endParaRPr lang="en-US" dirty="0"/>
          </a:p>
          <a:p>
            <a:r>
              <a:rPr lang="en-US" dirty="0"/>
              <a:t>Our results suggest SL &gt; SS</a:t>
            </a:r>
          </a:p>
          <a:p>
            <a:endParaRPr lang="en-US" dirty="0"/>
          </a:p>
          <a:p>
            <a:r>
              <a:rPr lang="en-US" dirty="0"/>
              <a:t>SL &gt; SS unless (Fahrig et al. 2022)</a:t>
            </a:r>
          </a:p>
          <a:p>
            <a:pPr lvl="1"/>
            <a:r>
              <a:rPr lang="en-US" dirty="0"/>
              <a:t>Environmental/ species heterogeneity</a:t>
            </a:r>
          </a:p>
          <a:p>
            <a:pPr lvl="1"/>
            <a:r>
              <a:rPr lang="en-US" dirty="0"/>
              <a:t>Frequent recolonization</a:t>
            </a:r>
          </a:p>
          <a:p>
            <a:endParaRPr lang="en-US" dirty="0"/>
          </a:p>
          <a:p>
            <a:r>
              <a:rPr lang="en-US" dirty="0"/>
              <a:t>Extinct groups cannot be recolonized</a:t>
            </a:r>
          </a:p>
        </p:txBody>
      </p:sp>
    </p:spTree>
    <p:extLst>
      <p:ext uri="{BB962C8B-B14F-4D97-AF65-F5344CB8AC3E}">
        <p14:creationId xmlns:p14="http://schemas.microsoft.com/office/powerpoint/2010/main" val="2150823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FA3F-130F-1F1A-AF79-ECF7998D6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4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78592-C219-AF75-2663-2215DEF8D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009" y="2930012"/>
            <a:ext cx="3164095" cy="32862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Co-authors:</a:t>
            </a:r>
          </a:p>
        </p:txBody>
      </p:sp>
      <p:pic>
        <p:nvPicPr>
          <p:cNvPr id="4" name="Picture 2" descr="Sebastian SCHREIBER | Professor | Ph.D., Mathematics, U.C. Berkeley | University of California ...">
            <a:extLst>
              <a:ext uri="{FF2B5EF4-FFF2-40B4-BE49-F238E27FC236}">
                <a16:creationId xmlns:a16="http://schemas.microsoft.com/office/drawing/2014/main" id="{3260496D-FB7A-9EF8-DADD-71194ED6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4" y="3585625"/>
            <a:ext cx="2591338" cy="25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3F1F36-24DA-8445-1917-525EDD185340}"/>
              </a:ext>
            </a:extLst>
          </p:cNvPr>
          <p:cNvSpPr txBox="1"/>
          <p:nvPr/>
        </p:nvSpPr>
        <p:spPr>
          <a:xfrm>
            <a:off x="188705" y="6176963"/>
            <a:ext cx="2865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Sebastian Schreiber</a:t>
            </a:r>
          </a:p>
        </p:txBody>
      </p:sp>
      <p:pic>
        <p:nvPicPr>
          <p:cNvPr id="6" name="Picture 2" descr="Karen Abbott">
            <a:extLst>
              <a:ext uri="{FF2B5EF4-FFF2-40B4-BE49-F238E27FC236}">
                <a16:creationId xmlns:a16="http://schemas.microsoft.com/office/drawing/2014/main" id="{907CD773-B8C5-B95E-20C2-2B119539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29" y="3585625"/>
            <a:ext cx="2591338" cy="25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F270F9-1B0A-1929-5D17-FCDD84A9E4FE}"/>
              </a:ext>
            </a:extLst>
          </p:cNvPr>
          <p:cNvSpPr txBox="1"/>
          <p:nvPr/>
        </p:nvSpPr>
        <p:spPr>
          <a:xfrm>
            <a:off x="3191129" y="6176963"/>
            <a:ext cx="25913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Karen Abbott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B48875-5CED-8BBD-B7AA-AD35AFA207D1}"/>
              </a:ext>
            </a:extLst>
          </p:cNvPr>
          <p:cNvSpPr txBox="1">
            <a:spLocks/>
          </p:cNvSpPr>
          <p:nvPr/>
        </p:nvSpPr>
        <p:spPr>
          <a:xfrm>
            <a:off x="6586343" y="3038167"/>
            <a:ext cx="5279923" cy="3818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Email: blerch25@gmail.com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Socials: @LerchEcoEvo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Webpage: https://lerchta.wixsite.com/lerch-eco-evo</a:t>
            </a: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8AB7492D-92EB-3DAB-8044-297E3796D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51" y="1328003"/>
            <a:ext cx="1410956" cy="141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61842-AED6-E92A-1FA7-F15102185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75" y="1407723"/>
            <a:ext cx="1579087" cy="1258739"/>
          </a:xfrm>
          <a:prstGeom prst="rect">
            <a:avLst/>
          </a:prstGeom>
        </p:spPr>
      </p:pic>
      <p:pic>
        <p:nvPicPr>
          <p:cNvPr id="11" name="Picture 2" descr="UC Davis Wordmark">
            <a:extLst>
              <a:ext uri="{FF2B5EF4-FFF2-40B4-BE49-F238E27FC236}">
                <a16:creationId xmlns:a16="http://schemas.microsoft.com/office/drawing/2014/main" id="{2077D089-1A61-3B34-3196-7D3592C9C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4" y="1799812"/>
            <a:ext cx="226695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26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E5C5F-7904-E295-3C7B-F07EDEBD1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E041-22DE-CB75-8EC5-7F219B7D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study extinction risk in social animals?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5897-B107-380A-AD21-D98992040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03061"/>
            <a:ext cx="10515600" cy="4351338"/>
          </a:xfrm>
        </p:spPr>
        <p:txBody>
          <a:bodyPr/>
          <a:lstStyle/>
          <a:p>
            <a:r>
              <a:rPr lang="en-US" dirty="0"/>
              <a:t>Many social animals are highly threatened with extinction</a:t>
            </a:r>
          </a:p>
          <a:p>
            <a:endParaRPr lang="en-US" dirty="0"/>
          </a:p>
          <a:p>
            <a:r>
              <a:rPr lang="en-US" dirty="0"/>
              <a:t>Social structure specifically linked to extinction risk</a:t>
            </a:r>
          </a:p>
        </p:txBody>
      </p:sp>
      <p:pic>
        <p:nvPicPr>
          <p:cNvPr id="4" name="Picture 3" descr="A group of dogs eating a carcass&#10;&#10;Description automatically generated">
            <a:extLst>
              <a:ext uri="{FF2B5EF4-FFF2-40B4-BE49-F238E27FC236}">
                <a16:creationId xmlns:a16="http://schemas.microsoft.com/office/drawing/2014/main" id="{17F83E3E-5A17-067F-9D19-886A59EF6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72" y="3179761"/>
            <a:ext cx="5318252" cy="3545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134083-DF0E-3F85-2B7F-FF0310DA099D}"/>
              </a:ext>
            </a:extLst>
          </p:cNvPr>
          <p:cNvSpPr txBox="1"/>
          <p:nvPr/>
        </p:nvSpPr>
        <p:spPr>
          <a:xfrm>
            <a:off x="9488134" y="6448264"/>
            <a:ext cx="21839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Catherina Unger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DE86E71-D0C9-5AFF-E53F-07ABDE404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4"/>
          <a:stretch>
            <a:fillRect/>
          </a:stretch>
        </p:blipFill>
        <p:spPr bwMode="auto">
          <a:xfrm>
            <a:off x="519878" y="3179761"/>
            <a:ext cx="5318252" cy="35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B43941-C296-6B6C-1200-463C2E4C804B}"/>
              </a:ext>
            </a:extLst>
          </p:cNvPr>
          <p:cNvSpPr txBox="1"/>
          <p:nvPr/>
        </p:nvSpPr>
        <p:spPr>
          <a:xfrm>
            <a:off x="519876" y="3190219"/>
            <a:ext cx="21839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Young Ha Suh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52313-A9A4-89A1-A7C1-0F1281FB5EEE}"/>
              </a:ext>
            </a:extLst>
          </p:cNvPr>
          <p:cNvSpPr txBox="1"/>
          <p:nvPr/>
        </p:nvSpPr>
        <p:spPr>
          <a:xfrm>
            <a:off x="7671684" y="2836985"/>
            <a:ext cx="266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Angulo et al. 2013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8B904-9D27-12D5-8223-FEC4D3115A66}"/>
              </a:ext>
            </a:extLst>
          </p:cNvPr>
          <p:cNvSpPr txBox="1"/>
          <p:nvPr/>
        </p:nvSpPr>
        <p:spPr>
          <a:xfrm>
            <a:off x="1845523" y="2833418"/>
            <a:ext cx="266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Lacy et al.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990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C92A3-2E64-4B84-A481-63149F932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2E7D8-E248-2103-CF97-3D270291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study extinction risk in social animals?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95E69-22F1-D8C3-418C-FB3A2F5E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03061"/>
            <a:ext cx="10515600" cy="4351338"/>
          </a:xfrm>
        </p:spPr>
        <p:txBody>
          <a:bodyPr/>
          <a:lstStyle/>
          <a:p>
            <a:r>
              <a:rPr lang="en-US" dirty="0"/>
              <a:t>Many social animals are highly threatened with extinction</a:t>
            </a:r>
          </a:p>
          <a:p>
            <a:endParaRPr lang="en-US" dirty="0"/>
          </a:p>
          <a:p>
            <a:r>
              <a:rPr lang="en-US" dirty="0"/>
              <a:t>Social structure specifically linked to extinction risk</a:t>
            </a:r>
          </a:p>
          <a:p>
            <a:endParaRPr lang="en-US" dirty="0"/>
          </a:p>
          <a:p>
            <a:r>
              <a:rPr lang="en-US" dirty="0"/>
              <a:t>Population structures critically affect ecological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08164-BD80-96BF-13A7-AF373557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2870"/>
            <a:ext cx="6790077" cy="2105130"/>
          </a:xfrm>
          <a:prstGeom prst="rect">
            <a:avLst/>
          </a:prstGeom>
        </p:spPr>
      </p:pic>
      <p:pic>
        <p:nvPicPr>
          <p:cNvPr id="6146" name="Picture 2" descr="Fig. 1">
            <a:extLst>
              <a:ext uri="{FF2B5EF4-FFF2-40B4-BE49-F238E27FC236}">
                <a16:creationId xmlns:a16="http://schemas.microsoft.com/office/drawing/2014/main" id="{2E87D95A-C24F-437F-7006-CCBEBD52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82" y="4471516"/>
            <a:ext cx="4926037" cy="23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C04AAB-0FFA-8F6A-1D92-8C8DF8D37A4E}"/>
              </a:ext>
            </a:extLst>
          </p:cNvPr>
          <p:cNvSpPr txBox="1">
            <a:spLocks/>
          </p:cNvSpPr>
          <p:nvPr/>
        </p:nvSpPr>
        <p:spPr>
          <a:xfrm>
            <a:off x="573955" y="4086528"/>
            <a:ext cx="4948092" cy="103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Metacommunity structure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6E8630-C54E-2E27-D7EC-AA515DE67958}"/>
              </a:ext>
            </a:extLst>
          </p:cNvPr>
          <p:cNvSpPr txBox="1">
            <a:spLocks/>
          </p:cNvSpPr>
          <p:nvPr/>
        </p:nvSpPr>
        <p:spPr>
          <a:xfrm>
            <a:off x="5863900" y="4086528"/>
            <a:ext cx="4948092" cy="103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Household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DFF5B-F622-2CA4-A17D-A1FD5B66EDC3}"/>
              </a:ext>
            </a:extLst>
          </p:cNvPr>
          <p:cNvSpPr txBox="1"/>
          <p:nvPr/>
        </p:nvSpPr>
        <p:spPr>
          <a:xfrm>
            <a:off x="0" y="4778100"/>
            <a:ext cx="16113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Thompson et al.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372377-C617-F45C-5B75-FBD425EEB9AB}"/>
              </a:ext>
            </a:extLst>
          </p:cNvPr>
          <p:cNvSpPr txBox="1"/>
          <p:nvPr/>
        </p:nvSpPr>
        <p:spPr>
          <a:xfrm>
            <a:off x="5596400" y="4842745"/>
            <a:ext cx="13646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Barlow et al. 2025</a:t>
            </a:r>
          </a:p>
        </p:txBody>
      </p:sp>
    </p:spTree>
    <p:extLst>
      <p:ext uri="{BB962C8B-B14F-4D97-AF65-F5344CB8AC3E}">
        <p14:creationId xmlns:p14="http://schemas.microsoft.com/office/powerpoint/2010/main" val="247799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1269A-6998-D6C1-7869-256668D3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F0F8E-F7FE-5B08-2176-AD19709F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study extinction risk in social animals?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AE882-6EA8-6061-E076-C9E328D7B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03060"/>
            <a:ext cx="10515600" cy="5654939"/>
          </a:xfrm>
        </p:spPr>
        <p:txBody>
          <a:bodyPr/>
          <a:lstStyle/>
          <a:p>
            <a:r>
              <a:rPr lang="en-US" dirty="0"/>
              <a:t>Many social animals are highly threatened</a:t>
            </a:r>
          </a:p>
          <a:p>
            <a:endParaRPr lang="en-US" dirty="0"/>
          </a:p>
          <a:p>
            <a:r>
              <a:rPr lang="en-US" dirty="0"/>
              <a:t>Social structure specifically linked to extinction risk</a:t>
            </a:r>
          </a:p>
          <a:p>
            <a:endParaRPr lang="en-US" dirty="0"/>
          </a:p>
          <a:p>
            <a:r>
              <a:rPr lang="en-US" dirty="0"/>
              <a:t>Population structures critically affect ecological dynamics</a:t>
            </a:r>
          </a:p>
          <a:p>
            <a:endParaRPr lang="en-US" dirty="0"/>
          </a:p>
          <a:p>
            <a:r>
              <a:rPr lang="en-US" dirty="0"/>
              <a:t>Social structure particularly unique</a:t>
            </a:r>
          </a:p>
          <a:p>
            <a:pPr lvl="1"/>
            <a:r>
              <a:rPr lang="en-US" dirty="0"/>
              <a:t>Between-group processes</a:t>
            </a:r>
          </a:p>
          <a:p>
            <a:pPr lvl="2"/>
            <a:r>
              <a:rPr lang="en-US" dirty="0"/>
              <a:t>Fission</a:t>
            </a:r>
          </a:p>
          <a:p>
            <a:pPr lvl="2"/>
            <a:r>
              <a:rPr lang="en-US" dirty="0"/>
              <a:t>Fusion</a:t>
            </a:r>
          </a:p>
          <a:p>
            <a:pPr lvl="2"/>
            <a:r>
              <a:rPr lang="en-US" dirty="0"/>
              <a:t>Between-group competition</a:t>
            </a:r>
          </a:p>
        </p:txBody>
      </p:sp>
    </p:spTree>
    <p:extLst>
      <p:ext uri="{BB962C8B-B14F-4D97-AF65-F5344CB8AC3E}">
        <p14:creationId xmlns:p14="http://schemas.microsoft.com/office/powerpoint/2010/main" val="1988507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23485-0316-EEEC-B4DD-147314198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A345-03FE-7935-7661-BD6A5EFD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567" y="151064"/>
            <a:ext cx="8858865" cy="21548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Modeling the dynamics of socially structured populations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96F57-D801-6E47-1720-818518D0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70" y="2500973"/>
            <a:ext cx="10078857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86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1B9A-3DA2-CDB2-9A91-3F6A1590F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Within-group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6A658A-D7F6-6AA1-3819-CA453AF7DB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3331"/>
                <a:ext cx="11353800" cy="622979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Let </a:t>
                </a:r>
                <a:r>
                  <a:rPr lang="en-US" i="1" dirty="0"/>
                  <a:t>x</a:t>
                </a:r>
                <a:r>
                  <a:rPr lang="en-US" dirty="0"/>
                  <a:t> be the size of a given group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the number of groups of size </a:t>
                </a:r>
                <a:r>
                  <a:rPr lang="en-US" i="1" dirty="0"/>
                  <a:t>x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6A658A-D7F6-6AA1-3819-CA453AF7DB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3331"/>
                <a:ext cx="11353800" cy="622979"/>
              </a:xfrm>
              <a:blipFill>
                <a:blip r:embed="rId2"/>
                <a:stretch>
                  <a:fillRect l="-107" t="-16667" r="-54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87B4ACA-1C57-42D5-481B-F03AF62B9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4007"/>
            <a:ext cx="5024437" cy="2900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9306613-EAFC-642F-8F40-FB4A278B08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41992" y="4909458"/>
                <a:ext cx="3799114" cy="6229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9306613-EAFC-642F-8F40-FB4A278B0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92" y="4909458"/>
                <a:ext cx="3799114" cy="622980"/>
              </a:xfrm>
              <a:prstGeom prst="rect">
                <a:avLst/>
              </a:prstGeom>
              <a:blipFill>
                <a:blip r:embed="rId4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24391F3-7AE7-1897-B9FC-31402E472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365" y="1874007"/>
            <a:ext cx="5224369" cy="2900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1A9BEB3C-E725-737B-AB5F-3FBBF4285B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0894" y="4909458"/>
                <a:ext cx="3799114" cy="6229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1A9BEB3C-E725-737B-AB5F-3FBBF4285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894" y="4909458"/>
                <a:ext cx="3799114" cy="622980"/>
              </a:xfrm>
              <a:prstGeom prst="rect">
                <a:avLst/>
              </a:prstGeom>
              <a:blipFill>
                <a:blip r:embed="rId6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35D4B42-7643-D3FB-0115-DA08DFE6F2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41992" y="5543321"/>
                <a:ext cx="4429420" cy="11296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35D4B42-7643-D3FB-0115-DA08DFE6F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92" y="5543321"/>
                <a:ext cx="4429420" cy="1129621"/>
              </a:xfrm>
              <a:prstGeom prst="rect">
                <a:avLst/>
              </a:prstGeom>
              <a:blipFill>
                <a:blip r:embed="rId7"/>
                <a:stretch>
                  <a:fillRect l="-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EBF133E-FE7E-06D1-32B6-AEFA01C5AD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0894" y="5543321"/>
                <a:ext cx="4429420" cy="11296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FEBF133E-FE7E-06D1-32B6-AEFA01C5A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894" y="5543321"/>
                <a:ext cx="4429420" cy="1129621"/>
              </a:xfrm>
              <a:prstGeom prst="rect">
                <a:avLst/>
              </a:prstGeom>
              <a:blipFill>
                <a:blip r:embed="rId8"/>
                <a:stretch>
                  <a:fillRect l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A3461DCE-5ECA-2525-FD8D-1B0B32D7DA2C}"/>
              </a:ext>
            </a:extLst>
          </p:cNvPr>
          <p:cNvSpPr/>
          <p:nvPr/>
        </p:nvSpPr>
        <p:spPr>
          <a:xfrm>
            <a:off x="720055" y="1826534"/>
            <a:ext cx="5024436" cy="4668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E0192-E07E-22AD-23A9-99C985757018}"/>
              </a:ext>
            </a:extLst>
          </p:cNvPr>
          <p:cNvSpPr/>
          <p:nvPr/>
        </p:nvSpPr>
        <p:spPr>
          <a:xfrm>
            <a:off x="6375330" y="1826534"/>
            <a:ext cx="5024436" cy="4668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72B25-5830-2384-663C-15DD624C13CB}"/>
              </a:ext>
            </a:extLst>
          </p:cNvPr>
          <p:cNvSpPr txBox="1"/>
          <p:nvPr/>
        </p:nvSpPr>
        <p:spPr>
          <a:xfrm>
            <a:off x="9525039" y="6492875"/>
            <a:ext cx="266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12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1D83-CA31-6FD5-14B4-49230CF0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Within-group processes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1F81B-21D3-02D8-EF87-DD0BE4DC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68" y="2477604"/>
            <a:ext cx="5928632" cy="3077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6DDDEA-9700-4D37-E75E-069591C20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525" y="2477603"/>
            <a:ext cx="5616107" cy="3077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51386F6-9FFA-46BB-562F-AD0654D62F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16578" y="1774372"/>
                <a:ext cx="2569028" cy="10356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51386F6-9FFA-46BB-562F-AD0654D62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578" y="1774372"/>
                <a:ext cx="2569028" cy="10356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1982FC7-B59E-FE24-6B3D-0EB7BADA26D1}"/>
              </a:ext>
            </a:extLst>
          </p:cNvPr>
          <p:cNvSpPr txBox="1"/>
          <p:nvPr/>
        </p:nvSpPr>
        <p:spPr>
          <a:xfrm>
            <a:off x="9525039" y="6492875"/>
            <a:ext cx="2666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Lerch and Abbott 2024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316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865</Words>
  <Application>Microsoft Macintosh PowerPoint</Application>
  <PresentationFormat>Widescreen</PresentationFormat>
  <Paragraphs>164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Aptos</vt:lpstr>
      <vt:lpstr>Aptos Display</vt:lpstr>
      <vt:lpstr>Arial</vt:lpstr>
      <vt:lpstr>Cambria Math</vt:lpstr>
      <vt:lpstr>Office Theme</vt:lpstr>
      <vt:lpstr>Drivers of extinction risk of social animals</vt:lpstr>
      <vt:lpstr>Why study extinction risk in social animals?</vt:lpstr>
      <vt:lpstr>Why study extinction risk in social animals?</vt:lpstr>
      <vt:lpstr>Why study extinction risk in social animals?</vt:lpstr>
      <vt:lpstr>Why study extinction risk in social animals?</vt:lpstr>
      <vt:lpstr>Why study extinction risk in social animals?</vt:lpstr>
      <vt:lpstr>Modeling the dynamics of socially structured populations</vt:lpstr>
      <vt:lpstr>Within-group processes</vt:lpstr>
      <vt:lpstr>Within-group processes</vt:lpstr>
      <vt:lpstr>Intuition building:  Simulation results Only within-group processes</vt:lpstr>
      <vt:lpstr>Groups fluctuate around carrying capacity and go extinct due to demographic stochasticity</vt:lpstr>
      <vt:lpstr>Since there is no process to return lost groups, the result at the population level is exponential decay</vt:lpstr>
      <vt:lpstr>Extinction risk: Role of initial population size</vt:lpstr>
      <vt:lpstr>Extinction risk: Role of initial population size</vt:lpstr>
      <vt:lpstr>PowerPoint Presentation</vt:lpstr>
      <vt:lpstr>PowerPoint Presentation</vt:lpstr>
      <vt:lpstr>Using branching process theory</vt:lpstr>
      <vt:lpstr>Using branching process theory</vt:lpstr>
      <vt:lpstr>Using branching process theory</vt:lpstr>
      <vt:lpstr>PowerPoint Presentation</vt:lpstr>
      <vt:lpstr>Group size more important than population size for extinction risk</vt:lpstr>
      <vt:lpstr>But we’ve ignored the features of social populations that make them unique…</vt:lpstr>
      <vt:lpstr>Between-group process</vt:lpstr>
      <vt:lpstr>Fissions uniquely provide means of population growth: small groups</vt:lpstr>
      <vt:lpstr>PowerPoint Presentation</vt:lpstr>
      <vt:lpstr>PowerPoint Presentation</vt:lpstr>
      <vt:lpstr>Large groups and frequent fissions lead to low  extinction risk</vt:lpstr>
      <vt:lpstr>Fissions reduce extinction risk with logistic growth</vt:lpstr>
      <vt:lpstr>Threshold fissions: f(x)={█(0,  x&lt;T@f_T,  x≥T)┤</vt:lpstr>
      <vt:lpstr>Specific strategies for how and when to fission have large ecological implications</vt:lpstr>
      <vt:lpstr>Considering group fissions/ new group formation important step for conservation</vt:lpstr>
      <vt:lpstr>Empirical studies find that species with small group size are more extinction prone</vt:lpstr>
      <vt:lpstr>Reminiscent of the SLOSS debate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Lerch</dc:creator>
  <cp:lastModifiedBy>Freund, Steven</cp:lastModifiedBy>
  <cp:revision>2</cp:revision>
  <dcterms:created xsi:type="dcterms:W3CDTF">2026-05-20T15:15:32Z</dcterms:created>
  <dcterms:modified xsi:type="dcterms:W3CDTF">2026-06-08T17:27:26Z</dcterms:modified>
</cp:coreProperties>
</file>