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31"/>
  </p:notesMasterIdLst>
  <p:handoutMasterIdLst>
    <p:handoutMasterId r:id="rId32"/>
  </p:handoutMasterIdLst>
  <p:sldIdLst>
    <p:sldId id="378" r:id="rId6"/>
    <p:sldId id="394" r:id="rId7"/>
    <p:sldId id="395" r:id="rId8"/>
    <p:sldId id="396" r:id="rId9"/>
    <p:sldId id="397" r:id="rId10"/>
    <p:sldId id="405" r:id="rId11"/>
    <p:sldId id="406" r:id="rId12"/>
    <p:sldId id="400" r:id="rId13"/>
    <p:sldId id="409" r:id="rId14"/>
    <p:sldId id="399" r:id="rId15"/>
    <p:sldId id="407" r:id="rId16"/>
    <p:sldId id="428" r:id="rId17"/>
    <p:sldId id="429" r:id="rId18"/>
    <p:sldId id="401" r:id="rId19"/>
    <p:sldId id="430" r:id="rId20"/>
    <p:sldId id="408" r:id="rId21"/>
    <p:sldId id="431" r:id="rId22"/>
    <p:sldId id="398" r:id="rId23"/>
    <p:sldId id="422" r:id="rId24"/>
    <p:sldId id="424" r:id="rId25"/>
    <p:sldId id="426" r:id="rId26"/>
    <p:sldId id="423" r:id="rId27"/>
    <p:sldId id="437" r:id="rId28"/>
    <p:sldId id="436" r:id="rId29"/>
    <p:sldId id="4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318"/>
    <a:srgbClr val="001E62"/>
    <a:srgbClr val="0031A1"/>
    <a:srgbClr val="EAF1FC"/>
    <a:srgbClr val="A9AABC"/>
    <a:srgbClr val="00535C"/>
    <a:srgbClr val="3366CC"/>
    <a:srgbClr val="03658B"/>
    <a:srgbClr val="63666A"/>
    <a:srgbClr val="003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670"/>
  </p:normalViewPr>
  <p:slideViewPr>
    <p:cSldViewPr snapToGrid="0">
      <p:cViewPr varScale="1">
        <p:scale>
          <a:sx n="109" d="100"/>
          <a:sy n="109" d="100"/>
        </p:scale>
        <p:origin x="1064" y="184"/>
      </p:cViewPr>
      <p:guideLst>
        <p:guide orient="horz" pos="288"/>
        <p:guide pos="3840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= 0.9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5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Gamma = 1, alpha = 0.9, rho = 0.01, 8 agents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5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ADMM: alpha = 0.9 (full), 0.5 (ring), rho = 0.1</a:t>
            </a:r>
          </a:p>
          <a:p>
            <a:r>
              <a:rPr lang="en-US" dirty="0"/>
              <a:t>SONATA: gamma = 4 (full), 1 (ring)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LLNL-CFPRES-2018599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4A42B7-A293-E1D2-BFAC-21F710305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Center for Applied Scientific Computing (CASC)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2176A8-BE07-CB51-14F7-F65A92F2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Wayne Mitchell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E48297-46D6-1DB3-1066-7312E5751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May 7, 2026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E2C4C41-7283-C16B-135F-97B0E3659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dirty="0"/>
              <a:t>ICERM workshop on Asynchronous Methods for Numerical Linear Algebra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A75D9F-B3EA-4508-C4F9-9D63CDF62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Distributed Asynchronous Optimization Methods in </a:t>
            </a:r>
            <a:r>
              <a:rPr lang="en-US" sz="4800" dirty="0" err="1"/>
              <a:t>Skywing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08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34A01-2281-C293-273D-E06553281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D47BA-60FC-685E-C8F3-D9B049FE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distributed strategies for gradient descent involve either synchronous </a:t>
            </a:r>
            <a:r>
              <a:rPr lang="en-US" dirty="0" err="1"/>
              <a:t>allreduces</a:t>
            </a:r>
            <a:r>
              <a:rPr lang="en-US" dirty="0"/>
              <a:t> or centralized parameter server</a:t>
            </a:r>
          </a:p>
          <a:p>
            <a:r>
              <a:rPr lang="en-US" dirty="0"/>
              <a:t>We want an asynchronous </a:t>
            </a:r>
            <a:r>
              <a:rPr lang="en-US" i="1" dirty="0"/>
              <a:t>and</a:t>
            </a:r>
            <a:r>
              <a:rPr lang="en-US" dirty="0"/>
              <a:t> decentralized implementation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F236B4-603A-5851-D8A9-D4E3BF5E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Decentralized, asynchronous gradient descent requires some extra care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E30661-928F-5589-645D-C54C36BE5AF2}"/>
              </a:ext>
            </a:extLst>
          </p:cNvPr>
          <p:cNvSpPr/>
          <p:nvPr/>
        </p:nvSpPr>
        <p:spPr>
          <a:xfrm>
            <a:off x="1307562" y="4275513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505982-9ABD-E96F-01D6-828CF5161DAA}"/>
              </a:ext>
            </a:extLst>
          </p:cNvPr>
          <p:cNvSpPr/>
          <p:nvPr/>
        </p:nvSpPr>
        <p:spPr>
          <a:xfrm>
            <a:off x="2028592" y="4275513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091999-3375-AFEA-AC31-1F6C51FD2F9C}"/>
              </a:ext>
            </a:extLst>
          </p:cNvPr>
          <p:cNvSpPr/>
          <p:nvPr/>
        </p:nvSpPr>
        <p:spPr>
          <a:xfrm>
            <a:off x="2708453" y="4275513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1F2DB1-C9C9-E5FD-235E-DCF575611B61}"/>
              </a:ext>
            </a:extLst>
          </p:cNvPr>
          <p:cNvSpPr/>
          <p:nvPr/>
        </p:nvSpPr>
        <p:spPr>
          <a:xfrm>
            <a:off x="2612013" y="5327108"/>
            <a:ext cx="192881" cy="192881"/>
          </a:xfrm>
          <a:prstGeom prst="ellipse">
            <a:avLst/>
          </a:prstGeom>
          <a:solidFill>
            <a:srgbClr val="FCB3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9CCCA3-F560-D3C3-0A14-3997666F4D22}"/>
              </a:ext>
            </a:extLst>
          </p:cNvPr>
          <p:cNvSpPr/>
          <p:nvPr/>
        </p:nvSpPr>
        <p:spPr>
          <a:xfrm>
            <a:off x="3830653" y="4276705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F4D91-5970-C509-4C33-AB028F62B9F9}"/>
              </a:ext>
            </a:extLst>
          </p:cNvPr>
          <p:cNvSpPr txBox="1"/>
          <p:nvPr/>
        </p:nvSpPr>
        <p:spPr>
          <a:xfrm>
            <a:off x="3157624" y="416165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A834E3-7CED-2A16-4ADC-3F3F6E39D191}"/>
              </a:ext>
            </a:extLst>
          </p:cNvPr>
          <p:cNvCxnSpPr>
            <a:cxnSpLocks/>
            <a:stCxn id="2" idx="4"/>
            <a:endCxn id="7" idx="0"/>
          </p:cNvCxnSpPr>
          <p:nvPr/>
        </p:nvCxnSpPr>
        <p:spPr>
          <a:xfrm>
            <a:off x="1404003" y="4468394"/>
            <a:ext cx="1304451" cy="85871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72FBD0-5A9A-B30E-BF7F-FDD5FFA43F31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>
            <a:off x="2125033" y="4468394"/>
            <a:ext cx="583421" cy="85871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40F1C1-D892-870D-8AA6-6F89B51644E8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 flipH="1">
            <a:off x="2708454" y="4468394"/>
            <a:ext cx="96440" cy="85871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37FCB8-F4B4-F34C-32F9-B175F78CB227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flipH="1">
            <a:off x="2708454" y="4469586"/>
            <a:ext cx="1218640" cy="857522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582FECD-8163-B260-AA19-779CF67A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73" y="3939669"/>
            <a:ext cx="812858" cy="363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AE1BF3-6B6D-0E17-0761-E98D8080A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48" y="3975264"/>
            <a:ext cx="834250" cy="3422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C564EB-C1A5-6740-F3A7-A167F27B5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382" y="3981089"/>
            <a:ext cx="770076" cy="3422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689C3A-1652-A363-313E-4CEB688D9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411" y="3939670"/>
            <a:ext cx="898422" cy="3850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728AA1-87BB-361B-7CBB-014ABE6A5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514" y="5555941"/>
            <a:ext cx="171129" cy="19252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8232499-C52D-B900-827A-38C0D378333C}"/>
              </a:ext>
            </a:extLst>
          </p:cNvPr>
          <p:cNvSpPr/>
          <p:nvPr/>
        </p:nvSpPr>
        <p:spPr>
          <a:xfrm>
            <a:off x="7902986" y="3843228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E46F78-F312-8185-9B02-97DC13C26F8C}"/>
              </a:ext>
            </a:extLst>
          </p:cNvPr>
          <p:cNvSpPr/>
          <p:nvPr/>
        </p:nvSpPr>
        <p:spPr>
          <a:xfrm>
            <a:off x="7334446" y="4421148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B6840C-27AE-42B6-3EFD-6D4A1C0A6B41}"/>
              </a:ext>
            </a:extLst>
          </p:cNvPr>
          <p:cNvSpPr/>
          <p:nvPr/>
        </p:nvSpPr>
        <p:spPr>
          <a:xfrm>
            <a:off x="8023853" y="5376286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15F192F-AB31-C0F5-41E4-9FE895AE339A}"/>
              </a:ext>
            </a:extLst>
          </p:cNvPr>
          <p:cNvSpPr/>
          <p:nvPr/>
        </p:nvSpPr>
        <p:spPr>
          <a:xfrm>
            <a:off x="9290665" y="3968769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6206181-59A1-0974-0F9F-DB5DBF5FE6D4}"/>
              </a:ext>
            </a:extLst>
          </p:cNvPr>
          <p:cNvSpPr/>
          <p:nvPr/>
        </p:nvSpPr>
        <p:spPr>
          <a:xfrm>
            <a:off x="9483546" y="5183405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32A699F-58D9-FB1E-607A-4B704D899231}"/>
              </a:ext>
            </a:extLst>
          </p:cNvPr>
          <p:cNvSpPr/>
          <p:nvPr/>
        </p:nvSpPr>
        <p:spPr>
          <a:xfrm>
            <a:off x="8553647" y="4530982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7688F03-D082-C5C7-47A2-600ECB2AF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3091" y="5409194"/>
            <a:ext cx="788471" cy="3379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D4EDB43-C93D-95FE-65A9-2A8C8E71F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9518" y="4395562"/>
            <a:ext cx="788472" cy="2440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EB61A99-2B44-76D9-B8B1-E95B98411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616" y="3541750"/>
            <a:ext cx="788471" cy="3191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079E391-FBE6-AFFB-3E4B-4BF6E8389A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9987" y="3938947"/>
            <a:ext cx="901110" cy="319143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FCEFFE-0832-238F-4C06-D806E15194F0}"/>
              </a:ext>
            </a:extLst>
          </p:cNvPr>
          <p:cNvCxnSpPr>
            <a:cxnSpLocks/>
            <a:stCxn id="42" idx="5"/>
            <a:endCxn id="43" idx="1"/>
          </p:cNvCxnSpPr>
          <p:nvPr/>
        </p:nvCxnSpPr>
        <p:spPr>
          <a:xfrm>
            <a:off x="7499080" y="4585782"/>
            <a:ext cx="553020" cy="8187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486BDA-E49D-4F9B-6031-6FB51D7C4D9C}"/>
              </a:ext>
            </a:extLst>
          </p:cNvPr>
          <p:cNvCxnSpPr>
            <a:cxnSpLocks/>
            <a:stCxn id="41" idx="3"/>
            <a:endCxn id="42" idx="7"/>
          </p:cNvCxnSpPr>
          <p:nvPr/>
        </p:nvCxnSpPr>
        <p:spPr>
          <a:xfrm flipH="1">
            <a:off x="7499080" y="4007862"/>
            <a:ext cx="432153" cy="4415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487E3C-8E27-C0EF-950D-6E676BE86B47}"/>
              </a:ext>
            </a:extLst>
          </p:cNvPr>
          <p:cNvCxnSpPr>
            <a:cxnSpLocks/>
            <a:stCxn id="46" idx="1"/>
            <a:endCxn id="41" idx="5"/>
          </p:cNvCxnSpPr>
          <p:nvPr/>
        </p:nvCxnSpPr>
        <p:spPr>
          <a:xfrm flipH="1" flipV="1">
            <a:off x="8067620" y="4007862"/>
            <a:ext cx="514274" cy="55136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86CA982-BFB3-3743-5883-777164E792D8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8216734" y="5279846"/>
            <a:ext cx="1266812" cy="19288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CCF526-29CC-D6A0-6EA9-E5250D252D62}"/>
              </a:ext>
            </a:extLst>
          </p:cNvPr>
          <p:cNvCxnSpPr>
            <a:cxnSpLocks/>
            <a:stCxn id="45" idx="0"/>
            <a:endCxn id="46" idx="5"/>
          </p:cNvCxnSpPr>
          <p:nvPr/>
        </p:nvCxnSpPr>
        <p:spPr>
          <a:xfrm flipH="1" flipV="1">
            <a:off x="8718281" y="4695616"/>
            <a:ext cx="861706" cy="48778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3CC6CA-2532-4F47-1AEE-40EB8120B1D5}"/>
              </a:ext>
            </a:extLst>
          </p:cNvPr>
          <p:cNvCxnSpPr>
            <a:cxnSpLocks/>
            <a:stCxn id="44" idx="3"/>
            <a:endCxn id="46" idx="7"/>
          </p:cNvCxnSpPr>
          <p:nvPr/>
        </p:nvCxnSpPr>
        <p:spPr>
          <a:xfrm flipH="1">
            <a:off x="8718281" y="4133403"/>
            <a:ext cx="600631" cy="42582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2D8D1A7-AF4E-0F9B-75B7-C6A0FF317F9E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>
          <a:xfrm>
            <a:off x="7527327" y="4517589"/>
            <a:ext cx="1026320" cy="10983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7C0-3D9F-0AA6-CE30-B745861B6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1E7EB-DCD7-1EBB-39CC-C01B0D4D6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775771" cy="3921981"/>
          </a:xfrm>
        </p:spPr>
        <p:txBody>
          <a:bodyPr/>
          <a:lstStyle/>
          <a:p>
            <a:r>
              <a:rPr lang="en-US" dirty="0"/>
              <a:t>Decentralized </a:t>
            </a:r>
            <a:r>
              <a:rPr lang="en-US" i="1" dirty="0"/>
              <a:t>and</a:t>
            </a:r>
            <a:r>
              <a:rPr lang="en-US" dirty="0"/>
              <a:t> asynchronous GD can be achieved via: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Fixed point may be away from the exact optimum if local gradients don’t vanish</a:t>
            </a:r>
          </a:p>
          <a:p>
            <a:r>
              <a:rPr lang="en-US" dirty="0"/>
              <a:t>Would like to somehow capture global gradient information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874B18-526E-B2C6-02E1-C95C8D24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solution values in agent neighborhoods yields decentralized convergence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69CD3E-DFB1-FFAE-622C-5556A1810666}"/>
              </a:ext>
            </a:extLst>
          </p:cNvPr>
          <p:cNvSpPr txBox="1"/>
          <p:nvPr/>
        </p:nvSpPr>
        <p:spPr>
          <a:xfrm>
            <a:off x="4076055" y="6336162"/>
            <a:ext cx="6005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Asynchronous Decentralized Parallel Stochastic Gradient Descent</a:t>
            </a:r>
          </a:p>
          <a:p>
            <a:r>
              <a:rPr lang="en-US" sz="1600" dirty="0" err="1"/>
              <a:t>Xiangru</a:t>
            </a:r>
            <a:r>
              <a:rPr lang="en-US" sz="1600" dirty="0"/>
              <a:t> Lian, Wei Zhang, Ce Zhang, and Ji Liu (2018)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C33A5-60DC-2CEE-175E-7B67AD9E3411}"/>
              </a:ext>
            </a:extLst>
          </p:cNvPr>
          <p:cNvSpPr txBox="1"/>
          <p:nvPr/>
        </p:nvSpPr>
        <p:spPr>
          <a:xfrm>
            <a:off x="7303681" y="3619108"/>
            <a:ext cx="359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(average over agent neighborhood)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6C66B-FAD5-CF04-E0A4-E3A7B2086542}"/>
              </a:ext>
            </a:extLst>
          </p:cNvPr>
          <p:cNvSpPr txBox="1"/>
          <p:nvPr/>
        </p:nvSpPr>
        <p:spPr>
          <a:xfrm>
            <a:off x="7303681" y="2753645"/>
            <a:ext cx="289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(update with local gradient)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77197-1E32-4AAD-434D-6656ECD2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94" y="2455152"/>
            <a:ext cx="3895390" cy="1947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1508B8-8A2B-6CE5-22DB-BF65BB11F6FE}"/>
              </a:ext>
            </a:extLst>
          </p:cNvPr>
          <p:cNvSpPr txBox="1"/>
          <p:nvPr/>
        </p:nvSpPr>
        <p:spPr>
          <a:xfrm>
            <a:off x="7303681" y="3186376"/>
            <a:ext cx="399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(send/</a:t>
            </a:r>
            <a:r>
              <a:rPr lang="en-US" dirty="0" err="1"/>
              <a:t>recv</a:t>
            </a:r>
            <a:r>
              <a:rPr lang="en-US" dirty="0"/>
              <a:t> updates to/from neighbors)</a:t>
            </a:r>
          </a:p>
        </p:txBody>
      </p:sp>
    </p:spTree>
    <p:extLst>
      <p:ext uri="{BB962C8B-B14F-4D97-AF65-F5344CB8AC3E}">
        <p14:creationId xmlns:p14="http://schemas.microsoft.com/office/powerpoint/2010/main" val="6447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6F76-60DE-9C65-AB47-E7BE376C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6AA6DE-965D-D43D-B31B-6F2B71F1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49" y="2320101"/>
            <a:ext cx="7436483" cy="392198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1D47F-5835-9779-8B8D-B0D607D2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cumulative variables ensure conservation of mass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891959-8C7C-D3AD-FA29-DD625B64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Push-sum gossip algorithms can provide decentralized, asynchronous averaging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EFFE37-9C11-75DB-BF60-56891F62CEBF}"/>
              </a:ext>
            </a:extLst>
          </p:cNvPr>
          <p:cNvSpPr/>
          <p:nvPr/>
        </p:nvSpPr>
        <p:spPr>
          <a:xfrm>
            <a:off x="2626468" y="2418945"/>
            <a:ext cx="7023950" cy="49935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071810-A56E-E21D-1B1E-FCA829B1D473}"/>
              </a:ext>
            </a:extLst>
          </p:cNvPr>
          <p:cNvSpPr/>
          <p:nvPr/>
        </p:nvSpPr>
        <p:spPr>
          <a:xfrm>
            <a:off x="2213935" y="2918299"/>
            <a:ext cx="6878183" cy="220493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3C1781-BB04-B3DB-0910-BCF19A369A3E}"/>
              </a:ext>
            </a:extLst>
          </p:cNvPr>
          <p:cNvSpPr/>
          <p:nvPr/>
        </p:nvSpPr>
        <p:spPr>
          <a:xfrm>
            <a:off x="7230894" y="3195021"/>
            <a:ext cx="1511029" cy="49935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7D50763-5497-96BB-EB73-BB04FB98B0E5}"/>
              </a:ext>
            </a:extLst>
          </p:cNvPr>
          <p:cNvSpPr/>
          <p:nvPr/>
        </p:nvSpPr>
        <p:spPr>
          <a:xfrm>
            <a:off x="2213936" y="5123235"/>
            <a:ext cx="5308788" cy="49935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14B4C8-AF0C-9806-0BFE-9AC0EEF99479}"/>
              </a:ext>
            </a:extLst>
          </p:cNvPr>
          <p:cNvSpPr/>
          <p:nvPr/>
        </p:nvSpPr>
        <p:spPr>
          <a:xfrm>
            <a:off x="2213936" y="5620766"/>
            <a:ext cx="4647307" cy="49935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DE6B-13AE-7AF4-3926-52D1E29B6379}"/>
              </a:ext>
            </a:extLst>
          </p:cNvPr>
          <p:cNvSpPr txBox="1"/>
          <p:nvPr/>
        </p:nvSpPr>
        <p:spPr>
          <a:xfrm>
            <a:off x="4017689" y="6325262"/>
            <a:ext cx="7558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Achieving Linear Convergence in Distributed Asynchronous Multiagent Optimization</a:t>
            </a:r>
          </a:p>
          <a:p>
            <a:r>
              <a:rPr lang="en-US" sz="1600" dirty="0"/>
              <a:t>Ye Tian, Ying Sun, Gesualdo Scutari (2020)</a:t>
            </a:r>
          </a:p>
        </p:txBody>
      </p:sp>
    </p:spTree>
    <p:extLst>
      <p:ext uri="{BB962C8B-B14F-4D97-AF65-F5344CB8AC3E}">
        <p14:creationId xmlns:p14="http://schemas.microsoft.com/office/powerpoint/2010/main" val="28058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CFD2A-20BD-2A57-AB73-FF840FE86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7B1DF-B770-D5CB-EF7E-D439A44C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ASY-SONATA uses asynchronous push-sum to track the average gradient across agents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745AC-7F70-A580-0F4E-F4E9C9BEE07A}"/>
              </a:ext>
            </a:extLst>
          </p:cNvPr>
          <p:cNvSpPr txBox="1"/>
          <p:nvPr/>
        </p:nvSpPr>
        <p:spPr>
          <a:xfrm>
            <a:off x="4017689" y="6325262"/>
            <a:ext cx="7558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Achieving Linear Convergence in Distributed Asynchronous Multiagent Optimization</a:t>
            </a:r>
          </a:p>
          <a:p>
            <a:r>
              <a:rPr lang="en-US" sz="1600" dirty="0"/>
              <a:t>Ye Tian, Ying Sun, Gesualdo Scutari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19280-B5D2-8867-CF67-B5BDCE1C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45" y="3281091"/>
            <a:ext cx="5107709" cy="2960991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8509BC2-0FB0-2710-B31B-95F3B8C7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775771" cy="3921981"/>
          </a:xfrm>
        </p:spPr>
        <p:txBody>
          <a:bodyPr/>
          <a:lstStyle/>
          <a:p>
            <a:r>
              <a:rPr lang="en-US" dirty="0"/>
              <a:t>All agents converge to the global optimum</a:t>
            </a:r>
          </a:p>
          <a:p>
            <a:r>
              <a:rPr lang="en-US" dirty="0"/>
              <a:t>Convergence is linear for strongly convex objectives</a:t>
            </a:r>
          </a:p>
        </p:txBody>
      </p:sp>
    </p:spTree>
    <p:extLst>
      <p:ext uri="{BB962C8B-B14F-4D97-AF65-F5344CB8AC3E}">
        <p14:creationId xmlns:p14="http://schemas.microsoft.com/office/powerpoint/2010/main" val="152343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03BE0-136B-A086-BA8C-50AF122C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F1162-980B-4CC5-64D1-2059CAFA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the primal variables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dirty="0"/>
              <a:t>Introduce dual variables,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, and form the augmented </a:t>
            </a:r>
            <a:r>
              <a:rPr lang="en-US" dirty="0" err="1"/>
              <a:t>Lagrangian</a:t>
            </a:r>
            <a:endParaRPr lang="en-US" dirty="0"/>
          </a:p>
          <a:p>
            <a:r>
              <a:rPr lang="en-US" dirty="0"/>
              <a:t>Alternately solve for the primal and dual variables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295B45-EA00-870D-7178-1BC1AF64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Direction Method of Multipliers (ADMM) is a different approach utilizing the dual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BD8A64-BA5D-E1DD-AAA1-BBD2E74FF903}"/>
              </a:ext>
            </a:extLst>
          </p:cNvPr>
          <p:cNvCxnSpPr/>
          <p:nvPr/>
        </p:nvCxnSpPr>
        <p:spPr>
          <a:xfrm>
            <a:off x="6725055" y="3737804"/>
            <a:ext cx="0" cy="24392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6D02BC2-B7EE-D169-3031-16B8A27B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803" y="3884580"/>
            <a:ext cx="4748923" cy="1961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F6B2E8-5251-2DA8-21C9-BECDDB5B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775" y="3795755"/>
            <a:ext cx="2812837" cy="1181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D3074-F16E-C35D-0C4E-1EBEA46B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739" b="-12456"/>
          <a:stretch>
            <a:fillRect/>
          </a:stretch>
        </p:blipFill>
        <p:spPr>
          <a:xfrm>
            <a:off x="629492" y="5354965"/>
            <a:ext cx="5774471" cy="606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C6F5CE-507B-18D6-D14B-41D20E34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338"/>
          <a:stretch>
            <a:fillRect/>
          </a:stretch>
        </p:blipFill>
        <p:spPr>
          <a:xfrm>
            <a:off x="2262351" y="5763334"/>
            <a:ext cx="3204595" cy="5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B90D-8F4C-027B-E15C-F1DD0033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01C9E-4A83-183D-FACC-7BD04728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bridge variables, </a:t>
            </a:r>
            <a:r>
              <a:rPr lang="en-US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, as equality constraints</a:t>
            </a:r>
          </a:p>
          <a:p>
            <a:r>
              <a:rPr lang="en-US" dirty="0"/>
              <a:t>Introduce dual variables,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, for each constraint</a:t>
            </a:r>
          </a:p>
          <a:p>
            <a:r>
              <a:rPr lang="en-US" dirty="0"/>
              <a:t>Can simplify and eliminate primal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/>
              <a:t> variables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2B46D9-ACA9-5B67-4E1B-455BF46D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decentralized optimization in terms of equality constraints and apply ADMM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FA9C3-509D-329F-0415-BBEA4FF52B83}"/>
              </a:ext>
            </a:extLst>
          </p:cNvPr>
          <p:cNvCxnSpPr/>
          <p:nvPr/>
        </p:nvCxnSpPr>
        <p:spPr>
          <a:xfrm>
            <a:off x="5252936" y="3737804"/>
            <a:ext cx="0" cy="24392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482318-6B99-208D-6DDA-E1B1446E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41" y="3944826"/>
            <a:ext cx="6572116" cy="1741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6113C-3362-8B09-258C-57FC3790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38" y="4092798"/>
            <a:ext cx="3773245" cy="15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12C1-8079-056C-1A4A-1B7DC941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7A022-65A4-4B4C-7728-98902A2A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26899"/>
            <a:ext cx="10614329" cy="3921981"/>
          </a:xfrm>
        </p:spPr>
        <p:txBody>
          <a:bodyPr/>
          <a:lstStyle/>
          <a:p>
            <a:r>
              <a:rPr lang="en-US" dirty="0"/>
              <a:t>Krasnoselskii-Mann (KM) iteration to find a fixed point of non-expansive operator,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Randomized, asynchronous coordinate updates for the above produce a convergent iteration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67804D-994E-BA87-70EB-F932902E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derivation of ADMM via operator theory shows that it is robust to asynchrony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EE75A-F8DB-5C13-E821-3233B52C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03" y="2999904"/>
            <a:ext cx="4648538" cy="858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7FF80-7702-40FC-2F96-8771FFAA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959" y="3097122"/>
            <a:ext cx="1809075" cy="615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FE969E-E3E5-B680-AE08-9A8DFDA46A8E}"/>
              </a:ext>
            </a:extLst>
          </p:cNvPr>
          <p:cNvSpPr txBox="1"/>
          <p:nvPr/>
        </p:nvSpPr>
        <p:spPr>
          <a:xfrm>
            <a:off x="4017689" y="6325262"/>
            <a:ext cx="729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ARock</a:t>
            </a:r>
            <a:r>
              <a:rPr lang="en-US" sz="1600" dirty="0"/>
              <a:t>: An Algorithmic Framework for Asynchronous Parallel Coordinate Updates</a:t>
            </a:r>
          </a:p>
          <a:p>
            <a:r>
              <a:rPr lang="en-US" sz="1600" dirty="0"/>
              <a:t>Zhimin Peng, Yangyang Xu, Ming Yan, </a:t>
            </a:r>
            <a:r>
              <a:rPr lang="en-US" sz="1600" dirty="0" err="1"/>
              <a:t>Wotao</a:t>
            </a:r>
            <a:r>
              <a:rPr lang="en-US" sz="1600" dirty="0"/>
              <a:t> Yin (2016)</a:t>
            </a:r>
          </a:p>
        </p:txBody>
      </p:sp>
    </p:spTree>
    <p:extLst>
      <p:ext uri="{BB962C8B-B14F-4D97-AF65-F5344CB8AC3E}">
        <p14:creationId xmlns:p14="http://schemas.microsoft.com/office/powerpoint/2010/main" val="222603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6B3E8-1C85-141B-F2E5-BD15906E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38A1F-76D3-B99B-4F44-502D2841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26899"/>
            <a:ext cx="10614329" cy="3921981"/>
          </a:xfrm>
        </p:spPr>
        <p:txBody>
          <a:bodyPr/>
          <a:lstStyle/>
          <a:p>
            <a:r>
              <a:rPr lang="en-US" dirty="0"/>
              <a:t>Can solve optimization problems via </a:t>
            </a:r>
            <a:r>
              <a:rPr lang="en-US" dirty="0" err="1"/>
              <a:t>Peaceman</a:t>
            </a:r>
            <a:r>
              <a:rPr lang="en-US" dirty="0"/>
              <a:t>-Rachford splitting (PRS): a KM iteration with the </a:t>
            </a:r>
            <a:r>
              <a:rPr lang="en-US" dirty="0" err="1"/>
              <a:t>Peaceman</a:t>
            </a:r>
            <a:r>
              <a:rPr lang="en-US" dirty="0"/>
              <a:t>-Rachford operator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/>
              <a:t> is non-expansive, so PRS is robust to asynchrony</a:t>
            </a:r>
          </a:p>
          <a:p>
            <a:r>
              <a:rPr lang="en-US" dirty="0"/>
              <a:t>ADMM is equivalent to PRS applied to the dual</a:t>
            </a:r>
          </a:p>
          <a:p>
            <a:pPr lvl="1"/>
            <a:r>
              <a:rPr lang="en-US" dirty="0"/>
              <a:t>Linear convergence for strongly convex objectives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785FF3-AC84-6BA1-84C2-86A2F6F3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derivation of ADMM via operator theory shows that it is robust to asynchrony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73D46-BCBB-EC10-1DFF-1CDA30BDE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63" y="2717819"/>
            <a:ext cx="5492569" cy="1321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7202CB-BBB3-554B-B9AB-77127B58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7" y="3573995"/>
            <a:ext cx="2779596" cy="550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6381B7-41C4-5956-ECFC-98DBA10B42E3}"/>
              </a:ext>
            </a:extLst>
          </p:cNvPr>
          <p:cNvSpPr txBox="1"/>
          <p:nvPr/>
        </p:nvSpPr>
        <p:spPr>
          <a:xfrm>
            <a:off x="3217589" y="6386506"/>
            <a:ext cx="8942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Asynchronous Distributed Optimization Over Lossy Networks via Relaxed ADMM: Stability</a:t>
            </a:r>
          </a:p>
          <a:p>
            <a:r>
              <a:rPr lang="en-US" sz="1600" dirty="0"/>
              <a:t>and Linear Convergence. Nicola Bastianello, Ruggero Carli, Luca Schenato, Marco Todescato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3039C-9AAB-A621-1D82-AC110C071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72" y="2841036"/>
            <a:ext cx="4957389" cy="6476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FF97F3-C9AE-A491-D96B-706AD4108DC4}"/>
              </a:ext>
            </a:extLst>
          </p:cNvPr>
          <p:cNvCxnSpPr>
            <a:cxnSpLocks/>
          </p:cNvCxnSpPr>
          <p:nvPr/>
        </p:nvCxnSpPr>
        <p:spPr>
          <a:xfrm>
            <a:off x="6245738" y="2769140"/>
            <a:ext cx="0" cy="17509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5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0AB7-7E63-4D04-56AA-F84FA87F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3CC97-1C79-DA18-13E2-B88688A0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632800"/>
            <a:ext cx="10614329" cy="3921981"/>
          </a:xfrm>
        </p:spPr>
        <p:txBody>
          <a:bodyPr/>
          <a:lstStyle/>
          <a:p>
            <a:r>
              <a:rPr lang="en-US" dirty="0"/>
              <a:t>Test the effect of parameter choices for each algorithm</a:t>
            </a:r>
          </a:p>
          <a:p>
            <a:r>
              <a:rPr lang="en-US" dirty="0"/>
              <a:t>Compare SONATA vs. ADMM modifying:</a:t>
            </a:r>
          </a:p>
          <a:p>
            <a:pPr lvl="1"/>
            <a:r>
              <a:rPr lang="en-US" dirty="0"/>
              <a:t>Number of agents</a:t>
            </a:r>
          </a:p>
          <a:p>
            <a:pPr lvl="1"/>
            <a:r>
              <a:rPr lang="en-US" dirty="0"/>
              <a:t>Matrix condition number</a:t>
            </a:r>
          </a:p>
          <a:p>
            <a:pPr lvl="1"/>
            <a:r>
              <a:rPr lang="en-US" dirty="0"/>
              <a:t>Communication topology</a:t>
            </a:r>
          </a:p>
          <a:p>
            <a:pPr lvl="1"/>
            <a:r>
              <a:rPr lang="en-US" dirty="0"/>
              <a:t>Asynchronous setting</a:t>
            </a:r>
          </a:p>
          <a:p>
            <a:r>
              <a:rPr lang="en-US" dirty="0"/>
              <a:t>Default problem setup:</a:t>
            </a:r>
          </a:p>
          <a:p>
            <a:pPr lvl="1"/>
            <a:r>
              <a:rPr lang="en-US" dirty="0"/>
              <a:t>Random 32x32 matrix (no regularization) with condition number 2.0</a:t>
            </a:r>
          </a:p>
          <a:p>
            <a:pPr lvl="1"/>
            <a:r>
              <a:rPr lang="en-US" dirty="0"/>
              <a:t>8 agents</a:t>
            </a:r>
          </a:p>
          <a:p>
            <a:pPr lvl="1"/>
            <a:r>
              <a:rPr lang="en-US" dirty="0"/>
              <a:t>Fully connected communication topology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B89590-7A34-01E8-F874-4BD5A0C9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and compare SONATA and ADMM with different parameters and problem settings</a:t>
            </a:r>
          </a:p>
        </p:txBody>
      </p:sp>
    </p:spTree>
    <p:extLst>
      <p:ext uri="{BB962C8B-B14F-4D97-AF65-F5344CB8AC3E}">
        <p14:creationId xmlns:p14="http://schemas.microsoft.com/office/powerpoint/2010/main" val="129379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B7F97-C868-4D23-ABFE-E26D9649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A5F0E-A978-00D7-18D9-6A58E36C0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choose the highest learning rate without diverging</a:t>
            </a:r>
          </a:p>
          <a:p>
            <a:r>
              <a:rPr lang="en-US" dirty="0"/>
              <a:t>Choice depends on problem, condition, number of agents, etc.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8DEF66-8306-1417-79CA-0AA89447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step size, 𝛾, is crucial for achieving fast SONATA convergence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1BCEE5-ED45-D972-D595-AFB13608A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40"/>
          <a:stretch>
            <a:fillRect/>
          </a:stretch>
        </p:blipFill>
        <p:spPr>
          <a:xfrm>
            <a:off x="3403537" y="3429000"/>
            <a:ext cx="5384926" cy="285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3D45FC-12BB-2B57-C5D1-C9A328933CC4}"/>
              </a:ext>
            </a:extLst>
          </p:cNvPr>
          <p:cNvSpPr txBox="1"/>
          <p:nvPr/>
        </p:nvSpPr>
        <p:spPr>
          <a:xfrm>
            <a:off x="5125393" y="3038147"/>
            <a:ext cx="131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Modify 𝛾</a:t>
            </a:r>
          </a:p>
        </p:txBody>
      </p:sp>
    </p:spTree>
    <p:extLst>
      <p:ext uri="{BB962C8B-B14F-4D97-AF65-F5344CB8AC3E}">
        <p14:creationId xmlns:p14="http://schemas.microsoft.com/office/powerpoint/2010/main" val="211805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E536-E11E-80AB-10B0-4D3A3F0A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Decentralized, asynchronous control of distributed systems</a:t>
            </a:r>
          </a:p>
          <a:p>
            <a:pPr lvl="1"/>
            <a:r>
              <a:rPr lang="en-US" dirty="0"/>
              <a:t>Avoids a centralized single point of failure</a:t>
            </a:r>
          </a:p>
          <a:p>
            <a:pPr lvl="1"/>
            <a:r>
              <a:rPr lang="en-US" dirty="0"/>
              <a:t>Robust to individual agent failure</a:t>
            </a:r>
          </a:p>
          <a:p>
            <a:pPr lvl="1"/>
            <a:r>
              <a:rPr lang="en-US" dirty="0"/>
              <a:t>Robust to disruptions in communication</a:t>
            </a:r>
          </a:p>
          <a:p>
            <a:r>
              <a:rPr lang="en-US" dirty="0"/>
              <a:t>Algorithmic needs</a:t>
            </a:r>
          </a:p>
          <a:p>
            <a:pPr lvl="1"/>
            <a:r>
              <a:rPr lang="en-US" dirty="0"/>
              <a:t>Decentralized with direct access to only local information</a:t>
            </a:r>
          </a:p>
          <a:p>
            <a:pPr lvl="1"/>
            <a:r>
              <a:rPr lang="en-US" dirty="0"/>
              <a:t>Limited communication patterns (avoid all-to-one and all-to-all)</a:t>
            </a:r>
          </a:p>
          <a:p>
            <a:pPr lvl="1"/>
            <a:r>
              <a:rPr lang="en-US" dirty="0"/>
              <a:t>Robust to communication delays/information loss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D0B24C-C03E-3238-62E9-488D558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computing applications demand robust, decentralized, asynchronous algorithms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BF402A-F79B-94AD-2FE4-5B81444CE588}"/>
              </a:ext>
            </a:extLst>
          </p:cNvPr>
          <p:cNvSpPr/>
          <p:nvPr/>
        </p:nvSpPr>
        <p:spPr>
          <a:xfrm>
            <a:off x="8039173" y="2325716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4B7EF5-5766-9759-36AF-7423B0CD4737}"/>
              </a:ext>
            </a:extLst>
          </p:cNvPr>
          <p:cNvSpPr/>
          <p:nvPr/>
        </p:nvSpPr>
        <p:spPr>
          <a:xfrm>
            <a:off x="7470633" y="2903636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917B31-2966-8E59-DFDF-BECED0131191}"/>
              </a:ext>
            </a:extLst>
          </p:cNvPr>
          <p:cNvSpPr/>
          <p:nvPr/>
        </p:nvSpPr>
        <p:spPr>
          <a:xfrm>
            <a:off x="8160040" y="3858774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9C7047-1EEE-E138-9A61-FA637EA573DF}"/>
              </a:ext>
            </a:extLst>
          </p:cNvPr>
          <p:cNvSpPr/>
          <p:nvPr/>
        </p:nvSpPr>
        <p:spPr>
          <a:xfrm>
            <a:off x="9426852" y="2451257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ABDC81-ED56-B760-850C-603F36BED4F4}"/>
              </a:ext>
            </a:extLst>
          </p:cNvPr>
          <p:cNvSpPr/>
          <p:nvPr/>
        </p:nvSpPr>
        <p:spPr>
          <a:xfrm>
            <a:off x="9619733" y="3665893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F7E506-0318-AE83-2129-5B17F0DDEED7}"/>
              </a:ext>
            </a:extLst>
          </p:cNvPr>
          <p:cNvSpPr/>
          <p:nvPr/>
        </p:nvSpPr>
        <p:spPr>
          <a:xfrm>
            <a:off x="8689834" y="3013470"/>
            <a:ext cx="192881" cy="192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EE2F7E-472D-4311-EC96-8996C917FEB2}"/>
              </a:ext>
            </a:extLst>
          </p:cNvPr>
          <p:cNvCxnSpPr>
            <a:cxnSpLocks/>
            <a:stCxn id="3" idx="5"/>
            <a:endCxn id="4" idx="1"/>
          </p:cNvCxnSpPr>
          <p:nvPr/>
        </p:nvCxnSpPr>
        <p:spPr>
          <a:xfrm>
            <a:off x="7635267" y="3068270"/>
            <a:ext cx="553020" cy="81875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DCC5B6-1732-CB30-425E-B927000A65EC}"/>
              </a:ext>
            </a:extLst>
          </p:cNvPr>
          <p:cNvCxnSpPr>
            <a:cxnSpLocks/>
            <a:stCxn id="2" idx="3"/>
            <a:endCxn id="3" idx="7"/>
          </p:cNvCxnSpPr>
          <p:nvPr/>
        </p:nvCxnSpPr>
        <p:spPr>
          <a:xfrm flipH="1">
            <a:off x="7635267" y="2490350"/>
            <a:ext cx="432153" cy="44153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F7B4E0-1DA2-DC51-72B5-BAB501C2F49B}"/>
              </a:ext>
            </a:extLst>
          </p:cNvPr>
          <p:cNvCxnSpPr>
            <a:cxnSpLocks/>
            <a:stCxn id="9" idx="1"/>
            <a:endCxn id="2" idx="5"/>
          </p:cNvCxnSpPr>
          <p:nvPr/>
        </p:nvCxnSpPr>
        <p:spPr>
          <a:xfrm flipH="1" flipV="1">
            <a:off x="8203807" y="2490350"/>
            <a:ext cx="514274" cy="551367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BDA5E4-5A83-2D6F-A8F0-B3CF2AB1C0F4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8352921" y="3762334"/>
            <a:ext cx="1266812" cy="192881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3FCEFC-1A44-2F85-BB98-F841BFED311F}"/>
              </a:ext>
            </a:extLst>
          </p:cNvPr>
          <p:cNvCxnSpPr>
            <a:cxnSpLocks/>
            <a:stCxn id="8" idx="1"/>
            <a:endCxn id="9" idx="5"/>
          </p:cNvCxnSpPr>
          <p:nvPr/>
        </p:nvCxnSpPr>
        <p:spPr>
          <a:xfrm flipH="1" flipV="1">
            <a:off x="8854468" y="3178104"/>
            <a:ext cx="793512" cy="51603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2B6992-DD07-3622-14D5-6506FE6A31A8}"/>
              </a:ext>
            </a:extLst>
          </p:cNvPr>
          <p:cNvCxnSpPr>
            <a:cxnSpLocks/>
            <a:stCxn id="7" idx="3"/>
            <a:endCxn id="9" idx="7"/>
          </p:cNvCxnSpPr>
          <p:nvPr/>
        </p:nvCxnSpPr>
        <p:spPr>
          <a:xfrm flipH="1">
            <a:off x="8854468" y="2615891"/>
            <a:ext cx="600631" cy="42582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075179-15C2-02B1-CBE0-0FF563E01208}"/>
              </a:ext>
            </a:extLst>
          </p:cNvPr>
          <p:cNvCxnSpPr>
            <a:cxnSpLocks/>
            <a:stCxn id="3" idx="6"/>
            <a:endCxn id="9" idx="2"/>
          </p:cNvCxnSpPr>
          <p:nvPr/>
        </p:nvCxnSpPr>
        <p:spPr>
          <a:xfrm>
            <a:off x="7663514" y="3000077"/>
            <a:ext cx="1026320" cy="109834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E557EE2-E6FF-3D6B-33C5-A70DDF92754E}"/>
              </a:ext>
            </a:extLst>
          </p:cNvPr>
          <p:cNvSpPr/>
          <p:nvPr/>
        </p:nvSpPr>
        <p:spPr>
          <a:xfrm>
            <a:off x="9716154" y="3109910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6DB8A3-26C9-41D1-3DF3-3960221B5AA0}"/>
              </a:ext>
            </a:extLst>
          </p:cNvPr>
          <p:cNvSpPr/>
          <p:nvPr/>
        </p:nvSpPr>
        <p:spPr>
          <a:xfrm>
            <a:off x="10747954" y="3325557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1EE41D-248C-A13F-BA87-0121D1097AAB}"/>
              </a:ext>
            </a:extLst>
          </p:cNvPr>
          <p:cNvSpPr/>
          <p:nvPr/>
        </p:nvSpPr>
        <p:spPr>
          <a:xfrm>
            <a:off x="10739423" y="3955214"/>
            <a:ext cx="192881" cy="1928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14DE3E-D0C1-F154-4867-7D1082D941B8}"/>
              </a:ext>
            </a:extLst>
          </p:cNvPr>
          <p:cNvCxnSpPr>
            <a:cxnSpLocks/>
            <a:stCxn id="20" idx="2"/>
            <a:endCxn id="4" idx="7"/>
          </p:cNvCxnSpPr>
          <p:nvPr/>
        </p:nvCxnSpPr>
        <p:spPr>
          <a:xfrm flipH="1">
            <a:off x="8324674" y="3206351"/>
            <a:ext cx="1391480" cy="68067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1D8B25-CED5-4335-19B7-5667D210A0A7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9591486" y="2615891"/>
            <a:ext cx="221109" cy="49401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44AF81-C780-8F8F-3D79-8929071EAFED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 flipV="1">
            <a:off x="10835864" y="3518438"/>
            <a:ext cx="8531" cy="436776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13FEB9-929E-6B15-C992-A19A64CA9A9F}"/>
              </a:ext>
            </a:extLst>
          </p:cNvPr>
          <p:cNvCxnSpPr>
            <a:cxnSpLocks/>
            <a:stCxn id="21" idx="3"/>
            <a:endCxn id="8" idx="6"/>
          </p:cNvCxnSpPr>
          <p:nvPr/>
        </p:nvCxnSpPr>
        <p:spPr>
          <a:xfrm flipH="1">
            <a:off x="9812614" y="3490191"/>
            <a:ext cx="963587" cy="272143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EE09F77-4655-6685-D17D-5D9CCA708C27}"/>
              </a:ext>
            </a:extLst>
          </p:cNvPr>
          <p:cNvCxnSpPr>
            <a:cxnSpLocks/>
            <a:stCxn id="21" idx="2"/>
            <a:endCxn id="20" idx="6"/>
          </p:cNvCxnSpPr>
          <p:nvPr/>
        </p:nvCxnSpPr>
        <p:spPr>
          <a:xfrm flipH="1" flipV="1">
            <a:off x="9909035" y="3206351"/>
            <a:ext cx="838919" cy="215647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ultiply 50">
            <a:extLst>
              <a:ext uri="{FF2B5EF4-FFF2-40B4-BE49-F238E27FC236}">
                <a16:creationId xmlns:a16="http://schemas.microsoft.com/office/drawing/2014/main" id="{8DE462C7-7684-89A4-0C04-68F23AFA4441}"/>
              </a:ext>
            </a:extLst>
          </p:cNvPr>
          <p:cNvSpPr/>
          <p:nvPr/>
        </p:nvSpPr>
        <p:spPr>
          <a:xfrm rot="601448">
            <a:off x="10155631" y="3159650"/>
            <a:ext cx="289390" cy="289390"/>
          </a:xfrm>
          <a:prstGeom prst="mathMultiply">
            <a:avLst>
              <a:gd name="adj1" fmla="val 948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6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BDA48-B12A-F5D2-A07D-D9B70E49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674E2-4919-8A6F-2A74-21CA9B42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1022869" cy="3921981"/>
          </a:xfrm>
        </p:spPr>
        <p:txBody>
          <a:bodyPr/>
          <a:lstStyle/>
          <a:p>
            <a:r>
              <a:rPr lang="en-US" dirty="0"/>
              <a:t>Penalty, 𝜌, balances primal and dual terms in augmented </a:t>
            </a:r>
            <a:r>
              <a:rPr lang="en-US" dirty="0" err="1"/>
              <a:t>Lagrangian</a:t>
            </a:r>
            <a:endParaRPr lang="en-US" dirty="0"/>
          </a:p>
          <a:p>
            <a:r>
              <a:rPr lang="en-US" dirty="0"/>
              <a:t>Over-relaxation, ⍺, is similar to a step-size (usually larger is better)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CAC54A-7202-E185-9A9E-00CDAC76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appropriate penalty, 𝜌, and over-relaxation, ⍺, is crucial for ADMM convergence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60980-3F5F-E711-9347-034ECFCA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"/>
          <a:stretch>
            <a:fillRect/>
          </a:stretch>
        </p:blipFill>
        <p:spPr>
          <a:xfrm>
            <a:off x="429661" y="3429000"/>
            <a:ext cx="5456609" cy="2927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B394D-F689-70D6-0757-586836A66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"/>
          <a:stretch>
            <a:fillRect/>
          </a:stretch>
        </p:blipFill>
        <p:spPr>
          <a:xfrm>
            <a:off x="6300092" y="3429000"/>
            <a:ext cx="5376779" cy="2927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9A794-29FE-1D57-CCA6-E9335A2991E6}"/>
              </a:ext>
            </a:extLst>
          </p:cNvPr>
          <p:cNvSpPr txBox="1"/>
          <p:nvPr/>
        </p:nvSpPr>
        <p:spPr>
          <a:xfrm>
            <a:off x="2071297" y="3050866"/>
            <a:ext cx="131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Modify 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B82A7-6C16-73DA-AAE6-DF15BE1540A2}"/>
              </a:ext>
            </a:extLst>
          </p:cNvPr>
          <p:cNvSpPr txBox="1"/>
          <p:nvPr/>
        </p:nvSpPr>
        <p:spPr>
          <a:xfrm>
            <a:off x="7985257" y="3027808"/>
            <a:ext cx="132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Modify ⍺</a:t>
            </a:r>
          </a:p>
        </p:txBody>
      </p:sp>
    </p:spTree>
    <p:extLst>
      <p:ext uri="{BB962C8B-B14F-4D97-AF65-F5344CB8AC3E}">
        <p14:creationId xmlns:p14="http://schemas.microsoft.com/office/powerpoint/2010/main" val="197965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6DA5D-D6E3-AE49-7C3D-132DF9EB2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10047-9E5D-6C2B-5E20-5F6B3E93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ADMM is generally better as we scale the number of agents</a:t>
            </a:r>
          </a:p>
          <a:p>
            <a:r>
              <a:rPr lang="en-US" dirty="0"/>
              <a:t>Can improve ADMM 16 agent run somewhat by adjusting penalty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4DFB7A-5101-F7ED-EB40-8E5E3AC8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SONATA and ADMM convergence both degrade with increasing number of agents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3258E-2CEE-CC68-4E79-FFC83C5A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4"/>
          <a:stretch>
            <a:fillRect/>
          </a:stretch>
        </p:blipFill>
        <p:spPr>
          <a:xfrm>
            <a:off x="6408388" y="3425588"/>
            <a:ext cx="5436783" cy="2952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3E9E7D-B100-A140-C283-37235E93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5"/>
          <a:stretch>
            <a:fillRect/>
          </a:stretch>
        </p:blipFill>
        <p:spPr>
          <a:xfrm>
            <a:off x="480233" y="3457343"/>
            <a:ext cx="5436783" cy="2923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9917B2-D3C4-159D-774B-713D3C489C39}"/>
              </a:ext>
            </a:extLst>
          </p:cNvPr>
          <p:cNvSpPr txBox="1"/>
          <p:nvPr/>
        </p:nvSpPr>
        <p:spPr>
          <a:xfrm>
            <a:off x="2172119" y="3055472"/>
            <a:ext cx="12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SONATA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65163-A541-F771-78A9-9D742EBDD460}"/>
              </a:ext>
            </a:extLst>
          </p:cNvPr>
          <p:cNvSpPr txBox="1"/>
          <p:nvPr/>
        </p:nvSpPr>
        <p:spPr>
          <a:xfrm>
            <a:off x="8210506" y="303192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ADMM</a:t>
            </a:r>
          </a:p>
        </p:txBody>
      </p:sp>
    </p:spTree>
    <p:extLst>
      <p:ext uri="{BB962C8B-B14F-4D97-AF65-F5344CB8AC3E}">
        <p14:creationId xmlns:p14="http://schemas.microsoft.com/office/powerpoint/2010/main" val="390651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0E2B-567C-B619-FB57-42FC53984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D7328-5D0A-2596-F611-D858F0D4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Adjusting learning rate for SONATA has very limited benefit</a:t>
            </a:r>
          </a:p>
          <a:p>
            <a:r>
              <a:rPr lang="en-US" dirty="0"/>
              <a:t>Need to adjust penalty for ADMM as conditioning changes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34F350-07F9-8C00-D6E4-D89995FD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suffers for both SONATA and ADMM as condition number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7639B-917D-8F73-C70C-CA4AA217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51" y="3397348"/>
            <a:ext cx="5570804" cy="2987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F1ED6-65B4-F8B6-EDDB-517F47567A53}"/>
              </a:ext>
            </a:extLst>
          </p:cNvPr>
          <p:cNvSpPr txBox="1"/>
          <p:nvPr/>
        </p:nvSpPr>
        <p:spPr>
          <a:xfrm>
            <a:off x="2172119" y="3055472"/>
            <a:ext cx="12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SONATA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CA783-B333-EF04-009F-25C525BBE84A}"/>
              </a:ext>
            </a:extLst>
          </p:cNvPr>
          <p:cNvSpPr txBox="1"/>
          <p:nvPr/>
        </p:nvSpPr>
        <p:spPr>
          <a:xfrm>
            <a:off x="8210506" y="303192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ADMM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F8AA2-B1CE-A70F-0D6D-19F582CE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7" y="3429000"/>
            <a:ext cx="5570804" cy="29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E66D-D38C-F643-F888-2F492B55E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77E96-1F1A-9E44-BAB9-831B32C0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tweak parameters for ring topology compared to full</a:t>
            </a:r>
          </a:p>
          <a:p>
            <a:r>
              <a:rPr lang="en-US" dirty="0"/>
              <a:t>Ring topology yields slightly slower convergence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71C654-2973-2D0B-9459-E395E8CA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615918"/>
            <a:ext cx="10743870" cy="1025721"/>
          </a:xfrm>
        </p:spPr>
        <p:txBody>
          <a:bodyPr/>
          <a:lstStyle/>
          <a:p>
            <a:r>
              <a:rPr lang="en-US" dirty="0"/>
              <a:t>Both ADMM and SONATA can handle limited communication topologies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D806E-0603-2C84-448D-D93706281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10" y="3383280"/>
            <a:ext cx="5560088" cy="2992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8959A-7D5C-02D1-89E1-CAFE66EF2AC6}"/>
              </a:ext>
            </a:extLst>
          </p:cNvPr>
          <p:cNvSpPr txBox="1"/>
          <p:nvPr/>
        </p:nvSpPr>
        <p:spPr>
          <a:xfrm>
            <a:off x="2172119" y="3055472"/>
            <a:ext cx="12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SONATA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42456-1F93-6990-6A34-B50AC0B1C515}"/>
              </a:ext>
            </a:extLst>
          </p:cNvPr>
          <p:cNvSpPr txBox="1"/>
          <p:nvPr/>
        </p:nvSpPr>
        <p:spPr>
          <a:xfrm>
            <a:off x="8210506" y="303192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5C1FA-2932-CD38-222F-7E8E73A39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6" y="3383280"/>
            <a:ext cx="5668722" cy="29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CB35B-B9B6-1E7F-7785-06A42555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6C0CF-10FA-2E9C-C21F-E7DFFDDF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532598"/>
            <a:ext cx="10614329" cy="3921981"/>
          </a:xfrm>
        </p:spPr>
        <p:txBody>
          <a:bodyPr/>
          <a:lstStyle/>
          <a:p>
            <a:r>
              <a:rPr lang="en-US" dirty="0"/>
              <a:t>Two methods for injecting asynchrony</a:t>
            </a:r>
          </a:p>
          <a:p>
            <a:pPr lvl="1"/>
            <a:r>
              <a:rPr lang="en-US" dirty="0"/>
              <a:t>Slow compute: 2 of the 8 agents are significantly slowed down</a:t>
            </a:r>
          </a:p>
          <a:p>
            <a:pPr lvl="1"/>
            <a:r>
              <a:rPr lang="en-US" dirty="0"/>
              <a:t>Slow/inconsistent network: all agents may be slowed with 50% probability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EBE11B-B825-11C6-BABB-AD41746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ADMM and SONATA are robust to asynchrony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BACBB-E5E9-D6AA-E9BB-F88C428B07A1}"/>
              </a:ext>
            </a:extLst>
          </p:cNvPr>
          <p:cNvSpPr txBox="1"/>
          <p:nvPr/>
        </p:nvSpPr>
        <p:spPr>
          <a:xfrm>
            <a:off x="1631812" y="3055472"/>
            <a:ext cx="128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SONATA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E57E5-6584-480E-E3DA-76AE63A740FE}"/>
              </a:ext>
            </a:extLst>
          </p:cNvPr>
          <p:cNvSpPr txBox="1"/>
          <p:nvPr/>
        </p:nvSpPr>
        <p:spPr>
          <a:xfrm>
            <a:off x="7820004" y="3042443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EE27B-AEB1-A3F6-D39C-7003724B5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3" y="3429000"/>
            <a:ext cx="6016947" cy="2935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609256-5D7B-A036-9937-800ABA44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" y="3429001"/>
            <a:ext cx="6123525" cy="29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E9C0-6165-1650-BCA9-8A9C86CDD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62DE7-45A9-7A81-170D-B5656DA9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distributed formulations of both row- and column-partitioned least squares</a:t>
            </a:r>
          </a:p>
          <a:p>
            <a:r>
              <a:rPr lang="en-US" dirty="0"/>
              <a:t>SONATA and ADMM provide two different optimization approaches that are decentralized and asynchronous</a:t>
            </a:r>
          </a:p>
          <a:p>
            <a:r>
              <a:rPr lang="en-US" dirty="0"/>
              <a:t>Both SONATA and ADMM suffer with increased condition number or number of agents, but ADMM is generally better</a:t>
            </a:r>
          </a:p>
          <a:p>
            <a:r>
              <a:rPr lang="en-US" dirty="0"/>
              <a:t>Curious about potential further enhancements or other viable classes of methods!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BD40A6-F327-A449-66B6-6A9657FC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Skywing</a:t>
            </a:r>
            <a:r>
              <a:rPr lang="en-US" dirty="0"/>
              <a:t> provides multiple decentralized optimization methods that are robust to asynchrony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67842-1EEC-B7B6-74D5-03F44C1971B3}"/>
              </a:ext>
            </a:extLst>
          </p:cNvPr>
          <p:cNvSpPr txBox="1"/>
          <p:nvPr/>
        </p:nvSpPr>
        <p:spPr>
          <a:xfrm>
            <a:off x="6046634" y="6426741"/>
            <a:ext cx="357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Funding: LLNL – LDRD 24ERD030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0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6821D-AA1A-82DB-0EB8-E91CC3DF7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B5FF7-1F46-D166-4C18-714D297E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614329" cy="4609050"/>
          </a:xfrm>
        </p:spPr>
        <p:txBody>
          <a:bodyPr/>
          <a:lstStyle/>
          <a:p>
            <a:r>
              <a:rPr lang="en-US" dirty="0"/>
              <a:t>Many distributed optimization algorithms require splitting the global objective of the optimization problem into local objectives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Local objectives can be calculated by individual agents without communicating</a:t>
            </a:r>
          </a:p>
          <a:p>
            <a:r>
              <a:rPr lang="en-US" dirty="0"/>
              <a:t>Curious about approaches when the objective is non-separable!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54093D-2B90-DB7A-B345-2593535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global objective into a sum of local objectives for each distributed agent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8BD96-F506-8EEE-13EB-2DF45FDFC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68" y="2733066"/>
            <a:ext cx="3960647" cy="11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12B18-C77A-7CAA-98F1-18FEB6ED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0861A-971D-A9F1-7D3B-8F8D7FE56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920751" cy="3921981"/>
          </a:xfrm>
        </p:spPr>
        <p:txBody>
          <a:bodyPr/>
          <a:lstStyle/>
          <a:p>
            <a:r>
              <a:rPr lang="en-US" dirty="0"/>
              <a:t>Linear least squares: build a linear model given data matrix,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, and response vector,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Distribute by partitioning the matrix by rows/equations/data points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Objective is now separable, coupled through a consensus constraint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E4197E-84F0-8C16-3C88-D792720C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least squares is naturally separable in row-partitioned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0DAAF-E5B1-6227-59BB-F4D57991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73" y="2372739"/>
            <a:ext cx="2640654" cy="105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59765-1ADC-0F84-A7F3-647124CF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91" y="3832699"/>
            <a:ext cx="4737686" cy="2034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DDBB3-D1FE-0F44-1C74-6DC4C7D3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564" y="4011817"/>
            <a:ext cx="3654627" cy="16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BFD2-0E12-E794-66E5-D5DAA7CD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DF0B0-A3AD-2FF2-B2CF-C93FBE00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by partitioning the matrix by columns/features</a:t>
            </a:r>
          </a:p>
          <a:p>
            <a:r>
              <a:rPr lang="en-US" dirty="0"/>
              <a:t>All agents have a copy of the response vector,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B0BE6E-4517-4A3B-5F9A-0D56AAA5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Column-partitioned least squares does not immediately admit a separable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2FE10-2B96-6FCB-6D6C-653DF899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8" y="3429000"/>
            <a:ext cx="4858358" cy="1911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E5F93-845C-2DAB-7469-64B22100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796" y="3772896"/>
            <a:ext cx="3234042" cy="12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4CEB-B66B-B6BF-8373-340A99239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099F7-F369-46E7-3F41-88100A9C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regularize to avoid issues with rank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Reformulate via the normal equations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Solve for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M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cs typeface="Times New Roman" panose="02020603050405020304" pitchFamily="18" charset="0"/>
              </a:rPr>
              <a:t> and recover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4403B2-AF70-2CA7-D29B-B66D98D4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normal equations to reformulate and change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07A14-E5F1-0F0B-F659-9FA7A90B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9" y="3602903"/>
            <a:ext cx="4181462" cy="1764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1C70C-3F77-D590-44BB-0E19D883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909" y="2184300"/>
            <a:ext cx="3609450" cy="7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A3EC-8AF9-A839-279D-108FA76D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DE190-1929-2CFC-55F9-225181736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Obtain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M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>
                <a:cs typeface="Times New Roman" panose="02020603050405020304" pitchFamily="18" charset="0"/>
              </a:rPr>
              <a:t>by casting as an optimization problem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Note that the matrix,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cs typeface="Times New Roman" panose="02020603050405020304" pitchFamily="18" charset="0"/>
              </a:rPr>
              <a:t>, can be decomposed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This yields a separable objective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DAC8AB-F19F-B7E9-5C03-A37E81CE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Reformulated problem may now be cast as an optimization problem with separable 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E629C-CBC7-29BF-44A8-5BC345C2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00" y="2112152"/>
            <a:ext cx="2661463" cy="92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EB873-056E-06C6-0962-F964D5F74FC3}"/>
              </a:ext>
            </a:extLst>
          </p:cNvPr>
          <p:cNvSpPr txBox="1"/>
          <p:nvPr/>
        </p:nvSpPr>
        <p:spPr>
          <a:xfrm>
            <a:off x="3330890" y="6355571"/>
            <a:ext cx="7640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Distributed Ridge Regression with Feature Partitioning</a:t>
            </a:r>
          </a:p>
          <a:p>
            <a:r>
              <a:rPr lang="en-US" sz="1600" dirty="0"/>
              <a:t>Cristiano Gratton, Naveen K. D. </a:t>
            </a:r>
            <a:r>
              <a:rPr lang="en-US" sz="1600" dirty="0" err="1"/>
              <a:t>Venkategowda</a:t>
            </a:r>
            <a:r>
              <a:rPr lang="en-US" sz="1600" dirty="0"/>
              <a:t>, Reza </a:t>
            </a:r>
            <a:r>
              <a:rPr lang="en-US" sz="1600" dirty="0" err="1"/>
              <a:t>Arablouei</a:t>
            </a:r>
            <a:r>
              <a:rPr lang="en-US" sz="1600" dirty="0"/>
              <a:t>, Stefan Werner (2018)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CC480-5BBE-7342-C725-490EB34D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78" y="3353909"/>
            <a:ext cx="3864244" cy="1012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85317-0692-84DE-8D29-F2AB6E315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78" y="4664468"/>
            <a:ext cx="3613082" cy="13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DAB3-DAA5-E7E8-2072-4F94B432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CFCA4-0DE7-61A3-13F2-4D642F9C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Some families of methods for distributed optimization</a:t>
            </a:r>
          </a:p>
          <a:p>
            <a:pPr lvl="1"/>
            <a:r>
              <a:rPr lang="en-US" b="1" dirty="0"/>
              <a:t>Gradient descent</a:t>
            </a:r>
          </a:p>
          <a:p>
            <a:pPr lvl="1"/>
            <a:r>
              <a:rPr lang="en-US" dirty="0"/>
              <a:t>Newton</a:t>
            </a:r>
          </a:p>
          <a:p>
            <a:pPr lvl="1"/>
            <a:r>
              <a:rPr lang="en-US" dirty="0"/>
              <a:t>Primal-dual (e.g. </a:t>
            </a:r>
            <a:r>
              <a:rPr lang="en-US" b="1" dirty="0"/>
              <a:t>ADMM</a:t>
            </a:r>
            <a:r>
              <a:rPr lang="en-US" dirty="0"/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317D8F-71EF-5133-898D-641B4941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existing algorithms for solving distributed optimization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F559-8826-BBD7-9CAB-26F4299B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31" y="1733384"/>
            <a:ext cx="3620737" cy="11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4C3B6-D8C0-C77A-1356-F6AC6DEE9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785AE-FB8F-03D4-89FE-A89E75BC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descent (GD) is simple: just follow the (partial) gradient!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Stochastic gradient descent (SGD):</a:t>
            </a:r>
          </a:p>
          <a:p>
            <a:pPr lvl="1"/>
            <a:r>
              <a:rPr lang="en-US" dirty="0"/>
              <a:t>Select random subsets of the data to calculate the gradient</a:t>
            </a:r>
          </a:p>
          <a:p>
            <a:pPr lvl="1"/>
            <a:r>
              <a:rPr lang="en-US" dirty="0"/>
              <a:t>Trivially parallelizable (in the shared-memory context)</a:t>
            </a:r>
          </a:p>
          <a:p>
            <a:pPr lvl="1"/>
            <a:r>
              <a:rPr lang="en-US" dirty="0"/>
              <a:t>Naturally robust to asynchrony: SGD uses noisy, inexact gradients anyway… so stale gradients are fine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A63E-1486-FABD-F3BF-560513AA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methods are popular, simple, and naturally robust to asynchrony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C22A0-1CB9-3704-4FF9-D8738FB9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921" y="2594769"/>
            <a:ext cx="3308157" cy="8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328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A7B721E-E523-4268-A7BE-B7DA9860BACF}" vid="{67F2A2F9-8EE8-47AA-91C6-4C825C218C0C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A7B721E-E523-4268-A7BE-B7DA9860BACF}" vid="{761EAC55-33B9-4644-AA21-D560E7648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74EDC0-542C-4316-BAE8-CCB5B20E4B3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6def0d5-3fd6-4c70-b9c9-54c2f38dbc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cefbb1-3cd4-4f76-bca8-277149e9cb2e"/>
  </ds:schemaRefs>
</ds:datastoreItem>
</file>

<file path=customXml/itemProps3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15009</TotalTime>
  <Words>1235</Words>
  <Application>Microsoft Macintosh PowerPoint</Application>
  <PresentationFormat>Widescreen</PresentationFormat>
  <Paragraphs>168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Times New Roman</vt:lpstr>
      <vt:lpstr>White</vt:lpstr>
      <vt:lpstr>Elemental Navy</vt:lpstr>
      <vt:lpstr>Distributed Asynchronous Optimization Methods in Skywing</vt:lpstr>
      <vt:lpstr>Edge computing applications demand robust, decentralized, asynchronous algorithms </vt:lpstr>
      <vt:lpstr>Decompose global objective into a sum of local objectives for each distributed agent</vt:lpstr>
      <vt:lpstr>Linear least squares is naturally separable in row-partitioned form</vt:lpstr>
      <vt:lpstr>Column-partitioned least squares does not immediately admit a separable objective</vt:lpstr>
      <vt:lpstr>Use the normal equations to reformulate and change variables</vt:lpstr>
      <vt:lpstr>Reformulated problem may now be cast as an optimization problem with separable objective</vt:lpstr>
      <vt:lpstr>There are many existing algorithms for solving distributed optimization problems</vt:lpstr>
      <vt:lpstr>Gradient descent methods are popular, simple, and naturally robust to asynchrony</vt:lpstr>
      <vt:lpstr>Decentralized, asynchronous gradient descent requires some extra care</vt:lpstr>
      <vt:lpstr>Averaging solution values in agent neighborhoods yields decentralized convergence</vt:lpstr>
      <vt:lpstr>Push-sum gossip algorithms can provide decentralized, asynchronous averaging</vt:lpstr>
      <vt:lpstr>ASY-SONATA uses asynchronous push-sum to track the average gradient across agents</vt:lpstr>
      <vt:lpstr>Alternating Direction Method of Multipliers (ADMM) is a different approach utilizing the dual</vt:lpstr>
      <vt:lpstr>Formulate decentralized optimization in terms of equality constraints and apply ADMM</vt:lpstr>
      <vt:lpstr>An alternate derivation of ADMM via operator theory shows that it is robust to asynchrony</vt:lpstr>
      <vt:lpstr>An alternate derivation of ADMM via operator theory shows that it is robust to asynchrony</vt:lpstr>
      <vt:lpstr>Test and compare SONATA and ADMM with different parameters and problem settings</vt:lpstr>
      <vt:lpstr>Choosing an appropriate step size, 𝛾, is crucial for achieving fast SONATA convergence </vt:lpstr>
      <vt:lpstr>Choosing an appropriate penalty, 𝜌, and over-relaxation, ⍺, is crucial for ADMM convergence</vt:lpstr>
      <vt:lpstr>SONATA and ADMM convergence both degrade with increasing number of agents</vt:lpstr>
      <vt:lpstr>Convergence suffers for both SONATA and ADMM as condition number increases</vt:lpstr>
      <vt:lpstr>Both ADMM and SONATA can handle limited communication topologies</vt:lpstr>
      <vt:lpstr>Both ADMM and SONATA are robust to asynchrony</vt:lpstr>
      <vt:lpstr>Skywing provides multiple decentralized optimization methods that are robust to asynchrony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Mitchell, Wayne Bradford</dc:creator>
  <cp:keywords/>
  <dc:description/>
  <cp:lastModifiedBy>Freund, Steven</cp:lastModifiedBy>
  <cp:revision>207</cp:revision>
  <dcterms:created xsi:type="dcterms:W3CDTF">2026-02-25T18:59:27Z</dcterms:created>
  <dcterms:modified xsi:type="dcterms:W3CDTF">2026-05-08T20:02:13Z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