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1" r:id="rId4"/>
  </p:sldMasterIdLst>
  <p:notesMasterIdLst>
    <p:notesMasterId r:id="rId50"/>
  </p:notesMasterIdLst>
  <p:handoutMasterIdLst>
    <p:handoutMasterId r:id="rId51"/>
  </p:handoutMasterIdLst>
  <p:sldIdLst>
    <p:sldId id="257" r:id="rId5"/>
    <p:sldId id="345" r:id="rId6"/>
    <p:sldId id="307" r:id="rId7"/>
    <p:sldId id="364" r:id="rId8"/>
    <p:sldId id="320" r:id="rId9"/>
    <p:sldId id="358" r:id="rId10"/>
    <p:sldId id="302" r:id="rId11"/>
    <p:sldId id="405" r:id="rId12"/>
    <p:sldId id="344" r:id="rId13"/>
    <p:sldId id="301" r:id="rId14"/>
    <p:sldId id="303" r:id="rId15"/>
    <p:sldId id="312" r:id="rId16"/>
    <p:sldId id="314" r:id="rId17"/>
    <p:sldId id="335" r:id="rId18"/>
    <p:sldId id="351" r:id="rId19"/>
    <p:sldId id="318" r:id="rId20"/>
    <p:sldId id="324" r:id="rId21"/>
    <p:sldId id="326" r:id="rId22"/>
    <p:sldId id="355" r:id="rId23"/>
    <p:sldId id="334" r:id="rId24"/>
    <p:sldId id="354" r:id="rId25"/>
    <p:sldId id="370" r:id="rId26"/>
    <p:sldId id="399" r:id="rId27"/>
    <p:sldId id="402" r:id="rId28"/>
    <p:sldId id="371" r:id="rId29"/>
    <p:sldId id="391" r:id="rId30"/>
    <p:sldId id="392" r:id="rId31"/>
    <p:sldId id="398" r:id="rId32"/>
    <p:sldId id="397" r:id="rId33"/>
    <p:sldId id="403" r:id="rId34"/>
    <p:sldId id="353" r:id="rId35"/>
    <p:sldId id="356" r:id="rId36"/>
    <p:sldId id="393" r:id="rId37"/>
    <p:sldId id="394" r:id="rId38"/>
    <p:sldId id="395" r:id="rId39"/>
    <p:sldId id="401" r:id="rId40"/>
    <p:sldId id="352" r:id="rId41"/>
    <p:sldId id="396" r:id="rId42"/>
    <p:sldId id="400" r:id="rId43"/>
    <p:sldId id="367" r:id="rId44"/>
    <p:sldId id="342" r:id="rId45"/>
    <p:sldId id="406" r:id="rId46"/>
    <p:sldId id="359" r:id="rId47"/>
    <p:sldId id="361" r:id="rId48"/>
    <p:sldId id="360" r:id="rId4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708"/>
    <a:srgbClr val="FF85FF"/>
    <a:srgbClr val="00FFFD"/>
    <a:srgbClr val="08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C460E3-01DC-8944-A0BB-02731E85B0D7}" v="1759" dt="2025-07-01T01:49:24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616"/>
  </p:normalViewPr>
  <p:slideViewPr>
    <p:cSldViewPr snapToGrid="0" snapToObjects="1">
      <p:cViewPr varScale="1">
        <p:scale>
          <a:sx n="109" d="100"/>
          <a:sy n="109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6DE7C8-5D92-194C-94EC-1088B9C231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8577A-A113-2145-87D8-68E1B8A00F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259C6-796D-994F-9847-7489279823C2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69CB7-68BE-BB47-B91D-E26DA32336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7F017-1B16-B743-BA41-2C705D673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7F5D-ECB5-2B4A-BB15-1BEF949C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1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EE29D-DEA4-C041-9DCF-59ADD0992E8F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5828-4799-F343-90E3-36F1CA38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06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2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9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5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6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56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3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5828-4799-F343-90E3-36F1CA38CF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6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C21FA-06DF-D932-4A3D-9AD284FA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C69A0-4085-A404-2B5A-A34B9506B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0F3A9-A679-8F3C-7DAF-FA05D4574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0A6D5-C7A0-0C17-51D5-F856A358D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5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D25B7-BFD8-79A0-5425-58915746A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49CF5-38C6-2B2C-E2B5-30EEC48C0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976ED-ADE5-5C57-C008-70EE28E2B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on MIZ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9B535-A269-214F-354C-CE12EDB61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1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5D2B-F449-FF27-569F-AFFCA9055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8CB4D-02C0-ECB6-F3C8-A619C1E1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9B319-0626-EE9C-57A3-07FC9BCD1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on MIZ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B19D2-EA5E-393B-A360-6B67E7EEA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6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6D69-6762-928A-3481-A7A2083B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901E7-8785-36A0-4B19-CC716B2C1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147D3-F951-D9C6-9E75-96178C981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0DF88-A320-0040-94A4-76DE5E469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3753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7A97-C5A8-E5C0-E85A-60948DD2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6ECB9-3324-1C43-E997-73C2C59D8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1AF37-54AD-FB11-B99D-A94A6E46E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DCD72-A768-25BB-E62E-5EEF915AE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1179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A8FB-9579-233C-C8F7-5D1870E7C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50A1C-A836-A5EF-B235-D98D84F88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5264E-35C4-E47F-4F4F-1BB243943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B4DEF-FFB7-204B-187C-50E137CD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722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CA0C-DC0B-8219-68D4-6D5C37A6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18372-C41E-139A-ABE0-182DAF558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FC76C-9C1E-0EF7-7DDA-FB46EB12F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EA547-B725-37A5-A7CD-9565CF5B3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9361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235A-A894-B31D-4BEE-B7203955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2B870-4FE2-CC9D-A631-B0ADBB495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71240-5346-6646-E52D-713AC85E1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27284-C422-75CF-AE08-2A0274047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5280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49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C8674-8414-737D-107B-DA4AD367A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DD377-4537-BA8B-70C3-507B5BC3C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47F0C-93B1-AA54-1BFD-894134C45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EED8A-4D66-5826-C8BD-12224B4A2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7710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3B8A-795A-C3DE-DBB7-6D935CD4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BC6B9-F36B-FE59-77A3-6314A28DE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DA9D38-D7A5-F19B-E6D3-57518846A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6291-7658-A54A-3F1B-5D0CF577E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5828-4799-F343-90E3-36F1CA38CF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76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A9965-CF5E-EF5A-6CD5-7AA89472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015E7-B744-14D1-60FA-45A24B0B9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FB18C3-3670-403B-384B-8C98A9B03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3F199-F166-B69D-4062-3956EC790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477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4717E-2A35-5992-82F8-2DDBB4B9B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620A6-381D-DD42-C070-F39C69AC9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41ABC-B963-2CB6-9FF3-BF0812853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2F56C-A4D7-9E89-2DDB-D22EDF5A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423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3534-939E-06FE-C7F5-D259F9C4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A4122-046A-FD04-CD00-1E3F83544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7052B-5A0F-8037-BF5A-4AF1A988B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C953D-F921-11DE-844A-F46AA2596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719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83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689F-17E1-CDA6-5029-B76A64152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64424-3AB2-0893-218D-5DC280483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8938E-B7A5-8B2B-C9BE-2A42F796D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D43AF-6178-C9BA-7BB6-F6656B237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56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22D59-BFE3-7C06-B61A-A8E6CE7CB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E7D9C-D3A2-3FCA-E288-A525E28FD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8F5403-7DAA-FDE5-E1BB-4D932591C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4C96F-C09D-2C7E-A6C2-A0385A6F3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60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6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8F1A-1BF4-7014-EEBC-24A13C3FE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33BE0-DC26-119C-823B-016CB5632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1FB3F-2F6F-63A2-6101-BF27091B0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D4998-6411-B258-30A0-E0CE0A4B8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31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32A59-7846-B489-8895-910B17B0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17D46-ADD1-2BF6-B0CA-7EA4778B1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85400-CBCD-E6BD-3967-96B778B4E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214FD-AF18-B00D-B38E-28DF325DC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4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05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798CB-D7EE-F7DD-04B7-1D4E4662B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05DB5-6F30-9419-A1F7-805AF466D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32B68B-FA5B-9709-52B1-94039D701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04D1A-0273-F6CC-625B-D85D95254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64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BDA5-4D87-F282-3310-D11C23FB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B819D-ED6F-E579-1E3F-C0B0A8C94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7E7A-CC4B-A8AD-3F5B-FC0C5F25F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DADCD-35B3-0F14-ACEC-A8337A452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4DE4-D238-FBBF-E2AE-990F1DFD1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F3A2A-0481-3020-900C-61159D302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F4983-8790-43F3-4B01-33AED89A4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B20C-609D-C3F7-02D5-204546D2A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9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8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3B5C-DED9-1828-2705-B14C38AA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783C8-CD49-DBA9-0490-8CFD7CAAC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710DC-AFD9-16C1-5CA3-A40B92FFC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FFDD8-0094-46D2-76D4-339374F55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8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0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Nor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31AF802-EC66-80D3-54FC-7AFA6060C8C1}"/>
              </a:ext>
            </a:extLst>
          </p:cNvPr>
          <p:cNvSpPr/>
          <p:nvPr/>
        </p:nvSpPr>
        <p:spPr>
          <a:xfrm>
            <a:off x="0" y="4878000"/>
            <a:ext cx="12192001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CED835-D101-89F4-8A9D-F3492B52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1239527"/>
            <a:ext cx="7253611" cy="1789812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87B1EE-569E-DFBF-9D73-254F0CD828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5745" y="3175914"/>
            <a:ext cx="7253611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AC13DFA-BB1E-77FE-6A26-1812551704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17923" y="5602385"/>
            <a:ext cx="9377883" cy="531229"/>
          </a:xfrm>
        </p:spPr>
        <p:txBody>
          <a:bodyPr>
            <a:noAutofit/>
          </a:bodyPr>
          <a:lstStyle>
            <a:lvl1pPr>
              <a:defRPr sz="2800" b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Bilde 12" descr="Et bilde som inneholder tekst, plakat, pattedyr&#10;&#10;Automatisk generert beskrivelse">
            <a:extLst>
              <a:ext uri="{FF2B5EF4-FFF2-40B4-BE49-F238E27FC236}">
                <a16:creationId xmlns:a16="http://schemas.microsoft.com/office/drawing/2014/main" id="{11FFE322-E2AC-6DBF-3C55-04C3D996B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5151912"/>
            <a:ext cx="923855" cy="1178282"/>
          </a:xfrm>
          <a:prstGeom prst="rect">
            <a:avLst/>
          </a:prstGeom>
        </p:spPr>
      </p:pic>
      <p:pic>
        <p:nvPicPr>
          <p:cNvPr id="3" name="Bilde 2" descr="Et bilde som inneholder tekst, pattedyr, bjørn&#10;&#10;Automatisk generert beskrivelse">
            <a:extLst>
              <a:ext uri="{FF2B5EF4-FFF2-40B4-BE49-F238E27FC236}">
                <a16:creationId xmlns:a16="http://schemas.microsoft.com/office/drawing/2014/main" id="{682340C2-6D99-883A-03B1-DBB379461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2"/>
          <a:stretch/>
        </p:blipFill>
        <p:spPr>
          <a:xfrm>
            <a:off x="7810056" y="1055433"/>
            <a:ext cx="3656843" cy="30981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6CAD6-C20F-09A9-11A3-E7678113D6A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00100" y="371475"/>
            <a:ext cx="914400" cy="9144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9087E3-CCDB-ED89-21C7-09D41E82F5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8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sside med innrykk og bild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ED04AB-CB18-36A8-4BBB-38CD1CADDFF6}"/>
              </a:ext>
            </a:extLst>
          </p:cNvPr>
          <p:cNvSpPr/>
          <p:nvPr/>
        </p:nvSpPr>
        <p:spPr>
          <a:xfrm>
            <a:off x="0" y="0"/>
            <a:ext cx="6789761" cy="6858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AD4EEA9-F84C-FD4D-005D-8D88ADBD21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89762" y="0"/>
            <a:ext cx="5408502" cy="6858000"/>
          </a:xfrm>
          <a:custGeom>
            <a:avLst/>
            <a:gdLst>
              <a:gd name="connsiteX0" fmla="*/ 0 w 7110412"/>
              <a:gd name="connsiteY0" fmla="*/ 0 h 5413829"/>
              <a:gd name="connsiteX1" fmla="*/ 7110412 w 7110412"/>
              <a:gd name="connsiteY1" fmla="*/ 0 h 5413829"/>
              <a:gd name="connsiteX2" fmla="*/ 7110412 w 7110412"/>
              <a:gd name="connsiteY2" fmla="*/ 5413829 h 5413829"/>
              <a:gd name="connsiteX3" fmla="*/ 0 w 7110412"/>
              <a:gd name="connsiteY3" fmla="*/ 5413829 h 5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412" h="5413829">
                <a:moveTo>
                  <a:pt x="0" y="0"/>
                </a:moveTo>
                <a:lnTo>
                  <a:pt x="7110412" y="0"/>
                </a:lnTo>
                <a:lnTo>
                  <a:pt x="7110412" y="5413829"/>
                </a:lnTo>
                <a:lnTo>
                  <a:pt x="0" y="5413829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8D74CC-3C12-0569-CD51-A814A258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5807575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B05D1F5-A765-6E00-7D9A-73EE259C56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5807575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38B00F-BAF7-BDB8-B43C-0C165C18D5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425" y="2280545"/>
            <a:ext cx="5807575" cy="3891653"/>
          </a:xfrm>
        </p:spPr>
        <p:txBody>
          <a:bodyPr>
            <a:noAutofit/>
          </a:bodyPr>
          <a:lstStyle>
            <a:lvl1pPr marL="361950" indent="-273050">
              <a:buClr>
                <a:srgbClr val="EC7D30"/>
              </a:buClr>
              <a:buSzPct val="125000"/>
              <a:buFont typeface="Wingdings" panose="05000000000000000000" pitchFamily="2" charset="2"/>
              <a:buChar char="ü"/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Bilde 15" descr="Et bilde som inneholder tekst, plakat, pattedyr&#10;&#10;Automatisk generert beskrivelse">
            <a:extLst>
              <a:ext uri="{FF2B5EF4-FFF2-40B4-BE49-F238E27FC236}">
                <a16:creationId xmlns:a16="http://schemas.microsoft.com/office/drawing/2014/main" id="{E676ED09-2CC7-F46B-9243-F79F361D2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4" y="5778324"/>
            <a:ext cx="743602" cy="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med bilde og Norsk logo bunn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4EC3FD5-98C0-912F-FEFC-19770577C8A7}"/>
              </a:ext>
            </a:extLst>
          </p:cNvPr>
          <p:cNvSpPr/>
          <p:nvPr/>
        </p:nvSpPr>
        <p:spPr>
          <a:xfrm>
            <a:off x="-1" y="4878000"/>
            <a:ext cx="12196800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212AA3B-D695-9C53-0737-F797C2E036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8264" cy="4878000"/>
          </a:xfrm>
          <a:custGeom>
            <a:avLst/>
            <a:gdLst>
              <a:gd name="connsiteX0" fmla="*/ 0 w 7110412"/>
              <a:gd name="connsiteY0" fmla="*/ 0 h 5413829"/>
              <a:gd name="connsiteX1" fmla="*/ 7110412 w 7110412"/>
              <a:gd name="connsiteY1" fmla="*/ 0 h 5413829"/>
              <a:gd name="connsiteX2" fmla="*/ 7110412 w 7110412"/>
              <a:gd name="connsiteY2" fmla="*/ 5413829 h 5413829"/>
              <a:gd name="connsiteX3" fmla="*/ 0 w 7110412"/>
              <a:gd name="connsiteY3" fmla="*/ 5413829 h 5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412" h="5413829">
                <a:moveTo>
                  <a:pt x="0" y="0"/>
                </a:moveTo>
                <a:lnTo>
                  <a:pt x="7110412" y="0"/>
                </a:lnTo>
                <a:lnTo>
                  <a:pt x="7110412" y="5413829"/>
                </a:lnTo>
                <a:lnTo>
                  <a:pt x="0" y="5413829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pic>
        <p:nvPicPr>
          <p:cNvPr id="16" name="Bilde 15" descr="Et bilde som inneholder tekst, plakat, pattedyr&#10;&#10;Automatisk generert beskrivelse">
            <a:extLst>
              <a:ext uri="{FF2B5EF4-FFF2-40B4-BE49-F238E27FC236}">
                <a16:creationId xmlns:a16="http://schemas.microsoft.com/office/drawing/2014/main" id="{EB3EFC0A-1BE1-AE7A-AD5C-065414E1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68" y="5149858"/>
            <a:ext cx="112906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med bilde og Engelsk logo bunn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4EC3FD5-98C0-912F-FEFC-19770577C8A7}"/>
              </a:ext>
            </a:extLst>
          </p:cNvPr>
          <p:cNvSpPr/>
          <p:nvPr/>
        </p:nvSpPr>
        <p:spPr>
          <a:xfrm>
            <a:off x="-2" y="4878000"/>
            <a:ext cx="12196800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212AA3B-D695-9C53-0737-F797C2E036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8264" cy="4878000"/>
          </a:xfrm>
          <a:custGeom>
            <a:avLst/>
            <a:gdLst>
              <a:gd name="connsiteX0" fmla="*/ 0 w 7110412"/>
              <a:gd name="connsiteY0" fmla="*/ 0 h 5413829"/>
              <a:gd name="connsiteX1" fmla="*/ 7110412 w 7110412"/>
              <a:gd name="connsiteY1" fmla="*/ 0 h 5413829"/>
              <a:gd name="connsiteX2" fmla="*/ 7110412 w 7110412"/>
              <a:gd name="connsiteY2" fmla="*/ 5413829 h 5413829"/>
              <a:gd name="connsiteX3" fmla="*/ 0 w 7110412"/>
              <a:gd name="connsiteY3" fmla="*/ 5413829 h 5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412" h="5413829">
                <a:moveTo>
                  <a:pt x="0" y="0"/>
                </a:moveTo>
                <a:lnTo>
                  <a:pt x="7110412" y="0"/>
                </a:lnTo>
                <a:lnTo>
                  <a:pt x="7110412" y="5413829"/>
                </a:lnTo>
                <a:lnTo>
                  <a:pt x="0" y="5413829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pic>
        <p:nvPicPr>
          <p:cNvPr id="3" name="Bilde 2" descr="Et bilde som inneholder tekst, plakat, pattedyr, bjørn">
            <a:extLst>
              <a:ext uri="{FF2B5EF4-FFF2-40B4-BE49-F238E27FC236}">
                <a16:creationId xmlns:a16="http://schemas.microsoft.com/office/drawing/2014/main" id="{69678C96-EB50-58F0-8E81-F60807844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37" y="5149858"/>
            <a:ext cx="11315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43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med logo topp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">
            <a:extLst>
              <a:ext uri="{FF2B5EF4-FFF2-40B4-BE49-F238E27FC236}">
                <a16:creationId xmlns:a16="http://schemas.microsoft.com/office/drawing/2014/main" id="{5E0911CE-3F50-2EE9-78E2-CF1AD5E41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54" y="331347"/>
            <a:ext cx="611187" cy="6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med logo topp høyr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">
            <a:extLst>
              <a:ext uri="{FF2B5EF4-FFF2-40B4-BE49-F238E27FC236}">
                <a16:creationId xmlns:a16="http://schemas.microsoft.com/office/drawing/2014/main" id="{60836978-0124-30A9-47A5-D8890F28A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2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B! BRUK AV FARGER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E1A655E1-CB37-DBCA-A1F5-24647F519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07" y="0"/>
            <a:ext cx="10904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7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814177-FD17-2750-1638-66E2807271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8F439B-B460-5988-934C-42A0EFE1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25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</a:p>
          <a:p>
            <a:pPr lvl="1">
              <a:defRPr/>
            </a:pPr>
            <a:r>
              <a:rPr lang="en-GB"/>
              <a:t>Second level</a:t>
            </a:r>
          </a:p>
          <a:p>
            <a:pPr lvl="2">
              <a:defRPr/>
            </a:pPr>
            <a:r>
              <a:rPr lang="en-GB"/>
              <a:t>Third level</a:t>
            </a:r>
          </a:p>
          <a:p>
            <a:pPr lvl="3">
              <a:defRPr/>
            </a:pPr>
            <a:r>
              <a:rPr lang="en-GB"/>
              <a:t>Fourth level</a:t>
            </a:r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DF9EB8-9F44-C933-D597-BBE8AEAC2F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4E9BC8-8FB6-ADE1-0E84-D5297453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761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lang="en-US" sz="4400" b="1" kern="12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00F8C-58CD-F44D-825D-96325A291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3946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5073942-E7F3-971F-2955-56605E42A876}"/>
              </a:ext>
            </a:extLst>
          </p:cNvPr>
          <p:cNvSpPr/>
          <p:nvPr/>
        </p:nvSpPr>
        <p:spPr>
          <a:xfrm>
            <a:off x="0" y="4878000"/>
            <a:ext cx="12192001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15724A-54C6-3F9D-2C45-78A01782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1239527"/>
            <a:ext cx="7265926" cy="1789812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202C5F3-E36F-32D3-17E8-8BA45650E0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5745" y="3175914"/>
            <a:ext cx="7228606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  <a:effectLst/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7C6DC8-B4C9-0335-5C05-E3B0093B4C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19249" y="5602385"/>
            <a:ext cx="9377883" cy="531229"/>
          </a:xfrm>
        </p:spPr>
        <p:txBody>
          <a:bodyPr>
            <a:noAutofit/>
          </a:bodyPr>
          <a:lstStyle>
            <a:lvl1pPr>
              <a:defRPr sz="2800" b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Bilde 12" descr="Et bilde som inneholder tekst, plakat, pattedyr, bjørn">
            <a:extLst>
              <a:ext uri="{FF2B5EF4-FFF2-40B4-BE49-F238E27FC236}">
                <a16:creationId xmlns:a16="http://schemas.microsoft.com/office/drawing/2014/main" id="{496BB237-222C-A895-0FEC-9E8E6D3E9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5094000"/>
            <a:ext cx="1216392" cy="1548000"/>
          </a:xfrm>
          <a:prstGeom prst="rect">
            <a:avLst/>
          </a:prstGeom>
        </p:spPr>
      </p:pic>
      <p:pic>
        <p:nvPicPr>
          <p:cNvPr id="2" name="Bilde 1" descr="Et bilde som inneholder tekst, pattedyr, bjørn&#10;&#10;Automatisk generert beskrivelse">
            <a:extLst>
              <a:ext uri="{FF2B5EF4-FFF2-40B4-BE49-F238E27FC236}">
                <a16:creationId xmlns:a16="http://schemas.microsoft.com/office/drawing/2014/main" id="{EBC418CE-14E7-0D93-7586-F8C2CDBF2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2"/>
          <a:stretch/>
        </p:blipFill>
        <p:spPr>
          <a:xfrm>
            <a:off x="7810056" y="1055433"/>
            <a:ext cx="3656843" cy="30981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1E167-0FC4-88A7-C6CC-CA88CDD3C68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med norsk logo og bild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7631803F-2D5F-8502-1748-A8BDFF24A6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487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35C322-98CB-AC96-363E-F2E20E698B4E}"/>
              </a:ext>
            </a:extLst>
          </p:cNvPr>
          <p:cNvSpPr/>
          <p:nvPr/>
        </p:nvSpPr>
        <p:spPr>
          <a:xfrm>
            <a:off x="0" y="4878000"/>
            <a:ext cx="12196800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9E61A5-AACD-6438-1A5A-D9A5A15D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64" y="5180455"/>
            <a:ext cx="9374600" cy="937615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586E9B-BC0C-270E-EB30-D78448BE35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21964" y="6118070"/>
            <a:ext cx="9374600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Bilde 15" descr="Et bilde som inneholder tekst, plakat, pattedyr&#10;&#10;Automatisk generert beskrivelse">
            <a:extLst>
              <a:ext uri="{FF2B5EF4-FFF2-40B4-BE49-F238E27FC236}">
                <a16:creationId xmlns:a16="http://schemas.microsoft.com/office/drawing/2014/main" id="{9FC17A07-F8BC-0A9D-CB22-D25760A3A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5094000"/>
            <a:ext cx="1213740" cy="154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F520C4-2CAA-0C85-C973-99AA431405E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4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med engelsk logo og bild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DCB5E7C-A022-00BF-EBA1-9848F02012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0"/>
            <a:ext cx="12196800" cy="487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0812784-58B2-F486-538C-229B142BD959}"/>
              </a:ext>
            </a:extLst>
          </p:cNvPr>
          <p:cNvSpPr/>
          <p:nvPr/>
        </p:nvSpPr>
        <p:spPr>
          <a:xfrm>
            <a:off x="-1" y="4878000"/>
            <a:ext cx="12196800" cy="1980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DB55C6-5640-5EFE-751A-2F3299BC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64" y="5180455"/>
            <a:ext cx="9374600" cy="937615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08AEBFA-158A-2AD9-05A8-D1E068ED84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21964" y="6118070"/>
            <a:ext cx="9374600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Bilde 17" descr="Et bilde som inneholder tekst, plakat, pattedyr, bjørn">
            <a:extLst>
              <a:ext uri="{FF2B5EF4-FFF2-40B4-BE49-F238E27FC236}">
                <a16:creationId xmlns:a16="http://schemas.microsoft.com/office/drawing/2014/main" id="{99772376-CC6B-ECB7-DC67-72F995AA8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5094000"/>
            <a:ext cx="1216392" cy="154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BED894-F80C-B739-0B4F-5DE658DAFA7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9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C048F54-DBCE-18ED-AE2E-D88DD5994FDE}"/>
              </a:ext>
            </a:extLst>
          </p:cNvPr>
          <p:cNvSpPr/>
          <p:nvPr/>
        </p:nvSpPr>
        <p:spPr>
          <a:xfrm>
            <a:off x="0" y="2"/>
            <a:ext cx="12267773" cy="964094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DE6491-8B19-0A1F-1ED0-084BB70BD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1306" y="1216153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85D8D6-54CF-2C1F-C734-5B18DF6BE5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425" y="2280545"/>
            <a:ext cx="11492304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6" name="Bilde 15" descr="Et bilde som inneholder tekst">
            <a:extLst>
              <a:ext uri="{FF2B5EF4-FFF2-40B4-BE49-F238E27FC236}">
                <a16:creationId xmlns:a16="http://schemas.microsoft.com/office/drawing/2014/main" id="{45CAE2E4-EB73-9D39-1E23-E7EC9F561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388" y="136302"/>
            <a:ext cx="611187" cy="65332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4F335-BADA-6B78-235B-2DFAD352F6D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6D4720-116B-3752-16FA-4E2429C0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48" y="227672"/>
            <a:ext cx="11492304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3DD5C-C2A7-D8D3-AD03-C1690182DAD2}"/>
              </a:ext>
            </a:extLst>
          </p:cNvPr>
          <p:cNvSpPr txBox="1"/>
          <p:nvPr userDrawn="1"/>
        </p:nvSpPr>
        <p:spPr>
          <a:xfrm>
            <a:off x="0" y="6589157"/>
            <a:ext cx="1219200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en-US" sz="1200" b="1" dirty="0">
              <a:solidFill>
                <a:schemeClr val="accent3">
                  <a:lumMod val="40000"/>
                  <a:lumOff val="6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846B5-E777-DD1A-C00F-9B8516D63EC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158649" y="653891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582E98-1768-CF49-9FE6-818873FE1D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75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innrykk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C048F54-DBCE-18ED-AE2E-D88DD5994FDE}"/>
              </a:ext>
            </a:extLst>
          </p:cNvPr>
          <p:cNvSpPr/>
          <p:nvPr/>
        </p:nvSpPr>
        <p:spPr>
          <a:xfrm>
            <a:off x="0" y="1"/>
            <a:ext cx="12267773" cy="13716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1CCFFFB-4FFB-660B-8551-172EA403081B}"/>
              </a:ext>
            </a:extLst>
          </p:cNvPr>
          <p:cNvSpPr/>
          <p:nvPr/>
        </p:nvSpPr>
        <p:spPr>
          <a:xfrm>
            <a:off x="-12273" y="1371601"/>
            <a:ext cx="12267773" cy="548640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6410806-C616-7664-E697-5D6A57EBA5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425" y="347113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03B33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DE6491-8B19-0A1F-1ED0-084BB70BD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93B4CC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85D8D6-54CF-2C1F-C734-5B18DF6BE5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425" y="2280545"/>
            <a:ext cx="11492304" cy="3891653"/>
          </a:xfrm>
        </p:spPr>
        <p:txBody>
          <a:bodyPr>
            <a:noAutofit/>
          </a:bodyPr>
          <a:lstStyle>
            <a:lvl1pPr marL="361950" indent="-273050">
              <a:buClr>
                <a:srgbClr val="EC7D30"/>
              </a:buClr>
              <a:buSzPct val="125000"/>
              <a:buFont typeface="Wingdings" panose="05000000000000000000" pitchFamily="2" charset="2"/>
              <a:buChar char="ü"/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Bilde 15" descr="Et bilde som inneholder tekst">
            <a:extLst>
              <a:ext uri="{FF2B5EF4-FFF2-40B4-BE49-F238E27FC236}">
                <a16:creationId xmlns:a16="http://schemas.microsoft.com/office/drawing/2014/main" id="{45CAE2E4-EB73-9D39-1E23-E7EC9F561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A7962A-BDE6-A7EB-D477-A6483B291B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917655-869C-60DF-9A78-A6111F34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95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sside med to kolonner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C048F54-DBCE-18ED-AE2E-D88DD5994FDE}"/>
              </a:ext>
            </a:extLst>
          </p:cNvPr>
          <p:cNvSpPr/>
          <p:nvPr/>
        </p:nvSpPr>
        <p:spPr>
          <a:xfrm>
            <a:off x="0" y="1"/>
            <a:ext cx="12267773" cy="13716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1CCFFFB-4FFB-660B-8551-172EA403081B}"/>
              </a:ext>
            </a:extLst>
          </p:cNvPr>
          <p:cNvSpPr/>
          <p:nvPr/>
        </p:nvSpPr>
        <p:spPr>
          <a:xfrm>
            <a:off x="-12273" y="1371601"/>
            <a:ext cx="12267773" cy="548640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6410806-C616-7664-E697-5D6A57EBA5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425" y="347113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03B33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EAA557-A8A7-77B2-BDB4-39DF4A76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11492304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DE6491-8B19-0A1F-1ED0-084BB70BD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Bilde 15" descr="Et bilde som inneholder tekst">
            <a:extLst>
              <a:ext uri="{FF2B5EF4-FFF2-40B4-BE49-F238E27FC236}">
                <a16:creationId xmlns:a16="http://schemas.microsoft.com/office/drawing/2014/main" id="{45CAE2E4-EB73-9D39-1E23-E7EC9F561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427517-12E3-08A6-A884-AF87479DAE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7095" y="2280545"/>
            <a:ext cx="5448543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C0AB392-305B-978F-375C-C006EC9601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6363" y="2280545"/>
            <a:ext cx="5336640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64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sside med to kolonner og innrykk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C048F54-DBCE-18ED-AE2E-D88DD5994FDE}"/>
              </a:ext>
            </a:extLst>
          </p:cNvPr>
          <p:cNvSpPr/>
          <p:nvPr/>
        </p:nvSpPr>
        <p:spPr>
          <a:xfrm>
            <a:off x="0" y="1"/>
            <a:ext cx="12267773" cy="13716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1CCFFFB-4FFB-660B-8551-172EA403081B}"/>
              </a:ext>
            </a:extLst>
          </p:cNvPr>
          <p:cNvSpPr/>
          <p:nvPr/>
        </p:nvSpPr>
        <p:spPr>
          <a:xfrm>
            <a:off x="-12273" y="1371601"/>
            <a:ext cx="12267773" cy="548640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6410806-C616-7664-E697-5D6A57EBA5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425" y="347113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03B33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EAA557-A8A7-77B2-BDB4-39DF4A76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11492304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DE6491-8B19-0A1F-1ED0-084BB70BD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Bilde 15" descr="Et bilde som inneholder tekst">
            <a:extLst>
              <a:ext uri="{FF2B5EF4-FFF2-40B4-BE49-F238E27FC236}">
                <a16:creationId xmlns:a16="http://schemas.microsoft.com/office/drawing/2014/main" id="{45CAE2E4-EB73-9D39-1E23-E7EC9F561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04600A2-8701-D446-CC8A-27359A2DA8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426" y="2280545"/>
            <a:ext cx="5441359" cy="3891653"/>
          </a:xfrm>
        </p:spPr>
        <p:txBody>
          <a:bodyPr>
            <a:noAutofit/>
          </a:bodyPr>
          <a:lstStyle>
            <a:lvl1pPr marL="361950" indent="-273050">
              <a:buClr>
                <a:srgbClr val="EC7D30"/>
              </a:buClr>
              <a:buSzPct val="125000"/>
              <a:buFont typeface="Wingdings" panose="05000000000000000000" pitchFamily="2" charset="2"/>
              <a:buChar char="ü"/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F6D35B-7A10-0E83-C0F4-EB0D50D8E5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62216" y="2280545"/>
            <a:ext cx="5330786" cy="3891653"/>
          </a:xfrm>
        </p:spPr>
        <p:txBody>
          <a:bodyPr>
            <a:noAutofit/>
          </a:bodyPr>
          <a:lstStyle>
            <a:lvl1pPr marL="361950" indent="-273050">
              <a:buClr>
                <a:srgbClr val="EC7D30"/>
              </a:buClr>
              <a:buSzPct val="125000"/>
              <a:buFont typeface="Wingdings" panose="05000000000000000000" pitchFamily="2" charset="2"/>
              <a:buChar char="ü"/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24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sside med bild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85FC3A74-11C7-EC34-43F0-69AE02CB396F}"/>
              </a:ext>
            </a:extLst>
          </p:cNvPr>
          <p:cNvSpPr/>
          <p:nvPr/>
        </p:nvSpPr>
        <p:spPr>
          <a:xfrm>
            <a:off x="0" y="0"/>
            <a:ext cx="6789761" cy="68580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41C8DDB-D073-F733-9C25-B42CDA1B68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89762" y="0"/>
            <a:ext cx="5408502" cy="6858000"/>
          </a:xfrm>
          <a:custGeom>
            <a:avLst/>
            <a:gdLst>
              <a:gd name="connsiteX0" fmla="*/ 0 w 7110412"/>
              <a:gd name="connsiteY0" fmla="*/ 0 h 5413829"/>
              <a:gd name="connsiteX1" fmla="*/ 7110412 w 7110412"/>
              <a:gd name="connsiteY1" fmla="*/ 0 h 5413829"/>
              <a:gd name="connsiteX2" fmla="*/ 7110412 w 7110412"/>
              <a:gd name="connsiteY2" fmla="*/ 5413829 h 5413829"/>
              <a:gd name="connsiteX3" fmla="*/ 0 w 7110412"/>
              <a:gd name="connsiteY3" fmla="*/ 5413829 h 5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412" h="5413829">
                <a:moveTo>
                  <a:pt x="0" y="0"/>
                </a:moveTo>
                <a:lnTo>
                  <a:pt x="7110412" y="0"/>
                </a:lnTo>
                <a:lnTo>
                  <a:pt x="7110412" y="5413829"/>
                </a:lnTo>
                <a:lnTo>
                  <a:pt x="0" y="5413829"/>
                </a:lnTo>
                <a:close/>
              </a:path>
            </a:pathLst>
          </a:custGeom>
          <a:solidFill>
            <a:srgbClr val="93B4CC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symbol for å </a:t>
            </a:r>
            <a:r>
              <a:rPr lang="en-US" dirty="0" err="1"/>
              <a:t>sette</a:t>
            </a:r>
            <a:r>
              <a:rPr lang="en-US" dirty="0"/>
              <a:t>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5E85C5-3504-90D7-BFED-EB397BBA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5807575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C7073BD-DB13-1C4B-92F9-1D1A7622EB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5807575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99A5C17-AD32-130E-D365-F1D56D591B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425" y="2280545"/>
            <a:ext cx="5807575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59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42006CF-DCD0-ABB0-11DC-C60ED4A0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8F8170-8DE6-F4D1-CFE0-DE7BF191D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Standard </a:t>
            </a:r>
            <a:r>
              <a:rPr lang="en-US" dirty="0" err="1"/>
              <a:t>tekststil</a:t>
            </a:r>
            <a:endParaRPr lang="en-US" dirty="0"/>
          </a:p>
          <a:p>
            <a:pPr lvl="1"/>
            <a:r>
              <a:rPr lang="en-US" dirty="0" err="1"/>
              <a:t>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Nivå</a:t>
            </a:r>
            <a:r>
              <a:rPr lang="en-US" dirty="0"/>
              <a:t>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10046-7419-E9AA-8DA7-57076F5F8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89BD-AF51-D626-9021-7352BBB94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582E98-1768-CF49-9FE6-818873FE1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76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70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j-lt"/>
          <a:ea typeface="+mn-ea"/>
          <a:cs typeface="+mn-cs"/>
        </a:defRPr>
      </a:lvl1pPr>
      <a:lvl2pPr marL="536575" indent="-360363" algn="l" defTabSz="914400" rtl="0" eaLnBrk="1" latinLnBrk="0" hangingPunct="1">
        <a:lnSpc>
          <a:spcPct val="90000"/>
        </a:lnSpc>
        <a:spcBef>
          <a:spcPts val="500"/>
        </a:spcBef>
        <a:buClr>
          <a:srgbClr val="EC7D30"/>
        </a:buClr>
        <a:buFont typeface="Wingdings" panose="05000000000000000000" pitchFamily="2" charset="2"/>
        <a:buChar char="ü"/>
        <a:defRPr sz="1600" kern="1200">
          <a:solidFill>
            <a:schemeClr val="bg1"/>
          </a:solidFill>
          <a:latin typeface="+mj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90000"/>
        </a:lnSpc>
        <a:spcBef>
          <a:spcPts val="500"/>
        </a:spcBef>
        <a:buClr>
          <a:srgbClr val="EC7D30"/>
        </a:buClr>
        <a:buFont typeface="Wingdings" panose="05000000000000000000" pitchFamily="2" charset="2"/>
        <a:buChar char="ü"/>
        <a:defRPr sz="1400" kern="1200">
          <a:solidFill>
            <a:schemeClr val="bg1"/>
          </a:solidFill>
          <a:latin typeface="+mj-lt"/>
          <a:ea typeface="+mn-ea"/>
          <a:cs typeface="+mn-cs"/>
        </a:defRPr>
      </a:lvl3pPr>
      <a:lvl4pPr marL="896938" indent="-273050" algn="l" defTabSz="914400" rtl="0" eaLnBrk="1" latinLnBrk="0" hangingPunct="1">
        <a:lnSpc>
          <a:spcPct val="90000"/>
        </a:lnSpc>
        <a:spcBef>
          <a:spcPts val="500"/>
        </a:spcBef>
        <a:buClr>
          <a:srgbClr val="EC7D30"/>
        </a:buClr>
        <a:buFont typeface="Wingdings" panose="05000000000000000000" pitchFamily="2" charset="2"/>
        <a:buChar char="ü"/>
        <a:defRPr sz="1200" kern="1200">
          <a:solidFill>
            <a:schemeClr val="bg1"/>
          </a:solidFill>
          <a:latin typeface="+mj-lt"/>
          <a:ea typeface="+mn-ea"/>
          <a:cs typeface="+mn-cs"/>
        </a:defRPr>
      </a:lvl4pPr>
      <a:lvl5pPr marL="1169988" indent="-273050" algn="l" defTabSz="914400" rtl="0" eaLnBrk="1" latinLnBrk="0" hangingPunct="1">
        <a:lnSpc>
          <a:spcPct val="90000"/>
        </a:lnSpc>
        <a:spcBef>
          <a:spcPts val="500"/>
        </a:spcBef>
        <a:buClr>
          <a:srgbClr val="EC7D30"/>
        </a:buClr>
        <a:buFont typeface="Wingdings" panose="05000000000000000000" pitchFamily="2" charset="2"/>
        <a:buChar char="ü"/>
        <a:defRPr sz="11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ature.com/articles/s41597-023-02160-9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48670/mds-00343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1.026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1.026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ata.marine.copernicus.eu/viewer/expert?view=viewer&amp;crs=epsg%3A32661&amp;t=1665324000000&amp;z=0&amp;center=-78.69006752597979%2C89.99999999999999&amp;zoom=11.06583254756172&amp;layers=H4sIAOgGmmcAAxXNQQuCMBQA4P.yzobbiILdxIQGCWJ2kIjHmK8abDNchSv679X1u3zHNzidaFIDSCjaslMl1oddp.qqaLHZ9qjKChkTyPgqN558RD8OqCeDt2tCnzDQfI.WY8M3C4_CiSXnebRmDAYyeKkw0AxyzTKw.wSd_LEbL3ujHYE8axcpg6d2D6ptAMk_py97WQ9algAAAA--&amp;basemap=dar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5194/tc-17-4223-20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53" y="493570"/>
            <a:ext cx="11346670" cy="1419314"/>
          </a:xfrm>
        </p:spPr>
        <p:txBody>
          <a:bodyPr>
            <a:noAutofit/>
          </a:bodyPr>
          <a:lstStyle/>
          <a:p>
            <a:r>
              <a:rPr lang="en-GB" sz="4800" b="1" dirty="0"/>
              <a:t>Modelling wave-ice interactions and sea-ice dynamics in the marginal ice zone</a:t>
            </a:r>
          </a:p>
        </p:txBody>
      </p:sp>
      <p:pic>
        <p:nvPicPr>
          <p:cNvPr id="1026" name="Picture 2" descr="Bjerknes Climate Podcast | a podcast by Bjerknes Centre for Climate Research">
            <a:extLst>
              <a:ext uri="{FF2B5EF4-FFF2-40B4-BE49-F238E27FC236}">
                <a16:creationId xmlns:a16="http://schemas.microsoft.com/office/drawing/2014/main" id="{F441293A-0A43-15F5-6947-DD59EB77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12" y="5212099"/>
            <a:ext cx="1133817" cy="11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7F433A-72CD-4450-6F28-9030454C5607}"/>
              </a:ext>
            </a:extLst>
          </p:cNvPr>
          <p:cNvSpPr txBox="1"/>
          <p:nvPr/>
        </p:nvSpPr>
        <p:spPr>
          <a:xfrm>
            <a:off x="214853" y="3321366"/>
            <a:ext cx="11640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u="sng" dirty="0">
                <a:solidFill>
                  <a:schemeClr val="bg1"/>
                </a:solidFill>
                <a:ea typeface="ＭＳ Ｐゴシック"/>
              </a:rPr>
              <a:t> Guillaume Boutin</a:t>
            </a:r>
          </a:p>
          <a:p>
            <a:endParaRPr lang="en-GB" sz="2000" u="sng" dirty="0">
              <a:solidFill>
                <a:schemeClr val="bg1"/>
              </a:solidFill>
              <a:ea typeface="ＭＳ Ｐゴシック"/>
            </a:endParaRPr>
          </a:p>
          <a:p>
            <a:r>
              <a:rPr lang="en-GB" sz="2000" i="1" dirty="0">
                <a:solidFill>
                  <a:schemeClr val="bg1"/>
                </a:solidFill>
                <a:ea typeface="ＭＳ Ｐゴシック"/>
              </a:rPr>
              <a:t>With contributions from: </a:t>
            </a:r>
            <a:r>
              <a:rPr lang="en-GB" sz="2000" dirty="0">
                <a:solidFill>
                  <a:schemeClr val="bg1"/>
                </a:solidFill>
                <a:ea typeface="ＭＳ Ｐゴシック"/>
              </a:rPr>
              <a:t>Christopher Horvat, Timothy Williams, Karoline Holland, Pierre Rampal, Einar Ólason, Véronique Dansereau, Nicolas Mokus, Heather Regan,  Fabrice </a:t>
            </a:r>
            <a:r>
              <a:rPr lang="en-GB" sz="2000" dirty="0" err="1">
                <a:solidFill>
                  <a:schemeClr val="bg1"/>
                </a:solidFill>
                <a:ea typeface="ＭＳ Ｐゴシック"/>
              </a:rPr>
              <a:t>Ardhuin</a:t>
            </a:r>
            <a:r>
              <a:rPr lang="en-GB" sz="2000" dirty="0">
                <a:solidFill>
                  <a:schemeClr val="bg1"/>
                </a:solidFill>
                <a:ea typeface="ＭＳ Ｐゴシック"/>
              </a:rPr>
              <a:t>, Fanny </a:t>
            </a:r>
            <a:r>
              <a:rPr lang="en-GB" sz="2000" dirty="0" err="1">
                <a:solidFill>
                  <a:schemeClr val="bg1"/>
                </a:solidFill>
                <a:ea typeface="ＭＳ Ｐゴシック"/>
              </a:rPr>
              <a:t>Ardhuin</a:t>
            </a:r>
            <a:r>
              <a:rPr lang="en-GB" sz="2000" dirty="0">
                <a:solidFill>
                  <a:schemeClr val="bg1"/>
                </a:solidFill>
                <a:ea typeface="ＭＳ Ｐゴシック"/>
              </a:rPr>
              <a:t>, Camille Lique...</a:t>
            </a:r>
          </a:p>
        </p:txBody>
      </p:sp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27AAF3D3-1923-4553-9A9E-04268BB90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10" y="4847620"/>
            <a:ext cx="2333090" cy="7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0CE2C6F-A1E9-6FB7-B1F1-0EC61796E216}"/>
              </a:ext>
            </a:extLst>
          </p:cNvPr>
          <p:cNvSpPr txBox="1"/>
          <p:nvPr/>
        </p:nvSpPr>
        <p:spPr bwMode="auto">
          <a:xfrm>
            <a:off x="4943576" y="6373475"/>
            <a:ext cx="7115833" cy="46166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497B0"/>
                </a:solidFill>
                <a:latin typeface="Arial Rounded MT Bold"/>
                <a:ea typeface="Arial Rounded MT Bold"/>
                <a:cs typeface="Arial Rounded MT Bold"/>
              </a:defRPr>
            </a:lvl1pPr>
          </a:lstStyle>
          <a:p>
            <a:pPr>
              <a:defRPr/>
            </a:pPr>
            <a:r>
              <a:rPr dirty="0">
                <a:latin typeface="Garamond" panose="02020404030301010803" pitchFamily="18" charset="0"/>
              </a:rPr>
              <a:t>This project is supported by Schmidt </a:t>
            </a:r>
            <a:r>
              <a:rPr lang="nb-NO" dirty="0">
                <a:latin typeface="Garamond" panose="02020404030301010803" pitchFamily="18" charset="0"/>
              </a:rPr>
              <a:t>Sciences</a:t>
            </a:r>
            <a:r>
              <a:rPr dirty="0">
                <a:latin typeface="Garamond" panose="02020404030301010803" pitchFamily="18" charset="0"/>
              </a:rPr>
              <a:t> – a philanthropic initiative that seeks to improve societal outcomes through the development of emerging science and technologies.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46564-E260-AC35-204A-06F63AB6B98C}"/>
              </a:ext>
            </a:extLst>
          </p:cNvPr>
          <p:cNvSpPr txBox="1"/>
          <p:nvPr/>
        </p:nvSpPr>
        <p:spPr>
          <a:xfrm>
            <a:off x="214853" y="2287554"/>
            <a:ext cx="4281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a typeface="ＭＳ Ｐゴシック"/>
              </a:rPr>
              <a:t>Brown University</a:t>
            </a:r>
          </a:p>
          <a:p>
            <a:r>
              <a:rPr lang="en-GB" sz="2400" dirty="0">
                <a:solidFill>
                  <a:schemeClr val="bg1"/>
                </a:solidFill>
                <a:ea typeface="ＭＳ Ｐゴシック"/>
              </a:rPr>
              <a:t>29/01/2025</a:t>
            </a:r>
          </a:p>
        </p:txBody>
      </p:sp>
      <p:pic>
        <p:nvPicPr>
          <p:cNvPr id="4" name="Picture 2" descr="Schmidt AI in Science Postdocs Program">
            <a:extLst>
              <a:ext uri="{FF2B5EF4-FFF2-40B4-BE49-F238E27FC236}">
                <a16:creationId xmlns:a16="http://schemas.microsoft.com/office/drawing/2014/main" id="{0771FF3C-BCB5-1DFB-2BAD-F091B442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531" y="5289367"/>
            <a:ext cx="3127513" cy="13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4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Wave impact on ice dynamics in the MIZ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21698E-61D8-77EE-5035-DDA74D94365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10</a:t>
            </a:fld>
            <a:endParaRPr lang="en-GB"/>
          </a:p>
        </p:txBody>
      </p:sp>
      <p:pic>
        <p:nvPicPr>
          <p:cNvPr id="9" name="hs_and_sic.mp4" descr="hs_and_sic.mp4">
            <a:hlinkClick r:id="" action="ppaction://media"/>
            <a:extLst>
              <a:ext uri="{FF2B5EF4-FFF2-40B4-BE49-F238E27FC236}">
                <a16:creationId xmlns:a16="http://schemas.microsoft.com/office/drawing/2014/main" id="{2D28D641-1766-F046-A4DF-7EA93300E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185" y="1794838"/>
            <a:ext cx="10968789" cy="46502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BE1477-942B-04AB-8945-E01581C2EB73}"/>
              </a:ext>
            </a:extLst>
          </p:cNvPr>
          <p:cNvSpPr/>
          <p:nvPr/>
        </p:nvSpPr>
        <p:spPr>
          <a:xfrm>
            <a:off x="609599" y="1112694"/>
            <a:ext cx="6140823" cy="6217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accent6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5CFDB-5750-203A-DF75-C52F844934BA}"/>
              </a:ext>
            </a:extLst>
          </p:cNvPr>
          <p:cNvSpPr txBox="1">
            <a:spLocks/>
          </p:cNvSpPr>
          <p:nvPr/>
        </p:nvSpPr>
        <p:spPr>
          <a:xfrm>
            <a:off x="609600" y="1295400"/>
            <a:ext cx="6140822" cy="499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6"/>
                </a:solidFill>
                <a:ea typeface="ＭＳ Ｐゴシック"/>
                <a:cs typeface="Arial" panose="020B0604020202020204" pitchFamily="34" charset="0"/>
              </a:rPr>
              <a:t>A storm in October 2015 in the Barents Sea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0F4B0-42EF-8DC6-0859-4A3B08917CA3}"/>
              </a:ext>
            </a:extLst>
          </p:cNvPr>
          <p:cNvSpPr/>
          <p:nvPr/>
        </p:nvSpPr>
        <p:spPr>
          <a:xfrm>
            <a:off x="6908838" y="1072566"/>
            <a:ext cx="505118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1600" b="1" dirty="0">
                <a:latin typeface="Avenir Book" panose="02000503020000020003" pitchFamily="2" charset="0"/>
              </a:rPr>
              <a:t>Resolution</a:t>
            </a:r>
            <a:r>
              <a:rPr lang="nb-NO" sz="1600" dirty="0">
                <a:latin typeface="Avenir Book" panose="02000503020000020003" pitchFamily="2" charset="0"/>
              </a:rPr>
              <a:t>: 12km (pan-Arctic)</a:t>
            </a:r>
          </a:p>
          <a:p>
            <a:r>
              <a:rPr lang="nb-NO" sz="1600" b="1" dirty="0" err="1">
                <a:latin typeface="Avenir Book" panose="02000503020000020003" pitchFamily="2" charset="0"/>
              </a:rPr>
              <a:t>Atm</a:t>
            </a:r>
            <a:r>
              <a:rPr lang="nb-NO" sz="1600" b="1" dirty="0">
                <a:latin typeface="Avenir Book" panose="02000503020000020003" pitchFamily="2" charset="0"/>
              </a:rPr>
              <a:t> </a:t>
            </a:r>
            <a:r>
              <a:rPr lang="nb-NO" sz="1600" b="1" dirty="0" err="1">
                <a:latin typeface="Avenir Book" panose="02000503020000020003" pitchFamily="2" charset="0"/>
              </a:rPr>
              <a:t>forcings</a:t>
            </a:r>
            <a:r>
              <a:rPr lang="nb-NO" sz="1600" b="1" dirty="0">
                <a:latin typeface="Avenir Book" panose="02000503020000020003" pitchFamily="2" charset="0"/>
              </a:rPr>
              <a:t>: </a:t>
            </a:r>
            <a:r>
              <a:rPr lang="nb-NO" sz="1600" dirty="0">
                <a:latin typeface="Avenir Book" panose="02000503020000020003" pitchFamily="2" charset="0"/>
              </a:rPr>
              <a:t>ERA5</a:t>
            </a:r>
          </a:p>
          <a:p>
            <a:r>
              <a:rPr lang="nb-NO" sz="1600" b="1" dirty="0">
                <a:latin typeface="Avenir Book" panose="02000503020000020003" pitchFamily="2" charset="0"/>
              </a:rPr>
              <a:t>Ocean </a:t>
            </a:r>
            <a:r>
              <a:rPr lang="nb-NO" sz="1600" b="1" dirty="0" err="1">
                <a:latin typeface="Avenir Book" panose="02000503020000020003" pitchFamily="2" charset="0"/>
              </a:rPr>
              <a:t>forcings</a:t>
            </a:r>
            <a:r>
              <a:rPr lang="nb-NO" sz="1600" b="1" dirty="0">
                <a:latin typeface="Avenir Book" panose="02000503020000020003" pitchFamily="2" charset="0"/>
              </a:rPr>
              <a:t> (for </a:t>
            </a:r>
            <a:r>
              <a:rPr lang="nb-NO" sz="1600" b="1" dirty="0" err="1">
                <a:latin typeface="Avenir Book" panose="02000503020000020003" pitchFamily="2" charset="0"/>
              </a:rPr>
              <a:t>sea</a:t>
            </a:r>
            <a:r>
              <a:rPr lang="nb-NO" sz="1600" b="1" dirty="0">
                <a:latin typeface="Avenir Book" panose="02000503020000020003" pitchFamily="2" charset="0"/>
              </a:rPr>
              <a:t> </a:t>
            </a:r>
            <a:r>
              <a:rPr lang="nb-NO" sz="1600" b="1" dirty="0" err="1">
                <a:latin typeface="Avenir Book" panose="02000503020000020003" pitchFamily="2" charset="0"/>
              </a:rPr>
              <a:t>ice</a:t>
            </a:r>
            <a:r>
              <a:rPr lang="nb-NO" sz="1600" b="1" dirty="0">
                <a:latin typeface="Avenir Book" panose="02000503020000020003" pitchFamily="2" charset="0"/>
              </a:rPr>
              <a:t> </a:t>
            </a:r>
            <a:r>
              <a:rPr lang="nb-NO" sz="1600" b="1" dirty="0" err="1">
                <a:latin typeface="Avenir Book" panose="02000503020000020003" pitchFamily="2" charset="0"/>
              </a:rPr>
              <a:t>only</a:t>
            </a:r>
            <a:r>
              <a:rPr lang="nb-NO" sz="1600" b="1" dirty="0">
                <a:latin typeface="Avenir Book" panose="02000503020000020003" pitchFamily="2" charset="0"/>
              </a:rPr>
              <a:t> ): </a:t>
            </a:r>
            <a:r>
              <a:rPr lang="nb-NO" sz="1600" dirty="0">
                <a:latin typeface="Avenir Book" panose="02000503020000020003" pitchFamily="2" charset="0"/>
              </a:rPr>
              <a:t>TOPAZ4</a:t>
            </a:r>
          </a:p>
          <a:p>
            <a:r>
              <a:rPr lang="nb-NO" sz="1600" b="1" dirty="0" err="1">
                <a:latin typeface="Avenir Book" panose="02000503020000020003" pitchFamily="2" charset="0"/>
              </a:rPr>
              <a:t>Wave</a:t>
            </a:r>
            <a:r>
              <a:rPr lang="nb-NO" sz="1600" b="1" dirty="0">
                <a:latin typeface="Avenir Book" panose="02000503020000020003" pitchFamily="2" charset="0"/>
              </a:rPr>
              <a:t> </a:t>
            </a:r>
            <a:r>
              <a:rPr lang="nb-NO" sz="1600" b="1" dirty="0" err="1">
                <a:latin typeface="Avenir Book" panose="02000503020000020003" pitchFamily="2" charset="0"/>
              </a:rPr>
              <a:t>spectra</a:t>
            </a:r>
            <a:r>
              <a:rPr lang="nb-NO" sz="1600" b="1" dirty="0">
                <a:latin typeface="Avenir Book" panose="02000503020000020003" pitchFamily="2" charset="0"/>
              </a:rPr>
              <a:t> at </a:t>
            </a:r>
            <a:r>
              <a:rPr lang="nb-NO" sz="1600" b="1" dirty="0" err="1">
                <a:latin typeface="Avenir Book" panose="02000503020000020003" pitchFamily="2" charset="0"/>
              </a:rPr>
              <a:t>the</a:t>
            </a:r>
            <a:r>
              <a:rPr lang="nb-NO" sz="1600" b="1" dirty="0">
                <a:latin typeface="Avenir Book" panose="02000503020000020003" pitchFamily="2" charset="0"/>
              </a:rPr>
              <a:t> </a:t>
            </a:r>
            <a:r>
              <a:rPr lang="nb-NO" sz="1600" b="1" dirty="0" err="1">
                <a:latin typeface="Avenir Book" panose="02000503020000020003" pitchFamily="2" charset="0"/>
              </a:rPr>
              <a:t>boundary</a:t>
            </a:r>
            <a:r>
              <a:rPr lang="nb-NO" sz="1600" b="1" dirty="0">
                <a:latin typeface="Avenir Book" panose="02000503020000020003" pitchFamily="2" charset="0"/>
              </a:rPr>
              <a:t>: </a:t>
            </a:r>
            <a:r>
              <a:rPr lang="nb-NO" sz="1600" dirty="0" err="1">
                <a:latin typeface="Avenir Book" panose="02000503020000020003" pitchFamily="2" charset="0"/>
              </a:rPr>
              <a:t>Ifremer</a:t>
            </a:r>
            <a:r>
              <a:rPr lang="nb-NO" sz="1600" dirty="0">
                <a:latin typeface="Avenir Book" panose="02000503020000020003" pitchFamily="2" charset="0"/>
              </a:rPr>
              <a:t> </a:t>
            </a:r>
            <a:r>
              <a:rPr lang="nb-NO" sz="1600" dirty="0" err="1">
                <a:latin typeface="Avenir Book" panose="02000503020000020003" pitchFamily="2" charset="0"/>
              </a:rPr>
              <a:t>hindcast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D67F47-38F2-55B6-3814-B610060858E6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6732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rift_movie.mp4" descr="drift_movie.mp4">
            <a:hlinkClick r:id="" action="ppaction://media"/>
            <a:extLst>
              <a:ext uri="{FF2B5EF4-FFF2-40B4-BE49-F238E27FC236}">
                <a16:creationId xmlns:a16="http://schemas.microsoft.com/office/drawing/2014/main" id="{C059431E-AD69-904C-ADD2-AE2E237B7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23524"/>
            <a:ext cx="12192000" cy="41822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B7784F2-5982-25BC-E12A-744532E7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Wave impact on ice dynamics in the MIZ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6DADC-FEE9-6C9B-427B-B2FE129C5FF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58B97-BA1B-972E-F5AC-2B7C96A39E9F}"/>
              </a:ext>
            </a:extLst>
          </p:cNvPr>
          <p:cNvSpPr/>
          <p:nvPr/>
        </p:nvSpPr>
        <p:spPr>
          <a:xfrm>
            <a:off x="609598" y="1109971"/>
            <a:ext cx="6140823" cy="5934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5FADEA-B683-742A-6176-80AF201F23CF}"/>
              </a:ext>
            </a:extLst>
          </p:cNvPr>
          <p:cNvSpPr txBox="1">
            <a:spLocks/>
          </p:cNvSpPr>
          <p:nvPr/>
        </p:nvSpPr>
        <p:spPr>
          <a:xfrm>
            <a:off x="787728" y="1186755"/>
            <a:ext cx="6140823" cy="5934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6"/>
                </a:solidFill>
                <a:ea typeface="ＭＳ Ｐゴシック"/>
                <a:cs typeface="Arial" panose="020B0604020202020204" pitchFamily="34" charset="0"/>
              </a:rPr>
              <a:t>Evolution of the MIZ during this storm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A6883-2F4D-ECC8-6B92-7FB617BA7472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16270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6285A0-897E-A44F-B42C-A65A7CC12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181"/>
            <a:ext cx="6271322" cy="4015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B1285A-3390-0A41-BAD1-81A614B21B17}"/>
              </a:ext>
            </a:extLst>
          </p:cNvPr>
          <p:cNvSpPr/>
          <p:nvPr/>
        </p:nvSpPr>
        <p:spPr>
          <a:xfrm>
            <a:off x="2521170" y="3822193"/>
            <a:ext cx="428594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Broken AND thick/compact ice</a:t>
            </a:r>
            <a:endParaRPr lang="en-US" sz="1800" b="1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27621-F9FD-3448-874D-6CB1D32D1FF4}"/>
              </a:ext>
            </a:extLst>
          </p:cNvPr>
          <p:cNvSpPr/>
          <p:nvPr/>
        </p:nvSpPr>
        <p:spPr>
          <a:xfrm>
            <a:off x="594577" y="1173130"/>
            <a:ext cx="2346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21/10/2015 09:00 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D29E9A-4DB3-534A-A84B-A28F204DB5E1}"/>
              </a:ext>
            </a:extLst>
          </p:cNvPr>
          <p:cNvSpPr/>
          <p:nvPr/>
        </p:nvSpPr>
        <p:spPr>
          <a:xfrm>
            <a:off x="6274025" y="1328143"/>
            <a:ext cx="5818205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 dirty="0">
              <a:latin typeface="Avenir Book" panose="02000503020000020003" pitchFamily="2" charset="0"/>
              <a:cs typeface="Calibri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CPL_DMG: </a:t>
            </a:r>
            <a:r>
              <a:rPr lang="en-US" sz="2400" dirty="0">
                <a:latin typeface="Avenir Book" panose="02000503020000020003" pitchFamily="2" charset="0"/>
              </a:rPr>
              <a:t>Coupled with link between frag. and damage</a:t>
            </a:r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CPL_WRS: </a:t>
            </a:r>
            <a:r>
              <a:rPr lang="en-US" sz="2400" dirty="0">
                <a:latin typeface="Avenir Book" panose="02000503020000020003" pitchFamily="2" charset="0"/>
              </a:rPr>
              <a:t>Coupled but </a:t>
            </a:r>
            <a:r>
              <a:rPr lang="en-US" sz="2400" b="1" dirty="0">
                <a:latin typeface="Avenir Book" panose="02000503020000020003" pitchFamily="2" charset="0"/>
              </a:rPr>
              <a:t>NO LINK </a:t>
            </a:r>
            <a:r>
              <a:rPr lang="en-US" sz="2400" dirty="0">
                <a:latin typeface="Avenir Book" panose="02000503020000020003" pitchFamily="2" charset="0"/>
              </a:rPr>
              <a:t>between frag. and damage</a:t>
            </a:r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endParaRPr lang="en-US" sz="1800" dirty="0"/>
          </a:p>
          <a:p>
            <a:endParaRPr lang="en-US" sz="18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73E8CB-2F9D-4E37-A134-D12EE628BD2C}"/>
              </a:ext>
            </a:extLst>
          </p:cNvPr>
          <p:cNvCxnSpPr/>
          <p:nvPr/>
        </p:nvCxnSpPr>
        <p:spPr>
          <a:xfrm flipH="1" flipV="1">
            <a:off x="2758477" y="2911702"/>
            <a:ext cx="7525" cy="95767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415B15A-3386-AF85-BF3C-3BE793ED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Wave impact on ice dynamics in the MIZ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D6163-A1E3-60C9-048B-228194FA16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12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12AB3-BB09-4A1E-6DA4-6D246E91C964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60586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73F4D5E-2096-8648-920D-24D457DC5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4662"/>
            <a:ext cx="6345141" cy="4003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35CB7A-5017-417C-BF2B-3A337ACAEDF7}"/>
              </a:ext>
            </a:extLst>
          </p:cNvPr>
          <p:cNvSpPr/>
          <p:nvPr/>
        </p:nvSpPr>
        <p:spPr>
          <a:xfrm>
            <a:off x="6283432" y="1328143"/>
            <a:ext cx="5818205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 dirty="0">
              <a:latin typeface="Avenir Book" panose="02000503020000020003" pitchFamily="2" charset="0"/>
              <a:cs typeface="Calibri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CPL_DMG: </a:t>
            </a:r>
            <a:r>
              <a:rPr lang="en-US" sz="2400" dirty="0">
                <a:latin typeface="Avenir Book" panose="02000503020000020003" pitchFamily="2" charset="0"/>
              </a:rPr>
              <a:t>Coupled with link between frag. and damage</a:t>
            </a:r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CPL_WRS: </a:t>
            </a:r>
            <a:r>
              <a:rPr lang="en-US" sz="2400" dirty="0">
                <a:latin typeface="Avenir Book" panose="02000503020000020003" pitchFamily="2" charset="0"/>
              </a:rPr>
              <a:t>Coupled but </a:t>
            </a:r>
            <a:r>
              <a:rPr lang="en-US" sz="2400" b="1" dirty="0">
                <a:latin typeface="Avenir Book" panose="02000503020000020003" pitchFamily="2" charset="0"/>
              </a:rPr>
              <a:t>NO LINK </a:t>
            </a:r>
            <a:r>
              <a:rPr lang="en-US" sz="2400" dirty="0">
                <a:latin typeface="Avenir Book" panose="02000503020000020003" pitchFamily="2" charset="0"/>
              </a:rPr>
              <a:t>between frag. and damage</a:t>
            </a:r>
            <a:endParaRPr lang="en-US" sz="2400" dirty="0">
              <a:latin typeface="Avenir Book" panose="02000503020000020003" pitchFamily="2" charset="0"/>
              <a:cs typeface="Calibri"/>
            </a:endParaRPr>
          </a:p>
          <a:p>
            <a:endParaRPr lang="en-US" sz="1800" dirty="0"/>
          </a:p>
          <a:p>
            <a:endParaRPr lang="en-US" sz="1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9ADA1-335C-4301-A5B9-7A558AD788FE}"/>
              </a:ext>
            </a:extLst>
          </p:cNvPr>
          <p:cNvSpPr/>
          <p:nvPr/>
        </p:nvSpPr>
        <p:spPr>
          <a:xfrm>
            <a:off x="603984" y="1173130"/>
            <a:ext cx="2346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21/10/2015 09:00 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613282-818A-4F02-88F8-35108803F5C0}"/>
              </a:ext>
            </a:extLst>
          </p:cNvPr>
          <p:cNvSpPr/>
          <p:nvPr/>
        </p:nvSpPr>
        <p:spPr>
          <a:xfrm>
            <a:off x="2530577" y="3822193"/>
            <a:ext cx="428594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Broken AND thick/compact ice</a:t>
            </a:r>
            <a:endParaRPr lang="en-US" sz="1800" b="1" dirty="0">
              <a:solidFill>
                <a:schemeClr val="accent2"/>
              </a:solidFill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0293D9-B683-4788-BAE7-A8187B48B40C}"/>
              </a:ext>
            </a:extLst>
          </p:cNvPr>
          <p:cNvCxnSpPr/>
          <p:nvPr/>
        </p:nvCxnSpPr>
        <p:spPr>
          <a:xfrm flipH="1" flipV="1">
            <a:off x="2767884" y="2911702"/>
            <a:ext cx="7525" cy="95767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BF1A8EE-C252-ACD9-3F87-D6725924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Wave impact on ice dynamics in the MIZ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476AF8-5503-5893-931B-BC46D70A7EB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13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AB1392-DD4A-2FD8-9A1B-BD79DF07E148}"/>
              </a:ext>
            </a:extLst>
          </p:cNvPr>
          <p:cNvGrpSpPr/>
          <p:nvPr/>
        </p:nvGrpSpPr>
        <p:grpSpPr>
          <a:xfrm>
            <a:off x="349848" y="5420050"/>
            <a:ext cx="11109217" cy="954108"/>
            <a:chOff x="446511" y="5818450"/>
            <a:chExt cx="10856705" cy="4876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B03A0B-43FA-EC47-83E3-434ADD0B47C9}"/>
                </a:ext>
              </a:extLst>
            </p:cNvPr>
            <p:cNvSpPr/>
            <p:nvPr/>
          </p:nvSpPr>
          <p:spPr>
            <a:xfrm>
              <a:off x="446511" y="5855221"/>
              <a:ext cx="10856705" cy="43088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273AF-FB2C-4260-F7C6-C07EA497159D}"/>
                </a:ext>
              </a:extLst>
            </p:cNvPr>
            <p:cNvSpPr/>
            <p:nvPr/>
          </p:nvSpPr>
          <p:spPr>
            <a:xfrm>
              <a:off x="446512" y="5818450"/>
              <a:ext cx="10856704" cy="487629"/>
            </a:xfrm>
            <a:prstGeom prst="rect">
              <a:avLst/>
            </a:prstGeom>
          </p:spPr>
          <p:txBody>
            <a:bodyPr wrap="square" lIns="91440" tIns="45721" rIns="91440" bIns="45721" anchor="t">
              <a:spAutoFit/>
            </a:bodyPr>
            <a:lstStyle/>
            <a:p>
              <a:r>
                <a:rPr lang="en-US" sz="2800" dirty="0">
                  <a:solidFill>
                    <a:schemeClr val="accent6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Fragmentation </a:t>
              </a:r>
              <a:r>
                <a:rPr lang="en-US" sz="2800" b="1" dirty="0">
                  <a:solidFill>
                    <a:schemeClr val="accent6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increases the mobility of compact and broken sea ice </a:t>
              </a:r>
              <a:r>
                <a:rPr lang="en-US" sz="2800" dirty="0">
                  <a:solidFill>
                    <a:schemeClr val="accent6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after extreme events </a:t>
              </a:r>
              <a:r>
                <a:rPr lang="en-US" sz="2800" dirty="0">
                  <a:solidFill>
                    <a:schemeClr val="accent6"/>
                  </a:solidFill>
                  <a:latin typeface="Avenir Book" panose="02000503020000020003" pitchFamily="2" charset="0"/>
                  <a:cs typeface="Arial" panose="020B0604020202020204" pitchFamily="34" charset="0"/>
                  <a:sym typeface="Wingdings" pitchFamily="2" charset="2"/>
                </a:rPr>
                <a:t> </a:t>
              </a:r>
              <a:r>
                <a:rPr lang="en-US" sz="2800" b="1" dirty="0">
                  <a:solidFill>
                    <a:schemeClr val="accent2"/>
                  </a:solidFill>
                  <a:latin typeface="Avenir Book" panose="02000503020000020003" pitchFamily="2" charset="0"/>
                  <a:cs typeface="Arial" panose="020B0604020202020204" pitchFamily="34" charset="0"/>
                  <a:sym typeface="Wingdings" pitchFamily="2" charset="2"/>
                </a:rPr>
                <a:t>Getting the right MIZ extent matters!</a:t>
              </a:r>
              <a:endParaRPr lang="en-US" sz="2800" b="1" dirty="0">
                <a:solidFill>
                  <a:schemeClr val="accent2"/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1B0D4B-DE1E-7B00-F279-9400E41A68E0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26505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part I)</a:t>
            </a:r>
            <a:endParaRPr lang="en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DD5078-DEBD-F7F8-5E02-EA17070D97D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14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1E8D0-021A-0790-E31D-7347099A48ED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B3C693-8183-DAAE-D95D-CEC592926B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1306" y="1216152"/>
            <a:ext cx="11492304" cy="1004533"/>
          </a:xfrm>
        </p:spPr>
        <p:txBody>
          <a:bodyPr>
            <a:noAutofit/>
          </a:bodyPr>
          <a:lstStyle/>
          <a:p>
            <a:pPr marL="457177" indent="-457177" algn="just">
              <a:buFont typeface="Wingdings" charset="0"/>
              <a:buChar char="Ø"/>
            </a:pPr>
            <a:r>
              <a:rPr lang="en-US" sz="2800" b="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The magnitude of wave impact on sea ice mostly depends on how far they travel into the ice cover</a:t>
            </a: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D1CBD-D54B-ACC7-E858-56193AFD0EC2}"/>
              </a:ext>
            </a:extLst>
          </p:cNvPr>
          <p:cNvSpPr txBox="1"/>
          <p:nvPr/>
        </p:nvSpPr>
        <p:spPr>
          <a:xfrm>
            <a:off x="349848" y="5164794"/>
            <a:ext cx="113667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7" indent="-457177" algn="just">
              <a:buFont typeface="Wingdings" charset="0"/>
              <a:buChar char="Ø"/>
            </a:pPr>
            <a:r>
              <a:rPr lang="en-US" sz="28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A good wave-in-ice model investigating this impact should therefore ensure the </a:t>
            </a:r>
            <a:r>
              <a:rPr lang="en-US" sz="2800" b="1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MIZ</a:t>
            </a:r>
            <a:r>
              <a:rPr lang="en-US" sz="2800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sz="2800" b="1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extent</a:t>
            </a:r>
            <a:r>
              <a:rPr lang="en-US" sz="28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 is right.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8874-19E8-E149-ECB5-5E374050EDA3}"/>
              </a:ext>
            </a:extLst>
          </p:cNvPr>
          <p:cNvSpPr txBox="1">
            <a:spLocks/>
          </p:cNvSpPr>
          <p:nvPr/>
        </p:nvSpPr>
        <p:spPr>
          <a:xfrm>
            <a:off x="314081" y="2501835"/>
            <a:ext cx="11492304" cy="100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algn="just">
              <a:buFont typeface="Wingdings" charset="0"/>
              <a:buChar char="Ø"/>
            </a:pPr>
            <a:r>
              <a:rPr lang="en-US" sz="2800" b="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In addition to wave radiation stress, sea ice mobility is also affected by waves through changes in sea ice mechanical properties.</a:t>
            </a: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</a:endParaRPr>
          </a:p>
          <a:p>
            <a:pPr algn="just"/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</a:endParaRP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FA566A-A5C3-FBEE-3136-5E46A65D14F3}"/>
              </a:ext>
            </a:extLst>
          </p:cNvPr>
          <p:cNvSpPr txBox="1">
            <a:spLocks/>
          </p:cNvSpPr>
          <p:nvPr/>
        </p:nvSpPr>
        <p:spPr>
          <a:xfrm>
            <a:off x="314081" y="3890432"/>
            <a:ext cx="11492304" cy="100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algn="just">
              <a:buFont typeface="Wingdings" charset="0"/>
              <a:buChar char="Ø"/>
            </a:pPr>
            <a:r>
              <a:rPr lang="en-US" sz="2800" b="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  <a:cs typeface="Arial" panose="020B0604020202020204" pitchFamily="34" charset="0"/>
              </a:rPr>
              <a:t>Potential impact on ice edge location (forecasting...), feedback with ice thermodynamics?</a:t>
            </a: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</a:endParaRPr>
          </a:p>
          <a:p>
            <a:pPr algn="just"/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</a:endParaRP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  <a:p>
            <a:pPr marL="457177" indent="-457177" algn="just">
              <a:buFont typeface="Wingdings" charset="0"/>
              <a:buChar char="Ø"/>
            </a:pP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666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4D7A0-AB73-FD0F-A6C8-91165D66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696"/>
          <a:stretch>
            <a:fillRect/>
          </a:stretch>
        </p:blipFill>
        <p:spPr>
          <a:xfrm>
            <a:off x="569972" y="5771476"/>
            <a:ext cx="3171810" cy="796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7BBCB-910D-00CA-0F57-3800A1F5370F}"/>
              </a:ext>
            </a:extLst>
          </p:cNvPr>
          <p:cNvSpPr txBox="1"/>
          <p:nvPr/>
        </p:nvSpPr>
        <p:spPr>
          <a:xfrm>
            <a:off x="4390321" y="6063088"/>
            <a:ext cx="28474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Picture: </a:t>
            </a:r>
            <a:r>
              <a:rPr lang="en-GB" sz="1400" dirty="0">
                <a:latin typeface="Avenir Book" panose="02000503020000020003" pitchFamily="2" charset="0"/>
              </a:rPr>
              <a:t>Elie Dumas-Lefebvre</a:t>
            </a:r>
            <a:r>
              <a:rPr lang="en-US" sz="1400" dirty="0">
                <a:latin typeface="Avenir Book" panose="02000503020000020003" pitchFamily="2" charset="0"/>
                <a:ea typeface="ＭＳ Ｐゴシック"/>
              </a:rPr>
              <a:t>,</a:t>
            </a:r>
          </a:p>
          <a:p>
            <a:r>
              <a:rPr lang="en-US" sz="1400" dirty="0">
                <a:latin typeface="Avenir Book" panose="02000503020000020003" pitchFamily="2" charset="0"/>
                <a:ea typeface="ＭＳ Ｐゴシック"/>
              </a:rPr>
              <a:t>Dany Dumont (Phil. Trans. A cover)</a:t>
            </a:r>
            <a:endParaRPr lang="en-NO" sz="1400" dirty="0">
              <a:latin typeface="Avenir Book" panose="02000503020000020003" pitchFamily="2" charset="0"/>
            </a:endParaRPr>
          </a:p>
          <a:p>
            <a:endParaRPr lang="en-US" sz="1400" b="1" dirty="0">
              <a:latin typeface="Avenir Book" panose="0200050302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9632C-E496-179C-E2EB-8A631488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5807575" cy="211677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Part II: The MIZ extent: evaluation and evolution</a:t>
            </a:r>
            <a:br>
              <a:rPr lang="en-NO" sz="3200" dirty="0"/>
            </a:br>
            <a:br>
              <a:rPr lang="en-NO" sz="3200" dirty="0"/>
            </a:br>
            <a:br>
              <a:rPr lang="en-GB" sz="3200" dirty="0"/>
            </a:br>
            <a:endParaRPr lang="en-GB" sz="3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E7CE520-F0E9-BB4F-DD9B-D8ACC2E5EF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2A1CB30-605F-2347-B87F-D111C9063F2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E5CDD7-2F49-3E2F-2B77-6E6A7A818A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8" r="10526"/>
          <a:stretch/>
        </p:blipFill>
        <p:spPr>
          <a:xfrm>
            <a:off x="6835408" y="65822"/>
            <a:ext cx="5356592" cy="679217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38D5D2-8DF0-0829-9A83-AF714C02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4" y="1691226"/>
            <a:ext cx="6557132" cy="42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2AFC9-C748-2803-FF29-E6958B15EE10}"/>
              </a:ext>
            </a:extLst>
          </p:cNvPr>
          <p:cNvSpPr txBox="1"/>
          <p:nvPr/>
        </p:nvSpPr>
        <p:spPr>
          <a:xfrm>
            <a:off x="2402955" y="3686092"/>
            <a:ext cx="2315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ICESat-2 (NASA)</a:t>
            </a:r>
            <a:endParaRPr lang="en-US" sz="18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AD9B3B-A836-E0C1-821C-10E6D2EB08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 marL="457177" indent="-457177" algn="just">
              <a:buFont typeface="Wingdings" charset="0"/>
              <a:buChar char="Ø"/>
            </a:pPr>
            <a:r>
              <a:rPr lang="en-US" sz="2800" b="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The magnitude of wave impact on sea ice mostly depends on how far they travel into the ice cover</a:t>
            </a:r>
            <a:endParaRPr lang="en-US" sz="2800" b="0" dirty="0">
              <a:solidFill>
                <a:schemeClr val="accent6"/>
              </a:solidFill>
              <a:latin typeface="Avenir Book" panose="02000503020000020003" pitchFamily="2" charset="0"/>
              <a:ea typeface="ＭＳ Ｐゴシック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Introduction (part II)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C9643A3-C2BE-00E0-336F-470147B9565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16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B062FA-4EAF-7EFD-B2F2-FD5CE48FE1A1}"/>
              </a:ext>
            </a:extLst>
          </p:cNvPr>
          <p:cNvSpPr/>
          <p:nvPr/>
        </p:nvSpPr>
        <p:spPr>
          <a:xfrm>
            <a:off x="680085" y="4832836"/>
            <a:ext cx="10831830" cy="66666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CDDDB-30FB-ABC3-303D-5A8DEFB3FC7F}"/>
              </a:ext>
            </a:extLst>
          </p:cNvPr>
          <p:cNvSpPr txBox="1"/>
          <p:nvPr/>
        </p:nvSpPr>
        <p:spPr>
          <a:xfrm>
            <a:off x="911780" y="4899302"/>
            <a:ext cx="1083183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Observations of the </a:t>
            </a:r>
            <a:r>
              <a:rPr lang="en-US" sz="2800" b="1" dirty="0" err="1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wMIZ</a:t>
            </a:r>
            <a:r>
              <a:rPr lang="en-US" sz="2800" b="1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 are rare, localized in time and space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6A5BE8-C550-50CC-880B-CFD69A66071C}"/>
              </a:ext>
            </a:extLst>
          </p:cNvPr>
          <p:cNvSpPr txBox="1"/>
          <p:nvPr/>
        </p:nvSpPr>
        <p:spPr>
          <a:xfrm>
            <a:off x="251306" y="2736502"/>
            <a:ext cx="113667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7" indent="-457177" algn="just">
              <a:buFont typeface="Wingdings" charset="0"/>
              <a:buChar char="Ø"/>
            </a:pPr>
            <a:r>
              <a:rPr lang="en-US" sz="28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A good wave-in-ice model investigating this impact should therefore ensure the </a:t>
            </a:r>
            <a:r>
              <a:rPr lang="en-US" sz="2800" b="1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MIZ</a:t>
            </a:r>
            <a:r>
              <a:rPr lang="en-US" sz="2800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 </a:t>
            </a:r>
            <a:r>
              <a:rPr lang="en-US" sz="2800" b="1" u="sng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extent</a:t>
            </a:r>
            <a:r>
              <a:rPr lang="en-US" sz="28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 is right, but this is highly uncertain as: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1D3E76-E78C-EAED-7B45-0DB21D30B9E1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25126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Evaluating the </a:t>
            </a:r>
            <a:r>
              <a:rPr lang="en-US" b="1" dirty="0" err="1">
                <a:latin typeface="Avenir Book" panose="02000503020000020003" pitchFamily="2" charset="0"/>
              </a:rPr>
              <a:t>wMIZ</a:t>
            </a:r>
            <a:r>
              <a:rPr lang="en-US" b="1" dirty="0">
                <a:latin typeface="Avenir Book" panose="02000503020000020003" pitchFamily="2" charset="0"/>
              </a:rPr>
              <a:t> extent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0D65EFB-8770-EDCF-ED00-929798975B1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26092-6FBF-EF69-0C80-8EE15E67D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9" b="34060"/>
          <a:stretch/>
        </p:blipFill>
        <p:spPr>
          <a:xfrm>
            <a:off x="2186439" y="1060891"/>
            <a:ext cx="9672687" cy="15355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361F52-AB10-E231-3BC6-5647DFC7B380}"/>
              </a:ext>
            </a:extLst>
          </p:cNvPr>
          <p:cNvGrpSpPr/>
          <p:nvPr/>
        </p:nvGrpSpPr>
        <p:grpSpPr>
          <a:xfrm>
            <a:off x="199775" y="1670592"/>
            <a:ext cx="1961662" cy="1488111"/>
            <a:chOff x="174245" y="1725475"/>
            <a:chExt cx="4190745" cy="536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35A601-5E76-6479-5EF7-9D96D33A7A3F}"/>
                </a:ext>
              </a:extLst>
            </p:cNvPr>
            <p:cNvSpPr/>
            <p:nvPr/>
          </p:nvSpPr>
          <p:spPr>
            <a:xfrm>
              <a:off x="174245" y="1725475"/>
              <a:ext cx="4190745" cy="5361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DBA989-8602-E128-20B2-4F0CEDE208E8}"/>
                </a:ext>
              </a:extLst>
            </p:cNvPr>
            <p:cNvSpPr txBox="1"/>
            <p:nvPr/>
          </p:nvSpPr>
          <p:spPr>
            <a:xfrm>
              <a:off x="174245" y="1738379"/>
              <a:ext cx="3922709" cy="498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Here comes ICESat-2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163CF3-900A-FBD4-7996-12DAD5C4080B}"/>
              </a:ext>
            </a:extLst>
          </p:cNvPr>
          <p:cNvSpPr txBox="1"/>
          <p:nvPr/>
        </p:nvSpPr>
        <p:spPr>
          <a:xfrm>
            <a:off x="146304" y="3158076"/>
            <a:ext cx="210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Horvat et al., 2020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8B714-5355-D826-C3AA-954A8A0EF861}"/>
              </a:ext>
            </a:extLst>
          </p:cNvPr>
          <p:cNvSpPr txBox="1"/>
          <p:nvPr/>
        </p:nvSpPr>
        <p:spPr>
          <a:xfrm>
            <a:off x="2709490" y="3019377"/>
            <a:ext cx="79645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They derive a “wave-affected fraction” (WAF)  by doing the ratio of  ICESat-2 tracks affected by waves over the total number of tracks for each location</a:t>
            </a:r>
            <a:endParaRPr lang="en-US" sz="3200" b="1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31B77983-9D85-BB83-F89B-F495B163B4FA}"/>
              </a:ext>
            </a:extLst>
          </p:cNvPr>
          <p:cNvSpPr/>
          <p:nvPr/>
        </p:nvSpPr>
        <p:spPr>
          <a:xfrm flipV="1">
            <a:off x="2391438" y="2789830"/>
            <a:ext cx="636104" cy="1393149"/>
          </a:xfrm>
          <a:prstGeom prst="bentArrow">
            <a:avLst>
              <a:gd name="adj1" fmla="val 18143"/>
              <a:gd name="adj2" fmla="val 17734"/>
              <a:gd name="adj3" fmla="val 25000"/>
              <a:gd name="adj4" fmla="val 3615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55CFEF-083D-6C7C-27C1-2D4985D4D28E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308333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50774E-0E86-95CC-ACE5-BFEAD17647A0}"/>
              </a:ext>
            </a:extLst>
          </p:cNvPr>
          <p:cNvGrpSpPr/>
          <p:nvPr/>
        </p:nvGrpSpPr>
        <p:grpSpPr>
          <a:xfrm>
            <a:off x="2234561" y="1111989"/>
            <a:ext cx="9252589" cy="4015505"/>
            <a:chOff x="2566456" y="1388372"/>
            <a:chExt cx="9121909" cy="38838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704C95-58EF-16C7-0904-16229B129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91" t="9162" r="84870" b="13800"/>
            <a:stretch/>
          </p:blipFill>
          <p:spPr>
            <a:xfrm>
              <a:off x="2566456" y="1413718"/>
              <a:ext cx="705401" cy="385846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BB85CF-C39D-8930-BD94-72AE70B57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62" t="48103" r="14125" b="12700"/>
            <a:stretch/>
          </p:blipFill>
          <p:spPr>
            <a:xfrm>
              <a:off x="3100980" y="1390700"/>
              <a:ext cx="7835440" cy="37854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06C641-029C-8865-F672-EC1CC0FAA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726" t="9308" r="5870" b="16586"/>
            <a:stretch/>
          </p:blipFill>
          <p:spPr>
            <a:xfrm>
              <a:off x="10936420" y="1388372"/>
              <a:ext cx="751945" cy="3785448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Evaluating the </a:t>
            </a:r>
            <a:r>
              <a:rPr lang="en-US" b="1" dirty="0" err="1">
                <a:latin typeface="Avenir Book" panose="02000503020000020003" pitchFamily="2" charset="0"/>
              </a:rPr>
              <a:t>wMIZ</a:t>
            </a:r>
            <a:r>
              <a:rPr lang="en-US" b="1" dirty="0">
                <a:latin typeface="Avenir Book" panose="02000503020000020003" pitchFamily="2" charset="0"/>
              </a:rPr>
              <a:t> extent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A0A964B-6387-448C-45F6-03E8306BA72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18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5AD0F-AE6D-A06F-748C-82DBDB0ED314}"/>
              </a:ext>
            </a:extLst>
          </p:cNvPr>
          <p:cNvSpPr/>
          <p:nvPr/>
        </p:nvSpPr>
        <p:spPr>
          <a:xfrm>
            <a:off x="556591" y="5405412"/>
            <a:ext cx="11032236" cy="577664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56A3A-B158-9CB3-178E-51031D58D309}"/>
              </a:ext>
            </a:extLst>
          </p:cNvPr>
          <p:cNvSpPr txBox="1"/>
          <p:nvPr/>
        </p:nvSpPr>
        <p:spPr>
          <a:xfrm>
            <a:off x="603173" y="5463411"/>
            <a:ext cx="1088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wave-affected fraction (WAF) can be used to define </a:t>
            </a:r>
            <a:r>
              <a:rPr 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wMIZ</a:t>
            </a:r>
            <a:r>
              <a:rPr 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77318-81B9-3B92-D4FE-0B74B90B296B}"/>
              </a:ext>
            </a:extLst>
          </p:cNvPr>
          <p:cNvSpPr txBox="1"/>
          <p:nvPr/>
        </p:nvSpPr>
        <p:spPr>
          <a:xfrm>
            <a:off x="2721612" y="4867217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Horvat et al., 2020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2426B0-2990-4AE8-C830-9203F95B8AA5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6CFA04-4E59-CA9C-2E76-780B728D1BDD}"/>
              </a:ext>
            </a:extLst>
          </p:cNvPr>
          <p:cNvSpPr/>
          <p:nvPr/>
        </p:nvSpPr>
        <p:spPr>
          <a:xfrm>
            <a:off x="0" y="1412825"/>
            <a:ext cx="2108200" cy="203302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(WAF &gt; 7.5%), then the location is wave-affected</a:t>
            </a:r>
          </a:p>
        </p:txBody>
      </p:sp>
    </p:spTree>
    <p:extLst>
      <p:ext uri="{BB962C8B-B14F-4D97-AF65-F5344CB8AC3E}">
        <p14:creationId xmlns:p14="http://schemas.microsoft.com/office/powerpoint/2010/main" val="30130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91B36-18A2-EE9A-8B09-437DD6B85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Evaluating the </a:t>
            </a:r>
            <a:r>
              <a:rPr lang="en-US" b="1" dirty="0" err="1">
                <a:latin typeface="Avenir Book" panose="02000503020000020003" pitchFamily="2" charset="0"/>
              </a:rPr>
              <a:t>wMIZ</a:t>
            </a:r>
            <a:r>
              <a:rPr lang="en-US" b="1" dirty="0">
                <a:latin typeface="Avenir Book" panose="02000503020000020003" pitchFamily="2" charset="0"/>
              </a:rPr>
              <a:t> extent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0D65EFB-8770-EDCF-ED00-929798975B1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26092-6FBF-EF69-0C80-8EE15E67D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9" b="34060"/>
          <a:stretch/>
        </p:blipFill>
        <p:spPr>
          <a:xfrm>
            <a:off x="2186439" y="1060891"/>
            <a:ext cx="9672687" cy="15355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361F52-AB10-E231-3BC6-5647DFC7B380}"/>
              </a:ext>
            </a:extLst>
          </p:cNvPr>
          <p:cNvGrpSpPr/>
          <p:nvPr/>
        </p:nvGrpSpPr>
        <p:grpSpPr>
          <a:xfrm>
            <a:off x="199775" y="1670592"/>
            <a:ext cx="1961662" cy="1488111"/>
            <a:chOff x="174245" y="1725475"/>
            <a:chExt cx="4190745" cy="536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35A601-5E76-6479-5EF7-9D96D33A7A3F}"/>
                </a:ext>
              </a:extLst>
            </p:cNvPr>
            <p:cNvSpPr/>
            <p:nvPr/>
          </p:nvSpPr>
          <p:spPr>
            <a:xfrm>
              <a:off x="174245" y="1725475"/>
              <a:ext cx="4190745" cy="5361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DBA989-8602-E128-20B2-4F0CEDE208E8}"/>
                </a:ext>
              </a:extLst>
            </p:cNvPr>
            <p:cNvSpPr txBox="1"/>
            <p:nvPr/>
          </p:nvSpPr>
          <p:spPr>
            <a:xfrm>
              <a:off x="174245" y="1738379"/>
              <a:ext cx="3922709" cy="498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Here comes ICESat-2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163CF3-900A-FBD4-7996-12DAD5C4080B}"/>
              </a:ext>
            </a:extLst>
          </p:cNvPr>
          <p:cNvSpPr txBox="1"/>
          <p:nvPr/>
        </p:nvSpPr>
        <p:spPr>
          <a:xfrm>
            <a:off x="146304" y="3158076"/>
            <a:ext cx="210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Horvat et al., 2020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31B77983-9D85-BB83-F89B-F495B163B4FA}"/>
              </a:ext>
            </a:extLst>
          </p:cNvPr>
          <p:cNvSpPr/>
          <p:nvPr/>
        </p:nvSpPr>
        <p:spPr>
          <a:xfrm flipV="1">
            <a:off x="2391438" y="2789830"/>
            <a:ext cx="636104" cy="1393149"/>
          </a:xfrm>
          <a:prstGeom prst="bentArrow">
            <a:avLst>
              <a:gd name="adj1" fmla="val 18143"/>
              <a:gd name="adj2" fmla="val 17734"/>
              <a:gd name="adj3" fmla="val 25000"/>
              <a:gd name="adj4" fmla="val 3615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6752FC-059A-9721-33D8-B6C0EFBDE5B6}"/>
              </a:ext>
            </a:extLst>
          </p:cNvPr>
          <p:cNvSpPr/>
          <p:nvPr/>
        </p:nvSpPr>
        <p:spPr>
          <a:xfrm>
            <a:off x="3257543" y="3089508"/>
            <a:ext cx="7999667" cy="21869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F878F-0853-01FD-AD5D-105E94EAFB18}"/>
              </a:ext>
            </a:extLst>
          </p:cNvPr>
          <p:cNvSpPr txBox="1"/>
          <p:nvPr/>
        </p:nvSpPr>
        <p:spPr>
          <a:xfrm>
            <a:off x="4074836" y="3151926"/>
            <a:ext cx="61364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that information to evaluate our model over large spatial and long temporal scales?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1EEED3-89EA-A736-B347-D1B7BD149F44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7040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3AA10-1697-B24F-3A01-25788C601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1A3B06-65E4-F7D9-6FC9-9EB6E3D013A3}"/>
              </a:ext>
            </a:extLst>
          </p:cNvPr>
          <p:cNvGrpSpPr/>
          <p:nvPr/>
        </p:nvGrpSpPr>
        <p:grpSpPr>
          <a:xfrm>
            <a:off x="1967009" y="1117920"/>
            <a:ext cx="8257982" cy="5274371"/>
            <a:chOff x="718710" y="1169440"/>
            <a:chExt cx="7212341" cy="48226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8E3783F-4EFC-56B9-8196-C2188C89B4D3}"/>
                </a:ext>
              </a:extLst>
            </p:cNvPr>
            <p:cNvGrpSpPr/>
            <p:nvPr/>
          </p:nvGrpSpPr>
          <p:grpSpPr>
            <a:xfrm>
              <a:off x="718710" y="1169440"/>
              <a:ext cx="7212341" cy="4822682"/>
              <a:chOff x="254254" y="2459503"/>
              <a:chExt cx="5174237" cy="3644301"/>
            </a:xfrm>
          </p:grpSpPr>
          <p:sp>
            <p:nvSpPr>
              <p:cNvPr id="10" name="TextShape 4">
                <a:extLst>
                  <a:ext uri="{FF2B5EF4-FFF2-40B4-BE49-F238E27FC236}">
                    <a16:creationId xmlns:a16="http://schemas.microsoft.com/office/drawing/2014/main" id="{B7540F09-7424-502D-6DDD-D41D4CEE4C5B}"/>
                  </a:ext>
                </a:extLst>
              </p:cNvPr>
              <p:cNvSpPr txBox="1"/>
              <p:nvPr/>
            </p:nvSpPr>
            <p:spPr>
              <a:xfrm>
                <a:off x="3547724" y="3874090"/>
                <a:ext cx="856372" cy="277172"/>
              </a:xfrm>
              <a:prstGeom prst="rect">
                <a:avLst/>
              </a:prstGeom>
            </p:spPr>
            <p:txBody>
              <a:bodyPr lIns="67500" tIns="33750" rIns="67500" bIns="33750"/>
              <a:lstStyle/>
              <a:p>
                <a:pPr algn="ctr"/>
                <a:r>
                  <a:rPr lang="en-GB" sz="750" dirty="0">
                    <a:latin typeface="Arial"/>
                  </a:rPr>
                  <a:t>Waves Radiative </a:t>
                </a:r>
                <a:endParaRPr sz="1013" dirty="0"/>
              </a:p>
              <a:p>
                <a:pPr algn="ctr"/>
                <a:r>
                  <a:rPr lang="en-GB" sz="750" dirty="0">
                    <a:latin typeface="Arial"/>
                  </a:rPr>
                  <a:t>Stress</a:t>
                </a:r>
                <a:endParaRPr sz="1013" dirty="0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359E9557-0AEC-A9E1-4202-86A28DF31A56}"/>
                  </a:ext>
                </a:extLst>
              </p:cNvPr>
              <p:cNvSpPr/>
              <p:nvPr/>
            </p:nvSpPr>
            <p:spPr>
              <a:xfrm>
                <a:off x="4084210" y="3837788"/>
                <a:ext cx="156912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889DBF38-DA7A-8F24-7916-5A218D270768}"/>
                  </a:ext>
                </a:extLst>
              </p:cNvPr>
              <p:cNvSpPr/>
              <p:nvPr/>
            </p:nvSpPr>
            <p:spPr>
              <a:xfrm>
                <a:off x="3693519" y="3830228"/>
                <a:ext cx="156912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BEDC8CE-B609-35D1-93C8-9A2117E687F8}"/>
                  </a:ext>
                </a:extLst>
              </p:cNvPr>
              <p:cNvPicPr/>
              <p:nvPr/>
            </p:nvPicPr>
            <p:blipFill>
              <a:blip r:embed="rId2"/>
              <a:srcRect t="4141" b="8863"/>
              <a:stretch>
                <a:fillRect/>
              </a:stretch>
            </p:blipFill>
            <p:spPr>
              <a:xfrm>
                <a:off x="254254" y="2459503"/>
                <a:ext cx="5174237" cy="36443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" name="TextShape 7">
                <a:extLst>
                  <a:ext uri="{FF2B5EF4-FFF2-40B4-BE49-F238E27FC236}">
                    <a16:creationId xmlns:a16="http://schemas.microsoft.com/office/drawing/2014/main" id="{A7434DD0-31B9-C321-985E-D70C1C4BDFE4}"/>
                  </a:ext>
                </a:extLst>
              </p:cNvPr>
              <p:cNvSpPr txBox="1"/>
              <p:nvPr/>
            </p:nvSpPr>
            <p:spPr>
              <a:xfrm>
                <a:off x="3547724" y="3874090"/>
                <a:ext cx="856372" cy="277172"/>
              </a:xfrm>
              <a:prstGeom prst="rect">
                <a:avLst/>
              </a:prstGeom>
            </p:spPr>
            <p:txBody>
              <a:bodyPr lIns="67500" tIns="33750" rIns="67500" bIns="33750"/>
              <a:lstStyle/>
              <a:p>
                <a:pPr algn="ctr"/>
                <a:r>
                  <a:rPr lang="en-GB" sz="1000" dirty="0">
                    <a:latin typeface="Arial"/>
                  </a:rPr>
                  <a:t>Wave Radiation </a:t>
                </a:r>
                <a:endParaRPr sz="1200" dirty="0"/>
              </a:p>
              <a:p>
                <a:pPr algn="ctr"/>
                <a:r>
                  <a:rPr lang="en-GB" sz="1000" dirty="0">
                    <a:latin typeface="Arial"/>
                  </a:rPr>
                  <a:t>Stress</a:t>
                </a:r>
                <a:endParaRPr sz="1200" dirty="0"/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E3D12720-167B-3DCF-920A-C2D0B1720C84}"/>
                  </a:ext>
                </a:extLst>
              </p:cNvPr>
              <p:cNvSpPr/>
              <p:nvPr/>
            </p:nvSpPr>
            <p:spPr>
              <a:xfrm>
                <a:off x="4084210" y="3837788"/>
                <a:ext cx="156912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4B70D3AB-0F37-C187-E1BD-45C91FD2C2E8}"/>
                  </a:ext>
                </a:extLst>
              </p:cNvPr>
              <p:cNvSpPr/>
              <p:nvPr/>
            </p:nvSpPr>
            <p:spPr>
              <a:xfrm>
                <a:off x="3693519" y="3830228"/>
                <a:ext cx="156912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1624D0-FE76-45F7-2A78-F134753E6B57}"/>
                </a:ext>
              </a:extLst>
            </p:cNvPr>
            <p:cNvSpPr/>
            <p:nvPr/>
          </p:nvSpPr>
          <p:spPr>
            <a:xfrm>
              <a:off x="3515504" y="1535604"/>
              <a:ext cx="3684178" cy="369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b="1" dirty="0">
                  <a:latin typeface="Arial"/>
                </a:rPr>
                <a:t>Sea ice fragmentation by waves</a:t>
              </a:r>
              <a:endParaRPr lang="en-GB" b="1" dirty="0">
                <a:cs typeface="Calibri"/>
              </a:endParaRP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07A1A344-43BB-470F-5D50-52D04F6F281D}"/>
                </a:ext>
              </a:extLst>
            </p:cNvPr>
            <p:cNvSpPr/>
            <p:nvPr/>
          </p:nvSpPr>
          <p:spPr>
            <a:xfrm rot="5400000">
              <a:off x="5130270" y="873747"/>
              <a:ext cx="385738" cy="2315078"/>
            </a:xfrm>
            <a:prstGeom prst="leftBrac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5C0B6A-0122-31CD-2642-BE0996881E6A}"/>
              </a:ext>
            </a:extLst>
          </p:cNvPr>
          <p:cNvSpPr/>
          <p:nvPr/>
        </p:nvSpPr>
        <p:spPr>
          <a:xfrm>
            <a:off x="8257592" y="4562670"/>
            <a:ext cx="3638939" cy="13255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FD2E4-186B-D18D-867E-1C1905C2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1C773-784F-9D5D-E609-CAD011B306A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2</a:t>
            </a:fld>
            <a:endParaRPr lang="en-GB"/>
          </a:p>
        </p:txBody>
      </p:sp>
      <p:sp>
        <p:nvSpPr>
          <p:cNvPr id="17" name="TextShape 10">
            <a:extLst>
              <a:ext uri="{FF2B5EF4-FFF2-40B4-BE49-F238E27FC236}">
                <a16:creationId xmlns:a16="http://schemas.microsoft.com/office/drawing/2014/main" id="{74CE66E8-1997-1993-B3FB-BE033B98BAA8}"/>
              </a:ext>
            </a:extLst>
          </p:cNvPr>
          <p:cNvSpPr txBox="1"/>
          <p:nvPr/>
        </p:nvSpPr>
        <p:spPr>
          <a:xfrm>
            <a:off x="322109" y="5621697"/>
            <a:ext cx="1644899" cy="740850"/>
          </a:xfrm>
          <a:prstGeom prst="rect">
            <a:avLst/>
          </a:prstGeom>
        </p:spPr>
        <p:txBody>
          <a:bodyPr lIns="67500" tIns="33750" rIns="67500" bIns="33750" anchor="t"/>
          <a:lstStyle/>
          <a:p>
            <a:r>
              <a:rPr lang="en-GB" sz="1400" i="1" dirty="0">
                <a:solidFill>
                  <a:schemeClr val="accent3"/>
                </a:solidFill>
                <a:latin typeface="Arial"/>
              </a:rPr>
              <a:t>Credits : APL, Univ. of Washington</a:t>
            </a:r>
            <a:endParaRPr lang="en-US" sz="1400" dirty="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364359-61A8-A904-7C94-B47C1C93CED8}"/>
              </a:ext>
            </a:extLst>
          </p:cNvPr>
          <p:cNvSpPr txBox="1"/>
          <p:nvPr/>
        </p:nvSpPr>
        <p:spPr>
          <a:xfrm>
            <a:off x="8341568" y="4791793"/>
            <a:ext cx="3451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chemeClr val="accent6"/>
                </a:solidFill>
                <a:latin typeface="Avenir Book" panose="02000503020000020003" pitchFamily="2" charset="0"/>
              </a:rPr>
              <a:t>Waves play a large role in shaping the MIZ by </a:t>
            </a:r>
            <a:r>
              <a:rPr lang="en-GB" sz="1800" b="1" dirty="0">
                <a:solidFill>
                  <a:schemeClr val="accent6"/>
                </a:solidFill>
                <a:latin typeface="Avenir Book" panose="02000503020000020003" pitchFamily="2" charset="0"/>
              </a:rPr>
              <a:t>breaking the ice.</a:t>
            </a:r>
            <a:endParaRPr lang="en-US" sz="1800" b="1" dirty="0">
              <a:solidFill>
                <a:schemeClr val="accent6"/>
              </a:solidFill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2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B48ED94-AFFC-9B58-F7D1-9A1480F4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Evaluating the </a:t>
            </a:r>
            <a:r>
              <a:rPr lang="en-US" b="1" dirty="0" err="1">
                <a:latin typeface="Avenir Book" panose="02000503020000020003" pitchFamily="2" charset="0"/>
              </a:rPr>
              <a:t>wMIZ</a:t>
            </a:r>
            <a:r>
              <a:rPr lang="en-US" b="1" dirty="0">
                <a:latin typeface="Avenir Book" panose="02000503020000020003" pitchFamily="2" charset="0"/>
              </a:rPr>
              <a:t> extent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C9D7A-9B85-8755-1803-37BC9DA7F3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20</a:t>
            </a:fld>
            <a:endParaRPr 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855DF489-04BB-311F-53B2-813D621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543650" y="707938"/>
            <a:ext cx="5648181" cy="5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B7C5-A096-4FDB-6802-82BF9350D98A}"/>
              </a:ext>
            </a:extLst>
          </p:cNvPr>
          <p:cNvSpPr txBox="1"/>
          <p:nvPr/>
        </p:nvSpPr>
        <p:spPr>
          <a:xfrm>
            <a:off x="8184335" y="412818"/>
            <a:ext cx="619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5FF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Wave affected locations (IS2)</a:t>
            </a:r>
            <a:endParaRPr lang="en-NO" b="1" dirty="0">
              <a:solidFill>
                <a:srgbClr val="FF85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79DE0-8F93-1058-3789-68C819F7E891}"/>
              </a:ext>
            </a:extLst>
          </p:cNvPr>
          <p:cNvSpPr txBox="1"/>
          <p:nvPr/>
        </p:nvSpPr>
        <p:spPr>
          <a:xfrm>
            <a:off x="645084" y="4479545"/>
            <a:ext cx="4397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Example: Feb. 2019</a:t>
            </a:r>
            <a:endParaRPr lang="en-US" sz="2400" b="1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4F279-8EF7-6B03-B472-8751AAE1D7FC}"/>
              </a:ext>
            </a:extLst>
          </p:cNvPr>
          <p:cNvSpPr txBox="1"/>
          <p:nvPr/>
        </p:nvSpPr>
        <p:spPr>
          <a:xfrm>
            <a:off x="-100013" y="117812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Challenge: 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Need to define what the WAF is in the model!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C0B79-EDDC-BE0B-BF9A-5C8EDF7B876B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3424288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B21DD8-E187-FD8C-114E-BA6347E3833A}"/>
              </a:ext>
            </a:extLst>
          </p:cNvPr>
          <p:cNvSpPr txBox="1"/>
          <p:nvPr/>
        </p:nvSpPr>
        <p:spPr>
          <a:xfrm>
            <a:off x="645084" y="4479545"/>
            <a:ext cx="4397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Example: Feb. 2019</a:t>
            </a:r>
            <a:endParaRPr lang="en-US" sz="2400" b="1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</a:t>
            </a:r>
            <a:r>
              <a:rPr lang="en-US" dirty="0" err="1"/>
              <a:t>wMIZ</a:t>
            </a:r>
            <a:r>
              <a:rPr lang="en-US" dirty="0"/>
              <a:t> extent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03DE-0D79-EA1E-0CC4-A849C8A9BC5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21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5AD0F-AE6D-A06F-748C-82DBDB0ED314}"/>
              </a:ext>
            </a:extLst>
          </p:cNvPr>
          <p:cNvSpPr/>
          <p:nvPr/>
        </p:nvSpPr>
        <p:spPr>
          <a:xfrm>
            <a:off x="226459" y="3807703"/>
            <a:ext cx="6295365" cy="230832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D974A-F9C0-B53E-53F1-99B5362A4314}"/>
              </a:ext>
            </a:extLst>
          </p:cNvPr>
          <p:cNvSpPr txBox="1"/>
          <p:nvPr/>
        </p:nvSpPr>
        <p:spPr>
          <a:xfrm>
            <a:off x="190710" y="201179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 Where the model results suggest waves would be large enough to affect ICESat-2 tracks for at least one event</a:t>
            </a:r>
            <a:endParaRPr lang="en-US" sz="2400" b="1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7E437-45DF-E86A-1FF6-5A9AB10D9D21}"/>
              </a:ext>
            </a:extLst>
          </p:cNvPr>
          <p:cNvSpPr txBox="1"/>
          <p:nvPr/>
        </p:nvSpPr>
        <p:spPr>
          <a:xfrm>
            <a:off x="439370" y="4013299"/>
            <a:ext cx="5869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Model do well for MIZ affected by swells (Atlantic sector), less well in the Beaufort/ Chukchi area, but observations seem noisier in these areas.</a:t>
            </a:r>
            <a:endParaRPr lang="en-US" sz="2400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855DF489-04BB-311F-53B2-813D621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543650" y="707938"/>
            <a:ext cx="5648181" cy="5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70738-E019-881B-22D3-69866609DBD8}"/>
              </a:ext>
            </a:extLst>
          </p:cNvPr>
          <p:cNvSpPr txBox="1"/>
          <p:nvPr/>
        </p:nvSpPr>
        <p:spPr>
          <a:xfrm>
            <a:off x="8184335" y="412818"/>
            <a:ext cx="3522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5FF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Wave affected locations (IS2)</a:t>
            </a:r>
            <a:endParaRPr lang="en-NO" b="1" dirty="0">
              <a:solidFill>
                <a:srgbClr val="FF85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6A2C-D249-3828-7DFA-5D1A08F9D028}"/>
              </a:ext>
            </a:extLst>
          </p:cNvPr>
          <p:cNvSpPr txBox="1"/>
          <p:nvPr/>
        </p:nvSpPr>
        <p:spPr>
          <a:xfrm>
            <a:off x="8184334" y="132292"/>
            <a:ext cx="3522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F708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MIZ extent (model)</a:t>
            </a:r>
            <a:endParaRPr lang="en-NO" b="1" dirty="0">
              <a:solidFill>
                <a:srgbClr val="21F70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EF666-E02C-FAE2-0A14-26857E894B85}"/>
              </a:ext>
            </a:extLst>
          </p:cNvPr>
          <p:cNvSpPr txBox="1"/>
          <p:nvPr/>
        </p:nvSpPr>
        <p:spPr>
          <a:xfrm>
            <a:off x="-100013" y="117812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Challenge: 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Need to define what the WAF is in the model!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CBC323-74F7-FA46-9908-83E9C04BFADE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F5134-37F0-B742-D88F-6BB90D2B2868}"/>
              </a:ext>
            </a:extLst>
          </p:cNvPr>
          <p:cNvSpPr txBox="1"/>
          <p:nvPr/>
        </p:nvSpPr>
        <p:spPr>
          <a:xfrm>
            <a:off x="6630242" y="6218428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Boutin et al., 2022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8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2527-0C3E-B0CA-1246-4F8065784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619FAC-88D0-BF70-2580-009C91F1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MIZ extent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8B5B5-EA61-AC94-ADA5-694BEC7154F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22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C70F4-A18F-5241-998D-3A7565764174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71C3B-9D3E-8E4A-7C87-CB272C29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70"/>
          <a:stretch>
            <a:fillRect/>
          </a:stretch>
        </p:blipFill>
        <p:spPr>
          <a:xfrm>
            <a:off x="0" y="1135682"/>
            <a:ext cx="4059936" cy="4860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2591D-8CC5-3AE1-5A03-A1EBF4478E46}"/>
              </a:ext>
            </a:extLst>
          </p:cNvPr>
          <p:cNvSpPr txBox="1"/>
          <p:nvPr/>
        </p:nvSpPr>
        <p:spPr>
          <a:xfrm>
            <a:off x="349848" y="6093747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Boutin et al., 2022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99134E0-9DC9-432E-EAB9-A2077128870B}"/>
              </a:ext>
            </a:extLst>
          </p:cNvPr>
          <p:cNvSpPr/>
          <p:nvPr/>
        </p:nvSpPr>
        <p:spPr>
          <a:xfrm>
            <a:off x="4530000" y="3015727"/>
            <a:ext cx="1304276" cy="731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83420-01F2-EB10-A2F0-763E1B785C2F}"/>
              </a:ext>
            </a:extLst>
          </p:cNvPr>
          <p:cNvSpPr txBox="1"/>
          <p:nvPr/>
        </p:nvSpPr>
        <p:spPr>
          <a:xfrm>
            <a:off x="4429416" y="1135682"/>
            <a:ext cx="16665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Gives us some trust to investigate MIZ extent over longer time scales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06676-12BC-65DD-4AD2-A8F8F8E9A341}"/>
              </a:ext>
            </a:extLst>
          </p:cNvPr>
          <p:cNvSpPr/>
          <p:nvPr/>
        </p:nvSpPr>
        <p:spPr>
          <a:xfrm>
            <a:off x="6947196" y="1042673"/>
            <a:ext cx="4422905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1600" b="1" dirty="0"/>
              <a:t>Resolution</a:t>
            </a:r>
            <a:r>
              <a:rPr lang="nb-NO" sz="1600" dirty="0"/>
              <a:t>: 25km</a:t>
            </a:r>
          </a:p>
          <a:p>
            <a:r>
              <a:rPr lang="nb-NO" sz="1600" b="1" dirty="0" err="1"/>
              <a:t>Period</a:t>
            </a:r>
            <a:r>
              <a:rPr lang="nb-NO" sz="1600" b="1" dirty="0"/>
              <a:t>: </a:t>
            </a:r>
            <a:r>
              <a:rPr lang="nb-NO" sz="1600" dirty="0"/>
              <a:t>1993—2023</a:t>
            </a:r>
          </a:p>
          <a:p>
            <a:r>
              <a:rPr lang="nb-NO" sz="1600" b="1" dirty="0" err="1"/>
              <a:t>Atm</a:t>
            </a:r>
            <a:r>
              <a:rPr lang="nb-NO" sz="1600" b="1" dirty="0"/>
              <a:t> </a:t>
            </a:r>
            <a:r>
              <a:rPr lang="nb-NO" sz="1600" b="1" dirty="0" err="1"/>
              <a:t>forcings</a:t>
            </a:r>
            <a:r>
              <a:rPr lang="nb-NO" sz="1600" b="1" dirty="0"/>
              <a:t>: </a:t>
            </a:r>
            <a:r>
              <a:rPr lang="nb-NO" sz="1600" dirty="0"/>
              <a:t>ERA5</a:t>
            </a:r>
          </a:p>
          <a:p>
            <a:r>
              <a:rPr lang="nb-NO" sz="1600" b="1" dirty="0"/>
              <a:t>Ocean </a:t>
            </a:r>
            <a:r>
              <a:rPr lang="nb-NO" sz="1600" b="1" dirty="0" err="1"/>
              <a:t>forcings</a:t>
            </a:r>
            <a:r>
              <a:rPr lang="nb-NO" sz="1600" b="1" dirty="0"/>
              <a:t> (for </a:t>
            </a:r>
            <a:r>
              <a:rPr lang="nb-NO" sz="1600" b="1" dirty="0" err="1"/>
              <a:t>sea</a:t>
            </a:r>
            <a:r>
              <a:rPr lang="nb-NO" sz="1600" b="1" dirty="0"/>
              <a:t> </a:t>
            </a:r>
            <a:r>
              <a:rPr lang="nb-NO" sz="1600" b="1" dirty="0" err="1"/>
              <a:t>ice</a:t>
            </a:r>
            <a:r>
              <a:rPr lang="nb-NO" sz="1600" b="1" dirty="0"/>
              <a:t> </a:t>
            </a:r>
            <a:r>
              <a:rPr lang="nb-NO" sz="1600" b="1" dirty="0" err="1"/>
              <a:t>only</a:t>
            </a:r>
            <a:r>
              <a:rPr lang="nb-NO" sz="1600" b="1" dirty="0"/>
              <a:t> ): </a:t>
            </a:r>
            <a:r>
              <a:rPr lang="nb-NO" sz="1600" dirty="0"/>
              <a:t>GLORYS12v1</a:t>
            </a:r>
          </a:p>
          <a:p>
            <a:r>
              <a:rPr lang="nb-NO" sz="1600" b="1" dirty="0" err="1"/>
              <a:t>Wave</a:t>
            </a:r>
            <a:r>
              <a:rPr lang="nb-NO" sz="1600" b="1" dirty="0"/>
              <a:t> </a:t>
            </a:r>
            <a:r>
              <a:rPr lang="nb-NO" sz="1600" b="1" dirty="0" err="1"/>
              <a:t>spectra</a:t>
            </a:r>
            <a:r>
              <a:rPr lang="nb-NO" sz="1600" b="1" dirty="0"/>
              <a:t> at </a:t>
            </a:r>
            <a:r>
              <a:rPr lang="nb-NO" sz="1600" b="1" dirty="0" err="1"/>
              <a:t>theboundary</a:t>
            </a:r>
            <a:r>
              <a:rPr lang="nb-NO" sz="1600" b="1" dirty="0"/>
              <a:t>: </a:t>
            </a:r>
            <a:r>
              <a:rPr lang="nb-NO" sz="1600" dirty="0" err="1"/>
              <a:t>Ifremer</a:t>
            </a:r>
            <a:r>
              <a:rPr lang="nb-NO" sz="1600" dirty="0"/>
              <a:t> </a:t>
            </a:r>
            <a:r>
              <a:rPr lang="nb-NO" sz="1600" dirty="0" err="1"/>
              <a:t>hindcast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83B6E-5611-0D42-26A6-3FD97D40CA5F}"/>
              </a:ext>
            </a:extLst>
          </p:cNvPr>
          <p:cNvSpPr txBox="1"/>
          <p:nvPr/>
        </p:nvSpPr>
        <p:spPr>
          <a:xfrm>
            <a:off x="6125849" y="6148015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Boutin et al., in prep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4CA620-4773-0BA9-9274-1517B56C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75" y="2581675"/>
            <a:ext cx="6067573" cy="36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52BEC5-5E3E-9432-116E-829415E81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32943" r="20097" b="20981"/>
          <a:stretch>
            <a:fillRect/>
          </a:stretch>
        </p:blipFill>
        <p:spPr bwMode="auto">
          <a:xfrm>
            <a:off x="6459100" y="3493252"/>
            <a:ext cx="875045" cy="9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0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38370-1C50-66D0-09E3-872FAE5EC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7FCD7C-2CC8-A2DC-ADC0-13E3A7DE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MIZ extent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42177-9366-0F4B-685D-9461AEE669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23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3F6754-2D7C-5DB7-54D2-216C6B527CAE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9FCD0A-4C7E-3C72-90C8-0BD60D30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3" y="1183800"/>
            <a:ext cx="567647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0CE710-95D2-BF00-336C-88C8D2094F61}"/>
              </a:ext>
            </a:extLst>
          </p:cNvPr>
          <p:cNvSpPr txBox="1"/>
          <p:nvPr/>
        </p:nvSpPr>
        <p:spPr>
          <a:xfrm>
            <a:off x="6096000" y="950287"/>
            <a:ext cx="6616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Seasonal climatology of the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FC793-D7EB-0B76-F896-76720A15A586}"/>
              </a:ext>
            </a:extLst>
          </p:cNvPr>
          <p:cNvSpPr txBox="1"/>
          <p:nvPr/>
        </p:nvSpPr>
        <p:spPr>
          <a:xfrm>
            <a:off x="6357456" y="1838890"/>
            <a:ext cx="1469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 (Hs)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B2A9C-7041-E3C5-A77D-E8C0EA103445}"/>
              </a:ext>
            </a:extLst>
          </p:cNvPr>
          <p:cNvSpPr txBox="1"/>
          <p:nvPr/>
        </p:nvSpPr>
        <p:spPr>
          <a:xfrm>
            <a:off x="6357456" y="3349145"/>
            <a:ext cx="221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 (Floe size)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FD8A3-EE7F-7AF2-F075-7988DE8D0394}"/>
              </a:ext>
            </a:extLst>
          </p:cNvPr>
          <p:cNvSpPr txBox="1"/>
          <p:nvPr/>
        </p:nvSpPr>
        <p:spPr>
          <a:xfrm>
            <a:off x="6357456" y="5126352"/>
            <a:ext cx="9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cMIZ</a:t>
            </a:r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3A4AD-F7EA-73A0-ED63-B18055FB0C81}"/>
              </a:ext>
            </a:extLst>
          </p:cNvPr>
          <p:cNvSpPr txBox="1"/>
          <p:nvPr/>
        </p:nvSpPr>
        <p:spPr>
          <a:xfrm>
            <a:off x="9404268" y="5261382"/>
            <a:ext cx="204733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Looks reasonable?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78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EF1F-02CF-E003-7F97-F97AFC356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187299C9-3808-EEDB-FA5B-3F8177815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3"/>
          <a:stretch>
            <a:fillRect/>
          </a:stretch>
        </p:blipFill>
        <p:spPr bwMode="auto">
          <a:xfrm>
            <a:off x="0" y="1003476"/>
            <a:ext cx="9747504" cy="50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4485108-776A-7E53-4D1B-FFC814D2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MIZ extent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0C595-C743-CAF0-FF98-BE40FEF607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2A1CB30-605F-2347-B87F-D111C9063F21}" type="slidenum">
              <a:rPr lang="en-US" smtClean="0"/>
              <a:t>24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6949D5-486E-33B0-D17D-BF6488D602E0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A0A49-9DC4-2BF0-FB74-4AEE65F85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32943" r="20097" b="20981"/>
          <a:stretch>
            <a:fillRect/>
          </a:stretch>
        </p:blipFill>
        <p:spPr bwMode="auto">
          <a:xfrm>
            <a:off x="548231" y="3730996"/>
            <a:ext cx="875045" cy="9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9EDC2-08D9-E8E1-AFDB-784CD4299413}"/>
              </a:ext>
            </a:extLst>
          </p:cNvPr>
          <p:cNvSpPr txBox="1"/>
          <p:nvPr/>
        </p:nvSpPr>
        <p:spPr>
          <a:xfrm>
            <a:off x="9794819" y="4083290"/>
            <a:ext cx="2047333" cy="150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 (Hs)</a:t>
            </a:r>
          </a:p>
          <a:p>
            <a:endParaRPr lang="en-US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14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Magnitude and variability depend highly on threshold and temporal window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F880B-C790-D09A-DD38-BF159E13F5BC}"/>
              </a:ext>
            </a:extLst>
          </p:cNvPr>
          <p:cNvSpPr txBox="1"/>
          <p:nvPr/>
        </p:nvSpPr>
        <p:spPr>
          <a:xfrm>
            <a:off x="9794819" y="1470656"/>
            <a:ext cx="2047333" cy="150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en-US" sz="18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 (Floe size)</a:t>
            </a:r>
          </a:p>
          <a:p>
            <a:endParaRPr lang="en-US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14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Magnitude depends on threshold and temporal window, but variability doesn’t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173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4F0E6-C1ED-99E7-71A3-3DC6B759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30A02AC-93B0-158F-D987-3A53C41F141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25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E6EAE-2757-205F-923B-E707F340DDB5}"/>
              </a:ext>
            </a:extLst>
          </p:cNvPr>
          <p:cNvSpPr txBox="1"/>
          <p:nvPr/>
        </p:nvSpPr>
        <p:spPr>
          <a:xfrm>
            <a:off x="1559496" y="2369207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JFM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B1B99-BD25-2DCB-14C9-A06B06EA265E}"/>
              </a:ext>
            </a:extLst>
          </p:cNvPr>
          <p:cNvSpPr txBox="1"/>
          <p:nvPr/>
        </p:nvSpPr>
        <p:spPr>
          <a:xfrm>
            <a:off x="4583832" y="2387075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AMJ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262D8-F99F-F4EC-2124-3D53E4F2454F}"/>
              </a:ext>
            </a:extLst>
          </p:cNvPr>
          <p:cNvSpPr txBox="1"/>
          <p:nvPr/>
        </p:nvSpPr>
        <p:spPr>
          <a:xfrm>
            <a:off x="7608168" y="2324337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B9D6F-C311-D646-2B38-FA89E7617DA7}"/>
              </a:ext>
            </a:extLst>
          </p:cNvPr>
          <p:cNvSpPr txBox="1"/>
          <p:nvPr/>
        </p:nvSpPr>
        <p:spPr>
          <a:xfrm>
            <a:off x="10560495" y="2360712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olidFill>
                  <a:schemeClr val="bg1"/>
                </a:solidFill>
                <a:sym typeface="Wingdings" pitchFamily="2" charset="2"/>
              </a:rPr>
              <a:t>OND</a:t>
            </a:r>
            <a:endParaRPr lang="nb-NO" sz="1800" b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206E9-1668-376E-88D8-FBD5FA403DB4}"/>
              </a:ext>
            </a:extLst>
          </p:cNvPr>
          <p:cNvSpPr txBox="1"/>
          <p:nvPr/>
        </p:nvSpPr>
        <p:spPr>
          <a:xfrm>
            <a:off x="203176" y="5401457"/>
            <a:ext cx="5316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ym typeface="Wingdings" pitchFamily="2" charset="2"/>
              </a:rPr>
              <a:t>1994-2023 Trends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955C8-51CB-098A-81B7-F7479CE02E6E}"/>
              </a:ext>
            </a:extLst>
          </p:cNvPr>
          <p:cNvSpPr txBox="1"/>
          <p:nvPr/>
        </p:nvSpPr>
        <p:spPr>
          <a:xfrm>
            <a:off x="1703512" y="2228804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JFM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64FF6-1EBC-F877-C8E2-BC29911807C7}"/>
              </a:ext>
            </a:extLst>
          </p:cNvPr>
          <p:cNvSpPr txBox="1"/>
          <p:nvPr/>
        </p:nvSpPr>
        <p:spPr>
          <a:xfrm>
            <a:off x="4727848" y="2246672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AMJ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3DBA7-CE5C-3C59-E5E2-2DDFBAEF0B0B}"/>
              </a:ext>
            </a:extLst>
          </p:cNvPr>
          <p:cNvSpPr txBox="1"/>
          <p:nvPr/>
        </p:nvSpPr>
        <p:spPr>
          <a:xfrm>
            <a:off x="7752184" y="2183934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CC596-4643-58E5-B9C9-862C603E0490}"/>
              </a:ext>
            </a:extLst>
          </p:cNvPr>
          <p:cNvSpPr txBox="1"/>
          <p:nvPr/>
        </p:nvSpPr>
        <p:spPr>
          <a:xfrm>
            <a:off x="10704511" y="2220309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olidFill>
                  <a:schemeClr val="bg1"/>
                </a:solidFill>
                <a:sym typeface="Wingdings" pitchFamily="2" charset="2"/>
              </a:rPr>
              <a:t>OND</a:t>
            </a:r>
            <a:endParaRPr lang="nb-NO" sz="1800" b="1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A56132F-7E42-C129-C1AB-0560E9C1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121920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E1A617-26E6-CF47-AE97-D7C26663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wMIZ</a:t>
            </a:r>
            <a:r>
              <a:rPr lang="en-GB" dirty="0"/>
              <a:t> extent evolution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134721-4168-4034-4792-E1A403FFD9B3}"/>
              </a:ext>
            </a:extLst>
          </p:cNvPr>
          <p:cNvSpPr/>
          <p:nvPr/>
        </p:nvSpPr>
        <p:spPr>
          <a:xfrm>
            <a:off x="7608168" y="5504430"/>
            <a:ext cx="4083500" cy="4956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The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wMIZ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is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moving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north</a:t>
            </a:r>
            <a:endParaRPr lang="nb-NO" sz="24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18D1A-EB25-6183-1387-64B9A8232D6A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33287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E27A2-98CB-61D4-6A15-3916A5D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1EEA-4E61-000C-6879-692CA07A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wMIZ</a:t>
            </a:r>
            <a:r>
              <a:rPr lang="en-GB" dirty="0"/>
              <a:t> extent evolution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168DA8E-EEFC-89BE-F135-B81546D15FF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26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C7D63-815B-2F9D-7CB5-9A02D2164923}"/>
              </a:ext>
            </a:extLst>
          </p:cNvPr>
          <p:cNvSpPr txBox="1"/>
          <p:nvPr/>
        </p:nvSpPr>
        <p:spPr>
          <a:xfrm>
            <a:off x="1559496" y="2369207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JFM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10DA1-E91D-51A6-89AB-41DC0231A05D}"/>
              </a:ext>
            </a:extLst>
          </p:cNvPr>
          <p:cNvSpPr txBox="1"/>
          <p:nvPr/>
        </p:nvSpPr>
        <p:spPr>
          <a:xfrm>
            <a:off x="4583832" y="2387075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AMJ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0F23D-C858-8A43-18B1-F56DB36A3A43}"/>
              </a:ext>
            </a:extLst>
          </p:cNvPr>
          <p:cNvSpPr txBox="1"/>
          <p:nvPr/>
        </p:nvSpPr>
        <p:spPr>
          <a:xfrm>
            <a:off x="7608168" y="2324337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CD452-C388-A606-5FA1-6F5D58770F64}"/>
              </a:ext>
            </a:extLst>
          </p:cNvPr>
          <p:cNvSpPr txBox="1"/>
          <p:nvPr/>
        </p:nvSpPr>
        <p:spPr>
          <a:xfrm>
            <a:off x="10560495" y="2360712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olidFill>
                  <a:schemeClr val="bg1"/>
                </a:solidFill>
                <a:sym typeface="Wingdings" pitchFamily="2" charset="2"/>
              </a:rPr>
              <a:t>OND</a:t>
            </a:r>
            <a:endParaRPr lang="nb-NO" sz="1800" b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D8047-650F-BFA9-4100-43B1664BD727}"/>
              </a:ext>
            </a:extLst>
          </p:cNvPr>
          <p:cNvSpPr txBox="1"/>
          <p:nvPr/>
        </p:nvSpPr>
        <p:spPr>
          <a:xfrm>
            <a:off x="203176" y="5401457"/>
            <a:ext cx="5316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ym typeface="Wingdings" pitchFamily="2" charset="2"/>
              </a:rPr>
              <a:t>1994-2023 Trends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291AB-158C-B397-77B0-A73E13F59F2D}"/>
              </a:ext>
            </a:extLst>
          </p:cNvPr>
          <p:cNvSpPr txBox="1"/>
          <p:nvPr/>
        </p:nvSpPr>
        <p:spPr>
          <a:xfrm>
            <a:off x="1703512" y="2228804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JFM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9EF4F-1286-AA17-FDF9-BFE690FB5210}"/>
              </a:ext>
            </a:extLst>
          </p:cNvPr>
          <p:cNvSpPr txBox="1"/>
          <p:nvPr/>
        </p:nvSpPr>
        <p:spPr>
          <a:xfrm>
            <a:off x="4727848" y="2246672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AMJ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49A74-470D-69ED-1EB8-15C065A02065}"/>
              </a:ext>
            </a:extLst>
          </p:cNvPr>
          <p:cNvSpPr txBox="1"/>
          <p:nvPr/>
        </p:nvSpPr>
        <p:spPr>
          <a:xfrm>
            <a:off x="7752184" y="2183934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b="1" dirty="0">
                <a:solidFill>
                  <a:schemeClr val="bg1"/>
                </a:solidFill>
                <a:sym typeface="Wingdings" pitchFamily="2" charset="2"/>
              </a:rPr>
              <a:t>JAS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9627C-AB74-F908-2EE7-92E79F7C9282}"/>
              </a:ext>
            </a:extLst>
          </p:cNvPr>
          <p:cNvSpPr txBox="1"/>
          <p:nvPr/>
        </p:nvSpPr>
        <p:spPr>
          <a:xfrm>
            <a:off x="10704511" y="2220309"/>
            <a:ext cx="648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b="1" dirty="0">
                <a:solidFill>
                  <a:schemeClr val="bg1"/>
                </a:solidFill>
                <a:sym typeface="Wingdings" pitchFamily="2" charset="2"/>
              </a:rPr>
              <a:t>OND</a:t>
            </a:r>
            <a:endParaRPr lang="nb-NO" sz="1800" b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E1FCE28-C18F-F032-0CD3-2646A1BBABE4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DAB1AF86-E9C1-530F-5C08-5C72147D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121920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BB6B36AF-9832-0F64-4D2D-C25F7BA2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2"/>
            <a:ext cx="121920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438665-172C-C589-076C-5009EE2A2B85}"/>
              </a:ext>
            </a:extLst>
          </p:cNvPr>
          <p:cNvSpPr/>
          <p:nvPr/>
        </p:nvSpPr>
        <p:spPr>
          <a:xfrm>
            <a:off x="7608168" y="5504430"/>
            <a:ext cx="4083500" cy="973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The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wMIZ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is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moving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north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following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the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ice</a:t>
            </a:r>
            <a:r>
              <a:rPr lang="nb-NO" sz="24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sz="2400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edge</a:t>
            </a:r>
            <a:endParaRPr lang="nb-NO" sz="24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357F23-BDC8-D606-D574-1E089CC28CE8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7378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4C2DF-241C-403B-DE74-1EF4D7AC4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2359-F1F8-9769-4038-087718C3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wMIZ</a:t>
            </a:r>
            <a:r>
              <a:rPr lang="en-GB" dirty="0"/>
              <a:t> extent evolution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F223C3-E492-2CB1-4250-DE24B9C20A3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27</a:t>
            </a:fld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F94032C-5872-AE5B-A5A3-E4F872749441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0B4D01-268E-374E-55F2-EF9E47DC0E13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831DE1-7C63-F4EA-D774-4076D23B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" y="1162688"/>
            <a:ext cx="8076977" cy="51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CB89C-87D3-4899-C1B1-469276E68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24407" r="9942" b="12681"/>
          <a:stretch>
            <a:fillRect/>
          </a:stretch>
        </p:blipFill>
        <p:spPr bwMode="auto">
          <a:xfrm>
            <a:off x="8579225" y="1312643"/>
            <a:ext cx="2392293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42AD3F-3037-2942-4C36-1746D851617A}"/>
              </a:ext>
            </a:extLst>
          </p:cNvPr>
          <p:cNvSpPr/>
          <p:nvPr/>
        </p:nvSpPr>
        <p:spPr>
          <a:xfrm>
            <a:off x="8795210" y="4465923"/>
            <a:ext cx="2894542" cy="1079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In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interior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regions,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wMIZ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is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evolving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much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faster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than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cMIZ</a:t>
            </a:r>
            <a:endParaRPr lang="nb-NO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815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C0A8-6121-5E30-38FB-E651E138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2AD3-34D3-1164-576F-03B865CB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wMIZ</a:t>
            </a:r>
            <a:r>
              <a:rPr lang="en-GB" dirty="0"/>
              <a:t> extent evolution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58FAA90-9B80-53AC-6E12-F829EE78CF3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28</a:t>
            </a:fld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AB91BCA-5A92-FB8E-745F-9CB2DD3D2813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4242FD-79CA-310E-4D47-736EB6F9F083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36B4BD50-DDBD-DFAF-0386-EBBB8AB0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08" y="1107984"/>
            <a:ext cx="5727642" cy="37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8A9C8-EB94-5263-1911-2501C38C6899}"/>
              </a:ext>
            </a:extLst>
          </p:cNvPr>
          <p:cNvSpPr/>
          <p:nvPr/>
        </p:nvSpPr>
        <p:spPr>
          <a:xfrm>
            <a:off x="391319" y="1202748"/>
            <a:ext cx="2921820" cy="670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Our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reference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simulation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, 2-way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coupled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with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exchange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every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30min.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95255-F286-9831-7F05-FB4E14152046}"/>
              </a:ext>
            </a:extLst>
          </p:cNvPr>
          <p:cNvSpPr/>
          <p:nvPr/>
        </p:nvSpPr>
        <p:spPr>
          <a:xfrm>
            <a:off x="391319" y="2158309"/>
            <a:ext cx="2983221" cy="670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We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remove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memory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/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advection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of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broken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ice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by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forcing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WW3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with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conc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. and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thick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. from WW3—NXM_CPL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FDD20-FB77-6633-FD5F-46FE5FA052E6}"/>
              </a:ext>
            </a:extLst>
          </p:cNvPr>
          <p:cNvSpPr/>
          <p:nvPr/>
        </p:nvSpPr>
        <p:spPr>
          <a:xfrm>
            <a:off x="391319" y="2989952"/>
            <a:ext cx="2960033" cy="1010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Waves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only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see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observed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conc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.,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but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interannual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thick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.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variability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is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removed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by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using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a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climatology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for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ice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thickness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[4]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5C88A9-D77C-1B9D-475B-D0BD3D842DF5}"/>
              </a:ext>
            </a:extLst>
          </p:cNvPr>
          <p:cNvSpPr/>
          <p:nvPr/>
        </p:nvSpPr>
        <p:spPr>
          <a:xfrm>
            <a:off x="346167" y="4105306"/>
            <a:ext cx="2966972" cy="712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Waves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only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see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observed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concentration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changes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thickness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is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taken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nb-NO" sz="1400" dirty="0" err="1">
                <a:solidFill>
                  <a:schemeClr val="accent1"/>
                </a:solidFill>
                <a:sym typeface="Wingdings" pitchFamily="2" charset="2"/>
              </a:rPr>
              <a:t>constant</a:t>
            </a:r>
            <a:r>
              <a:rPr lang="nb-NO" sz="1400" dirty="0">
                <a:solidFill>
                  <a:schemeClr val="accent1"/>
                </a:solidFill>
                <a:sym typeface="Wingdings" pitchFamily="2" charset="2"/>
              </a:rPr>
              <a:t> (1m)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4E2B89-F51F-A420-17FA-00044DF99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24407" r="9942" b="12681"/>
          <a:stretch>
            <a:fillRect/>
          </a:stretch>
        </p:blipFill>
        <p:spPr bwMode="auto">
          <a:xfrm>
            <a:off x="10737429" y="1179650"/>
            <a:ext cx="1454571" cy="15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A5EF7BD8-4FCB-F753-7928-E2399175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37" y="4898286"/>
            <a:ext cx="2743200" cy="15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27E10C-3925-203C-05EA-7B90D99F2FC1}"/>
              </a:ext>
            </a:extLst>
          </p:cNvPr>
          <p:cNvSpPr/>
          <p:nvPr/>
        </p:nvSpPr>
        <p:spPr>
          <a:xfrm>
            <a:off x="3492409" y="2120900"/>
            <a:ext cx="5118191" cy="85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22410-288E-0D57-2358-2F378C9AC690}"/>
              </a:ext>
            </a:extLst>
          </p:cNvPr>
          <p:cNvSpPr/>
          <p:nvPr/>
        </p:nvSpPr>
        <p:spPr>
          <a:xfrm>
            <a:off x="3492409" y="2976509"/>
            <a:ext cx="5118191" cy="88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EE8CF-4BE8-0A39-6C8E-4EE6B25F2D5F}"/>
              </a:ext>
            </a:extLst>
          </p:cNvPr>
          <p:cNvSpPr/>
          <p:nvPr/>
        </p:nvSpPr>
        <p:spPr>
          <a:xfrm>
            <a:off x="3492409" y="3864436"/>
            <a:ext cx="5118191" cy="1116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8289C6-032A-504C-9B28-4A94DE13B7E0}"/>
              </a:ext>
            </a:extLst>
          </p:cNvPr>
          <p:cNvSpPr/>
          <p:nvPr/>
        </p:nvSpPr>
        <p:spPr>
          <a:xfrm>
            <a:off x="9158649" y="4496945"/>
            <a:ext cx="2894542" cy="1751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By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elimination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(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floe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size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,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thickness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),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wMIZ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(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Hs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)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evolution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is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largely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driven by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change</a:t>
            </a:r>
            <a:r>
              <a:rPr lang="nb-NO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 in </a:t>
            </a:r>
            <a:r>
              <a:rPr lang="nb-NO" b="1" dirty="0" err="1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fetch</a:t>
            </a:r>
            <a:endParaRPr lang="nb-NO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BD6DCE-5506-99AB-ED79-8076BF546B66}"/>
              </a:ext>
            </a:extLst>
          </p:cNvPr>
          <p:cNvSpPr txBox="1"/>
          <p:nvPr/>
        </p:nvSpPr>
        <p:spPr>
          <a:xfrm>
            <a:off x="9137374" y="6197072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808080"/>
                </a:solidFill>
                <a:latin typeface="Calibri"/>
              </a:rPr>
              <a:t>Boutin et al., in prep</a:t>
            </a:r>
            <a:endParaRPr lang="en-NO" b="1" i="1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  <p:bldP spid="15" grpId="0" animBg="1"/>
      <p:bldP spid="16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8C9DD-573A-E958-7810-832B9739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4EB5-3E10-A3FD-196E-CBECF1B9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part II)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994C93C-F69D-C2D6-D364-DB8B7BBA59F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29</a:t>
            </a:fld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E8F186E9-7B00-E76D-9739-E2B6F07EEA58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D11035-7C9E-2760-834A-AD58B67765B7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</a:t>
            </a:r>
            <a:r>
              <a:rPr lang="en-US" sz="1100" dirty="0">
                <a:solidFill>
                  <a:schemeClr val="accent1"/>
                </a:solidFill>
              </a:rPr>
              <a:t>II) Modelled MIZ extent 	</a:t>
            </a:r>
            <a:r>
              <a:rPr lang="en-US" sz="1100" dirty="0">
                <a:solidFill>
                  <a:schemeClr val="accent3"/>
                </a:solidFill>
              </a:rPr>
              <a:t>	III) The road ahead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4A551-56CD-4B18-C32F-FFB5ABF1862B}"/>
              </a:ext>
            </a:extLst>
          </p:cNvPr>
          <p:cNvSpPr txBox="1"/>
          <p:nvPr/>
        </p:nvSpPr>
        <p:spPr>
          <a:xfrm>
            <a:off x="188949" y="1329264"/>
            <a:ext cx="1181410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nb-NO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MIZ in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coupled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model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looks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reasonable</a:t>
            </a:r>
            <a:endParaRPr lang="nb-NO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just"/>
            <a:endParaRPr lang="nb-NO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Floe-size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definition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more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consistent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than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Hs-based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definitions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(sensitive to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threshold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and time-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window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considered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nb-NO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moving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north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like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cMIZ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nb-NO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wMIZ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increasing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coupled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model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algn="just"/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drives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this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increase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? 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Mostly</a:t>
            </a:r>
            <a:r>
              <a:rPr lang="nb-NO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fetch</a:t>
            </a:r>
            <a:endParaRPr lang="nb-NO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095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1CB28-3CDC-F361-AE5D-C1B8A468AE47}"/>
              </a:ext>
            </a:extLst>
          </p:cNvPr>
          <p:cNvSpPr/>
          <p:nvPr/>
        </p:nvSpPr>
        <p:spPr>
          <a:xfrm>
            <a:off x="5535288" y="1117732"/>
            <a:ext cx="6461662" cy="18291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1" name="Picture 10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0A41CD35-E4E7-5A43-BFFF-78A7778A9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7" t="221" r="7668" b="-1"/>
          <a:stretch/>
        </p:blipFill>
        <p:spPr>
          <a:xfrm>
            <a:off x="195049" y="1117731"/>
            <a:ext cx="5187103" cy="48855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4036DD-88C5-5741-B48B-7B6FE393004B}"/>
              </a:ext>
            </a:extLst>
          </p:cNvPr>
          <p:cNvSpPr/>
          <p:nvPr/>
        </p:nvSpPr>
        <p:spPr>
          <a:xfrm>
            <a:off x="276135" y="5996035"/>
            <a:ext cx="452234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1400" i="1" dirty="0">
                <a:solidFill>
                  <a:schemeClr val="accent3"/>
                </a:solidFill>
              </a:rPr>
              <a:t>Aqua/MODIS </a:t>
            </a:r>
            <a:r>
              <a:rPr lang="nb-NO" sz="1400" i="1" dirty="0" err="1">
                <a:solidFill>
                  <a:schemeClr val="accent3"/>
                </a:solidFill>
              </a:rPr>
              <a:t>corrected</a:t>
            </a:r>
            <a:r>
              <a:rPr lang="nb-NO" sz="1400" i="1" dirty="0">
                <a:solidFill>
                  <a:schemeClr val="accent3"/>
                </a:solidFill>
              </a:rPr>
              <a:t> </a:t>
            </a:r>
            <a:r>
              <a:rPr lang="nb-NO" sz="1400" i="1" dirty="0" err="1">
                <a:solidFill>
                  <a:schemeClr val="accent3"/>
                </a:solidFill>
              </a:rPr>
              <a:t>reflectance</a:t>
            </a:r>
            <a:r>
              <a:rPr lang="nb-NO" sz="1400" i="1" dirty="0">
                <a:solidFill>
                  <a:schemeClr val="accent3"/>
                </a:solidFill>
              </a:rPr>
              <a:t> images. 15/09/2015, North </a:t>
            </a:r>
            <a:r>
              <a:rPr lang="nb-NO" sz="1400" i="1" dirty="0" err="1">
                <a:solidFill>
                  <a:schemeClr val="accent3"/>
                </a:solidFill>
              </a:rPr>
              <a:t>of</a:t>
            </a:r>
            <a:r>
              <a:rPr lang="nb-NO" sz="1400" i="1" dirty="0">
                <a:solidFill>
                  <a:schemeClr val="accent3"/>
                </a:solidFill>
              </a:rPr>
              <a:t> Svalbard </a:t>
            </a:r>
            <a:r>
              <a:rPr lang="nb-NO" sz="1000" i="1" dirty="0">
                <a:solidFill>
                  <a:schemeClr val="accent3"/>
                </a:solidFill>
              </a:rPr>
              <a:t>(</a:t>
            </a:r>
            <a:r>
              <a:rPr lang="nb-NO" sz="1000" dirty="0">
                <a:solidFill>
                  <a:schemeClr val="accent3"/>
                </a:solidFill>
              </a:rPr>
              <a:t>worldview.earthdata.nasa.gov</a:t>
            </a:r>
            <a:r>
              <a:rPr lang="nb-NO" sz="1000" i="1" dirty="0">
                <a:solidFill>
                  <a:schemeClr val="accent3"/>
                </a:solidFill>
              </a:rPr>
              <a:t>) </a:t>
            </a:r>
            <a:endParaRPr lang="en-US" sz="1000" dirty="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73329E-0A9A-F95D-FD64-B45E91DE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EAADF-8479-9A37-5692-EB5EDECD16D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E29FC-F92A-8A4F-85CC-F9203C9401EC}"/>
              </a:ext>
            </a:extLst>
          </p:cNvPr>
          <p:cNvSpPr/>
          <p:nvPr/>
        </p:nvSpPr>
        <p:spPr>
          <a:xfrm>
            <a:off x="5644896" y="4328160"/>
            <a:ext cx="6352054" cy="17830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17">
            <a:extLst>
              <a:ext uri="{FF2B5EF4-FFF2-40B4-BE49-F238E27FC236}">
                <a16:creationId xmlns:a16="http://schemas.microsoft.com/office/drawing/2014/main" id="{E7F77AF0-534A-2CE3-955B-C74D0741EDD1}"/>
              </a:ext>
            </a:extLst>
          </p:cNvPr>
          <p:cNvSpPr txBox="1"/>
          <p:nvPr/>
        </p:nvSpPr>
        <p:spPr>
          <a:xfrm>
            <a:off x="5822731" y="4495429"/>
            <a:ext cx="60194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Can we estimate the impact of waves on sea ice dynamics in the MIZ in wave-ice coupled model?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EE4B6-0737-A124-3AAA-23A788AD2AC6}"/>
              </a:ext>
            </a:extLst>
          </p:cNvPr>
          <p:cNvSpPr txBox="1"/>
          <p:nvPr/>
        </p:nvSpPr>
        <p:spPr>
          <a:xfrm>
            <a:off x="5590092" y="1235007"/>
            <a:ext cx="6461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Avenir Book" panose="02000503020000020003" pitchFamily="2" charset="0"/>
              </a:rPr>
              <a:t>Sea ice models do not account for the effect of fragmentation to assess ice resistance to deformation</a:t>
            </a:r>
          </a:p>
          <a:p>
            <a:endParaRPr lang="en-US" sz="2000" b="1" dirty="0">
              <a:latin typeface="Avenir Book" panose="02000503020000020003" pitchFamily="2" charset="0"/>
            </a:endParaRPr>
          </a:p>
          <a:p>
            <a:r>
              <a:rPr lang="en-US" sz="2000" b="1" dirty="0">
                <a:solidFill>
                  <a:schemeClr val="accent6"/>
                </a:solidFill>
                <a:latin typeface="Avenir Book" panose="02000503020000020003" pitchFamily="2" charset="0"/>
              </a:rPr>
              <a:t>Instead, they use the concentration </a:t>
            </a:r>
            <a:r>
              <a:rPr lang="en-US" sz="20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 resolution dependent, not very physical</a:t>
            </a:r>
          </a:p>
          <a:p>
            <a:endParaRPr lang="en-US" sz="2000" b="1" dirty="0">
              <a:solidFill>
                <a:schemeClr val="accent2"/>
              </a:solidFill>
              <a:latin typeface="Avenir Book" panose="02000503020000020003" pitchFamily="2" charset="0"/>
              <a:sym typeface="Wingdings" pitchFamily="2" charset="2"/>
            </a:endParaRPr>
          </a:p>
          <a:p>
            <a:endParaRPr lang="en-US" sz="2000" b="1" dirty="0">
              <a:latin typeface="Avenir Book" panose="02000503020000020003" pitchFamily="2" charset="0"/>
            </a:endParaRPr>
          </a:p>
          <a:p>
            <a:r>
              <a:rPr lang="en-US" sz="2000" b="1" dirty="0">
                <a:latin typeface="Avenir Book" panose="02000503020000020003" pitchFamily="2" charset="0"/>
              </a:rPr>
              <a:t> </a:t>
            </a:r>
          </a:p>
          <a:p>
            <a:endParaRPr lang="en-US" sz="20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9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90C01-DCC9-0E24-1B33-750ED2F1F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4D07-4FCE-82C1-F103-54379A19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5807575" cy="211677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Part III: The road ahead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7E8993-BB7F-5082-0844-77C1EFF2F3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2A1CB30-605F-2347-B87F-D111C9063F21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Placeholder 9" descr="A flag on a boat&#10;&#10;AI-generated content may be incorrect.">
            <a:extLst>
              <a:ext uri="{FF2B5EF4-FFF2-40B4-BE49-F238E27FC236}">
                <a16:creationId xmlns:a16="http://schemas.microsoft.com/office/drawing/2014/main" id="{BF9BE8B7-F115-D12B-E07F-616FE53D7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838" r="27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829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The road ahead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DD5078-DEBD-F7F8-5E02-EA17070D97D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31</a:t>
            </a:fld>
            <a:endParaRPr lang="en-GB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7257D50-C600-EE38-F251-FD082AA5B1C9}"/>
              </a:ext>
            </a:extLst>
          </p:cNvPr>
          <p:cNvSpPr txBox="1">
            <a:spLocks/>
          </p:cNvSpPr>
          <p:nvPr/>
        </p:nvSpPr>
        <p:spPr>
          <a:xfrm>
            <a:off x="237068" y="1344135"/>
            <a:ext cx="11255236" cy="1636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distance over which waves propagate in ice is crucial 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altimetry products (IS-2, CryoSat-2) and in-situ measurement (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OpenMetBuoys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Moorings, Swift buoys...) offer new avenues for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evaluation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8900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20E68D-82CD-9CB5-045F-D4773BED8768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781911-CA88-DD58-1EDC-1380C3EE6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94" y="2344430"/>
            <a:ext cx="4308496" cy="16996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9E2424-6317-7539-FE6B-36FE7052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407" y="4175881"/>
            <a:ext cx="3192554" cy="232891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2AE1CE9C-A3AC-82A1-D7DF-7241E13DBDAC}"/>
              </a:ext>
            </a:extLst>
          </p:cNvPr>
          <p:cNvGrpSpPr/>
          <p:nvPr/>
        </p:nvGrpSpPr>
        <p:grpSpPr>
          <a:xfrm>
            <a:off x="7206712" y="2475933"/>
            <a:ext cx="2781446" cy="3673126"/>
            <a:chOff x="8064651" y="1496342"/>
            <a:chExt cx="3721095" cy="452121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03C0964-FCAA-DDC4-59FF-9A36E02C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4651" y="1496342"/>
              <a:ext cx="3721095" cy="4419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9CB656-024B-16D8-6A1C-F6B1D0EA6D5E}"/>
                </a:ext>
              </a:extLst>
            </p:cNvPr>
            <p:cNvSpPr/>
            <p:nvPr/>
          </p:nvSpPr>
          <p:spPr>
            <a:xfrm>
              <a:off x="8209949" y="1903963"/>
              <a:ext cx="3257129" cy="779333"/>
            </a:xfrm>
            <a:prstGeom prst="rect">
              <a:avLst/>
            </a:pr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30DD7D4B-5A10-7A8A-85A8-CFED5FDC5064}"/>
                </a:ext>
              </a:extLst>
            </p:cNvPr>
            <p:cNvSpPr/>
            <p:nvPr/>
          </p:nvSpPr>
          <p:spPr>
            <a:xfrm>
              <a:off x="8209940" y="3486488"/>
              <a:ext cx="3257129" cy="394709"/>
            </a:xfrm>
            <a:prstGeom prst="rect">
              <a:avLst/>
            </a:pr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D899260B-1A18-260C-5FCB-F334CBF89143}"/>
                </a:ext>
              </a:extLst>
            </p:cNvPr>
            <p:cNvSpPr/>
            <p:nvPr/>
          </p:nvSpPr>
          <p:spPr>
            <a:xfrm>
              <a:off x="8209940" y="4798332"/>
              <a:ext cx="3257129" cy="1219224"/>
            </a:xfrm>
            <a:prstGeom prst="rect">
              <a:avLst/>
            </a:pr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1" name="TextBox 13">
            <a:extLst>
              <a:ext uri="{FF2B5EF4-FFF2-40B4-BE49-F238E27FC236}">
                <a16:creationId xmlns:a16="http://schemas.microsoft.com/office/drawing/2014/main" id="{0CB19BE4-95A1-2952-9D90-B6462B7D1227}"/>
              </a:ext>
            </a:extLst>
          </p:cNvPr>
          <p:cNvSpPr txBox="1"/>
          <p:nvPr/>
        </p:nvSpPr>
        <p:spPr>
          <a:xfrm>
            <a:off x="6109619" y="1998867"/>
            <a:ext cx="609806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 lot of these buoys include a wave sensor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5FD4506-22D7-ED90-7AFE-67BF7FB6C096}"/>
              </a:ext>
            </a:extLst>
          </p:cNvPr>
          <p:cNvSpPr txBox="1"/>
          <p:nvPr/>
        </p:nvSpPr>
        <p:spPr>
          <a:xfrm>
            <a:off x="6565556" y="6256791"/>
            <a:ext cx="609806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It spans different times, places, ice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2B6FB-5A5A-F5AE-3075-C6CD2E225B5A}"/>
              </a:ext>
            </a:extLst>
          </p:cNvPr>
          <p:cNvSpPr txBox="1"/>
          <p:nvPr/>
        </p:nvSpPr>
        <p:spPr>
          <a:xfrm>
            <a:off x="158114" y="5241128"/>
            <a:ext cx="1440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/>
              <a:t>Rabault</a:t>
            </a:r>
            <a:r>
              <a:rPr lang="en-GB" sz="1200" dirty="0"/>
              <a:t> et al. 2022, </a:t>
            </a:r>
          </a:p>
          <a:p>
            <a:r>
              <a:rPr lang="en-GB" sz="1200" dirty="0">
                <a:hlinkClick r:id="rId6"/>
              </a:rPr>
              <a:t>https://www.nature.com/articles/s41597-023-02160-9</a:t>
            </a:r>
            <a:endParaRPr lang="en-GB" sz="1200" dirty="0"/>
          </a:p>
          <a:p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69807C-8602-FEF9-D73A-9E4C988AF97F}"/>
              </a:ext>
            </a:extLst>
          </p:cNvPr>
          <p:cNvSpPr txBox="1"/>
          <p:nvPr/>
        </p:nvSpPr>
        <p:spPr>
          <a:xfrm>
            <a:off x="4876683" y="3235302"/>
            <a:ext cx="19746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 was not involved in any of that work, all credit goes to these people)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7273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7791F-B18E-594B-AD3D-C9CDDB18D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4003-69BD-DCBF-7D52-030C9130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road ahead: model vs </a:t>
            </a:r>
            <a:r>
              <a:rPr lang="en-GB" b="1" dirty="0"/>
              <a:t>a lot </a:t>
            </a:r>
            <a:r>
              <a:rPr lang="en-GB" dirty="0"/>
              <a:t>of in-situ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B7565-C102-B23A-18A9-524947A762FD}"/>
              </a:ext>
            </a:extLst>
          </p:cNvPr>
          <p:cNvSpPr txBox="1"/>
          <p:nvPr/>
        </p:nvSpPr>
        <p:spPr>
          <a:xfrm>
            <a:off x="349848" y="1556792"/>
            <a:ext cx="3513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dirty="0" err="1">
                <a:sym typeface="Wingdings" pitchFamily="2" charset="2"/>
              </a:rPr>
              <a:t>Now</a:t>
            </a:r>
            <a:r>
              <a:rPr lang="nb-NO" sz="1800" dirty="0">
                <a:sym typeface="Wingdings" pitchFamily="2" charset="2"/>
              </a:rPr>
              <a:t> taking all relevant* OMB </a:t>
            </a:r>
            <a:r>
              <a:rPr lang="nb-NO" sz="1800" dirty="0" err="1">
                <a:sym typeface="Wingdings" pitchFamily="2" charset="2"/>
              </a:rPr>
              <a:t>trajectories</a:t>
            </a:r>
            <a:r>
              <a:rPr lang="nb-NO" sz="1800" dirty="0">
                <a:sym typeface="Wingdings" pitchFamily="2" charset="2"/>
              </a:rPr>
              <a:t> for 2018—2023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45F09-7107-D117-4C6C-F4E856E54B3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32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2AC64-7312-8C7B-573C-8F94C0BF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68" y="1151642"/>
            <a:ext cx="6413680" cy="51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AEA38-2346-1F57-5BFB-4AB1BCF537F8}"/>
              </a:ext>
            </a:extLst>
          </p:cNvPr>
          <p:cNvSpPr txBox="1"/>
          <p:nvPr/>
        </p:nvSpPr>
        <p:spPr>
          <a:xfrm>
            <a:off x="202966" y="5836935"/>
            <a:ext cx="4010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ym typeface="Wingdings" pitchFamily="2" charset="2"/>
              </a:rPr>
              <a:t>*With </a:t>
            </a:r>
            <a:r>
              <a:rPr lang="nb-NO" sz="1200" dirty="0" err="1">
                <a:sym typeface="Wingdings" pitchFamily="2" charset="2"/>
              </a:rPr>
              <a:t>wave</a:t>
            </a:r>
            <a:r>
              <a:rPr lang="nb-NO" sz="1200" dirty="0">
                <a:sym typeface="Wingdings" pitchFamily="2" charset="2"/>
              </a:rPr>
              <a:t> </a:t>
            </a:r>
            <a:r>
              <a:rPr lang="nb-NO" sz="1200" dirty="0" err="1">
                <a:sym typeface="Wingdings" pitchFamily="2" charset="2"/>
              </a:rPr>
              <a:t>measurements</a:t>
            </a:r>
            <a:r>
              <a:rPr lang="nb-NO" sz="1200" dirty="0">
                <a:sym typeface="Wingdings" pitchFamily="2" charset="2"/>
              </a:rPr>
              <a:t>, </a:t>
            </a:r>
            <a:r>
              <a:rPr lang="nb-NO" sz="1200" dirty="0" err="1">
                <a:sym typeface="Wingdings" pitchFamily="2" charset="2"/>
              </a:rPr>
              <a:t>within</a:t>
            </a:r>
            <a:r>
              <a:rPr lang="nb-NO" sz="1200" dirty="0">
                <a:sym typeface="Wingdings" pitchFamily="2" charset="2"/>
              </a:rPr>
              <a:t> </a:t>
            </a:r>
            <a:r>
              <a:rPr lang="nb-NO" sz="1200" dirty="0" err="1">
                <a:sym typeface="Wingdings" pitchFamily="2" charset="2"/>
              </a:rPr>
              <a:t>the</a:t>
            </a:r>
            <a:r>
              <a:rPr lang="nb-NO" sz="1200" dirty="0">
                <a:sym typeface="Wingdings" pitchFamily="2" charset="2"/>
              </a:rPr>
              <a:t> </a:t>
            </a:r>
            <a:r>
              <a:rPr lang="nb-NO" sz="1200" dirty="0" err="1">
                <a:sym typeface="Wingdings" pitchFamily="2" charset="2"/>
              </a:rPr>
              <a:t>domain</a:t>
            </a:r>
            <a:r>
              <a:rPr lang="nb-NO" sz="1200" dirty="0">
                <a:sym typeface="Wingdings" pitchFamily="2" charset="2"/>
              </a:rPr>
              <a:t>, </a:t>
            </a:r>
            <a:r>
              <a:rPr lang="nb-NO" sz="1200" dirty="0" err="1">
                <a:sym typeface="Wingdings" pitchFamily="2" charset="2"/>
              </a:rPr>
              <a:t>that</a:t>
            </a:r>
            <a:r>
              <a:rPr lang="nb-NO" sz="1200" dirty="0">
                <a:sym typeface="Wingdings" pitchFamily="2" charset="2"/>
              </a:rPr>
              <a:t> do not make my script </a:t>
            </a:r>
            <a:r>
              <a:rPr lang="nb-NO" sz="1200" dirty="0" err="1">
                <a:sym typeface="Wingdings" pitchFamily="2" charset="2"/>
              </a:rPr>
              <a:t>crash</a:t>
            </a:r>
            <a:endParaRPr lang="en-GB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987CC-3A0C-8CF7-D069-6A82193EC860}"/>
              </a:ext>
            </a:extLst>
          </p:cNvPr>
          <p:cNvSpPr/>
          <p:nvPr/>
        </p:nvSpPr>
        <p:spPr>
          <a:xfrm>
            <a:off x="368294" y="3861048"/>
            <a:ext cx="4010954" cy="1224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The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model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shows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some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skill,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but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where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when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, and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how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do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we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explain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400" dirty="0" err="1">
                <a:solidFill>
                  <a:schemeClr val="tx1"/>
                </a:solidFill>
                <a:sym typeface="Wingdings" pitchFamily="2" charset="2"/>
              </a:rPr>
              <a:t>outliers</a:t>
            </a:r>
            <a:r>
              <a:rPr lang="nb-NO" sz="2400" dirty="0">
                <a:solidFill>
                  <a:schemeClr val="tx1"/>
                </a:solidFill>
                <a:sym typeface="Wingdings" pitchFamily="2" charset="2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5A7BF-5F5B-F486-727B-A129F178BB0D}"/>
              </a:ext>
            </a:extLst>
          </p:cNvPr>
          <p:cNvSpPr/>
          <p:nvPr/>
        </p:nvSpPr>
        <p:spPr>
          <a:xfrm>
            <a:off x="8400256" y="3429000"/>
            <a:ext cx="2952328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Higher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wave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height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generally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underestimated</a:t>
            </a:r>
            <a:endParaRPr lang="nb-NO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02E037-B43B-9F35-3564-E234C29761ED}"/>
              </a:ext>
            </a:extLst>
          </p:cNvPr>
          <p:cNvSpPr/>
          <p:nvPr/>
        </p:nvSpPr>
        <p:spPr>
          <a:xfrm>
            <a:off x="5226968" y="2609583"/>
            <a:ext cx="1738064" cy="13726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Smaller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wave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heights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generally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overestimated</a:t>
            </a:r>
            <a:endParaRPr lang="nb-NO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F6FBA-2FB0-09F8-61D4-1C464A961109}"/>
              </a:ext>
            </a:extLst>
          </p:cNvPr>
          <p:cNvSpPr/>
          <p:nvPr/>
        </p:nvSpPr>
        <p:spPr>
          <a:xfrm>
            <a:off x="3863752" y="1021065"/>
            <a:ext cx="3456384" cy="94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Not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uncommon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to have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high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modelled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waves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when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none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observed</a:t>
            </a:r>
            <a:endParaRPr lang="nb-NO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52B4B1-0DF8-1C90-0589-54A406B63E27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ABFAC-3A28-74AB-75CF-FFB84648FFCF}"/>
              </a:ext>
            </a:extLst>
          </p:cNvPr>
          <p:cNvSpPr txBox="1"/>
          <p:nvPr/>
        </p:nvSpPr>
        <p:spPr>
          <a:xfrm>
            <a:off x="9517612" y="6149139"/>
            <a:ext cx="19746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Holland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1611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37BE1-1A89-F358-42C4-68A36B81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2AE27-6573-6A98-B6F7-2414D34B8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" y="1240416"/>
            <a:ext cx="11146752" cy="2423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49F066-D26A-D178-297B-3A849F518C4E}"/>
              </a:ext>
            </a:extLst>
          </p:cNvPr>
          <p:cNvSpPr txBox="1"/>
          <p:nvPr/>
        </p:nvSpPr>
        <p:spPr>
          <a:xfrm>
            <a:off x="551384" y="1378045"/>
            <a:ext cx="6328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 err="1">
                <a:sym typeface="Wingdings" pitchFamily="2" charset="2"/>
              </a:rPr>
              <a:t>Example</a:t>
            </a:r>
            <a:r>
              <a:rPr lang="nb-NO" sz="1800" dirty="0">
                <a:sym typeface="Wingdings" pitchFamily="2" charset="2"/>
              </a:rPr>
              <a:t> </a:t>
            </a:r>
            <a:r>
              <a:rPr lang="nb-NO" sz="1800" dirty="0" err="1">
                <a:sym typeface="Wingdings" pitchFamily="2" charset="2"/>
              </a:rPr>
              <a:t>with</a:t>
            </a:r>
            <a:r>
              <a:rPr lang="nb-NO" sz="1800" dirty="0">
                <a:sym typeface="Wingdings" pitchFamily="2" charset="2"/>
              </a:rPr>
              <a:t> a </a:t>
            </a:r>
            <a:r>
              <a:rPr lang="nb-NO" sz="1800" dirty="0" err="1">
                <a:sym typeface="Wingdings" pitchFamily="2" charset="2"/>
              </a:rPr>
              <a:t>buoy</a:t>
            </a:r>
            <a:r>
              <a:rPr lang="nb-NO" sz="1800" dirty="0">
                <a:sym typeface="Wingdings" pitchFamily="2" charset="2"/>
              </a:rPr>
              <a:t> in </a:t>
            </a:r>
            <a:r>
              <a:rPr lang="nb-NO" sz="1800" dirty="0" err="1">
                <a:sym typeface="Wingdings" pitchFamily="2" charset="2"/>
              </a:rPr>
              <a:t>the</a:t>
            </a:r>
            <a:r>
              <a:rPr lang="nb-NO" sz="1800" dirty="0">
                <a:sym typeface="Wingdings" pitchFamily="2" charset="2"/>
              </a:rPr>
              <a:t> Kara Sea in </a:t>
            </a:r>
            <a:r>
              <a:rPr lang="nb-NO" sz="1800" dirty="0" err="1">
                <a:sym typeface="Wingdings" pitchFamily="2" charset="2"/>
              </a:rPr>
              <a:t>July</a:t>
            </a:r>
            <a:r>
              <a:rPr lang="nb-NO" sz="1800" dirty="0">
                <a:sym typeface="Wingdings" pitchFamily="2" charset="2"/>
              </a:rPr>
              <a:t> 2020 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CE8FB-EE04-F099-229D-9B92F5F4974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33</a:t>
            </a:fld>
            <a:endParaRPr lang="nb-NO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6C968C-8911-8622-F313-8CE254537E4D}"/>
              </a:ext>
            </a:extLst>
          </p:cNvPr>
          <p:cNvGrpSpPr/>
          <p:nvPr/>
        </p:nvGrpSpPr>
        <p:grpSpPr>
          <a:xfrm>
            <a:off x="5856457" y="1012522"/>
            <a:ext cx="6328611" cy="743128"/>
            <a:chOff x="5491267" y="5479955"/>
            <a:chExt cx="6328611" cy="7431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1ADFC8-B148-9BDA-BEAE-98963E75BA49}"/>
                </a:ext>
              </a:extLst>
            </p:cNvPr>
            <p:cNvSpPr/>
            <p:nvPr/>
          </p:nvSpPr>
          <p:spPr>
            <a:xfrm>
              <a:off x="5491267" y="5479955"/>
              <a:ext cx="6328611" cy="743128"/>
            </a:xfrm>
            <a:prstGeom prst="rect">
              <a:avLst/>
            </a:prstGeom>
            <a:solidFill>
              <a:schemeClr val="accent1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F56C14-0173-48C4-8DB9-19F8E20548FB}"/>
                </a:ext>
              </a:extLst>
            </p:cNvPr>
            <p:cNvSpPr txBox="1"/>
            <p:nvPr/>
          </p:nvSpPr>
          <p:spPr>
            <a:xfrm>
              <a:off x="5730810" y="5484419"/>
              <a:ext cx="581866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b-NO" sz="1400" u="sng" dirty="0" err="1">
                  <a:solidFill>
                    <a:schemeClr val="bg1"/>
                  </a:solidFill>
                  <a:sym typeface="Wingdings" pitchFamily="2" charset="2"/>
                </a:rPr>
                <a:t>Color</a:t>
              </a:r>
              <a:r>
                <a:rPr lang="nb-NO" sz="1400" u="sng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u="sng" dirty="0" err="1">
                  <a:solidFill>
                    <a:schemeClr val="bg1"/>
                  </a:solidFill>
                  <a:sym typeface="Wingdings" pitchFamily="2" charset="2"/>
                </a:rPr>
                <a:t>code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: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Each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point’s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color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corresponds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to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its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location in OW, MIZ, or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pack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ice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,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according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to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ice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concentration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criterion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(0.15&lt;MIZ&lt;0.8)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either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in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the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model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or in OSI-SAF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observation</a:t>
              </a:r>
              <a:r>
                <a:rPr lang="nb-NO" sz="14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nb-NO" sz="1400" dirty="0" err="1">
                  <a:solidFill>
                    <a:schemeClr val="bg1"/>
                  </a:solidFill>
                  <a:sym typeface="Wingdings" pitchFamily="2" charset="2"/>
                </a:rPr>
                <a:t>dataset</a:t>
              </a:r>
              <a:endParaRPr lang="nb-NO" sz="1400" dirty="0">
                <a:solidFill>
                  <a:schemeClr val="bg1"/>
                </a:solidFill>
                <a:sym typeface="Wingdings" pitchFamily="2" charset="2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A2D397-81D6-3BDD-1860-F74E20050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2519"/>
          <a:stretch/>
        </p:blipFill>
        <p:spPr bwMode="auto">
          <a:xfrm>
            <a:off x="0" y="3982571"/>
            <a:ext cx="11146752" cy="25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CE492B-03FD-7D04-BE18-E50042928218}"/>
              </a:ext>
            </a:extLst>
          </p:cNvPr>
          <p:cNvSpPr txBox="1"/>
          <p:nvPr/>
        </p:nvSpPr>
        <p:spPr>
          <a:xfrm>
            <a:off x="277332" y="3663623"/>
            <a:ext cx="11492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 err="1">
                <a:sym typeface="Wingdings" pitchFamily="2" charset="2"/>
              </a:rPr>
              <a:t>Another</a:t>
            </a:r>
            <a:r>
              <a:rPr lang="nb-NO" sz="1800" dirty="0">
                <a:sym typeface="Wingdings" pitchFamily="2" charset="2"/>
              </a:rPr>
              <a:t> </a:t>
            </a:r>
            <a:r>
              <a:rPr lang="nb-NO" sz="1800" dirty="0" err="1">
                <a:sym typeface="Wingdings" pitchFamily="2" charset="2"/>
              </a:rPr>
              <a:t>one</a:t>
            </a:r>
            <a:r>
              <a:rPr lang="nb-NO" sz="1800" dirty="0">
                <a:sym typeface="Wingdings" pitchFamily="2" charset="2"/>
              </a:rPr>
              <a:t> North </a:t>
            </a:r>
            <a:r>
              <a:rPr lang="nb-NO" sz="1800" dirty="0" err="1">
                <a:sym typeface="Wingdings" pitchFamily="2" charset="2"/>
              </a:rPr>
              <a:t>of</a:t>
            </a:r>
            <a:r>
              <a:rPr lang="nb-NO" sz="1800" dirty="0">
                <a:sym typeface="Wingdings" pitchFamily="2" charset="2"/>
              </a:rPr>
              <a:t> Svalbard in August/September 2022 (</a:t>
            </a:r>
            <a:r>
              <a:rPr lang="nb-NO" sz="1800" dirty="0" err="1">
                <a:sym typeface="Wingdings" pitchFamily="2" charset="2"/>
              </a:rPr>
              <a:t>MetNo</a:t>
            </a:r>
            <a:r>
              <a:rPr lang="nb-NO" sz="1800" dirty="0">
                <a:sym typeface="Wingdings" pitchFamily="2" charset="2"/>
              </a:rPr>
              <a:t>/CIRFA)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E2F8A-0328-0E59-16A1-95EDC0B2BC20}"/>
              </a:ext>
            </a:extLst>
          </p:cNvPr>
          <p:cNvSpPr txBox="1">
            <a:spLocks/>
          </p:cNvSpPr>
          <p:nvPr/>
        </p:nvSpPr>
        <p:spPr>
          <a:xfrm>
            <a:off x="0" y="66493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4B40CA-60E2-E908-C174-76D28474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48" y="227672"/>
            <a:ext cx="11492304" cy="630216"/>
          </a:xfrm>
        </p:spPr>
        <p:txBody>
          <a:bodyPr/>
          <a:lstStyle/>
          <a:p>
            <a:r>
              <a:rPr lang="en-GB" dirty="0"/>
              <a:t>The road ahead: model vs </a:t>
            </a:r>
            <a:r>
              <a:rPr lang="en-GB" b="1" dirty="0"/>
              <a:t>a lot </a:t>
            </a:r>
            <a:r>
              <a:rPr lang="en-GB" dirty="0"/>
              <a:t>of in-situ observations</a:t>
            </a:r>
          </a:p>
        </p:txBody>
      </p:sp>
    </p:spTree>
    <p:extLst>
      <p:ext uri="{BB962C8B-B14F-4D97-AF65-F5344CB8AC3E}">
        <p14:creationId xmlns:p14="http://schemas.microsoft.com/office/powerpoint/2010/main" val="253981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3D2F6-9128-BFAD-F111-8E42B5E2A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68C55-F0DF-D90D-FFBD-7B8E9A282B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34</a:t>
            </a:fld>
            <a:endParaRPr lang="nb-NO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94C7E4-FE9A-EBAA-61D9-5EFF4B9A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56" r="-7477" b="19603"/>
          <a:stretch>
            <a:fillRect/>
          </a:stretch>
        </p:blipFill>
        <p:spPr bwMode="auto">
          <a:xfrm>
            <a:off x="3273200" y="1110942"/>
            <a:ext cx="8568952" cy="463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8F671-ED5C-47A4-36FA-2A64155BA7A4}"/>
              </a:ext>
            </a:extLst>
          </p:cNvPr>
          <p:cNvSpPr/>
          <p:nvPr/>
        </p:nvSpPr>
        <p:spPr>
          <a:xfrm>
            <a:off x="8616280" y="1110942"/>
            <a:ext cx="3024336" cy="28305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82CD15-3411-3B58-4C08-CF49A9A34156}"/>
              </a:ext>
            </a:extLst>
          </p:cNvPr>
          <p:cNvSpPr/>
          <p:nvPr/>
        </p:nvSpPr>
        <p:spPr>
          <a:xfrm>
            <a:off x="3161446" y="3941485"/>
            <a:ext cx="5454834" cy="24410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2BA4BB-13C6-4F49-F3C6-78D68FFE64A0}"/>
              </a:ext>
            </a:extLst>
          </p:cNvPr>
          <p:cNvSpPr/>
          <p:nvPr/>
        </p:nvSpPr>
        <p:spPr>
          <a:xfrm>
            <a:off x="8616280" y="3941485"/>
            <a:ext cx="3024336" cy="24410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07632E-AF5C-4FFB-5EA7-FC168D0F8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386" y="1823761"/>
            <a:ext cx="1032614" cy="3849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05A30-5FD0-B765-2718-A34564C1BB2E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C0C0C7-8DC3-D88B-5CD4-D7429DB1FF9E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The road ahead: model vs </a:t>
            </a:r>
            <a:r>
              <a:rPr lang="en-GB" b="1"/>
              <a:t>a lot </a:t>
            </a:r>
            <a:r>
              <a:rPr lang="en-GB"/>
              <a:t>of in-situ observations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F0A05-CD6C-C650-B714-23EC1DFF3E70}"/>
              </a:ext>
            </a:extLst>
          </p:cNvPr>
          <p:cNvSpPr/>
          <p:nvPr/>
        </p:nvSpPr>
        <p:spPr>
          <a:xfrm>
            <a:off x="6081512" y="3748461"/>
            <a:ext cx="2952328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Most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points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in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open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water.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Higher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waves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a bit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underestimated</a:t>
            </a:r>
            <a:endParaRPr lang="nb-NO" sz="2000" dirty="0">
              <a:solidFill>
                <a:schemeClr val="tx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76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B6FEF-E9E0-0080-5846-AB01EDC75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3247C-E6FB-E592-1C7A-4720766C120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35</a:t>
            </a:fld>
            <a:endParaRPr lang="nb-NO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543A43-821C-D8D3-86AE-0F40AA182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56" r="-7477" b="3705"/>
          <a:stretch/>
        </p:blipFill>
        <p:spPr bwMode="auto">
          <a:xfrm>
            <a:off x="3273200" y="1110942"/>
            <a:ext cx="8120224" cy="542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BCF403-CADB-BF08-28C5-2630CB29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056" y="1773699"/>
            <a:ext cx="1107096" cy="38494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D46F5A-1D78-65C1-04E1-52066FCA49B3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The road ahead: model vs </a:t>
            </a:r>
            <a:r>
              <a:rPr lang="en-GB" b="1"/>
              <a:t>a lot </a:t>
            </a:r>
            <a:r>
              <a:rPr lang="en-GB"/>
              <a:t>of in-situ observations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1D925-9D79-D169-5AA5-6203F669AECA}"/>
              </a:ext>
            </a:extLst>
          </p:cNvPr>
          <p:cNvSpPr/>
          <p:nvPr/>
        </p:nvSpPr>
        <p:spPr>
          <a:xfrm>
            <a:off x="290150" y="1975104"/>
            <a:ext cx="2753277" cy="1453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Bias in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ice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edge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location is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the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1st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cause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error</a:t>
            </a:r>
            <a:endParaRPr lang="nb-NO" dirty="0">
              <a:solidFill>
                <a:schemeClr val="tx1"/>
              </a:solidFill>
              <a:sym typeface="Wingdings" pitchFamily="2" charset="2"/>
            </a:endParaRPr>
          </a:p>
          <a:p>
            <a:pPr algn="just"/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 Choice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ocean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forcing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strongly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impact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results</a:t>
            </a:r>
            <a:endParaRPr lang="nb-NO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8B3C4C-3A85-1522-6E8E-25944BAFFABA}"/>
              </a:ext>
            </a:extLst>
          </p:cNvPr>
          <p:cNvSpPr/>
          <p:nvPr/>
        </p:nvSpPr>
        <p:spPr>
          <a:xfrm>
            <a:off x="290150" y="4262670"/>
            <a:ext cx="2753276" cy="1360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Model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performs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better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with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high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long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waves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(storm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swells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)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than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in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calm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conditions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Hs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&lt;1m, </a:t>
            </a:r>
            <a:r>
              <a:rPr lang="nb-NO" dirty="0" err="1">
                <a:solidFill>
                  <a:schemeClr val="tx1"/>
                </a:solidFill>
                <a:sym typeface="Wingdings" pitchFamily="2" charset="2"/>
              </a:rPr>
              <a:t>Tp</a:t>
            </a:r>
            <a:r>
              <a:rPr lang="nb-NO" dirty="0">
                <a:solidFill>
                  <a:schemeClr val="tx1"/>
                </a:solidFill>
                <a:sym typeface="Wingdings" pitchFamily="2" charset="2"/>
              </a:rPr>
              <a:t>&lt;8s)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D58C0-6CB8-FB21-AF5A-0BF60B229EF8}"/>
              </a:ext>
            </a:extLst>
          </p:cNvPr>
          <p:cNvSpPr txBox="1"/>
          <p:nvPr/>
        </p:nvSpPr>
        <p:spPr>
          <a:xfrm>
            <a:off x="136808" y="1392891"/>
            <a:ext cx="6272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Exploratory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analysis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suggests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6019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3B691-828F-6E4E-4753-728C7364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FED6A-D547-FA02-52D1-4C134E648BF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36</a:t>
            </a:fld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613DC-3A0D-FFFB-565D-3D24ED27279E}"/>
              </a:ext>
            </a:extLst>
          </p:cNvPr>
          <p:cNvSpPr txBox="1">
            <a:spLocks/>
          </p:cNvSpPr>
          <p:nvPr/>
        </p:nvSpPr>
        <p:spPr>
          <a:xfrm>
            <a:off x="502248" y="380072"/>
            <a:ext cx="11492304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The road ahead: model vs </a:t>
            </a:r>
            <a:r>
              <a:rPr lang="en-GB" b="1"/>
              <a:t>a lot </a:t>
            </a:r>
            <a:r>
              <a:rPr lang="en-GB"/>
              <a:t>of in-situ observations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C968BAA-A98F-292C-63E1-B79FA142E3FF}"/>
              </a:ext>
            </a:extLst>
          </p:cNvPr>
          <p:cNvSpPr txBox="1">
            <a:spLocks/>
          </p:cNvSpPr>
          <p:nvPr/>
        </p:nvSpPr>
        <p:spPr>
          <a:xfrm>
            <a:off x="237068" y="1344135"/>
            <a:ext cx="11255236" cy="1636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starting with OMB?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17EE7-D27D-EA3F-EB72-E64C858F688C}"/>
              </a:ext>
            </a:extLst>
          </p:cNvPr>
          <p:cNvSpPr/>
          <p:nvPr/>
        </p:nvSpPr>
        <p:spPr>
          <a:xfrm>
            <a:off x="237067" y="1952672"/>
            <a:ext cx="11492303" cy="216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 Lots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data in a (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quite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)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consistent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format,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easy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to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find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. </a:t>
            </a:r>
          </a:p>
          <a:p>
            <a:pPr marL="342900" indent="-342900" algn="just">
              <a:buFont typeface="Wingdings" pitchFamily="2" charset="2"/>
              <a:buChar char="à"/>
            </a:pP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Data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already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processed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for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Tp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and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wave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spectra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. </a:t>
            </a:r>
          </a:p>
          <a:p>
            <a:pPr marL="342900" indent="-342900" algn="just">
              <a:buFont typeface="Wingdings" pitchFamily="2" charset="2"/>
              <a:buChar char="à"/>
            </a:pP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Norwegian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initiative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, so hard for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me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to not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hear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about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it, and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easy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access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to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information</a:t>
            </a:r>
            <a:endParaRPr lang="nb-NO" sz="2000" dirty="0">
              <a:solidFill>
                <a:schemeClr val="tx1"/>
              </a:solidFill>
              <a:sym typeface="Wingdings" pitchFamily="2" charset="2"/>
            </a:endParaRPr>
          </a:p>
          <a:p>
            <a:pPr algn="just"/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(and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also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intense (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friendly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)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lobbying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from J.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Rabault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...)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F679B84-3272-5D70-8D69-63D7A9972361}"/>
              </a:ext>
            </a:extLst>
          </p:cNvPr>
          <p:cNvSpPr txBox="1">
            <a:spLocks/>
          </p:cNvSpPr>
          <p:nvPr/>
        </p:nvSpPr>
        <p:spPr>
          <a:xfrm>
            <a:off x="237067" y="4508570"/>
            <a:ext cx="11255236" cy="1636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/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2F3927B-A81D-F149-1653-BB46874C73DB}"/>
              </a:ext>
            </a:extLst>
          </p:cNvPr>
          <p:cNvSpPr txBox="1">
            <a:spLocks/>
          </p:cNvSpPr>
          <p:nvPr/>
        </p:nvSpPr>
        <p:spPr>
          <a:xfrm>
            <a:off x="237067" y="4508569"/>
            <a:ext cx="11255236" cy="1636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</a:p>
          <a:p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AE8847-ED14-5373-427E-E5B4393B3302}"/>
              </a:ext>
            </a:extLst>
          </p:cNvPr>
          <p:cNvSpPr/>
          <p:nvPr/>
        </p:nvSpPr>
        <p:spPr>
          <a:xfrm>
            <a:off x="237067" y="5057184"/>
            <a:ext cx="11492303" cy="10879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à"/>
            </a:pP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No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concrete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plans right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now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but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would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love to make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one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!</a:t>
            </a:r>
          </a:p>
          <a:p>
            <a:pPr marL="342900" indent="-342900" algn="just">
              <a:buFont typeface="Wingdings" pitchFamily="2" charset="2"/>
              <a:buChar char="à"/>
            </a:pP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I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would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love to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add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data from Beaufort/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Chukchi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(Swift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buoys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, AWAC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on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 WHOI </a:t>
            </a:r>
            <a:r>
              <a:rPr lang="nb-NO" sz="2000" dirty="0" err="1">
                <a:solidFill>
                  <a:schemeClr val="tx1"/>
                </a:solidFill>
                <a:sym typeface="Wingdings" pitchFamily="2" charset="2"/>
              </a:rPr>
              <a:t>moorings</a:t>
            </a:r>
            <a:r>
              <a:rPr lang="nb-NO" sz="2000" dirty="0">
                <a:solidFill>
                  <a:schemeClr val="tx1"/>
                </a:solidFill>
                <a:sym typeface="Wingdings" pitchFamily="2" charset="2"/>
              </a:rPr>
              <a:t>...)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95DFE-1FDD-E5B1-95AB-DE3E73879870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197787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28CBDB3-4EEA-CCBC-A26C-319E6E317692}"/>
              </a:ext>
            </a:extLst>
          </p:cNvPr>
          <p:cNvGrpSpPr/>
          <p:nvPr/>
        </p:nvGrpSpPr>
        <p:grpSpPr>
          <a:xfrm>
            <a:off x="1690282" y="-403357"/>
            <a:ext cx="5125722" cy="5372679"/>
            <a:chOff x="7098229" y="1095439"/>
            <a:chExt cx="5095945" cy="53734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95F3D4-D60A-7A08-DF68-DC14E6A8E7B1}"/>
                </a:ext>
              </a:extLst>
            </p:cNvPr>
            <p:cNvSpPr txBox="1"/>
            <p:nvPr/>
          </p:nvSpPr>
          <p:spPr>
            <a:xfrm>
              <a:off x="7098229" y="6191806"/>
              <a:ext cx="4856188" cy="277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nb-NO" sz="1200" b="1" dirty="0">
                <a:solidFill>
                  <a:schemeClr val="accent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875AF5-E93C-0BF3-FEEF-121C78B32F65}"/>
                </a:ext>
              </a:extLst>
            </p:cNvPr>
            <p:cNvSpPr txBox="1"/>
            <p:nvPr/>
          </p:nvSpPr>
          <p:spPr>
            <a:xfrm>
              <a:off x="7121872" y="1095439"/>
              <a:ext cx="5072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000" b="1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  <a:sym typeface="Wingdings" pitchFamily="2" charset="2"/>
                </a:rPr>
                <a:t>NFR Young Talent 2023</a:t>
              </a:r>
            </a:p>
          </p:txBody>
        </p: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2DE9C365-68F1-AE01-816E-766B6D03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The road ahead: interactions with the oceans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DD5078-DEBD-F7F8-5E02-EA17070D97D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37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556A3-0753-0081-9083-37282889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00" y="1437946"/>
            <a:ext cx="7830832" cy="4596860"/>
          </a:xfrm>
          <a:prstGeom prst="rect">
            <a:avLst/>
          </a:prstGeom>
          <a:noFill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B9EE65-56E0-E907-B468-10B7E82080E8}"/>
              </a:ext>
            </a:extLst>
          </p:cNvPr>
          <p:cNvCxnSpPr>
            <a:cxnSpLocks/>
          </p:cNvCxnSpPr>
          <p:nvPr/>
        </p:nvCxnSpPr>
        <p:spPr>
          <a:xfrm>
            <a:off x="3886200" y="2578100"/>
            <a:ext cx="35052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78A20B-FCE0-0C6D-310E-28F2C84AF49B}"/>
              </a:ext>
            </a:extLst>
          </p:cNvPr>
          <p:cNvCxnSpPr>
            <a:cxnSpLocks/>
          </p:cNvCxnSpPr>
          <p:nvPr/>
        </p:nvCxnSpPr>
        <p:spPr>
          <a:xfrm>
            <a:off x="5558846" y="3771900"/>
            <a:ext cx="24421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6AE5B-2A30-B8AC-E422-DB55A1EF27B7}"/>
              </a:ext>
            </a:extLst>
          </p:cNvPr>
          <p:cNvCxnSpPr>
            <a:cxnSpLocks/>
          </p:cNvCxnSpPr>
          <p:nvPr/>
        </p:nvCxnSpPr>
        <p:spPr>
          <a:xfrm>
            <a:off x="5558846" y="3543300"/>
            <a:ext cx="11594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66D78E-48B4-65F0-DC6B-B35EEC54026C}"/>
              </a:ext>
            </a:extLst>
          </p:cNvPr>
          <p:cNvSpPr txBox="1"/>
          <p:nvPr/>
        </p:nvSpPr>
        <p:spPr>
          <a:xfrm>
            <a:off x="8255072" y="1628710"/>
            <a:ext cx="227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in there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96D41-4973-1AB5-0E9C-2AB29F5FFC1B}"/>
              </a:ext>
            </a:extLst>
          </p:cNvPr>
          <p:cNvSpPr/>
          <p:nvPr/>
        </p:nvSpPr>
        <p:spPr>
          <a:xfrm>
            <a:off x="8289119" y="2324144"/>
            <a:ext cx="3494530" cy="34566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For the mixing: I plan to use neXtSIM-WW3-NEMO.</a:t>
            </a:r>
          </a:p>
          <a:p>
            <a:endParaRPr lang="en-GB" dirty="0"/>
          </a:p>
          <a:p>
            <a:r>
              <a:rPr lang="en-GB" dirty="0"/>
              <a:t>Technically, a lot of things are there, just need to “connect the pipes”.</a:t>
            </a:r>
          </a:p>
          <a:p>
            <a:endParaRPr lang="en-GB" dirty="0"/>
          </a:p>
          <a:p>
            <a:r>
              <a:rPr lang="en-GB" dirty="0"/>
              <a:t>1st step: a case study?</a:t>
            </a:r>
          </a:p>
          <a:p>
            <a:pPr marL="285750" indent="-285750">
              <a:buFontTx/>
              <a:buChar char="-"/>
            </a:pPr>
            <a:r>
              <a:rPr lang="en-GB" dirty="0"/>
              <a:t>January 2022, Barents Sea</a:t>
            </a:r>
          </a:p>
          <a:p>
            <a:pPr marL="285750" indent="-285750">
              <a:buFontTx/>
              <a:buChar char="-"/>
            </a:pPr>
            <a:r>
              <a:rPr lang="en-GB" dirty="0"/>
              <a:t>October 2015, Beaufort Sea</a:t>
            </a:r>
          </a:p>
          <a:p>
            <a:pPr marL="285750" indent="-285750">
              <a:buFontTx/>
              <a:buChar char="-"/>
            </a:pPr>
            <a:r>
              <a:rPr lang="en-GB" dirty="0"/>
              <a:t>MOSAIC? N-ICE2015?</a:t>
            </a:r>
          </a:p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6B7802-01D3-F76B-C0C7-2C9787376C20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5451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40FB2-A4A4-090C-FF2B-BC9EFE8CD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1FF688-0879-CE62-C03A-F3E0736325DB}"/>
              </a:ext>
            </a:extLst>
          </p:cNvPr>
          <p:cNvSpPr txBox="1"/>
          <p:nvPr/>
        </p:nvSpPr>
        <p:spPr>
          <a:xfrm>
            <a:off x="1690282" y="4692323"/>
            <a:ext cx="4884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b-NO" sz="1200" b="1" dirty="0">
              <a:solidFill>
                <a:schemeClr val="accent1"/>
              </a:solidFill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7EBB1617-7567-2BCA-DE17-70EB20E0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The road ahead: sea ice breakup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AC857B-FB90-954D-7CE0-E2C198B5A84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38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704BA-549C-6E9B-550D-86AD23F4E6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189"/>
          <a:stretch>
            <a:fillRect/>
          </a:stretch>
        </p:blipFill>
        <p:spPr>
          <a:xfrm>
            <a:off x="464148" y="2327852"/>
            <a:ext cx="10745706" cy="39173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50A2A7-7C68-B027-3E81-71B534663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237931"/>
              </p:ext>
            </p:extLst>
          </p:nvPr>
        </p:nvGraphicFramePr>
        <p:xfrm>
          <a:off x="838200" y="1432402"/>
          <a:ext cx="5257800" cy="73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2712002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4865054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2907791"/>
                    </a:ext>
                  </a:extLst>
                </a:gridCol>
              </a:tblGrid>
              <a:tr h="420053">
                <a:tc>
                  <a:txBody>
                    <a:bodyPr/>
                    <a:lstStyle/>
                    <a:p>
                      <a:r>
                        <a:rPr lang="en-GB" sz="1400" dirty="0"/>
                        <a:t>Small Floes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Medium Floes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Large (and vast) floes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800223"/>
                  </a:ext>
                </a:extLst>
              </a:tr>
              <a:tr h="319245">
                <a:tc>
                  <a:txBody>
                    <a:bodyPr/>
                    <a:lstStyle/>
                    <a:p>
                      <a:r>
                        <a:rPr lang="en-GB" sz="1400" dirty="0"/>
                        <a:t>&lt;100m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&lt;500m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&gt;500m (&gt;2km)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3680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1CC2378-AAF7-2242-96F4-3FB86B0A087F}"/>
              </a:ext>
            </a:extLst>
          </p:cNvPr>
          <p:cNvSpPr txBox="1"/>
          <p:nvPr/>
        </p:nvSpPr>
        <p:spPr>
          <a:xfrm>
            <a:off x="6096000" y="1627011"/>
            <a:ext cx="614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https://doi.org/10.48670/mds-00343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C653F-FC07-F24B-D676-4B1BC0CEE0B4}"/>
              </a:ext>
            </a:extLst>
          </p:cNvPr>
          <p:cNvSpPr txBox="1"/>
          <p:nvPr/>
        </p:nvSpPr>
        <p:spPr>
          <a:xfrm>
            <a:off x="697920" y="1010409"/>
            <a:ext cx="900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Comparing with automated ice charts (DMI product, available on CMEMS, 500m resolution)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A6A5B-E094-6DB7-FDB4-E2C90545B908}"/>
              </a:ext>
            </a:extLst>
          </p:cNvPr>
          <p:cNvSpPr/>
          <p:nvPr/>
        </p:nvSpPr>
        <p:spPr>
          <a:xfrm>
            <a:off x="697920" y="1397688"/>
            <a:ext cx="3632780" cy="774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0B9B5-67B0-8E27-CF0A-AAAA715E0CD7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25635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44717-2116-B414-1D71-0567628E6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7">
            <a:extLst>
              <a:ext uri="{FF2B5EF4-FFF2-40B4-BE49-F238E27FC236}">
                <a16:creationId xmlns:a16="http://schemas.microsoft.com/office/drawing/2014/main" id="{10D3B059-027B-A264-9BDE-00EA83F6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The road ahead: sea ice breakup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9A36C9-2616-C9EE-EB76-B93A2E25B7B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39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43A3A-1206-A2FB-2853-B1050FD45E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394"/>
          <a:stretch>
            <a:fillRect/>
          </a:stretch>
        </p:blipFill>
        <p:spPr>
          <a:xfrm>
            <a:off x="4419600" y="5315100"/>
            <a:ext cx="7772400" cy="1223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EB5B1-2ED3-11C2-EC2D-93179B0B6D86}"/>
              </a:ext>
            </a:extLst>
          </p:cNvPr>
          <p:cNvSpPr txBox="1"/>
          <p:nvPr/>
        </p:nvSpPr>
        <p:spPr>
          <a:xfrm>
            <a:off x="349848" y="1347111"/>
            <a:ext cx="900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Uncertainties associated with the breakup representation: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EED22-D3AB-8782-6B05-4FA98D890F99}"/>
              </a:ext>
            </a:extLst>
          </p:cNvPr>
          <p:cNvSpPr txBox="1"/>
          <p:nvPr/>
        </p:nvSpPr>
        <p:spPr>
          <a:xfrm>
            <a:off x="407522" y="1810062"/>
            <a:ext cx="3212686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many big floes are broken?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81CFB-617D-267D-49F9-AD7CFDDFDAA8}"/>
              </a:ext>
            </a:extLst>
          </p:cNvPr>
          <p:cNvSpPr txBox="1"/>
          <p:nvPr/>
        </p:nvSpPr>
        <p:spPr>
          <a:xfrm>
            <a:off x="4569627" y="2329745"/>
            <a:ext cx="6140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 believe everyone using a strain-based criterion, but it can also be turned into an energy problem.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918F-381E-1157-8EE8-6F603603CDF4}"/>
              </a:ext>
            </a:extLst>
          </p:cNvPr>
          <p:cNvSpPr/>
          <p:nvPr/>
        </p:nvSpPr>
        <p:spPr>
          <a:xfrm>
            <a:off x="2514905" y="3869639"/>
            <a:ext cx="201775" cy="7288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AC8B60-78DE-DD00-02C7-1C4CCE4990EA}"/>
              </a:ext>
            </a:extLst>
          </p:cNvPr>
          <p:cNvCxnSpPr/>
          <p:nvPr/>
        </p:nvCxnSpPr>
        <p:spPr>
          <a:xfrm>
            <a:off x="755374" y="4598504"/>
            <a:ext cx="2862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3DA030-3C5E-F9F7-2B3D-6DF80ABCDC4B}"/>
              </a:ext>
            </a:extLst>
          </p:cNvPr>
          <p:cNvCxnSpPr>
            <a:cxnSpLocks/>
          </p:cNvCxnSpPr>
          <p:nvPr/>
        </p:nvCxnSpPr>
        <p:spPr>
          <a:xfrm flipV="1">
            <a:off x="755374" y="2975113"/>
            <a:ext cx="0" cy="162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433035-3F7E-3CF3-C0F1-2F79FE52FB99}"/>
              </a:ext>
            </a:extLst>
          </p:cNvPr>
          <p:cNvSpPr/>
          <p:nvPr/>
        </p:nvSpPr>
        <p:spPr>
          <a:xfrm>
            <a:off x="2514906" y="4055171"/>
            <a:ext cx="201772" cy="54333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609BF-9EF9-FC15-E5D6-09EAF9E8073C}"/>
              </a:ext>
            </a:extLst>
          </p:cNvPr>
          <p:cNvSpPr/>
          <p:nvPr/>
        </p:nvSpPr>
        <p:spPr>
          <a:xfrm>
            <a:off x="1811364" y="3127517"/>
            <a:ext cx="201775" cy="14709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11B2C-CEDB-87E1-DC34-6D8785DF97D9}"/>
              </a:ext>
            </a:extLst>
          </p:cNvPr>
          <p:cNvSpPr/>
          <p:nvPr/>
        </p:nvSpPr>
        <p:spPr>
          <a:xfrm>
            <a:off x="1148453" y="2749838"/>
            <a:ext cx="201774" cy="1848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-turn Arrow 17">
            <a:extLst>
              <a:ext uri="{FF2B5EF4-FFF2-40B4-BE49-F238E27FC236}">
                <a16:creationId xmlns:a16="http://schemas.microsoft.com/office/drawing/2014/main" id="{B3686171-03F7-B5B3-E9CD-EFE820D8FE54}"/>
              </a:ext>
            </a:extLst>
          </p:cNvPr>
          <p:cNvSpPr/>
          <p:nvPr/>
        </p:nvSpPr>
        <p:spPr>
          <a:xfrm flipH="1">
            <a:off x="1811363" y="2514411"/>
            <a:ext cx="801680" cy="1312544"/>
          </a:xfrm>
          <a:prstGeom prst="uturnArrow">
            <a:avLst>
              <a:gd name="adj1" fmla="val 6574"/>
              <a:gd name="adj2" fmla="val 8312"/>
              <a:gd name="adj3" fmla="val 16990"/>
              <a:gd name="adj4" fmla="val 7811"/>
              <a:gd name="adj5" fmla="val 39069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U-turn Arrow 22">
            <a:extLst>
              <a:ext uri="{FF2B5EF4-FFF2-40B4-BE49-F238E27FC236}">
                <a16:creationId xmlns:a16="http://schemas.microsoft.com/office/drawing/2014/main" id="{D5BD5261-DD4E-BAC9-6487-5D94F4388B32}"/>
              </a:ext>
            </a:extLst>
          </p:cNvPr>
          <p:cNvSpPr/>
          <p:nvPr/>
        </p:nvSpPr>
        <p:spPr>
          <a:xfrm flipH="1">
            <a:off x="1148452" y="2391381"/>
            <a:ext cx="1568225" cy="1435567"/>
          </a:xfrm>
          <a:prstGeom prst="uturnArrow">
            <a:avLst>
              <a:gd name="adj1" fmla="val 7225"/>
              <a:gd name="adj2" fmla="val 4778"/>
              <a:gd name="adj3" fmla="val 8422"/>
              <a:gd name="adj4" fmla="val 7811"/>
              <a:gd name="adj5" fmla="val 22453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2167DB-C8C1-EA3F-C710-CF922505AA46}"/>
              </a:ext>
            </a:extLst>
          </p:cNvPr>
          <p:cNvSpPr txBox="1"/>
          <p:nvPr/>
        </p:nvSpPr>
        <p:spPr>
          <a:xfrm>
            <a:off x="407522" y="4862526"/>
            <a:ext cx="3212686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many small and medium floes are created?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A5D348-91E1-BDB1-1BB8-B2910DABABFF}"/>
              </a:ext>
            </a:extLst>
          </p:cNvPr>
          <p:cNvSpPr txBox="1"/>
          <p:nvPr/>
        </p:nvSpPr>
        <p:spPr>
          <a:xfrm>
            <a:off x="4675644" y="1800972"/>
            <a:ext cx="4110547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 what is the threshold for breakup?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D45D225-7819-3512-F26E-8A85181F7C6C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28D5BD-ED77-A600-4D66-D86CF94CC92E}"/>
              </a:ext>
            </a:extLst>
          </p:cNvPr>
          <p:cNvSpPr txBox="1"/>
          <p:nvPr/>
        </p:nvSpPr>
        <p:spPr>
          <a:xfrm>
            <a:off x="4675644" y="4896920"/>
            <a:ext cx="614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Véronique and Nicolas have a preprint in review in GMD:</a:t>
            </a:r>
          </a:p>
        </p:txBody>
      </p:sp>
      <p:pic>
        <p:nvPicPr>
          <p:cNvPr id="30" name="animation_fracture_diffusion">
            <a:hlinkClick r:id="" action="ppaction://media"/>
            <a:extLst>
              <a:ext uri="{FF2B5EF4-FFF2-40B4-BE49-F238E27FC236}">
                <a16:creationId xmlns:a16="http://schemas.microsoft.com/office/drawing/2014/main" id="{4F9688BC-7AE0-625B-5679-433571FCF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1356" y="3241124"/>
            <a:ext cx="8500240" cy="8500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E71B47-497D-5B39-F690-12E8B2C0F79F}"/>
              </a:ext>
            </a:extLst>
          </p:cNvPr>
          <p:cNvSpPr txBox="1"/>
          <p:nvPr/>
        </p:nvSpPr>
        <p:spPr>
          <a:xfrm>
            <a:off x="4614078" y="4294074"/>
            <a:ext cx="6202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Courtesy of Véronique Dansereau</a:t>
            </a:r>
          </a:p>
        </p:txBody>
      </p:sp>
    </p:spTree>
    <p:extLst>
      <p:ext uri="{BB962C8B-B14F-4D97-AF65-F5344CB8AC3E}">
        <p14:creationId xmlns:p14="http://schemas.microsoft.com/office/powerpoint/2010/main" val="36235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78C2-A0C6-36F1-83FF-01629E31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6366F8-5DC3-B588-6E97-FF1AFD964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7CF42-AB22-3BEA-7CA3-3C3050B8B27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4</a:t>
            </a:fld>
            <a:endParaRPr lang="en-GB"/>
          </a:p>
        </p:txBody>
      </p:sp>
      <p:sp>
        <p:nvSpPr>
          <p:cNvPr id="8" name="ZoneTexte 17">
            <a:extLst>
              <a:ext uri="{FF2B5EF4-FFF2-40B4-BE49-F238E27FC236}">
                <a16:creationId xmlns:a16="http://schemas.microsoft.com/office/drawing/2014/main" id="{A9AEF523-B634-6264-0CB3-541E562DFC2D}"/>
              </a:ext>
            </a:extLst>
          </p:cNvPr>
          <p:cNvSpPr txBox="1"/>
          <p:nvPr/>
        </p:nvSpPr>
        <p:spPr>
          <a:xfrm>
            <a:off x="5822731" y="4495429"/>
            <a:ext cx="60194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Can we estimate the impact of waves on sea ice dynamics in the MIZ in wave-ice coupled model?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BE26E-3CAF-43D8-D99F-B61933F0F9A8}"/>
              </a:ext>
            </a:extLst>
          </p:cNvPr>
          <p:cNvSpPr txBox="1"/>
          <p:nvPr/>
        </p:nvSpPr>
        <p:spPr>
          <a:xfrm>
            <a:off x="349848" y="1648496"/>
            <a:ext cx="107723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arenR"/>
            </a:pPr>
            <a:r>
              <a:rPr lang="en-US" sz="2800" b="1" dirty="0">
                <a:solidFill>
                  <a:schemeClr val="accent6"/>
                </a:solidFill>
                <a:latin typeface="Avenir Book" panose="02000503020000020003" pitchFamily="2" charset="0"/>
              </a:rPr>
              <a:t>Investigating wave impact on ice dynamics using neXtSIM-WW3</a:t>
            </a:r>
          </a:p>
          <a:p>
            <a:pPr marL="400050" indent="-400050">
              <a:buAutoNum type="romanUcParenR"/>
            </a:pPr>
            <a:endParaRPr lang="en-US" sz="28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  <a:p>
            <a:endParaRPr lang="en-US" sz="28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II) Modelled MIZ extent: evaluation and evolution</a:t>
            </a:r>
          </a:p>
          <a:p>
            <a:pPr marL="400050" indent="-400050">
              <a:buAutoNum type="romanUcParenR"/>
            </a:pPr>
            <a:endParaRPr lang="en-US" sz="28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  <a:p>
            <a:pPr marL="400050" indent="-400050">
              <a:buAutoNum type="romanUcParenR"/>
            </a:pPr>
            <a:endParaRPr lang="en-US" sz="2800" b="1" dirty="0">
              <a:solidFill>
                <a:schemeClr val="accent6"/>
              </a:solidFill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Avenir Book" panose="02000503020000020003" pitchFamily="2" charset="0"/>
                <a:sym typeface="Wingdings" pitchFamily="2" charset="2"/>
              </a:rPr>
              <a:t>III) The road ahead: reliable wave height and floe sizes, investigating mixing and broken ice dynamics</a:t>
            </a:r>
          </a:p>
        </p:txBody>
      </p:sp>
    </p:spTree>
    <p:extLst>
      <p:ext uri="{BB962C8B-B14F-4D97-AF65-F5344CB8AC3E}">
        <p14:creationId xmlns:p14="http://schemas.microsoft.com/office/powerpoint/2010/main" val="29909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ovie_maps_anim_SOW3NX25-000__x264_1080px_16fps_crf15.mp4">
            <a:hlinkClick r:id="" action="ppaction://media"/>
            <a:extLst>
              <a:ext uri="{FF2B5EF4-FFF2-40B4-BE49-F238E27FC236}">
                <a16:creationId xmlns:a16="http://schemas.microsoft.com/office/drawing/2014/main" id="{264FDF3E-4B12-3548-FC73-74B1030B55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701" y="1072819"/>
            <a:ext cx="5395030" cy="551242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E4FAEAC-6677-6184-F9C5-00B6874C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And also..</a:t>
            </a:r>
            <a:endParaRPr lang="en-NO" b="1" dirty="0">
              <a:latin typeface="Avenir Book" panose="02000503020000020003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DD5078-DEBD-F7F8-5E02-EA17070D97D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40</a:t>
            </a:fld>
            <a:endParaRPr lang="en-GB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7257D50-C600-EE38-F251-FD082AA5B1C9}"/>
              </a:ext>
            </a:extLst>
          </p:cNvPr>
          <p:cNvSpPr txBox="1">
            <a:spLocks/>
          </p:cNvSpPr>
          <p:nvPr/>
        </p:nvSpPr>
        <p:spPr>
          <a:xfrm>
            <a:off x="237068" y="1344135"/>
            <a:ext cx="6440635" cy="1636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is interesting, but not meant to represent MIZ rheology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How do we represent ice mechanics in the MIZ, in a large-scale model? How does it impact the momentum exchanges between the ocean and the atmosphere?</a:t>
            </a:r>
          </a:p>
          <a:p>
            <a:pPr marL="88900"/>
            <a:endParaRPr lang="en-GB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86535ED7-DC61-CB6C-0587-B11A484D561C}"/>
              </a:ext>
            </a:extLst>
          </p:cNvPr>
          <p:cNvSpPr txBox="1">
            <a:spLocks/>
          </p:cNvSpPr>
          <p:nvPr/>
        </p:nvSpPr>
        <p:spPr>
          <a:xfrm>
            <a:off x="349848" y="3195637"/>
            <a:ext cx="6440635" cy="896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3657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8969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1699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7D30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Antarctica?</a:t>
            </a:r>
          </a:p>
          <a:p>
            <a:pPr marL="8890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927A1-974A-FF3C-E334-60D5F506C3A7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>
                <a:solidFill>
                  <a:schemeClr val="accent3"/>
                </a:solidFill>
              </a:rPr>
              <a:t>I) Wave impact on ice dynamics with neXtSIM-WW3		II) Modelled MIZ extent 		</a:t>
            </a:r>
            <a:r>
              <a:rPr lang="en-US" sz="1100" dirty="0">
                <a:solidFill>
                  <a:schemeClr val="accent1"/>
                </a:solidFill>
              </a:rPr>
              <a:t>III)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19265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EF74E81-62AB-6619-5261-2A55BD63AE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8FFA83-F625-3103-CEF5-EF2D2D1D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55" y="252767"/>
            <a:ext cx="5807575" cy="63021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</a:rPr>
              <a:t>Conclusions</a:t>
            </a:r>
            <a:endParaRPr lang="en-NO" sz="44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01296-23D2-9F85-4504-E170190EFD50}"/>
              </a:ext>
            </a:extLst>
          </p:cNvPr>
          <p:cNvSpPr txBox="1"/>
          <p:nvPr/>
        </p:nvSpPr>
        <p:spPr>
          <a:xfrm>
            <a:off x="6789762" y="4957899"/>
            <a:ext cx="54022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100" b="1" u="sng" dirty="0" err="1">
                <a:solidFill>
                  <a:schemeClr val="bg1"/>
                </a:solidFill>
                <a:effectLst/>
              </a:rPr>
              <a:t>References</a:t>
            </a:r>
            <a:r>
              <a:rPr lang="fr-FR" sz="1100" b="1" u="sng" dirty="0">
                <a:solidFill>
                  <a:schemeClr val="bg1"/>
                </a:solidFill>
                <a:effectLst/>
              </a:rPr>
              <a:t>:</a:t>
            </a:r>
          </a:p>
          <a:p>
            <a:pPr algn="just"/>
            <a:endParaRPr lang="fr-FR" sz="1100" b="1" dirty="0">
              <a:solidFill>
                <a:schemeClr val="bg1"/>
              </a:solidFill>
              <a:effectLst/>
            </a:endParaRPr>
          </a:p>
          <a:p>
            <a:pPr algn="just"/>
            <a:r>
              <a:rPr lang="en-GB" sz="1100" b="1" dirty="0">
                <a:solidFill>
                  <a:schemeClr val="bg1"/>
                </a:solidFill>
              </a:rPr>
              <a:t>Boutin, G., Williams, T., </a:t>
            </a:r>
            <a:r>
              <a:rPr lang="en-GB" sz="1100" dirty="0">
                <a:solidFill>
                  <a:schemeClr val="bg1"/>
                </a:solidFill>
              </a:rPr>
              <a:t>Horvat, C., &amp; </a:t>
            </a:r>
            <a:r>
              <a:rPr lang="en-GB" sz="1100" dirty="0" err="1">
                <a:solidFill>
                  <a:schemeClr val="bg1"/>
                </a:solidFill>
              </a:rPr>
              <a:t>Brodeau</a:t>
            </a:r>
            <a:r>
              <a:rPr lang="en-GB" sz="1100" dirty="0">
                <a:solidFill>
                  <a:schemeClr val="bg1"/>
                </a:solidFill>
              </a:rPr>
              <a:t>, L. (2022). Modelling the Arctic wave-affected marginal ice zone: A comparison with ICESat-2 observations. </a:t>
            </a:r>
            <a:r>
              <a:rPr lang="en-GB" sz="1100" i="1" dirty="0">
                <a:solidFill>
                  <a:schemeClr val="bg1"/>
                </a:solidFill>
              </a:rPr>
              <a:t>Philosophical Transactions of the Royal Society A: Mathematical, Physical and Engineering Sciences</a:t>
            </a:r>
            <a:r>
              <a:rPr lang="en-GB" sz="1100" dirty="0">
                <a:solidFill>
                  <a:schemeClr val="bg1"/>
                </a:solidFill>
              </a:rPr>
              <a:t>, 380(2235), 20210262. </a:t>
            </a:r>
            <a:r>
              <a:rPr lang="en-GB" sz="1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https://doi.org/10.1098/rsta.2021.0262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fr-FR" sz="1100" b="1" dirty="0">
              <a:solidFill>
                <a:schemeClr val="bg1"/>
              </a:solidFill>
              <a:effectLst/>
            </a:endParaRPr>
          </a:p>
          <a:p>
            <a:pPr algn="just"/>
            <a:r>
              <a:rPr lang="en-US" sz="1100" b="1" dirty="0">
                <a:solidFill>
                  <a:schemeClr val="bg1"/>
                </a:solidFill>
              </a:rPr>
              <a:t>Boutin, G., Williams, T., Rampal, P., </a:t>
            </a:r>
            <a:r>
              <a:rPr lang="en-US" sz="1100" b="1" dirty="0" err="1">
                <a:solidFill>
                  <a:schemeClr val="bg1"/>
                </a:solidFill>
              </a:rPr>
              <a:t>Olason</a:t>
            </a:r>
            <a:r>
              <a:rPr lang="en-US" sz="1100" b="1" dirty="0">
                <a:solidFill>
                  <a:schemeClr val="bg1"/>
                </a:solidFill>
              </a:rPr>
              <a:t>, E</a:t>
            </a:r>
            <a:r>
              <a:rPr lang="en-US" sz="1100" dirty="0">
                <a:solidFill>
                  <a:schemeClr val="bg1"/>
                </a:solidFill>
              </a:rPr>
              <a:t>., and </a:t>
            </a:r>
            <a:r>
              <a:rPr lang="en-US" sz="1100" dirty="0" err="1">
                <a:solidFill>
                  <a:schemeClr val="bg1"/>
                </a:solidFill>
              </a:rPr>
              <a:t>Lique</a:t>
            </a:r>
            <a:r>
              <a:rPr lang="en-US" sz="1100" dirty="0">
                <a:solidFill>
                  <a:schemeClr val="bg1"/>
                </a:solidFill>
              </a:rPr>
              <a:t>, C.: Wave–sea-ice interactions in a brittle rheological framework, </a:t>
            </a:r>
            <a:r>
              <a:rPr lang="en-US" sz="1100" i="1" dirty="0">
                <a:solidFill>
                  <a:schemeClr val="bg1"/>
                </a:solidFill>
              </a:rPr>
              <a:t>The Cryosphere</a:t>
            </a:r>
            <a:r>
              <a:rPr lang="en-US" sz="1100" dirty="0">
                <a:solidFill>
                  <a:schemeClr val="bg1"/>
                </a:solidFill>
              </a:rPr>
              <a:t>,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u="sng" dirty="0">
                <a:solidFill>
                  <a:schemeClr val="bg1"/>
                </a:solidFill>
              </a:rPr>
              <a:t>https://</a:t>
            </a:r>
            <a:r>
              <a:rPr lang="en-GB" sz="1100" u="sng" dirty="0" err="1">
                <a:solidFill>
                  <a:schemeClr val="bg1"/>
                </a:solidFill>
              </a:rPr>
              <a:t>doi.org</a:t>
            </a:r>
            <a:r>
              <a:rPr lang="en-GB" sz="1100" u="sng" dirty="0">
                <a:solidFill>
                  <a:schemeClr val="bg1"/>
                </a:solidFill>
              </a:rPr>
              <a:t>/10.5194/tc-15-431-2021</a:t>
            </a:r>
            <a:r>
              <a:rPr lang="en-US" sz="1100" dirty="0">
                <a:solidFill>
                  <a:schemeClr val="bg1"/>
                </a:solidFill>
              </a:rPr>
              <a:t>, 2021. </a:t>
            </a:r>
            <a:endParaRPr lang="fr-FR" sz="1100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E73AD-2006-E727-75C8-5FCC4B502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762" y="0"/>
            <a:ext cx="4270020" cy="4842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2DC812-B2FD-0C3B-E96E-7959825A2C83}"/>
              </a:ext>
            </a:extLst>
          </p:cNvPr>
          <p:cNvSpPr txBox="1"/>
          <p:nvPr/>
        </p:nvSpPr>
        <p:spPr>
          <a:xfrm>
            <a:off x="11123324" y="3552852"/>
            <a:ext cx="836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accent6"/>
                </a:solidFill>
                <a:latin typeface="Avenir Book" panose="02000503020000020003" pitchFamily="2" charset="0"/>
              </a:rPr>
              <a:t>Cover Picture: </a:t>
            </a:r>
            <a:r>
              <a:rPr lang="en-GB" sz="1200" dirty="0">
                <a:solidFill>
                  <a:schemeClr val="accent6"/>
                </a:solidFill>
                <a:latin typeface="Avenir Book" panose="02000503020000020003" pitchFamily="2" charset="0"/>
              </a:rPr>
              <a:t>Elie Dumas-Lefebvre</a:t>
            </a:r>
            <a:r>
              <a:rPr lang="en-US" sz="12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,</a:t>
            </a:r>
          </a:p>
          <a:p>
            <a:r>
              <a:rPr lang="en-US" sz="12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Dany Dumont</a:t>
            </a:r>
            <a:endParaRPr lang="en-NO" sz="1200" dirty="0">
              <a:solidFill>
                <a:schemeClr val="accent6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56FFC477-90A0-5CBF-2BF5-B440D57404FF}"/>
              </a:ext>
            </a:extLst>
          </p:cNvPr>
          <p:cNvSpPr txBox="1">
            <a:spLocks/>
          </p:cNvSpPr>
          <p:nvPr/>
        </p:nvSpPr>
        <p:spPr>
          <a:xfrm>
            <a:off x="205297" y="414930"/>
            <a:ext cx="5807575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NO" sz="440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B20A7-8604-8714-8658-62D7FA212558}"/>
              </a:ext>
            </a:extLst>
          </p:cNvPr>
          <p:cNvSpPr txBox="1"/>
          <p:nvPr/>
        </p:nvSpPr>
        <p:spPr>
          <a:xfrm>
            <a:off x="14250" y="879670"/>
            <a:ext cx="674374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l">
              <a:buAutoNum type="arabicParenR"/>
            </a:pP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Helvetica" pitchFamily="2" charset="0"/>
              </a:rPr>
              <a:t>Novel capabilities</a:t>
            </a:r>
          </a:p>
          <a:p>
            <a:pPr marR="0" algn="l"/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Wave-ice coupled model, can run for a few months at ~10km resolution, for decades with ~20km. Close to operational in the Arctic, not quite there yet in Antarctic. My limitations are: WAVEWATCH III.</a:t>
            </a:r>
          </a:p>
          <a:p>
            <a:pPr marR="0" algn="l"/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pPr marR="0" algn="l"/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pPr marL="0" marR="0" algn="l">
              <a:buNone/>
            </a:pPr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Helvetica" pitchFamily="2" charset="0"/>
              </a:rPr>
              <a:t>2) Time scales and impact:</a:t>
            </a:r>
          </a:p>
          <a:p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Daily for forecast/ ice edge impact, up to decadal. Impact on longer timescales is unclear, likely larger in Antarctic. I am mostly interested in momentum fluxes, and how they transition between open water</a:t>
            </a:r>
            <a:r>
              <a:rPr lang="en-GB" dirty="0">
                <a:solidFill>
                  <a:srgbClr val="212121"/>
                </a:solidFill>
                <a:latin typeface="Helvetica" pitchFamily="2" charset="0"/>
              </a:rPr>
              <a:t> (not my focus) </a:t>
            </a:r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and pack ice </a:t>
            </a:r>
            <a:r>
              <a:rPr lang="en-GB" dirty="0">
                <a:solidFill>
                  <a:srgbClr val="212121"/>
                </a:solidFill>
                <a:latin typeface="Helvetica" pitchFamily="2" charset="0"/>
              </a:rPr>
              <a:t>(very much what my group cares about)</a:t>
            </a:r>
            <a:endParaRPr lang="en-GB" b="1" dirty="0">
              <a:solidFill>
                <a:srgbClr val="212121"/>
              </a:solidFill>
              <a:latin typeface="Helvetica" pitchFamily="2" charset="0"/>
            </a:endParaRPr>
          </a:p>
          <a:p>
            <a:pPr marL="0" marR="0" algn="l">
              <a:buNone/>
            </a:pPr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pPr marL="0" marR="0" algn="l">
              <a:buNone/>
            </a:pPr>
            <a:endParaRPr lang="en-GB" b="1" dirty="0">
              <a:solidFill>
                <a:srgbClr val="212121"/>
              </a:solidFill>
              <a:latin typeface="Helvetica" pitchFamily="2" charset="0"/>
            </a:endParaRPr>
          </a:p>
          <a:p>
            <a:endParaRPr lang="en-NO" dirty="0"/>
          </a:p>
          <a:p>
            <a:pPr marL="0" marR="0" algn="l">
              <a:buNone/>
            </a:pPr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40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02E4F-5E55-BC62-6C4A-E15BD13F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A0916-9CA7-6105-826A-E669220B2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89D05C-664F-6FA4-39E4-2886666D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55" y="252767"/>
            <a:ext cx="5807575" cy="63021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</a:rPr>
              <a:t>Conclusions</a:t>
            </a:r>
            <a:endParaRPr lang="en-NO" sz="44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8DDAA-2F74-3BFD-1141-FCE7594CB589}"/>
              </a:ext>
            </a:extLst>
          </p:cNvPr>
          <p:cNvSpPr txBox="1"/>
          <p:nvPr/>
        </p:nvSpPr>
        <p:spPr>
          <a:xfrm>
            <a:off x="6789762" y="4957899"/>
            <a:ext cx="54022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100" b="1" u="sng" dirty="0" err="1">
                <a:solidFill>
                  <a:schemeClr val="bg1"/>
                </a:solidFill>
                <a:effectLst/>
              </a:rPr>
              <a:t>References</a:t>
            </a:r>
            <a:r>
              <a:rPr lang="fr-FR" sz="1100" b="1" u="sng" dirty="0">
                <a:solidFill>
                  <a:schemeClr val="bg1"/>
                </a:solidFill>
                <a:effectLst/>
              </a:rPr>
              <a:t>:</a:t>
            </a:r>
          </a:p>
          <a:p>
            <a:pPr algn="just"/>
            <a:endParaRPr lang="fr-FR" sz="1100" b="1" dirty="0">
              <a:solidFill>
                <a:schemeClr val="bg1"/>
              </a:solidFill>
              <a:effectLst/>
            </a:endParaRPr>
          </a:p>
          <a:p>
            <a:pPr algn="just"/>
            <a:r>
              <a:rPr lang="en-GB" sz="1100" b="1" dirty="0">
                <a:solidFill>
                  <a:schemeClr val="bg1"/>
                </a:solidFill>
              </a:rPr>
              <a:t>Boutin, G., Williams, T., </a:t>
            </a:r>
            <a:r>
              <a:rPr lang="en-GB" sz="1100" dirty="0">
                <a:solidFill>
                  <a:schemeClr val="bg1"/>
                </a:solidFill>
              </a:rPr>
              <a:t>Horvat, C., &amp; </a:t>
            </a:r>
            <a:r>
              <a:rPr lang="en-GB" sz="1100" dirty="0" err="1">
                <a:solidFill>
                  <a:schemeClr val="bg1"/>
                </a:solidFill>
              </a:rPr>
              <a:t>Brodeau</a:t>
            </a:r>
            <a:r>
              <a:rPr lang="en-GB" sz="1100" dirty="0">
                <a:solidFill>
                  <a:schemeClr val="bg1"/>
                </a:solidFill>
              </a:rPr>
              <a:t>, L. (2022). Modelling the Arctic wave-affected marginal ice zone: A comparison with ICESat-2 observations. </a:t>
            </a:r>
            <a:r>
              <a:rPr lang="en-GB" sz="1100" i="1" dirty="0">
                <a:solidFill>
                  <a:schemeClr val="bg1"/>
                </a:solidFill>
              </a:rPr>
              <a:t>Philosophical Transactions of the Royal Society A: Mathematical, Physical and Engineering Sciences</a:t>
            </a:r>
            <a:r>
              <a:rPr lang="en-GB" sz="1100" dirty="0">
                <a:solidFill>
                  <a:schemeClr val="bg1"/>
                </a:solidFill>
              </a:rPr>
              <a:t>, 380(2235), 20210262. </a:t>
            </a:r>
            <a:r>
              <a:rPr lang="en-GB" sz="1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https://doi.org/10.1098/rsta.2021.0262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fr-FR" sz="1100" b="1" dirty="0">
              <a:solidFill>
                <a:schemeClr val="bg1"/>
              </a:solidFill>
              <a:effectLst/>
            </a:endParaRPr>
          </a:p>
          <a:p>
            <a:pPr algn="just"/>
            <a:r>
              <a:rPr lang="en-US" sz="1100" b="1" dirty="0">
                <a:solidFill>
                  <a:schemeClr val="bg1"/>
                </a:solidFill>
              </a:rPr>
              <a:t>Boutin, G., Williams, T., Rampal, P., </a:t>
            </a:r>
            <a:r>
              <a:rPr lang="en-US" sz="1100" b="1" dirty="0" err="1">
                <a:solidFill>
                  <a:schemeClr val="bg1"/>
                </a:solidFill>
              </a:rPr>
              <a:t>Olason</a:t>
            </a:r>
            <a:r>
              <a:rPr lang="en-US" sz="1100" b="1" dirty="0">
                <a:solidFill>
                  <a:schemeClr val="bg1"/>
                </a:solidFill>
              </a:rPr>
              <a:t>, E</a:t>
            </a:r>
            <a:r>
              <a:rPr lang="en-US" sz="1100" dirty="0">
                <a:solidFill>
                  <a:schemeClr val="bg1"/>
                </a:solidFill>
              </a:rPr>
              <a:t>., and </a:t>
            </a:r>
            <a:r>
              <a:rPr lang="en-US" sz="1100" dirty="0" err="1">
                <a:solidFill>
                  <a:schemeClr val="bg1"/>
                </a:solidFill>
              </a:rPr>
              <a:t>Lique</a:t>
            </a:r>
            <a:r>
              <a:rPr lang="en-US" sz="1100" dirty="0">
                <a:solidFill>
                  <a:schemeClr val="bg1"/>
                </a:solidFill>
              </a:rPr>
              <a:t>, C.: Wave–sea-ice interactions in a brittle rheological framework, </a:t>
            </a:r>
            <a:r>
              <a:rPr lang="en-US" sz="1100" i="1" dirty="0">
                <a:solidFill>
                  <a:schemeClr val="bg1"/>
                </a:solidFill>
              </a:rPr>
              <a:t>The Cryosphere</a:t>
            </a:r>
            <a:r>
              <a:rPr lang="en-US" sz="1100" dirty="0">
                <a:solidFill>
                  <a:schemeClr val="bg1"/>
                </a:solidFill>
              </a:rPr>
              <a:t>,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u="sng" dirty="0">
                <a:solidFill>
                  <a:schemeClr val="bg1"/>
                </a:solidFill>
              </a:rPr>
              <a:t>https://</a:t>
            </a:r>
            <a:r>
              <a:rPr lang="en-GB" sz="1100" u="sng" dirty="0" err="1">
                <a:solidFill>
                  <a:schemeClr val="bg1"/>
                </a:solidFill>
              </a:rPr>
              <a:t>doi.org</a:t>
            </a:r>
            <a:r>
              <a:rPr lang="en-GB" sz="1100" u="sng" dirty="0">
                <a:solidFill>
                  <a:schemeClr val="bg1"/>
                </a:solidFill>
              </a:rPr>
              <a:t>/10.5194/tc-15-431-2021</a:t>
            </a:r>
            <a:r>
              <a:rPr lang="en-US" sz="1100" dirty="0">
                <a:solidFill>
                  <a:schemeClr val="bg1"/>
                </a:solidFill>
              </a:rPr>
              <a:t>, 2021. </a:t>
            </a:r>
            <a:endParaRPr lang="fr-FR" sz="1100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D64CB-8685-D52D-B335-97D6D5EF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762" y="0"/>
            <a:ext cx="4270020" cy="4842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22D35-F4E4-ABE9-87C1-ADBFF4A6AAC1}"/>
              </a:ext>
            </a:extLst>
          </p:cNvPr>
          <p:cNvSpPr txBox="1"/>
          <p:nvPr/>
        </p:nvSpPr>
        <p:spPr>
          <a:xfrm>
            <a:off x="11123324" y="3552852"/>
            <a:ext cx="836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accent6"/>
                </a:solidFill>
                <a:latin typeface="Avenir Book" panose="02000503020000020003" pitchFamily="2" charset="0"/>
              </a:rPr>
              <a:t>Cover Picture: </a:t>
            </a:r>
            <a:r>
              <a:rPr lang="en-GB" sz="1200" dirty="0">
                <a:solidFill>
                  <a:schemeClr val="accent6"/>
                </a:solidFill>
                <a:latin typeface="Avenir Book" panose="02000503020000020003" pitchFamily="2" charset="0"/>
              </a:rPr>
              <a:t>Elie Dumas-Lefebvre</a:t>
            </a:r>
            <a:r>
              <a:rPr lang="en-US" sz="12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,</a:t>
            </a:r>
          </a:p>
          <a:p>
            <a:r>
              <a:rPr lang="en-US" sz="1200" dirty="0">
                <a:solidFill>
                  <a:schemeClr val="accent6"/>
                </a:solidFill>
                <a:latin typeface="Avenir Book" panose="02000503020000020003" pitchFamily="2" charset="0"/>
                <a:ea typeface="ＭＳ Ｐゴシック"/>
              </a:rPr>
              <a:t>Dany Dumont</a:t>
            </a:r>
            <a:endParaRPr lang="en-NO" sz="1200" dirty="0">
              <a:solidFill>
                <a:schemeClr val="accent6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C154EB37-41E7-8047-8098-693F612A252F}"/>
              </a:ext>
            </a:extLst>
          </p:cNvPr>
          <p:cNvSpPr txBox="1">
            <a:spLocks/>
          </p:cNvSpPr>
          <p:nvPr/>
        </p:nvSpPr>
        <p:spPr>
          <a:xfrm>
            <a:off x="205297" y="414930"/>
            <a:ext cx="5807575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NO" sz="440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B5528-EA00-D0C7-AB0C-673E45B7B249}"/>
              </a:ext>
            </a:extLst>
          </p:cNvPr>
          <p:cNvSpPr txBox="1"/>
          <p:nvPr/>
        </p:nvSpPr>
        <p:spPr>
          <a:xfrm>
            <a:off x="14250" y="879670"/>
            <a:ext cx="674374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12121"/>
                </a:solidFill>
                <a:latin typeface="Helvetica" pitchFamily="2" charset="0"/>
              </a:rPr>
              <a:t>3) Relative impact against other processes in the pan Arctic/Antarctic system or full earth system? </a:t>
            </a:r>
          </a:p>
          <a:p>
            <a:endParaRPr lang="en-GB" dirty="0">
              <a:solidFill>
                <a:srgbClr val="21212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Not first order, but may not be negligible and on the rise, at least in the Arctic.</a:t>
            </a:r>
          </a:p>
          <a:p>
            <a:endParaRPr lang="en-GB" b="1" dirty="0">
              <a:solidFill>
                <a:srgbClr val="21212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Likely important for forecasting and human activities in polar regions.</a:t>
            </a:r>
          </a:p>
          <a:p>
            <a:pPr marL="0" marR="0" algn="l">
              <a:buNone/>
            </a:pPr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Helvetica" pitchFamily="2" charset="0"/>
              </a:rPr>
              <a:t>4)</a:t>
            </a:r>
            <a:r>
              <a:rPr lang="en-GB" dirty="0"/>
              <a:t> Model resolution vs parameterizations?</a:t>
            </a:r>
          </a:p>
          <a:p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Open question, depends on the application. Why do we want waves or a MIZ?</a:t>
            </a:r>
          </a:p>
          <a:p>
            <a:endParaRPr lang="en-GB" sz="1800" b="1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  <a:p>
            <a:r>
              <a:rPr lang="en-GB" dirty="0"/>
              <a:t>5)  Steps needed</a:t>
            </a:r>
          </a:p>
          <a:p>
            <a:pPr marL="0" marR="0" algn="l">
              <a:buNone/>
            </a:pPr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Pan-Arctic floe size would be a start.</a:t>
            </a:r>
          </a:p>
          <a:p>
            <a:pPr marL="0" marR="0" algn="l">
              <a:buNone/>
            </a:pPr>
            <a:r>
              <a:rPr lang="en-GB" b="1" dirty="0">
                <a:solidFill>
                  <a:srgbClr val="212121"/>
                </a:solidFill>
                <a:latin typeface="Helvetica" pitchFamily="2" charset="0"/>
              </a:rPr>
              <a:t>Observations of the dynamics in </a:t>
            </a:r>
            <a:r>
              <a:rPr lang="en-GB" b="1">
                <a:solidFill>
                  <a:srgbClr val="212121"/>
                </a:solidFill>
                <a:latin typeface="Helvetica" pitchFamily="2" charset="0"/>
              </a:rPr>
              <a:t>the MIZ.</a:t>
            </a:r>
            <a:endParaRPr lang="en-GB" b="1" dirty="0">
              <a:solidFill>
                <a:srgbClr val="212121"/>
              </a:solidFill>
              <a:latin typeface="Helvetica" pitchFamily="2" charset="0"/>
            </a:endParaRPr>
          </a:p>
          <a:p>
            <a:endParaRPr lang="en-NO" dirty="0"/>
          </a:p>
          <a:p>
            <a:pPr marL="0" marR="0" algn="l">
              <a:buNone/>
            </a:pPr>
            <a:endParaRPr lang="en-GB" sz="1800" b="0" i="0" u="none" strike="noStrike" dirty="0">
              <a:solidFill>
                <a:srgbClr val="21212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19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F5890-ED63-30E8-ACCA-870F21280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34D45B-C0F0-BA5E-25C3-9611B6A8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</a:rPr>
              <a:t>Supplement</a:t>
            </a:r>
            <a:endParaRPr lang="en-NO" sz="4400" b="1" dirty="0">
              <a:solidFill>
                <a:schemeClr val="accent1"/>
              </a:solidFill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0D4EFE15-13DF-0E2F-A119-34E7F73F0322}"/>
              </a:ext>
            </a:extLst>
          </p:cNvPr>
          <p:cNvSpPr txBox="1">
            <a:spLocks/>
          </p:cNvSpPr>
          <p:nvPr/>
        </p:nvSpPr>
        <p:spPr>
          <a:xfrm>
            <a:off x="205297" y="414930"/>
            <a:ext cx="5807575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NO" sz="4400" dirty="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45BDB-95D3-63E7-2AF1-12CFE867F8E9}"/>
              </a:ext>
            </a:extLst>
          </p:cNvPr>
          <p:cNvSpPr txBox="1"/>
          <p:nvPr/>
        </p:nvSpPr>
        <p:spPr>
          <a:xfrm>
            <a:off x="313823" y="3066056"/>
            <a:ext cx="111353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Future plans for the model: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Transition to a Eulerian (non-moving) grid model, using Discontinuous </a:t>
            </a:r>
            <a:r>
              <a:rPr lang="en-GB" dirty="0" err="1"/>
              <a:t>Galerkin</a:t>
            </a:r>
            <a:r>
              <a:rPr lang="en-GB" dirty="0"/>
              <a:t> method for advection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Parallelization of the remeshing in the </a:t>
            </a:r>
            <a:r>
              <a:rPr lang="en-GB" dirty="0" err="1"/>
              <a:t>Lagrangian</a:t>
            </a:r>
            <a:r>
              <a:rPr lang="en-GB" dirty="0"/>
              <a:t> model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Make it open source </a:t>
            </a:r>
            <a:r>
              <a:rPr lang="en-GB" dirty="0">
                <a:sym typeface="Wingdings" pitchFamily="2" charset="2"/>
              </a:rPr>
              <a:t> Publication in GMD (discussion) starting anytime soon</a:t>
            </a:r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1827B2-1CE1-F843-BED8-ABF9B3EB49AE}"/>
              </a:ext>
            </a:extLst>
          </p:cNvPr>
          <p:cNvSpPr txBox="1"/>
          <p:nvPr/>
        </p:nvSpPr>
        <p:spPr>
          <a:xfrm>
            <a:off x="313823" y="1740493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model is not so expensive, but it does not scale well with the number of cores.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because 2 things are parallelized: 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remeshing, and interpolation of exchanged quantities on a fixed grid when couple </a:t>
            </a:r>
            <a:endParaRPr lang="en-NO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0661B7-8F66-31C5-C2E9-A27523D1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3" y="5069526"/>
            <a:ext cx="6333750" cy="10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BC01-7A4C-A4E8-B6FA-0BC47D5C3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747B14-CB1D-CA5E-754E-C748E24F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</a:rPr>
              <a:t>Supplement</a:t>
            </a:r>
            <a:endParaRPr lang="en-NO" sz="4400" b="1" dirty="0">
              <a:solidFill>
                <a:schemeClr val="accent1"/>
              </a:solidFill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01944B3D-352D-8C9D-4DFC-AB781619E6B3}"/>
              </a:ext>
            </a:extLst>
          </p:cNvPr>
          <p:cNvSpPr txBox="1">
            <a:spLocks/>
          </p:cNvSpPr>
          <p:nvPr/>
        </p:nvSpPr>
        <p:spPr>
          <a:xfrm>
            <a:off x="205297" y="414930"/>
            <a:ext cx="5807575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NO" sz="4400" dirty="0">
              <a:solidFill>
                <a:schemeClr val="accent5"/>
              </a:solidFill>
            </a:endParaRPr>
          </a:p>
        </p:txBody>
      </p:sp>
      <p:pic>
        <p:nvPicPr>
          <p:cNvPr id="2" name="very_short" descr="very_short">
            <a:hlinkClick r:id="" action="ppaction://media"/>
            <a:extLst>
              <a:ext uri="{FF2B5EF4-FFF2-40B4-BE49-F238E27FC236}">
                <a16:creationId xmlns:a16="http://schemas.microsoft.com/office/drawing/2014/main" id="{75B5CE8A-0049-1349-8D46-822D931A4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297" y="1687014"/>
            <a:ext cx="9541932" cy="4756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52B66-04AC-2C1B-7FE1-97CD5738957B}"/>
              </a:ext>
            </a:extLst>
          </p:cNvPr>
          <p:cNvSpPr txBox="1"/>
          <p:nvPr/>
        </p:nvSpPr>
        <p:spPr>
          <a:xfrm>
            <a:off x="9747230" y="2960598"/>
            <a:ext cx="22394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 old video of the </a:t>
            </a:r>
            <a:r>
              <a:rPr lang="en-GB" dirty="0" err="1"/>
              <a:t>Lagrangian</a:t>
            </a:r>
            <a:r>
              <a:rPr lang="en-GB" dirty="0"/>
              <a:t> model. Most likely done by P. Rampal or S. Bouillon, or E. </a:t>
            </a:r>
            <a:r>
              <a:rPr lang="en-GB" dirty="0" err="1"/>
              <a:t>Ólason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04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65570-7C44-421E-D9C2-90AFAA22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EEEFFB-2B33-829E-D904-B839C8F7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</a:rPr>
              <a:t>Supplement</a:t>
            </a:r>
            <a:endParaRPr lang="en-NO" sz="4400" b="1" dirty="0">
              <a:solidFill>
                <a:schemeClr val="accent1"/>
              </a:solidFill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55A66493-C745-B3A4-0A20-BC7E9D94958C}"/>
              </a:ext>
            </a:extLst>
          </p:cNvPr>
          <p:cNvSpPr txBox="1">
            <a:spLocks/>
          </p:cNvSpPr>
          <p:nvPr/>
        </p:nvSpPr>
        <p:spPr>
          <a:xfrm>
            <a:off x="205297" y="414930"/>
            <a:ext cx="5807575" cy="63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NO" sz="4400" dirty="0">
              <a:solidFill>
                <a:schemeClr val="accent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5BE7C-88B5-DF23-5D88-E598F11F3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75349"/>
            <a:ext cx="5609046" cy="5366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C84C4-CBBF-A816-5808-2AA2E2BBBFCD}"/>
              </a:ext>
            </a:extLst>
          </p:cNvPr>
          <p:cNvSpPr txBox="1"/>
          <p:nvPr/>
        </p:nvSpPr>
        <p:spPr>
          <a:xfrm>
            <a:off x="6873039" y="2401987"/>
            <a:ext cx="6142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neXtSIM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used in a forecast (</a:t>
            </a:r>
            <a:r>
              <a:rPr lang="en-US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neXtSIM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29B4F-CE17-1E1B-B5D4-87AC93E61978}"/>
              </a:ext>
            </a:extLst>
          </p:cNvPr>
          <p:cNvSpPr txBox="1"/>
          <p:nvPr/>
        </p:nvSpPr>
        <p:spPr>
          <a:xfrm>
            <a:off x="6873039" y="3010423"/>
            <a:ext cx="49349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https://data.marine.copernicus.eu/viewer/expert?view=viewer&amp;crs=epsg%3A32661&amp;t=1665324000000&amp;z=0&amp;center=-78.69006752597979%2C89.99999999999999&amp;zoom=11.06583254756172&amp;layers=H4sIAOgGmmcAAxXNQQuCMBQA4P.yzobbiILdxIQGCWJ2kIjHmK8abDNchSv679X1u3zHNzidaFIDSCjasl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04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neXtSIM-WW3: a new coupled framework (in 2020)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E65B544-8FFC-2CB2-6042-3C671F24F80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5</a:t>
            </a:fld>
            <a:endParaRPr lang="en-GB"/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57EDE03C-4525-9193-9272-6AF42147A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51" y="1299829"/>
            <a:ext cx="10113001" cy="5330498"/>
          </a:xfrm>
          <a:prstGeom prst="rect">
            <a:avLst/>
          </a:prstGeom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F193C038-0231-49B3-7284-68504EBB7280}"/>
              </a:ext>
            </a:extLst>
          </p:cNvPr>
          <p:cNvSpPr/>
          <p:nvPr/>
        </p:nvSpPr>
        <p:spPr>
          <a:xfrm>
            <a:off x="1039660" y="1202499"/>
            <a:ext cx="9661471" cy="20166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id="{7D2FAE2E-9FFF-6FB0-2796-EAEBE7D94081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C5ECE-6F7F-1F37-4049-FABD5A98A4AA}"/>
              </a:ext>
            </a:extLst>
          </p:cNvPr>
          <p:cNvSpPr txBox="1"/>
          <p:nvPr/>
        </p:nvSpPr>
        <p:spPr>
          <a:xfrm>
            <a:off x="6592957" y="5763944"/>
            <a:ext cx="6135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(IC2)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05611-7FB8-C697-9AA7-4E94D4EC9713}"/>
              </a:ext>
            </a:extLst>
          </p:cNvPr>
          <p:cNvSpPr txBox="1"/>
          <p:nvPr/>
        </p:nvSpPr>
        <p:spPr>
          <a:xfrm>
            <a:off x="5356548" y="5572998"/>
            <a:ext cx="73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(IS2)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368F8-E717-C159-B0E8-6A92D16E5299}"/>
              </a:ext>
            </a:extLst>
          </p:cNvPr>
          <p:cNvSpPr txBox="1"/>
          <p:nvPr/>
        </p:nvSpPr>
        <p:spPr>
          <a:xfrm>
            <a:off x="8788923" y="5388332"/>
            <a:ext cx="73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(IS2)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0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D6C4C-FE2D-E564-8C28-D9029D40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4B2E-985A-B88B-DFF8-E9418E73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neXtSIM-WW3: illustration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594C88-87D9-BB5E-BD46-819762D20AA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50963-AC53-D51C-1A0A-FC2A7F524749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pic>
        <p:nvPicPr>
          <p:cNvPr id="3" name="movie_maps_anim_ref30y_ww3nx.25x25.fr_x264_1080px_16fps_crf10.mp4">
            <a:hlinkClick r:id="" action="ppaction://media"/>
            <a:extLst>
              <a:ext uri="{FF2B5EF4-FFF2-40B4-BE49-F238E27FC236}">
                <a16:creationId xmlns:a16="http://schemas.microsoft.com/office/drawing/2014/main" id="{F82BD09C-91A5-5400-F946-D5329086B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1758" y="1053010"/>
            <a:ext cx="6308788" cy="5485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9DAE30-FFBE-3297-C7EE-77B8C6D67F68}"/>
              </a:ext>
            </a:extLst>
          </p:cNvPr>
          <p:cNvSpPr/>
          <p:nvPr/>
        </p:nvSpPr>
        <p:spPr>
          <a:xfrm>
            <a:off x="288425" y="1572659"/>
            <a:ext cx="3391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chemeClr val="accent6"/>
                </a:solidFill>
                <a:latin typeface="Avenir Book" panose="02000503020000020003" pitchFamily="2" charset="0"/>
              </a:rPr>
              <a:t>Illustration</a:t>
            </a:r>
            <a:r>
              <a:rPr lang="nb-NO" sz="2000" b="1" dirty="0">
                <a:solidFill>
                  <a:schemeClr val="accent6"/>
                </a:solidFill>
                <a:latin typeface="Avenir Book" panose="02000503020000020003" pitchFamily="2" charset="0"/>
              </a:rPr>
              <a:t> </a:t>
            </a:r>
            <a:r>
              <a:rPr lang="nb-NO" sz="2000" b="1" dirty="0" err="1">
                <a:solidFill>
                  <a:schemeClr val="accent6"/>
                </a:solidFill>
                <a:latin typeface="Avenir Book" panose="02000503020000020003" pitchFamily="2" charset="0"/>
              </a:rPr>
              <a:t>with</a:t>
            </a:r>
            <a:r>
              <a:rPr lang="nb-NO" sz="2000" b="1" dirty="0">
                <a:solidFill>
                  <a:schemeClr val="accent6"/>
                </a:solidFill>
                <a:latin typeface="Avenir Book" panose="02000503020000020003" pitchFamily="2" charset="0"/>
              </a:rPr>
              <a:t> a ”</a:t>
            </a:r>
            <a:r>
              <a:rPr lang="nb-NO" sz="2000" b="1" dirty="0" err="1">
                <a:solidFill>
                  <a:schemeClr val="accent6"/>
                </a:solidFill>
                <a:latin typeface="Avenir Book" panose="02000503020000020003" pitchFamily="2" charset="0"/>
              </a:rPr>
              <a:t>recent</a:t>
            </a:r>
            <a:r>
              <a:rPr lang="nb-NO" sz="2000" b="1" dirty="0">
                <a:solidFill>
                  <a:schemeClr val="accent6"/>
                </a:solidFill>
                <a:latin typeface="Avenir Book" panose="02000503020000020003" pitchFamily="2" charset="0"/>
              </a:rPr>
              <a:t>» 25km </a:t>
            </a:r>
            <a:r>
              <a:rPr lang="nb-NO" sz="2000" b="1" dirty="0" err="1">
                <a:solidFill>
                  <a:schemeClr val="accent6"/>
                </a:solidFill>
                <a:latin typeface="Avenir Book" panose="02000503020000020003" pitchFamily="2" charset="0"/>
              </a:rPr>
              <a:t>simulation</a:t>
            </a:r>
            <a:endParaRPr lang="en-US" sz="1600" dirty="0">
              <a:solidFill>
                <a:schemeClr val="accent6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neXtSIM-WW3: The damage variable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A858980-6383-5E53-25ED-FA56FDABECB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EDC48-4DE9-613C-40DE-6EE1CC166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68" y="1167532"/>
            <a:ext cx="9140100" cy="4522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B24F5-E791-818A-4D76-CDC3B8CFA87F}"/>
              </a:ext>
            </a:extLst>
          </p:cNvPr>
          <p:cNvSpPr txBox="1"/>
          <p:nvPr/>
        </p:nvSpPr>
        <p:spPr>
          <a:xfrm>
            <a:off x="8363302" y="5799330"/>
            <a:ext cx="613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/>
              <a:t>Korosov</a:t>
            </a:r>
            <a:r>
              <a:rPr lang="en-GB" sz="1600" dirty="0"/>
              <a:t> et al. 2023, </a:t>
            </a:r>
          </a:p>
          <a:p>
            <a:r>
              <a:rPr lang="en-GB" sz="1600" dirty="0">
                <a:hlinkClick r:id="rId4"/>
              </a:rPr>
              <a:t>https://doi.org/10.5194/tc-17-4223-2023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8186B-A5DA-639D-C9D3-33D5FED43DE0}"/>
              </a:ext>
            </a:extLst>
          </p:cNvPr>
          <p:cNvSpPr/>
          <p:nvPr/>
        </p:nvSpPr>
        <p:spPr>
          <a:xfrm>
            <a:off x="4257675" y="1167531"/>
            <a:ext cx="2114550" cy="4522936"/>
          </a:xfrm>
          <a:prstGeom prst="rect">
            <a:avLst/>
          </a:prstGeom>
          <a:solidFill>
            <a:schemeClr val="accent3">
              <a:alpha val="90000"/>
            </a:schemeClr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6EA75-7C25-D541-2D8C-A1315AD9D661}"/>
              </a:ext>
            </a:extLst>
          </p:cNvPr>
          <p:cNvSpPr/>
          <p:nvPr/>
        </p:nvSpPr>
        <p:spPr>
          <a:xfrm>
            <a:off x="8482013" y="1108118"/>
            <a:ext cx="2114550" cy="4522936"/>
          </a:xfrm>
          <a:prstGeom prst="rect">
            <a:avLst/>
          </a:prstGeom>
          <a:solidFill>
            <a:schemeClr val="accent3">
              <a:alpha val="89811"/>
            </a:schemeClr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E5AFF-CA5B-9ED5-33DB-3FD220DEAC69}"/>
              </a:ext>
            </a:extLst>
          </p:cNvPr>
          <p:cNvSpPr txBox="1"/>
          <p:nvPr/>
        </p:nvSpPr>
        <p:spPr>
          <a:xfrm>
            <a:off x="4591246" y="3143943"/>
            <a:ext cx="130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today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DEA73-A212-FE67-6CA7-757DD38C8945}"/>
              </a:ext>
            </a:extLst>
          </p:cNvPr>
          <p:cNvSpPr txBox="1"/>
          <p:nvPr/>
        </p:nvSpPr>
        <p:spPr>
          <a:xfrm>
            <a:off x="9020158" y="3143943"/>
            <a:ext cx="130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today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66095-351F-2100-4378-DA71787F7871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BCFF1-63AA-3366-FB97-EC35EB93BBE1}"/>
              </a:ext>
            </a:extLst>
          </p:cNvPr>
          <p:cNvSpPr/>
          <p:nvPr/>
        </p:nvSpPr>
        <p:spPr>
          <a:xfrm>
            <a:off x="152049" y="5215555"/>
            <a:ext cx="3815322" cy="8309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4" name="ZoneTexte 17">
            <a:extLst>
              <a:ext uri="{FF2B5EF4-FFF2-40B4-BE49-F238E27FC236}">
                <a16:creationId xmlns:a16="http://schemas.microsoft.com/office/drawing/2014/main" id="{23170132-CE31-C797-E726-835EE17361B5}"/>
              </a:ext>
            </a:extLst>
          </p:cNvPr>
          <p:cNvSpPr txBox="1"/>
          <p:nvPr/>
        </p:nvSpPr>
        <p:spPr>
          <a:xfrm>
            <a:off x="152049" y="5215555"/>
            <a:ext cx="3815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Using a </a:t>
            </a:r>
            <a:r>
              <a:rPr lang="en-GB" sz="16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damage quantity </a:t>
            </a:r>
            <a:r>
              <a:rPr lang="en-GB" sz="16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to represent the mechanical state of the ice </a:t>
            </a:r>
            <a:r>
              <a:rPr lang="en-GB" sz="16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Link with floe size?</a:t>
            </a:r>
            <a:endParaRPr lang="en-US" sz="1600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1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B4A65-B091-1B61-2068-4B443E9F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DAF7-CAE3-142B-2627-CCF5A753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neXtSIM-WW3: The damage variable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EB06D1-56B0-E871-4BC0-8D12446261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3B4D40-2C03-5DE9-6D53-A4F56780F3E4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pic>
        <p:nvPicPr>
          <p:cNvPr id="10" name="movie_newice_NANUK025-ILBOXE140_200_x264_1080px_15fps_crf20" descr="movie_newice_NANUK025-ILBOXE140_200_x264_1080px_15fps_crf20">
            <a:hlinkClick r:id="" action="ppaction://media"/>
            <a:extLst>
              <a:ext uri="{FF2B5EF4-FFF2-40B4-BE49-F238E27FC236}">
                <a16:creationId xmlns:a16="http://schemas.microsoft.com/office/drawing/2014/main" id="{9F13D12B-4660-9F0F-9A04-979B201D5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8252" y="1043155"/>
            <a:ext cx="5663568" cy="5408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98D16B-9CC5-83FA-EB85-689B9C0C8021}"/>
              </a:ext>
            </a:extLst>
          </p:cNvPr>
          <p:cNvSpPr txBox="1"/>
          <p:nvPr/>
        </p:nvSpPr>
        <p:spPr>
          <a:xfrm>
            <a:off x="756528" y="1478842"/>
            <a:ext cx="47441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Ice formation in open water</a:t>
            </a:r>
          </a:p>
          <a:p>
            <a:r>
              <a:rPr lang="en-US" sz="216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(lateral growth)</a:t>
            </a:r>
          </a:p>
          <a:p>
            <a:endParaRPr lang="en-US" sz="2160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  <a:p>
            <a:r>
              <a:rPr lang="en-US" sz="192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November 2007 to March 2008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7F6B3-6920-3B5F-B398-C3F5041070AB}"/>
              </a:ext>
            </a:extLst>
          </p:cNvPr>
          <p:cNvSpPr/>
          <p:nvPr/>
        </p:nvSpPr>
        <p:spPr>
          <a:xfrm>
            <a:off x="152048" y="4943061"/>
            <a:ext cx="4923533" cy="110349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6" name="ZoneTexte 17">
            <a:extLst>
              <a:ext uri="{FF2B5EF4-FFF2-40B4-BE49-F238E27FC236}">
                <a16:creationId xmlns:a16="http://schemas.microsoft.com/office/drawing/2014/main" id="{626828F2-B9D5-DD5B-8735-543E9057A584}"/>
              </a:ext>
            </a:extLst>
          </p:cNvPr>
          <p:cNvSpPr txBox="1"/>
          <p:nvPr/>
        </p:nvSpPr>
        <p:spPr>
          <a:xfrm>
            <a:off x="152048" y="5123222"/>
            <a:ext cx="492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Not really relevant for today, but just to illustrate the main motivation behind the model </a:t>
            </a:r>
            <a:r>
              <a:rPr lang="en-GB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  <a:sym typeface="Wingdings" pitchFamily="2" charset="2"/>
              </a:rPr>
              <a:t> pack ice</a:t>
            </a:r>
            <a:endParaRPr lang="en-US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coupled framework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6752C-2F77-8CA8-31E6-AE6ED5960FD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582E98-1768-CF49-9FE6-818873FE1D3F}" type="slidenum">
              <a:rPr lang="en-GB" smtClean="0"/>
              <a:t>9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E212EA-35D1-77A0-F62F-53913FECB972}"/>
              </a:ext>
            </a:extLst>
          </p:cNvPr>
          <p:cNvSpPr/>
          <p:nvPr/>
        </p:nvSpPr>
        <p:spPr>
          <a:xfrm>
            <a:off x="993382" y="1594733"/>
            <a:ext cx="10183464" cy="22958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F941D2-937F-C471-EBEF-6ED3BC328A99}"/>
              </a:ext>
            </a:extLst>
          </p:cNvPr>
          <p:cNvSpPr txBox="1"/>
          <p:nvPr/>
        </p:nvSpPr>
        <p:spPr>
          <a:xfrm>
            <a:off x="1325088" y="1678294"/>
            <a:ext cx="952005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If </a:t>
            </a:r>
            <a:r>
              <a:rPr lang="en-GB" sz="40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fragmentation</a:t>
            </a:r>
            <a:r>
              <a:rPr lang="en-GB" sz="40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occurs (in the wave model WW3), we </a:t>
            </a:r>
            <a:r>
              <a:rPr lang="en-GB" sz="4000" b="1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consider sea ice is fully damaged </a:t>
            </a:r>
            <a:r>
              <a:rPr lang="en-GB" sz="40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(in </a:t>
            </a:r>
            <a:r>
              <a:rPr lang="en-GB" sz="4000" dirty="0" err="1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neXtSIM</a:t>
            </a:r>
            <a:r>
              <a:rPr lang="en-GB" sz="4000" dirty="0">
                <a:solidFill>
                  <a:schemeClr val="accent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)</a:t>
            </a:r>
            <a:endParaRPr lang="en-US" sz="4000" b="1" dirty="0">
              <a:solidFill>
                <a:schemeClr val="accent6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A784D0-28DE-3976-E7E1-9B3E94BADBFF}"/>
              </a:ext>
            </a:extLst>
          </p:cNvPr>
          <p:cNvSpPr txBox="1">
            <a:spLocks/>
          </p:cNvSpPr>
          <p:nvPr/>
        </p:nvSpPr>
        <p:spPr>
          <a:xfrm>
            <a:off x="0" y="6636607"/>
            <a:ext cx="11492304" cy="273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1100" dirty="0"/>
              <a:t>I) Wave impact on ice dynamics with neXtSIM-WW3		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II) Modelled MIZ extent 		III) The road ahead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4AA98-97B6-53CC-CA34-138071C4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215"/>
          <a:stretch>
            <a:fillRect/>
          </a:stretch>
        </p:blipFill>
        <p:spPr>
          <a:xfrm>
            <a:off x="2569027" y="5001080"/>
            <a:ext cx="1524000" cy="67547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1EEE8D7-19C0-5C33-2262-B4D46C475466}"/>
              </a:ext>
            </a:extLst>
          </p:cNvPr>
          <p:cNvSpPr/>
          <p:nvPr/>
        </p:nvSpPr>
        <p:spPr>
          <a:xfrm>
            <a:off x="4506685" y="5317321"/>
            <a:ext cx="2558143" cy="2830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F775D9-CDAE-E1AB-0DDC-A724567EC309}"/>
                  </a:ext>
                </a:extLst>
              </p:cNvPr>
              <p:cNvSpPr txBox="1"/>
              <p:nvPr/>
            </p:nvSpPr>
            <p:spPr>
              <a:xfrm>
                <a:off x="4604656" y="4850685"/>
                <a:ext cx="61395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nb-NO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𝝀</m:t>
                        </m:r>
                      </m:e>
                      <m:sub>
                        <m:r>
                          <a:rPr lang="nb-NO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𝒃𝒓𝒆𝒂𝒌</m:t>
                        </m:r>
                      </m:sub>
                    </m:sSub>
                  </m:oMath>
                </a14:m>
                <a:r>
                  <a:rPr lang="en-GB" dirty="0"/>
                  <a:t>&lt;</a:t>
                </a:r>
                <a:r>
                  <a:rPr lang="en-GB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1000m then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F775D9-CDAE-E1AB-0DDC-A724567EC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56" y="4850685"/>
                <a:ext cx="6139542" cy="369332"/>
              </a:xfrm>
              <a:prstGeom prst="rect">
                <a:avLst/>
              </a:prstGeom>
              <a:blipFill>
                <a:blip r:embed="rId4"/>
                <a:stretch>
                  <a:fillRect l="-826" t="-13793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0E60203-0745-D653-49F8-2D8D613553CA}"/>
              </a:ext>
            </a:extLst>
          </p:cNvPr>
          <p:cNvSpPr txBox="1"/>
          <p:nvPr/>
        </p:nvSpPr>
        <p:spPr>
          <a:xfrm>
            <a:off x="7162799" y="5268141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b-NO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(</a:t>
            </a:r>
            <a:r>
              <a:rPr lang="nb-NO" sz="18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nb-NO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2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newNERSC">
  <a:themeElements>
    <a:clrScheme name="Custom 4 1">
      <a:dk1>
        <a:srgbClr val="000000"/>
      </a:dk1>
      <a:lt1>
        <a:srgbClr val="FFFFFF"/>
      </a:lt1>
      <a:dk2>
        <a:srgbClr val="44546A"/>
      </a:dk2>
      <a:lt2>
        <a:srgbClr val="E1E3E4"/>
      </a:lt2>
      <a:accent1>
        <a:srgbClr val="00626A"/>
      </a:accent1>
      <a:accent2>
        <a:srgbClr val="EC7B2F"/>
      </a:accent2>
      <a:accent3>
        <a:srgbClr val="A5A5A5"/>
      </a:accent3>
      <a:accent4>
        <a:srgbClr val="CACACA"/>
      </a:accent4>
      <a:accent5>
        <a:srgbClr val="92B2CB"/>
      </a:accent5>
      <a:accent6>
        <a:srgbClr val="004444"/>
      </a:accent6>
      <a:hlink>
        <a:srgbClr val="0E3A3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NERSC" id="{48E2F20D-6559-C541-B950-D104366F7E62}" vid="{10E5B10C-E02F-EE4F-A633-4C2F86E0B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E48CAA957FFE478934A0260F602F8D" ma:contentTypeVersion="7" ma:contentTypeDescription="Create a new document." ma:contentTypeScope="" ma:versionID="9758a4bca70d4148a1eb0c4ed3506a12">
  <xsd:schema xmlns:xsd="http://www.w3.org/2001/XMLSchema" xmlns:xs="http://www.w3.org/2001/XMLSchema" xmlns:p="http://schemas.microsoft.com/office/2006/metadata/properties" xmlns:ns3="a0ad1f26-9fa6-4adf-a453-d4bdd953aa38" xmlns:ns4="25b1596b-a1db-49ca-b53c-5a95d10c6377" targetNamespace="http://schemas.microsoft.com/office/2006/metadata/properties" ma:root="true" ma:fieldsID="98ccef78143a66781f42cb4ed649cccb" ns3:_="" ns4:_="">
    <xsd:import namespace="a0ad1f26-9fa6-4adf-a453-d4bdd953aa38"/>
    <xsd:import namespace="25b1596b-a1db-49ca-b53c-5a95d10c63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d1f26-9fa6-4adf-a453-d4bdd953a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1596b-a1db-49ca-b53c-5a95d10c63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6415B6-0E98-4A80-BE6B-DB3D8B65B6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CE7BAC-14E8-4469-B6EF-1B8B0519DF71}">
  <ds:schemaRefs>
    <ds:schemaRef ds:uri="http://schemas.openxmlformats.org/package/2006/metadata/core-properties"/>
    <ds:schemaRef ds:uri="http://schemas.microsoft.com/office/2006/documentManagement/types"/>
    <ds:schemaRef ds:uri="25b1596b-a1db-49ca-b53c-5a95d10c6377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a0ad1f26-9fa6-4adf-a453-d4bdd953aa3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2A2D13-6D8A-41CE-AD1B-104B93E00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ad1f26-9fa6-4adf-a453-d4bdd953aa38"/>
    <ds:schemaRef ds:uri="25b1596b-a1db-49ca-b53c-5a95d10c63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8400994-4c9c-4239-91ce-227c2f3ff292}" enabled="0" method="" siteId="{38400994-4c9c-4239-91ce-227c2f3ff29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34128</TotalTime>
  <Words>3403</Words>
  <Application>Microsoft Macintosh PowerPoint</Application>
  <PresentationFormat>Widescreen</PresentationFormat>
  <Paragraphs>418</Paragraphs>
  <Slides>45</Slides>
  <Notes>41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ＭＳ Ｐゴシック</vt:lpstr>
      <vt:lpstr>Arial</vt:lpstr>
      <vt:lpstr>Avenir Book</vt:lpstr>
      <vt:lpstr>Calibri</vt:lpstr>
      <vt:lpstr>Calibri Light</vt:lpstr>
      <vt:lpstr>Cambria Math</vt:lpstr>
      <vt:lpstr>FUTURA MEDIUM</vt:lpstr>
      <vt:lpstr>Garamond</vt:lpstr>
      <vt:lpstr>Helvetica</vt:lpstr>
      <vt:lpstr>Wingdings</vt:lpstr>
      <vt:lpstr>newNERSC</vt:lpstr>
      <vt:lpstr>Modelling wave-ice interactions and sea-ice dynamics in the marginal ice zone</vt:lpstr>
      <vt:lpstr>Introduction</vt:lpstr>
      <vt:lpstr>Introduction</vt:lpstr>
      <vt:lpstr>Today’s plan</vt:lpstr>
      <vt:lpstr>neXtSIM-WW3: a new coupled framework (in 2020)</vt:lpstr>
      <vt:lpstr>neXtSIM-WW3: illustration</vt:lpstr>
      <vt:lpstr>neXtSIM-WW3: The damage variable</vt:lpstr>
      <vt:lpstr>neXtSIM-WW3: The damage variable</vt:lpstr>
      <vt:lpstr>A new coupled framework</vt:lpstr>
      <vt:lpstr>Wave impact on ice dynamics in the MIZ</vt:lpstr>
      <vt:lpstr>Wave impact on ice dynamics in the MIZ</vt:lpstr>
      <vt:lpstr>Wave impact on ice dynamics in the MIZ</vt:lpstr>
      <vt:lpstr>Wave impact on ice dynamics in the MIZ</vt:lpstr>
      <vt:lpstr>Conclusion part I)</vt:lpstr>
      <vt:lpstr>Part II: The MIZ extent: evaluation and evolution   </vt:lpstr>
      <vt:lpstr>Introduction (part II)</vt:lpstr>
      <vt:lpstr>Evaluating the wMIZ extent</vt:lpstr>
      <vt:lpstr>Evaluating the wMIZ extent</vt:lpstr>
      <vt:lpstr>Evaluating the wMIZ extent</vt:lpstr>
      <vt:lpstr>Evaluating the wMIZ extent</vt:lpstr>
      <vt:lpstr>Evaluating the wMIZ extent</vt:lpstr>
      <vt:lpstr>Evolution of the MIZ extent</vt:lpstr>
      <vt:lpstr>Evolution of the MIZ extent</vt:lpstr>
      <vt:lpstr>Evolution of the MIZ extent</vt:lpstr>
      <vt:lpstr>The wMIZ extent evolution</vt:lpstr>
      <vt:lpstr>The wMIZ extent evolution</vt:lpstr>
      <vt:lpstr>The wMIZ extent evolution</vt:lpstr>
      <vt:lpstr>The wMIZ extent evolution</vt:lpstr>
      <vt:lpstr>Conclusion part II)</vt:lpstr>
      <vt:lpstr>Part III: The road ahead </vt:lpstr>
      <vt:lpstr>The road ahead</vt:lpstr>
      <vt:lpstr>The road ahead: model vs a lot of in-situ observations</vt:lpstr>
      <vt:lpstr>The road ahead: model vs a lot of in-situ observations</vt:lpstr>
      <vt:lpstr>PowerPoint Presentation</vt:lpstr>
      <vt:lpstr>PowerPoint Presentation</vt:lpstr>
      <vt:lpstr>PowerPoint Presentation</vt:lpstr>
      <vt:lpstr>The road ahead: interactions with the oceans</vt:lpstr>
      <vt:lpstr>The road ahead: sea ice breakup</vt:lpstr>
      <vt:lpstr>The road ahead: sea ice breakup</vt:lpstr>
      <vt:lpstr>And also..</vt:lpstr>
      <vt:lpstr>Conclusions</vt:lpstr>
      <vt:lpstr>Conclusions</vt:lpstr>
      <vt:lpstr>Supplement</vt:lpstr>
      <vt:lpstr>Supplement</vt:lpstr>
      <vt:lpstr>Supplement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wave-induced sea ice fragmentation on sea ice dynamics in the MIZ. </dc:title>
  <dc:creator>Guillaume Boutin</dc:creator>
  <cp:lastModifiedBy>Freund, Steven</cp:lastModifiedBy>
  <cp:revision>618</cp:revision>
  <dcterms:created xsi:type="dcterms:W3CDTF">2020-01-20T11:12:39Z</dcterms:created>
  <dcterms:modified xsi:type="dcterms:W3CDTF">2025-07-03T15:50:06Z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0x010100DCE48CAA957FFE478934A0260F602F8D</vt:lpwstr>
  </property>
</Properties>
</file>