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719" r:id="rId2"/>
    <p:sldId id="915" r:id="rId3"/>
    <p:sldId id="900" r:id="rId4"/>
    <p:sldId id="914" r:id="rId5"/>
    <p:sldId id="904" r:id="rId6"/>
    <p:sldId id="936" r:id="rId7"/>
    <p:sldId id="935" r:id="rId8"/>
    <p:sldId id="263" r:id="rId9"/>
    <p:sldId id="264" r:id="rId10"/>
    <p:sldId id="267" r:id="rId11"/>
    <p:sldId id="269" r:id="rId12"/>
    <p:sldId id="270" r:id="rId13"/>
    <p:sldId id="273" r:id="rId14"/>
    <p:sldId id="278" r:id="rId15"/>
    <p:sldId id="281" r:id="rId16"/>
    <p:sldId id="285" r:id="rId17"/>
    <p:sldId id="939" r:id="rId18"/>
    <p:sldId id="947" r:id="rId19"/>
    <p:sldId id="905" r:id="rId20"/>
    <p:sldId id="906" r:id="rId21"/>
    <p:sldId id="919" r:id="rId22"/>
    <p:sldId id="821" r:id="rId23"/>
    <p:sldId id="728" r:id="rId24"/>
    <p:sldId id="729" r:id="rId25"/>
    <p:sldId id="730" r:id="rId26"/>
    <p:sldId id="822" r:id="rId27"/>
    <p:sldId id="824" r:id="rId28"/>
    <p:sldId id="923" r:id="rId29"/>
    <p:sldId id="926" r:id="rId30"/>
    <p:sldId id="954" r:id="rId31"/>
    <p:sldId id="943" r:id="rId32"/>
    <p:sldId id="944" r:id="rId33"/>
    <p:sldId id="949" r:id="rId34"/>
    <p:sldId id="974" r:id="rId35"/>
    <p:sldId id="948" r:id="rId36"/>
    <p:sldId id="950" r:id="rId37"/>
    <p:sldId id="951" r:id="rId38"/>
    <p:sldId id="968" r:id="rId39"/>
    <p:sldId id="969" r:id="rId40"/>
    <p:sldId id="970" r:id="rId41"/>
    <p:sldId id="972" r:id="rId42"/>
    <p:sldId id="940" r:id="rId43"/>
    <p:sldId id="889" r:id="rId44"/>
  </p:sldIdLst>
  <p:sldSz cx="9144000" cy="6858000" type="screen4x3"/>
  <p:notesSz cx="9313863"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784">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0BF00"/>
    <a:srgbClr val="808000"/>
    <a:srgbClr val="00FF00"/>
    <a:srgbClr val="CC0000"/>
    <a:srgbClr val="00CC00"/>
    <a:srgbClr val="0000FF"/>
    <a:srgbClr val="FF00FF"/>
    <a:srgbClr val="00BFBF"/>
    <a:srgbClr val="FF8D00"/>
    <a:srgbClr val="FF5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p:cViewPr varScale="1">
        <p:scale>
          <a:sx n="97" d="100"/>
          <a:sy n="97" d="100"/>
        </p:scale>
        <p:origin x="1521" y="57"/>
      </p:cViewPr>
      <p:guideLst>
        <p:guide orient="horz" pos="2784"/>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6192"/>
    </p:cViewPr>
  </p:sorterViewPr>
  <p:notesViewPr>
    <p:cSldViewPr>
      <p:cViewPr varScale="1">
        <p:scale>
          <a:sx n="129" d="100"/>
          <a:sy n="129" d="100"/>
        </p:scale>
        <p:origin x="195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4035902"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29" tIns="44065" rIns="88129" bIns="44065" numCol="1" anchor="t" anchorCtr="0" compatLnSpc="1">
            <a:prstTxWarp prst="textNoShape">
              <a:avLst/>
            </a:prstTxWarp>
          </a:bodyPr>
          <a:lstStyle>
            <a:lvl1pPr eaLnBrk="1" hangingPunct="1">
              <a:defRPr sz="1100">
                <a:latin typeface="Arial" pitchFamily="34" charset="0"/>
              </a:defRPr>
            </a:lvl1pPr>
          </a:lstStyle>
          <a:p>
            <a:pPr>
              <a:defRPr/>
            </a:pPr>
            <a:endParaRPr lang="en-US" altLang="en-US"/>
          </a:p>
        </p:txBody>
      </p:sp>
      <p:sp>
        <p:nvSpPr>
          <p:cNvPr id="109571" name="Rectangle 3"/>
          <p:cNvSpPr>
            <a:spLocks noGrp="1" noChangeArrowheads="1"/>
          </p:cNvSpPr>
          <p:nvPr>
            <p:ph type="dt" sz="quarter" idx="1"/>
          </p:nvPr>
        </p:nvSpPr>
        <p:spPr bwMode="auto">
          <a:xfrm>
            <a:off x="5274786" y="0"/>
            <a:ext cx="4037490"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29" tIns="44065" rIns="88129" bIns="44065" numCol="1" anchor="t" anchorCtr="0" compatLnSpc="1">
            <a:prstTxWarp prst="textNoShape">
              <a:avLst/>
            </a:prstTxWarp>
          </a:bodyPr>
          <a:lstStyle>
            <a:lvl1pPr algn="r" eaLnBrk="1" hangingPunct="1">
              <a:defRPr sz="1100">
                <a:latin typeface="Arial" pitchFamily="34" charset="0"/>
              </a:defRPr>
            </a:lvl1pPr>
          </a:lstStyle>
          <a:p>
            <a:pPr>
              <a:defRPr/>
            </a:pPr>
            <a:endParaRPr lang="en-US" altLang="en-US"/>
          </a:p>
        </p:txBody>
      </p:sp>
      <p:sp>
        <p:nvSpPr>
          <p:cNvPr id="109572" name="Rectangle 4"/>
          <p:cNvSpPr>
            <a:spLocks noGrp="1" noChangeArrowheads="1"/>
          </p:cNvSpPr>
          <p:nvPr>
            <p:ph type="ftr" sz="quarter" idx="2"/>
          </p:nvPr>
        </p:nvSpPr>
        <p:spPr bwMode="auto">
          <a:xfrm>
            <a:off x="0" y="6513860"/>
            <a:ext cx="4035902"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29" tIns="44065" rIns="88129" bIns="44065" numCol="1" anchor="b" anchorCtr="0" compatLnSpc="1">
            <a:prstTxWarp prst="textNoShape">
              <a:avLst/>
            </a:prstTxWarp>
          </a:bodyPr>
          <a:lstStyle>
            <a:lvl1pPr eaLnBrk="1" hangingPunct="1">
              <a:defRPr sz="1100">
                <a:latin typeface="Arial" pitchFamily="34" charset="0"/>
              </a:defRPr>
            </a:lvl1pPr>
          </a:lstStyle>
          <a:p>
            <a:pPr>
              <a:defRPr/>
            </a:pPr>
            <a:endParaRPr lang="en-US" altLang="en-US"/>
          </a:p>
        </p:txBody>
      </p:sp>
      <p:sp>
        <p:nvSpPr>
          <p:cNvPr id="109573" name="Rectangle 5"/>
          <p:cNvSpPr>
            <a:spLocks noGrp="1" noChangeArrowheads="1"/>
          </p:cNvSpPr>
          <p:nvPr>
            <p:ph type="sldNum" sz="quarter" idx="3"/>
          </p:nvPr>
        </p:nvSpPr>
        <p:spPr bwMode="auto">
          <a:xfrm>
            <a:off x="5274786" y="6513860"/>
            <a:ext cx="4037490"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29" tIns="44065" rIns="88129" bIns="44065" numCol="1" anchor="b" anchorCtr="0" compatLnSpc="1">
            <a:prstTxWarp prst="textNoShape">
              <a:avLst/>
            </a:prstTxWarp>
          </a:bodyPr>
          <a:lstStyle>
            <a:lvl1pPr algn="r" eaLnBrk="1" hangingPunct="1">
              <a:defRPr sz="1100"/>
            </a:lvl1pPr>
          </a:lstStyle>
          <a:p>
            <a:pPr>
              <a:defRPr/>
            </a:pPr>
            <a:fld id="{FD66DCCB-57C5-4591-B9D9-7D4C6E37F0A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35902"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t" anchorCtr="0" compatLnSpc="1">
            <a:prstTxWarp prst="textNoShape">
              <a:avLst/>
            </a:prstTxWarp>
          </a:bodyPr>
          <a:lstStyle>
            <a:lvl1pPr defTabSz="931804" eaLnBrk="1" hangingPunct="1">
              <a:defRPr sz="1400">
                <a:latin typeface="Arial" pitchFamily="34" charset="0"/>
              </a:defRPr>
            </a:lvl1pPr>
          </a:lstStyle>
          <a:p>
            <a:pPr>
              <a:defRPr/>
            </a:pPr>
            <a:endParaRPr lang="en-US" altLang="en-US"/>
          </a:p>
        </p:txBody>
      </p:sp>
      <p:sp>
        <p:nvSpPr>
          <p:cNvPr id="4099" name="Rectangle 3"/>
          <p:cNvSpPr>
            <a:spLocks noGrp="1" noChangeArrowheads="1"/>
          </p:cNvSpPr>
          <p:nvPr>
            <p:ph type="dt" idx="1"/>
          </p:nvPr>
        </p:nvSpPr>
        <p:spPr bwMode="auto">
          <a:xfrm>
            <a:off x="5274786" y="0"/>
            <a:ext cx="4037490"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t" anchorCtr="0" compatLnSpc="1">
            <a:prstTxWarp prst="textNoShape">
              <a:avLst/>
            </a:prstTxWarp>
          </a:bodyPr>
          <a:lstStyle>
            <a:lvl1pPr algn="r" defTabSz="931804" eaLnBrk="1" hangingPunct="1">
              <a:defRPr sz="1400">
                <a:latin typeface="Arial" pitchFamily="34" charset="0"/>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2941638" y="514350"/>
            <a:ext cx="3430587"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32341" y="3258481"/>
            <a:ext cx="7449184" cy="30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6513860"/>
            <a:ext cx="4035902"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b" anchorCtr="0" compatLnSpc="1">
            <a:prstTxWarp prst="textNoShape">
              <a:avLst/>
            </a:prstTxWarp>
          </a:bodyPr>
          <a:lstStyle>
            <a:lvl1pPr defTabSz="931804" eaLnBrk="1" hangingPunct="1">
              <a:defRPr sz="1400">
                <a:latin typeface="Arial" pitchFamily="34"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5274786" y="6513860"/>
            <a:ext cx="4037490" cy="34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1" tIns="46582" rIns="93161" bIns="46582" numCol="1" anchor="b" anchorCtr="0" compatLnSpc="1">
            <a:prstTxWarp prst="textNoShape">
              <a:avLst/>
            </a:prstTxWarp>
          </a:bodyPr>
          <a:lstStyle>
            <a:lvl1pPr algn="r" defTabSz="930275" eaLnBrk="1" hangingPunct="1">
              <a:defRPr sz="1400"/>
            </a:lvl1pPr>
          </a:lstStyle>
          <a:p>
            <a:pPr>
              <a:defRPr/>
            </a:pPr>
            <a:fld id="{FF0CDB6F-835E-4006-AF66-DD0665DB18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Shape 127"/>
          <p:cNvSpPr>
            <a:spLocks noGrp="1" noRot="1" noChangeAspect="1" noTextEdit="1"/>
          </p:cNvSpPr>
          <p:nvPr>
            <p:ph type="sldImg" idx="2"/>
          </p:nvPr>
        </p:nvSpPr>
        <p:spPr>
          <a:noFill/>
          <a:ln/>
        </p:spPr>
      </p:sp>
      <p:sp>
        <p:nvSpPr>
          <p:cNvPr id="7171" name="Shape 12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Many </a:t>
            </a:r>
            <a:r>
              <a:rPr lang="en-US" altLang="en-US"/>
              <a:t>slides from RepresentationalGeometry2023..pptx</a:t>
            </a:r>
          </a:p>
          <a:p>
            <a:pPr eaLnBrk="1" hangingPunct="1">
              <a:spcBef>
                <a:spcPct val="0"/>
              </a:spcBef>
            </a:pPr>
            <a:r>
              <a:rPr lang="en-US" altLang="en-US"/>
              <a:t>Slides </a:t>
            </a:r>
            <a:r>
              <a:rPr lang="en-US" altLang="en-US" dirty="0"/>
              <a:t>containing weighted calculations have been corrected for the bug that affected the “combine pairs” calculations (Jan 30 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549"/>
          <p:cNvSpPr>
            <a:spLocks noGrp="1" noRot="1" noChangeAspect="1"/>
          </p:cNvSpPr>
          <p:nvPr>
            <p:ph type="sldImg"/>
          </p:nvPr>
        </p:nvSpPr>
        <p:spPr>
          <a:xfrm>
            <a:off x="1198563" y="669925"/>
            <a:ext cx="4464050" cy="3348038"/>
          </a:xfrm>
          <a:prstGeom prst="rect">
            <a:avLst/>
          </a:prstGeom>
        </p:spPr>
        <p:txBody>
          <a:bodyPr/>
          <a:lstStyle/>
          <a:p>
            <a:endParaRPr/>
          </a:p>
        </p:txBody>
      </p:sp>
      <p:sp>
        <p:nvSpPr>
          <p:cNvPr id="550" name="Shape 550"/>
          <p:cNvSpPr>
            <a:spLocks noGrp="1"/>
          </p:cNvSpPr>
          <p:nvPr>
            <p:ph type="body" sz="quarter" idx="1"/>
          </p:nvPr>
        </p:nvSpPr>
        <p:spPr>
          <a:prstGeom prst="rect">
            <a:avLst/>
          </a:prstGeom>
        </p:spPr>
        <p:txBody>
          <a:bodyPr/>
          <a:lstStyle/>
          <a:p>
            <a:r>
              <a:rPr lang="en-US" dirty="0"/>
              <a:t>7D data shown, 2D data is similar.  Note difference in coloring of subject labels, and missing S9, and subjects out of order.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a:spLocks noGrp="1" noRot="1" noChangeAspect="1"/>
          </p:cNvSpPr>
          <p:nvPr>
            <p:ph type="sldImg"/>
          </p:nvPr>
        </p:nvSpPr>
        <p:spPr>
          <a:xfrm>
            <a:off x="1198563" y="669925"/>
            <a:ext cx="4464050" cy="3348038"/>
          </a:xfrm>
          <a:prstGeom prst="rect">
            <a:avLst/>
          </a:prstGeom>
        </p:spPr>
        <p:txBody>
          <a:bodyPr/>
          <a:lstStyle/>
          <a:p>
            <a:endParaRPr/>
          </a:p>
        </p:txBody>
      </p:sp>
      <p:sp>
        <p:nvSpPr>
          <p:cNvPr id="714" name="Shape 714"/>
          <p:cNvSpPr>
            <a:spLocks noGrp="1"/>
          </p:cNvSpPr>
          <p:nvPr>
            <p:ph type="body" sz="quarter" idx="1"/>
          </p:nvPr>
        </p:nvSpPr>
        <p:spPr>
          <a:prstGeom prst="rect">
            <a:avLst/>
          </a:prstGeom>
        </p:spPr>
        <p:txBody>
          <a:bodyPr/>
          <a:lstStyle/>
          <a:p>
            <a:r>
              <a:t>Let’s look at the data -</a:t>
            </a:r>
          </a:p>
          <a:p>
            <a:r>
              <a:t>I hope you can see some consistency across columns. </a:t>
            </a:r>
          </a:p>
          <a:p>
            <a:endParaRPr/>
          </a:p>
          <a:p>
            <a:r>
              <a:t>Checks - units of 1 jnd -&gt; noise parameter = 1 unit. </a:t>
            </a:r>
          </a:p>
          <a:p>
            <a:r>
              <a:t>So distances are relative to noise parameter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Shape 768"/>
          <p:cNvSpPr>
            <a:spLocks noGrp="1" noRot="1" noChangeAspect="1"/>
          </p:cNvSpPr>
          <p:nvPr>
            <p:ph type="sldImg"/>
          </p:nvPr>
        </p:nvSpPr>
        <p:spPr>
          <a:xfrm>
            <a:off x="1198563" y="669925"/>
            <a:ext cx="4464050" cy="3348038"/>
          </a:xfrm>
          <a:prstGeom prst="rect">
            <a:avLst/>
          </a:prstGeom>
        </p:spPr>
        <p:txBody>
          <a:bodyPr/>
          <a:lstStyle/>
          <a:p>
            <a:endParaRPr/>
          </a:p>
        </p:txBody>
      </p:sp>
      <p:sp>
        <p:nvSpPr>
          <p:cNvPr id="769" name="Shape 769"/>
          <p:cNvSpPr>
            <a:spLocks noGrp="1"/>
          </p:cNvSpPr>
          <p:nvPr>
            <p:ph type="body" sz="quarter" idx="1"/>
          </p:nvPr>
        </p:nvSpPr>
        <p:spPr>
          <a:prstGeom prst="rect">
            <a:avLst/>
          </a:prstGeom>
        </p:spPr>
        <p:txBody>
          <a:bodyPr/>
          <a:lstStyle/>
          <a:p>
            <a:r>
              <a:t>Explain hierarchical analysis. </a:t>
            </a:r>
          </a:p>
          <a:p>
            <a:r>
              <a:t>Hierarchical clustering to find trees that describe judgments. </a:t>
            </a:r>
          </a:p>
          <a:p>
            <a:r>
              <a:t>Visual inspection to see which seems like the more natural tree.</a:t>
            </a:r>
          </a:p>
          <a:p>
            <a:r>
              <a:t>Quantification of what we see</a:t>
            </a:r>
          </a:p>
          <a:p>
            <a:endParaRPr/>
          </a:p>
          <a:p>
            <a:endParaRPr/>
          </a:p>
          <a:p>
            <a:r>
              <a:t>Indirect evidence of treeless motivates hyperbolic space route.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mileage chart from http://www.joshuahowe.com/2012/02/maine-mileage-chart-and-table-from-1988.html</a:t>
            </a:r>
          </a:p>
          <a:p>
            <a:r>
              <a:rPr lang="en-US" dirty="0"/>
              <a:t>City block image from https://www.nytimes.com/interactive/2016/12/21/upshot/Mapping-the-Shadows-of-New-York-City.html</a:t>
            </a:r>
          </a:p>
          <a:p>
            <a:r>
              <a:rPr lang="en-US" dirty="0"/>
              <a:t>Other images from Waraich Tubingen talk </a:t>
            </a:r>
            <a:r>
              <a:rPr lang="en-US" dirty="0" err="1"/>
              <a:t>Tubingen_Talk</a:t>
            </a:r>
            <a:r>
              <a:rPr lang="en-US" dirty="0"/>
              <a:t> 1.pptx</a:t>
            </a:r>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18</a:t>
            </a:fld>
            <a:endParaRPr lang="en-US" altLang="en-US"/>
          </a:p>
        </p:txBody>
      </p:sp>
    </p:spTree>
    <p:extLst>
      <p:ext uri="{BB962C8B-B14F-4D97-AF65-F5344CB8AC3E}">
        <p14:creationId xmlns:p14="http://schemas.microsoft.com/office/powerpoint/2010/main" val="30693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20</a:t>
            </a:fld>
            <a:endParaRPr lang="en-US" altLang="en-US"/>
          </a:p>
        </p:txBody>
      </p:sp>
    </p:spTree>
    <p:extLst>
      <p:ext uri="{BB962C8B-B14F-4D97-AF65-F5344CB8AC3E}">
        <p14:creationId xmlns:p14="http://schemas.microsoft.com/office/powerpoint/2010/main" val="344395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a:t>Note that N=12-graph is changed to have – values on left, + values on right.</a:t>
            </a:r>
          </a:p>
        </p:txBody>
      </p:sp>
      <p:sp>
        <p:nvSpPr>
          <p:cNvPr id="14340"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DC8D6A-3509-438F-97C7-2CBC808A4BBA}" type="slidenum">
              <a:rPr lang="en-US" altLang="en-US" smtClean="0">
                <a:solidFill>
                  <a:srgbClr val="000000"/>
                </a:solidFill>
                <a:latin typeface="Arial Unicode MS" pitchFamily="34" charset="-128"/>
                <a:cs typeface="Arial" panose="020B0604020202020204" pitchFamily="34" charset="0"/>
              </a:rPr>
              <a:pPr>
                <a:spcBef>
                  <a:spcPct val="0"/>
                </a:spcBef>
              </a:pPr>
              <a:t>23</a:t>
            </a:fld>
            <a:endParaRPr lang="en-US" altLang="en-US">
              <a:solidFill>
                <a:srgbClr val="000000"/>
              </a:solidFill>
              <a:latin typeface="Arial Unicode MS" pitchFamily="34" charset="-128"/>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6A6B29-27D5-406D-998D-4A9397739D3D}" type="slidenum">
              <a:rPr lang="en-US" altLang="en-US" smtClean="0">
                <a:solidFill>
                  <a:srgbClr val="000000"/>
                </a:solidFill>
                <a:latin typeface="Arial Unicode MS" pitchFamily="34" charset="-128"/>
              </a:rPr>
              <a:pPr>
                <a:spcBef>
                  <a:spcPct val="0"/>
                </a:spcBef>
              </a:pPr>
              <a:t>25</a:t>
            </a:fld>
            <a:endParaRPr lang="en-US" altLang="en-US">
              <a:solidFill>
                <a:srgbClr val="000000"/>
              </a:solidFill>
              <a:latin typeface="Arial Unicode MS" pitchFamily="34" charset="-128"/>
            </a:endParaRPr>
          </a:p>
        </p:txBody>
      </p:sp>
      <p:sp>
        <p:nvSpPr>
          <p:cNvPr id="17411" name="Rectangle 7"/>
          <p:cNvSpPr txBox="1">
            <a:spLocks noGrp="1" noChangeArrowheads="1"/>
          </p:cNvSpPr>
          <p:nvPr/>
        </p:nvSpPr>
        <p:spPr bwMode="auto">
          <a:xfrm>
            <a:off x="5279550" y="6515411"/>
            <a:ext cx="4034313" cy="34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934" tIns="47967" rIns="95934" bIns="47967" anchor="b"/>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7C95758-F4BF-4715-9F7F-F4E5F22A260D}" type="slidenum">
              <a:rPr lang="en-US" altLang="en-US">
                <a:solidFill>
                  <a:srgbClr val="000000"/>
                </a:solidFill>
                <a:latin typeface="Arial Unicode MS" pitchFamily="34" charset="-128"/>
                <a:cs typeface="Arial" panose="020B0604020202020204" pitchFamily="34" charset="0"/>
              </a:rPr>
              <a:pPr algn="r" eaLnBrk="1" hangingPunct="1">
                <a:spcBef>
                  <a:spcPct val="0"/>
                </a:spcBef>
              </a:pPr>
              <a:t>25</a:t>
            </a:fld>
            <a:endParaRPr lang="en-US" altLang="en-US">
              <a:solidFill>
                <a:srgbClr val="000000"/>
              </a:solidFill>
              <a:latin typeface="Arial Unicode MS" pitchFamily="34" charset="-128"/>
              <a:cs typeface="Arial" panose="020B0604020202020204" pitchFamily="34" charset="0"/>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lIns="95934" tIns="47967" rIns="95934" bIns="47967"/>
          <a:lstStyle/>
          <a:p>
            <a:r>
              <a:rPr lang="en-US" altLang="en-US"/>
              <a:t>btc_allraysfixedb_mc_100surrs_thresh.emf</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6A6B29-27D5-406D-998D-4A9397739D3D}" type="slidenum">
              <a:rPr lang="en-US" altLang="en-US" smtClean="0">
                <a:solidFill>
                  <a:srgbClr val="000000"/>
                </a:solidFill>
                <a:latin typeface="Arial Unicode MS" pitchFamily="34" charset="-128"/>
              </a:rPr>
              <a:pPr>
                <a:spcBef>
                  <a:spcPct val="0"/>
                </a:spcBef>
              </a:pPr>
              <a:t>27</a:t>
            </a:fld>
            <a:endParaRPr lang="en-US" altLang="en-US">
              <a:solidFill>
                <a:srgbClr val="000000"/>
              </a:solidFill>
              <a:latin typeface="Arial Unicode MS" pitchFamily="34" charset="-128"/>
            </a:endParaRPr>
          </a:p>
        </p:txBody>
      </p:sp>
      <p:sp>
        <p:nvSpPr>
          <p:cNvPr id="17411" name="Rectangle 7"/>
          <p:cNvSpPr txBox="1">
            <a:spLocks noGrp="1" noChangeArrowheads="1"/>
          </p:cNvSpPr>
          <p:nvPr/>
        </p:nvSpPr>
        <p:spPr bwMode="auto">
          <a:xfrm>
            <a:off x="5279550" y="6515411"/>
            <a:ext cx="4034313" cy="34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934" tIns="47967" rIns="95934" bIns="47967" anchor="b"/>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7C95758-F4BF-4715-9F7F-F4E5F22A260D}" type="slidenum">
              <a:rPr lang="en-US" altLang="en-US">
                <a:solidFill>
                  <a:srgbClr val="000000"/>
                </a:solidFill>
                <a:latin typeface="Arial Unicode MS" pitchFamily="34" charset="-128"/>
                <a:cs typeface="Arial" panose="020B0604020202020204" pitchFamily="34" charset="0"/>
              </a:rPr>
              <a:pPr algn="r" eaLnBrk="1" hangingPunct="1">
                <a:spcBef>
                  <a:spcPct val="0"/>
                </a:spcBef>
              </a:pPr>
              <a:t>27</a:t>
            </a:fld>
            <a:endParaRPr lang="en-US" altLang="en-US">
              <a:solidFill>
                <a:srgbClr val="000000"/>
              </a:solidFill>
              <a:latin typeface="Arial Unicode MS" pitchFamily="34" charset="-128"/>
              <a:cs typeface="Arial" panose="020B0604020202020204" pitchFamily="34" charset="0"/>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lIns="95934" tIns="47967" rIns="95934" bIns="47967"/>
          <a:lstStyle/>
          <a:p>
            <a:r>
              <a:rPr lang="en-US" altLang="en-US" dirty="0"/>
              <a:t>btc_allraysfixedb_mc_100surrs_thresh.emf</a:t>
            </a:r>
          </a:p>
          <a:p>
            <a:endParaRPr lang="en-US" altLang="en-US" dirty="0"/>
          </a:p>
        </p:txBody>
      </p:sp>
    </p:spTree>
    <p:extLst>
      <p:ext uri="{BB962C8B-B14F-4D97-AF65-F5344CB8AC3E}">
        <p14:creationId xmlns:p14="http://schemas.microsoft.com/office/powerpoint/2010/main" val="300919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RepresentationalGeometry2023_figs.zip, </a:t>
            </a:r>
            <a:r>
              <a:rPr lang="en-US" dirty="0" err="1"/>
              <a:t>bgca</a:t>
            </a:r>
            <a:r>
              <a:rPr lang="en-US" dirty="0"/>
              <a:t> paradigm, S: MC; 1-10 sessions; 3d data with 10d fit from generic subject </a:t>
            </a:r>
            <a:r>
              <a:rPr lang="en-US" dirty="0" err="1"/>
              <a:t>qform</a:t>
            </a:r>
            <a:r>
              <a:rPr lang="en-US" dirty="0"/>
              <a:t> after Procrustes</a:t>
            </a:r>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29</a:t>
            </a:fld>
            <a:endParaRPr lang="en-US" altLang="en-US"/>
          </a:p>
        </p:txBody>
      </p:sp>
    </p:spTree>
    <p:extLst>
      <p:ext uri="{BB962C8B-B14F-4D97-AF65-F5344CB8AC3E}">
        <p14:creationId xmlns:p14="http://schemas.microsoft.com/office/powerpoint/2010/main" val="1865159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fig_bgca_legacy_d123_d234.fig, screencopy, </a:t>
            </a:r>
            <a:r>
              <a:rPr lang="en-US" dirty="0"/>
              <a:t>S: bl, mc, saw, </a:t>
            </a:r>
            <a:r>
              <a:rPr lang="en-US" dirty="0" err="1"/>
              <a:t>zk</a:t>
            </a:r>
            <a:r>
              <a:rPr lang="en-US" dirty="0"/>
              <a:t>; 1-10 sessions; 4d data with 10d fit from generic subject </a:t>
            </a:r>
            <a:r>
              <a:rPr lang="en-US" dirty="0" err="1"/>
              <a:t>qform</a:t>
            </a:r>
            <a:r>
              <a:rPr lang="en-US" dirty="0"/>
              <a:t> after Procrustes</a:t>
            </a:r>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30</a:t>
            </a:fld>
            <a:endParaRPr lang="en-US" altLang="en-US"/>
          </a:p>
        </p:txBody>
      </p:sp>
    </p:spTree>
    <p:extLst>
      <p:ext uri="{BB962C8B-B14F-4D97-AF65-F5344CB8AC3E}">
        <p14:creationId xmlns:p14="http://schemas.microsoft.com/office/powerpoint/2010/main" val="254776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mileage chart from http://www.joshuahowe.com/2012/02/maine-mileage-chart-and-table-from-1988.html</a:t>
            </a:r>
          </a:p>
          <a:p>
            <a:r>
              <a:rPr lang="en-US" dirty="0"/>
              <a:t>City block image from https://www.nytimes.com/interactive/2016/12/21/upshot/Mapping-the-Shadows-of-New-York-City.html</a:t>
            </a:r>
          </a:p>
          <a:p>
            <a:r>
              <a:rPr lang="en-US" dirty="0"/>
              <a:t>Other images from Waraich Tubingen talk </a:t>
            </a:r>
            <a:r>
              <a:rPr lang="en-US" dirty="0" err="1"/>
              <a:t>Tubingen_Talk</a:t>
            </a:r>
            <a:r>
              <a:rPr lang="en-US" dirty="0"/>
              <a:t> 1.pptx</a:t>
            </a:r>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4</a:t>
            </a:fld>
            <a:endParaRPr lang="en-US" altLang="en-US"/>
          </a:p>
        </p:txBody>
      </p:sp>
    </p:spTree>
    <p:extLst>
      <p:ext uri="{BB962C8B-B14F-4D97-AF65-F5344CB8AC3E}">
        <p14:creationId xmlns:p14="http://schemas.microsoft.com/office/powerpoint/2010/main" val="696851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31</a:t>
            </a:fld>
            <a:endParaRPr lang="en-US" altLang="en-US"/>
          </a:p>
        </p:txBody>
      </p:sp>
    </p:spTree>
    <p:extLst>
      <p:ext uri="{BB962C8B-B14F-4D97-AF65-F5344CB8AC3E}">
        <p14:creationId xmlns:p14="http://schemas.microsoft.com/office/powerpoint/2010/main" val="1622537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32</a:t>
            </a:fld>
            <a:endParaRPr lang="en-US" altLang="en-US"/>
          </a:p>
        </p:txBody>
      </p:sp>
    </p:spTree>
    <p:extLst>
      <p:ext uri="{BB962C8B-B14F-4D97-AF65-F5344CB8AC3E}">
        <p14:creationId xmlns:p14="http://schemas.microsoft.com/office/powerpoint/2010/main" val="192070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33</a:t>
            </a:fld>
            <a:endParaRPr lang="en-US" altLang="en-US"/>
          </a:p>
        </p:txBody>
      </p:sp>
    </p:spTree>
    <p:extLst>
      <p:ext uri="{BB962C8B-B14F-4D97-AF65-F5344CB8AC3E}">
        <p14:creationId xmlns:p14="http://schemas.microsoft.com/office/powerpoint/2010/main" val="319666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34</a:t>
            </a:fld>
            <a:endParaRPr lang="en-US" altLang="en-US"/>
          </a:p>
        </p:txBody>
      </p:sp>
    </p:spTree>
    <p:extLst>
      <p:ext uri="{BB962C8B-B14F-4D97-AF65-F5344CB8AC3E}">
        <p14:creationId xmlns:p14="http://schemas.microsoft.com/office/powerpoint/2010/main" val="422767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Maine mileage chart from http://www.joshuahowe.com/2012/02/maine-mileage-chart-and-table-from-1988.html</a:t>
            </a:r>
          </a:p>
          <a:p>
            <a:r>
              <a:rPr lang="en-US" dirty="0"/>
              <a:t>City block image from https://www.nytimes.com/interactive/2016/12/21/upshot/Mapping-the-Shadows-of-New-York-City.html</a:t>
            </a:r>
          </a:p>
          <a:p>
            <a:r>
              <a:rPr lang="en-US" dirty="0"/>
              <a:t>Other images from Waraich Tubingen talk </a:t>
            </a:r>
            <a:r>
              <a:rPr lang="en-US" dirty="0" err="1"/>
              <a:t>Tubingen_Talk</a:t>
            </a:r>
            <a:r>
              <a:rPr lang="en-US" dirty="0"/>
              <a:t> 1.pptx</a:t>
            </a:r>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35</a:t>
            </a:fld>
            <a:endParaRPr lang="en-US" altLang="en-US"/>
          </a:p>
        </p:txBody>
      </p:sp>
    </p:spTree>
    <p:extLst>
      <p:ext uri="{BB962C8B-B14F-4D97-AF65-F5344CB8AC3E}">
        <p14:creationId xmlns:p14="http://schemas.microsoft.com/office/powerpoint/2010/main" val="244425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36</a:t>
            </a:fld>
            <a:endParaRPr lang="en-US" altLang="en-US"/>
          </a:p>
        </p:txBody>
      </p:sp>
    </p:spTree>
    <p:extLst>
      <p:ext uri="{BB962C8B-B14F-4D97-AF65-F5344CB8AC3E}">
        <p14:creationId xmlns:p14="http://schemas.microsoft.com/office/powerpoint/2010/main" val="3751054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dirichlet_dists.m</a:t>
            </a:r>
            <a:r>
              <a:rPr lang="en-US" dirty="0"/>
              <a:t> and ori_char_sim*.pptx</a:t>
            </a:r>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37</a:t>
            </a:fld>
            <a:endParaRPr lang="en-US" altLang="en-US"/>
          </a:p>
        </p:txBody>
      </p:sp>
    </p:spTree>
    <p:extLst>
      <p:ext uri="{BB962C8B-B14F-4D97-AF65-F5344CB8AC3E}">
        <p14:creationId xmlns:p14="http://schemas.microsoft.com/office/powerpoint/2010/main" val="3849178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38</a:t>
            </a:fld>
            <a:endParaRPr lang="en-US" altLang="en-US"/>
          </a:p>
        </p:txBody>
      </p:sp>
    </p:spTree>
    <p:extLst>
      <p:ext uri="{BB962C8B-B14F-4D97-AF65-F5344CB8AC3E}">
        <p14:creationId xmlns:p14="http://schemas.microsoft.com/office/powerpoint/2010/main" val="3545861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39</a:t>
            </a:fld>
            <a:endParaRPr lang="en-US" altLang="en-US"/>
          </a:p>
        </p:txBody>
      </p:sp>
    </p:spTree>
    <p:extLst>
      <p:ext uri="{BB962C8B-B14F-4D97-AF65-F5344CB8AC3E}">
        <p14:creationId xmlns:p14="http://schemas.microsoft.com/office/powerpoint/2010/main" val="1370541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40</a:t>
            </a:fld>
            <a:endParaRPr lang="en-US" altLang="en-US"/>
          </a:p>
        </p:txBody>
      </p:sp>
    </p:spTree>
    <p:extLst>
      <p:ext uri="{BB962C8B-B14F-4D97-AF65-F5344CB8AC3E}">
        <p14:creationId xmlns:p14="http://schemas.microsoft.com/office/powerpoint/2010/main" val="252652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98563" y="669925"/>
            <a:ext cx="4464050" cy="3348038"/>
          </a:xfrm>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r>
              <a:t>Choice of animals</a:t>
            </a:r>
          </a:p>
          <a:p>
            <a:r>
              <a:t>37</a:t>
            </a:r>
          </a:p>
          <a:p>
            <a:r>
              <a:t>All derived from common names, images. Vary in semantic information.</a:t>
            </a:r>
          </a:p>
          <a:p>
            <a:r>
              <a:t>Need similarity judgments.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41</a:t>
            </a:fld>
            <a:endParaRPr lang="en-US" altLang="en-US"/>
          </a:p>
        </p:txBody>
      </p:sp>
    </p:spTree>
    <p:extLst>
      <p:ext uri="{BB962C8B-B14F-4D97-AF65-F5344CB8AC3E}">
        <p14:creationId xmlns:p14="http://schemas.microsoft.com/office/powerpoint/2010/main" val="260391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98563" y="669925"/>
            <a:ext cx="4464050" cy="3348038"/>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On choice of stimuli… needed stimuli that could be ultimately used to answer the overarching question of how representations are transformed so they had to be linked. On choice of animals… they had to be easy to categorize because our original hypothesis was that semantic domain would be more categorical, hierarchically organized and textures would be more continuous. </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To study how the mental representations of purely sensory and semantic information are different, we study make use of five distinct stimulus domains. These stimulus domains differ in their level of semantic content, with textures on one extreme – devoid of meaning –  and words on the other – an example of purely semantic information. We include an image domain – that carries both visual and semantic information, and In between we include two intermediate domains, one more texture-like and one more image-like. Understanding how representations change with the kind and relative amounts of visual or semantic information they carry, can help us understand at an algorithmic level how semantic representations are formed.</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All the stimulus domains were derived from a set of 37 familiar animals chosen from WordNet.</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We conducted a separate psychophysical experiment for each of five domains [list the domains].. In a typical experiment, subjects are shown stimuli from the same domain in different groupings, where one stimulus appears in the center surrounded by 8 others</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The task is to select stimuli in the surround in order of similarity to the central reference, by clicking the stimulus most like the reference first and clicking the least similar last. Each of these configurations (a reference stimulus and 8 others) is repeated 5 times, over the course of 10 sessions of 111 trials each.</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How many subjects? 9 subjects. 2 of them participated in a subset of exps and the remaining 7 participated in 5. </a:t>
            </a:r>
          </a:p>
          <a:p>
            <a:pPr defTabSz="914400">
              <a:lnSpc>
                <a:spcPct val="100000"/>
              </a:lnSpc>
              <a:defRPr sz="1200">
                <a:latin typeface="Calibri"/>
                <a:ea typeface="Calibri"/>
                <a:cs typeface="Calibri"/>
                <a:sym typeface="Calibri"/>
              </a:defRPr>
            </a:pPr>
            <a:r>
              <a:t>I am showing data collected so far from all of these subjects. I am waiting for 3 more datasets and then I will be done with the psychophysical data collection. </a:t>
            </a:r>
          </a:p>
          <a:p>
            <a:pPr defTabSz="914400">
              <a:lnSpc>
                <a:spcPct val="100000"/>
              </a:lnSpc>
              <a:defRPr sz="1200">
                <a:latin typeface="Calibri"/>
                <a:ea typeface="Calibri"/>
                <a:cs typeface="Calibri"/>
                <a:sym typeface="Calibri"/>
              </a:defRPr>
            </a:pPr>
            <a:endParaRPr/>
          </a:p>
          <a:p>
            <a:pPr defTabSz="914400">
              <a:lnSpc>
                <a:spcPct val="100000"/>
              </a:lnSpc>
              <a:defRPr sz="1200">
                <a:latin typeface="Calibri"/>
                <a:ea typeface="Calibri"/>
                <a:cs typeface="Calibri"/>
                <a:sym typeface="Calibri"/>
              </a:defRPr>
            </a:pPr>
            <a:r>
              <a:t>What happens to the data – trial to ranking to choice probs which form the basis for all analysis – show U shaped curve for one dataset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(5994 are unique up to context)</a:t>
            </a:r>
            <a:endParaRPr lang="en-US" dirty="0"/>
          </a:p>
        </p:txBody>
      </p:sp>
      <p:sp>
        <p:nvSpPr>
          <p:cNvPr id="4" name="Slide Number Placeholder 3"/>
          <p:cNvSpPr>
            <a:spLocks noGrp="1"/>
          </p:cNvSpPr>
          <p:nvPr>
            <p:ph type="sldNum" sz="quarter" idx="5"/>
          </p:nvPr>
        </p:nvSpPr>
        <p:spPr/>
        <p:txBody>
          <a:bodyPr/>
          <a:lstStyle/>
          <a:p>
            <a:pPr>
              <a:defRPr/>
            </a:pPr>
            <a:fld id="{FF0CDB6F-835E-4006-AF66-DD0665DB186D}" type="slidenum">
              <a:rPr lang="en-US" altLang="en-US" smtClean="0"/>
              <a:pPr>
                <a:defRPr/>
              </a:pPr>
              <a:t>9</a:t>
            </a:fld>
            <a:endParaRPr lang="en-US" altLang="en-US"/>
          </a:p>
        </p:txBody>
      </p:sp>
    </p:spTree>
    <p:extLst>
      <p:ext uri="{BB962C8B-B14F-4D97-AF65-F5344CB8AC3E}">
        <p14:creationId xmlns:p14="http://schemas.microsoft.com/office/powerpoint/2010/main" val="165082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xfrm>
            <a:off x="1198563" y="669925"/>
            <a:ext cx="4464050" cy="3348038"/>
          </a:xfrm>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pPr>
              <a:defRPr sz="1700"/>
            </a:pPr>
            <a:r>
              <a:t>Additive noise. Noise at the level of comparison not coordinates.</a:t>
            </a:r>
          </a:p>
          <a:p>
            <a:pPr>
              <a:defRPr sz="1700"/>
            </a:pPr>
            <a:r>
              <a:t>Size of distances compared to noise. We can fix sigma = 1. So distances are relative to noise, in units of jnd’s. -&gt; Gives us a signal-to noise measure. -&gt; tells us how big is the space in jnd’s.</a:t>
            </a:r>
          </a:p>
          <a:p>
            <a:pPr>
              <a:defRPr sz="1700"/>
            </a:pPr>
            <a:r>
              <a:t>Trying to predict choice probabilities not rank orderings.</a:t>
            </a:r>
          </a:p>
          <a:p>
            <a:pPr>
              <a:defRPr sz="1700"/>
            </a:pPr>
            <a:r>
              <a:t>Pegged internal noise to be 1, everything relative to that.</a:t>
            </a:r>
          </a:p>
          <a:p>
            <a:pPr>
              <a:defRPr sz="1700"/>
            </a:pPr>
            <a:endParaRPr/>
          </a:p>
          <a:p>
            <a:pPr>
              <a:defRPr sz="1700"/>
            </a:pPr>
            <a:r>
              <a:t>Clarify - we are not calculating feature-vector based distances. </a:t>
            </a:r>
          </a:p>
          <a:p>
            <a:pPr>
              <a:defRPr sz="1700"/>
            </a:pPr>
            <a:r>
              <a:t>Predict choice prob not just rank order.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xfrm>
            <a:off x="1198563" y="669925"/>
            <a:ext cx="4464050" cy="3348038"/>
          </a:xfrm>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r>
              <a:t>If points come from a 7D space, pipeline finds them.  </a:t>
            </a:r>
          </a:p>
          <a:p>
            <a:r>
              <a:t>If 10D points are taken and fit to a 5D model, it fails. (Negative control)</a:t>
            </a:r>
          </a:p>
          <a:p>
            <a:r>
              <a:t>Since last time, I implemented gradient descent instead of Nelder Mead - now it works better! :) </a:t>
            </a:r>
          </a:p>
          <a:p>
            <a:r>
              <a:t>Also this has extended it to work for up to 7 dimensions. Have not tried more dimensions. </a:t>
            </a:r>
          </a:p>
          <a:p>
            <a:r>
              <a:t>If points come from a 7D space, pipeline finds them. If 10D points are taken, </a:t>
            </a:r>
          </a:p>
          <a:p>
            <a:endParaRPr/>
          </a:p>
          <a:p>
            <a:r>
              <a:t>Haven’t tried greater than 7D for fitting because sqrt(37) ~ 6, so I don’t see a good reason to. ??? Sochna ?</a:t>
            </a:r>
          </a:p>
          <a:p>
            <a:endParaRPr/>
          </a:p>
          <a:p>
            <a:r>
              <a:t>To anchor the LLs, add random LL and a best LL to gauge performance of models.</a:t>
            </a:r>
          </a:p>
          <a:p>
            <a:endParaRPr/>
          </a:p>
          <a:p>
            <a:r>
              <a:t>We know there is overfitting – how much is the overfitting. We can estimate – and show if you’re interested. – this will be a tangent which will require explaining the decision model, sigma’s role in it, how sigma could improve or decrease the bias – and the intuitive reason for why. (worth writing all this down anyways. </a:t>
            </a:r>
          </a:p>
          <a:p>
            <a:endParaRPr/>
          </a:p>
          <a:p>
            <a:r>
              <a:t>In the next slide I will show model LLs with bias correction as well.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xfrm>
            <a:off x="1198563" y="669925"/>
            <a:ext cx="4464050" cy="3348038"/>
          </a:xfrm>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r>
              <a:t>Mention idiosyncratic subjects 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noRot="1" noChangeAspect="1"/>
          </p:cNvSpPr>
          <p:nvPr>
            <p:ph type="sldImg"/>
          </p:nvPr>
        </p:nvSpPr>
        <p:spPr>
          <a:xfrm>
            <a:off x="1198563" y="669925"/>
            <a:ext cx="4464050" cy="3348038"/>
          </a:xfrm>
          <a:prstGeom prst="rect">
            <a:avLst/>
          </a:prstGeom>
        </p:spPr>
        <p:txBody>
          <a:bodyPr/>
          <a:lstStyle/>
          <a:p>
            <a:endParaRPr/>
          </a:p>
        </p:txBody>
      </p:sp>
      <p:sp>
        <p:nvSpPr>
          <p:cNvPr id="468" name="Shape 468"/>
          <p:cNvSpPr>
            <a:spLocks noGrp="1"/>
          </p:cNvSpPr>
          <p:nvPr>
            <p:ph type="body" sz="quarter" idx="1"/>
          </p:nvPr>
        </p:nvSpPr>
        <p:spPr>
          <a:prstGeom prst="rect">
            <a:avLst/>
          </a:prstGeom>
        </p:spPr>
        <p:txBody>
          <a:bodyPr/>
          <a:lstStyle/>
          <a:p>
            <a:r>
              <a:t>Given points in a euclidean space we can project them onto a spherical or a hyperbolic space. </a:t>
            </a:r>
          </a:p>
          <a:p>
            <a:endParaRPr/>
          </a:p>
          <a:p>
            <a:r>
              <a:t>Okay idea is similar to prev, give JV credit, </a:t>
            </a:r>
          </a:p>
          <a:p>
            <a:r>
              <a:t>Introduce curvature. </a:t>
            </a:r>
          </a:p>
          <a:p>
            <a:r>
              <a:t>Have a picture of flat curvature, negative and positive curvature. </a:t>
            </a:r>
          </a:p>
          <a:p>
            <a:r>
              <a:t>Mention all hypotheses. Spherical is smaller and finite - the other two are progressively roomier spaces. </a:t>
            </a: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7E910E-D2D8-4C03-9FAB-3D9CEFCFFA94}" type="slidenum">
              <a:rPr lang="en-US" altLang="en-US"/>
              <a:pPr>
                <a:defRPr/>
              </a:pPr>
              <a:t>‹#›</a:t>
            </a:fld>
            <a:endParaRPr lang="en-US" altLang="en-US"/>
          </a:p>
        </p:txBody>
      </p:sp>
    </p:spTree>
    <p:extLst>
      <p:ext uri="{BB962C8B-B14F-4D97-AF65-F5344CB8AC3E}">
        <p14:creationId xmlns:p14="http://schemas.microsoft.com/office/powerpoint/2010/main" val="205260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7A7C90-3161-4FAB-B6C1-9CF3D9CCBE09}" type="slidenum">
              <a:rPr lang="en-US" altLang="en-US"/>
              <a:pPr>
                <a:defRPr/>
              </a:pPr>
              <a:t>‹#›</a:t>
            </a:fld>
            <a:endParaRPr lang="en-US" altLang="en-US"/>
          </a:p>
        </p:txBody>
      </p:sp>
    </p:spTree>
    <p:extLst>
      <p:ext uri="{BB962C8B-B14F-4D97-AF65-F5344CB8AC3E}">
        <p14:creationId xmlns:p14="http://schemas.microsoft.com/office/powerpoint/2010/main" val="311203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05CE50-A357-4738-9E7E-F801CADC432C}" type="slidenum">
              <a:rPr lang="en-US" altLang="en-US"/>
              <a:pPr>
                <a:defRPr/>
              </a:pPr>
              <a:t>‹#›</a:t>
            </a:fld>
            <a:endParaRPr lang="en-US" altLang="en-US"/>
          </a:p>
        </p:txBody>
      </p:sp>
    </p:spTree>
    <p:extLst>
      <p:ext uri="{BB962C8B-B14F-4D97-AF65-F5344CB8AC3E}">
        <p14:creationId xmlns:p14="http://schemas.microsoft.com/office/powerpoint/2010/main" val="293316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5B4212E-4D71-4385-9753-17C79446C0AF}" type="slidenum">
              <a:rPr lang="en-US" altLang="en-US"/>
              <a:pPr>
                <a:defRPr/>
              </a:pPr>
              <a:t>‹#›</a:t>
            </a:fld>
            <a:endParaRPr lang="en-US" altLang="en-US"/>
          </a:p>
        </p:txBody>
      </p:sp>
    </p:spTree>
    <p:extLst>
      <p:ext uri="{BB962C8B-B14F-4D97-AF65-F5344CB8AC3E}">
        <p14:creationId xmlns:p14="http://schemas.microsoft.com/office/powerpoint/2010/main" val="351915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9E5D9E-FA36-4357-8304-23F359901FBA}" type="slidenum">
              <a:rPr lang="en-US" altLang="en-US"/>
              <a:pPr>
                <a:defRPr/>
              </a:pPr>
              <a:t>‹#›</a:t>
            </a:fld>
            <a:endParaRPr lang="en-US" altLang="en-US"/>
          </a:p>
        </p:txBody>
      </p:sp>
    </p:spTree>
    <p:extLst>
      <p:ext uri="{BB962C8B-B14F-4D97-AF65-F5344CB8AC3E}">
        <p14:creationId xmlns:p14="http://schemas.microsoft.com/office/powerpoint/2010/main" val="25628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9A38A2C-6A45-41F6-8DD1-369B7B1BE54A}" type="slidenum">
              <a:rPr lang="en-US" altLang="en-US"/>
              <a:pPr>
                <a:defRPr/>
              </a:pPr>
              <a:t>‹#›</a:t>
            </a:fld>
            <a:endParaRPr lang="en-US" altLang="en-US"/>
          </a:p>
        </p:txBody>
      </p:sp>
    </p:spTree>
    <p:extLst>
      <p:ext uri="{BB962C8B-B14F-4D97-AF65-F5344CB8AC3E}">
        <p14:creationId xmlns:p14="http://schemas.microsoft.com/office/powerpoint/2010/main" val="3670179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E0E35F7-11E9-46E6-B6C6-A1E0CDB3052D}" type="slidenum">
              <a:rPr lang="en-US" altLang="en-US"/>
              <a:pPr>
                <a:defRPr/>
              </a:pPr>
              <a:t>‹#›</a:t>
            </a:fld>
            <a:endParaRPr lang="en-US" altLang="en-US"/>
          </a:p>
        </p:txBody>
      </p:sp>
    </p:spTree>
    <p:extLst>
      <p:ext uri="{BB962C8B-B14F-4D97-AF65-F5344CB8AC3E}">
        <p14:creationId xmlns:p14="http://schemas.microsoft.com/office/powerpoint/2010/main" val="419430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2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1"/>
            <a:ext cx="8229600" cy="4967599"/>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7"/>
          <p:cNvSpPr txBox="1">
            <a:spLocks noGrp="1"/>
          </p:cNvSpPr>
          <p:nvPr>
            <p:ph type="sldNum" idx="10"/>
          </p:nvPr>
        </p:nvSpPr>
        <p:spPr/>
        <p:txBody>
          <a:bodyPr/>
          <a:lstStyle>
            <a:lvl1pPr>
              <a:defRPr/>
            </a:lvl1pPr>
          </a:lstStyle>
          <a:p>
            <a:pPr>
              <a:defRPr/>
            </a:pPr>
            <a:fld id="{054BEC74-C945-4004-B6B6-CB8527935F8B}" type="slidenum">
              <a:rPr lang="en-US" altLang="en-US"/>
              <a:pPr>
                <a:defRPr/>
              </a:pPr>
              <a:t>‹#›</a:t>
            </a:fld>
            <a:endParaRPr lang="en-US" altLang="en-US"/>
          </a:p>
        </p:txBody>
      </p:sp>
    </p:spTree>
    <p:extLst>
      <p:ext uri="{BB962C8B-B14F-4D97-AF65-F5344CB8AC3E}">
        <p14:creationId xmlns:p14="http://schemas.microsoft.com/office/powerpoint/2010/main" val="3629269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457200" y="1192324"/>
            <a:ext cx="8229601" cy="416307"/>
          </a:xfrm>
          <a:prstGeom prst="rect">
            <a:avLst/>
          </a:prstGeom>
        </p:spPr>
        <p:txBody>
          <a:bodyPr/>
          <a:lstStyle>
            <a:lvl1pPr marL="0" indent="0" algn="ctr" defTabSz="309563">
              <a:lnSpc>
                <a:spcPct val="100000"/>
              </a:lnSpc>
              <a:spcBef>
                <a:spcPts val="0"/>
              </a:spcBef>
              <a:buSzTx/>
              <a:buNone/>
              <a:defRPr spc="-17">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99631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8771D6D-29B9-420F-B4F1-0E479BE01503}" type="slidenum">
              <a:rPr lang="en-US" altLang="en-US"/>
              <a:pPr>
                <a:defRPr/>
              </a:pPr>
              <a:t>‹#›</a:t>
            </a:fld>
            <a:endParaRPr lang="en-US" altLang="en-US"/>
          </a:p>
        </p:txBody>
      </p:sp>
    </p:spTree>
    <p:extLst>
      <p:ext uri="{BB962C8B-B14F-4D97-AF65-F5344CB8AC3E}">
        <p14:creationId xmlns:p14="http://schemas.microsoft.com/office/powerpoint/2010/main" val="225310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2302DB-08E5-489C-9FD6-3A44B91DDBD5}" type="slidenum">
              <a:rPr lang="en-US" altLang="en-US"/>
              <a:pPr>
                <a:defRPr/>
              </a:pPr>
              <a:t>‹#›</a:t>
            </a:fld>
            <a:endParaRPr lang="en-US" altLang="en-US"/>
          </a:p>
        </p:txBody>
      </p:sp>
    </p:spTree>
    <p:extLst>
      <p:ext uri="{BB962C8B-B14F-4D97-AF65-F5344CB8AC3E}">
        <p14:creationId xmlns:p14="http://schemas.microsoft.com/office/powerpoint/2010/main" val="277144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483766C-067F-4E77-AD80-A9CE5C9BE598}" type="slidenum">
              <a:rPr lang="en-US" altLang="en-US"/>
              <a:pPr>
                <a:defRPr/>
              </a:pPr>
              <a:t>‹#›</a:t>
            </a:fld>
            <a:endParaRPr lang="en-US" altLang="en-US"/>
          </a:p>
        </p:txBody>
      </p:sp>
    </p:spTree>
    <p:extLst>
      <p:ext uri="{BB962C8B-B14F-4D97-AF65-F5344CB8AC3E}">
        <p14:creationId xmlns:p14="http://schemas.microsoft.com/office/powerpoint/2010/main" val="141719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B2EABE8-C766-48E5-B13C-4B53AED58C35}" type="slidenum">
              <a:rPr lang="en-US" altLang="en-US"/>
              <a:pPr>
                <a:defRPr/>
              </a:pPr>
              <a:t>‹#›</a:t>
            </a:fld>
            <a:endParaRPr lang="en-US" altLang="en-US"/>
          </a:p>
        </p:txBody>
      </p:sp>
    </p:spTree>
    <p:extLst>
      <p:ext uri="{BB962C8B-B14F-4D97-AF65-F5344CB8AC3E}">
        <p14:creationId xmlns:p14="http://schemas.microsoft.com/office/powerpoint/2010/main" val="222876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404DB82-79F5-4B5F-8BDD-7C56DBD13F19}" type="slidenum">
              <a:rPr lang="en-US" altLang="en-US"/>
              <a:pPr>
                <a:defRPr/>
              </a:pPr>
              <a:t>‹#›</a:t>
            </a:fld>
            <a:endParaRPr lang="en-US" altLang="en-US"/>
          </a:p>
        </p:txBody>
      </p:sp>
    </p:spTree>
    <p:extLst>
      <p:ext uri="{BB962C8B-B14F-4D97-AF65-F5344CB8AC3E}">
        <p14:creationId xmlns:p14="http://schemas.microsoft.com/office/powerpoint/2010/main" val="227986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16B2313-436D-4C90-97AE-C04251A872BF}" type="slidenum">
              <a:rPr lang="en-US" altLang="en-US"/>
              <a:pPr>
                <a:defRPr/>
              </a:pPr>
              <a:t>‹#›</a:t>
            </a:fld>
            <a:endParaRPr lang="en-US" altLang="en-US"/>
          </a:p>
        </p:txBody>
      </p:sp>
    </p:spTree>
    <p:extLst>
      <p:ext uri="{BB962C8B-B14F-4D97-AF65-F5344CB8AC3E}">
        <p14:creationId xmlns:p14="http://schemas.microsoft.com/office/powerpoint/2010/main" val="218145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F8158C-97E1-4F45-9B38-B8142D724203}" type="slidenum">
              <a:rPr lang="en-US" altLang="en-US"/>
              <a:pPr>
                <a:defRPr/>
              </a:pPr>
              <a:t>‹#›</a:t>
            </a:fld>
            <a:endParaRPr lang="en-US" altLang="en-US"/>
          </a:p>
        </p:txBody>
      </p:sp>
    </p:spTree>
    <p:extLst>
      <p:ext uri="{BB962C8B-B14F-4D97-AF65-F5344CB8AC3E}">
        <p14:creationId xmlns:p14="http://schemas.microsoft.com/office/powerpoint/2010/main" val="284606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EC1D2F8-06C8-4297-9387-BB8502237F9C}" type="slidenum">
              <a:rPr lang="en-US" altLang="en-US"/>
              <a:pPr>
                <a:defRPr/>
              </a:pPr>
              <a:t>‹#›</a:t>
            </a:fld>
            <a:endParaRPr lang="en-US" altLang="en-US"/>
          </a:p>
        </p:txBody>
      </p:sp>
    </p:spTree>
    <p:extLst>
      <p:ext uri="{BB962C8B-B14F-4D97-AF65-F5344CB8AC3E}">
        <p14:creationId xmlns:p14="http://schemas.microsoft.com/office/powerpoint/2010/main" val="256463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10B8C9C-C3EF-488E-B286-72383F2CD8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667" r:id="rId1"/>
    <p:sldLayoutId id="2147487668" r:id="rId2"/>
    <p:sldLayoutId id="2147487669" r:id="rId3"/>
    <p:sldLayoutId id="2147487670" r:id="rId4"/>
    <p:sldLayoutId id="2147487671" r:id="rId5"/>
    <p:sldLayoutId id="2147487672" r:id="rId6"/>
    <p:sldLayoutId id="2147487673" r:id="rId7"/>
    <p:sldLayoutId id="2147487674" r:id="rId8"/>
    <p:sldLayoutId id="2147487675" r:id="rId9"/>
    <p:sldLayoutId id="2147487676" r:id="rId10"/>
    <p:sldLayoutId id="2147487677" r:id="rId11"/>
    <p:sldLayoutId id="2147487678" r:id="rId12"/>
    <p:sldLayoutId id="2147487679" r:id="rId13"/>
    <p:sldLayoutId id="2147487680" r:id="rId14"/>
    <p:sldLayoutId id="2147487681" r:id="rId15"/>
    <p:sldLayoutId id="2147487694" r:id="rId16"/>
    <p:sldLayoutId id="214748769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tif"/><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5.tif"/><Relationship Id="rId5" Type="http://schemas.openxmlformats.org/officeDocument/2006/relationships/image" Target="../media/image14.tif"/><Relationship Id="rId4" Type="http://schemas.openxmlformats.org/officeDocument/2006/relationships/image" Target="../media/image13.tif"/></Relationships>
</file>

<file path=ppt/slides/_rels/slide13.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tif"/><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5.tif"/><Relationship Id="rId11" Type="http://schemas.openxmlformats.org/officeDocument/2006/relationships/image" Target="../media/image32.png"/><Relationship Id="rId5" Type="http://schemas.openxmlformats.org/officeDocument/2006/relationships/image" Target="../media/image14.tif"/><Relationship Id="rId10" Type="http://schemas.openxmlformats.org/officeDocument/2006/relationships/image" Target="../media/image31.png"/><Relationship Id="rId4" Type="http://schemas.openxmlformats.org/officeDocument/2006/relationships/image" Target="../media/image13.tif"/><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3.png"/><Relationship Id="rId7" Type="http://schemas.openxmlformats.org/officeDocument/2006/relationships/image" Target="../media/image15.tif"/><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4.tif"/><Relationship Id="rId5" Type="http://schemas.openxmlformats.org/officeDocument/2006/relationships/image" Target="../media/image13.tif"/><Relationship Id="rId4" Type="http://schemas.openxmlformats.org/officeDocument/2006/relationships/image" Target="../media/image12.tif"/></Relationships>
</file>

<file path=ppt/slides/_rels/slide16.xml.rels><?xml version="1.0" encoding="UTF-8" standalone="yes"?>
<Relationships xmlns="http://schemas.openxmlformats.org/package/2006/relationships"><Relationship Id="rId8" Type="http://schemas.openxmlformats.org/officeDocument/2006/relationships/image" Target="../media/image39.tif"/><Relationship Id="rId13" Type="http://schemas.openxmlformats.org/officeDocument/2006/relationships/image" Target="../media/image12.tif"/><Relationship Id="rId18" Type="http://schemas.openxmlformats.org/officeDocument/2006/relationships/image" Target="../media/image44.png"/><Relationship Id="rId3" Type="http://schemas.openxmlformats.org/officeDocument/2006/relationships/image" Target="../media/image34.tif"/><Relationship Id="rId21" Type="http://schemas.openxmlformats.org/officeDocument/2006/relationships/image" Target="../media/image47.png"/><Relationship Id="rId7" Type="http://schemas.openxmlformats.org/officeDocument/2006/relationships/image" Target="../media/image38.tif"/><Relationship Id="rId12" Type="http://schemas.openxmlformats.org/officeDocument/2006/relationships/image" Target="../media/image43.png"/><Relationship Id="rId17" Type="http://schemas.openxmlformats.org/officeDocument/2006/relationships/image" Target="../media/image1.png"/><Relationship Id="rId2" Type="http://schemas.openxmlformats.org/officeDocument/2006/relationships/notesSlide" Target="../notesSlides/notesSlide12.xml"/><Relationship Id="rId16" Type="http://schemas.openxmlformats.org/officeDocument/2006/relationships/image" Target="../media/image15.tif"/><Relationship Id="rId20" Type="http://schemas.openxmlformats.org/officeDocument/2006/relationships/image" Target="../media/image46.png"/><Relationship Id="rId1" Type="http://schemas.openxmlformats.org/officeDocument/2006/relationships/slideLayout" Target="../slideLayouts/slideLayout17.xml"/><Relationship Id="rId6" Type="http://schemas.openxmlformats.org/officeDocument/2006/relationships/image" Target="../media/image37.tif"/><Relationship Id="rId11" Type="http://schemas.openxmlformats.org/officeDocument/2006/relationships/image" Target="../media/image42.tif"/><Relationship Id="rId5" Type="http://schemas.openxmlformats.org/officeDocument/2006/relationships/image" Target="../media/image36.tif"/><Relationship Id="rId15" Type="http://schemas.openxmlformats.org/officeDocument/2006/relationships/image" Target="../media/image14.tif"/><Relationship Id="rId10" Type="http://schemas.openxmlformats.org/officeDocument/2006/relationships/image" Target="../media/image41.tif"/><Relationship Id="rId19" Type="http://schemas.openxmlformats.org/officeDocument/2006/relationships/image" Target="../media/image45.png"/><Relationship Id="rId4" Type="http://schemas.openxmlformats.org/officeDocument/2006/relationships/image" Target="../media/image35.tif"/><Relationship Id="rId9" Type="http://schemas.openxmlformats.org/officeDocument/2006/relationships/image" Target="../media/image40.tif"/><Relationship Id="rId14" Type="http://schemas.openxmlformats.org/officeDocument/2006/relationships/image" Target="../media/image13.tif"/><Relationship Id="rId22"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tif"/><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2.wmf"/></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26" Type="http://schemas.openxmlformats.org/officeDocument/2006/relationships/image" Target="../media/image86.png"/><Relationship Id="rId3" Type="http://schemas.openxmlformats.org/officeDocument/2006/relationships/image" Target="../media/image63.png"/><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2" Type="http://schemas.openxmlformats.org/officeDocument/2006/relationships/notesSlide" Target="../notesSlides/notesSlide17.xml"/><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png"/><Relationship Id="rId5" Type="http://schemas.openxmlformats.org/officeDocument/2006/relationships/image" Target="../media/image65.png"/><Relationship Id="rId15" Type="http://schemas.openxmlformats.org/officeDocument/2006/relationships/image" Target="../media/image75.png"/><Relationship Id="rId23" Type="http://schemas.openxmlformats.org/officeDocument/2006/relationships/image" Target="../media/image83.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s>
</file>

<file path=ppt/slides/_rels/slide28.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3.wmf"/><Relationship Id="rId5" Type="http://schemas.openxmlformats.org/officeDocument/2006/relationships/oleObject" Target="../embeddings/oleObject3.bin"/><Relationship Id="rId4" Type="http://schemas.openxmlformats.org/officeDocument/2006/relationships/image" Target="../media/image92.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tif"/><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95.png"/><Relationship Id="rId4" Type="http://schemas.openxmlformats.org/officeDocument/2006/relationships/image" Target="../media/image4.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7.wmf"/><Relationship Id="rId5" Type="http://schemas.openxmlformats.org/officeDocument/2006/relationships/oleObject" Target="../embeddings/oleObject6.bin"/><Relationship Id="rId4" Type="http://schemas.openxmlformats.org/officeDocument/2006/relationships/image" Target="../media/image96.wmf"/></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4.jpeg"/><Relationship Id="rId13" Type="http://schemas.openxmlformats.org/officeDocument/2006/relationships/image" Target="../media/image109.jpeg"/><Relationship Id="rId3" Type="http://schemas.openxmlformats.org/officeDocument/2006/relationships/image" Target="../media/image99.jpeg"/><Relationship Id="rId7" Type="http://schemas.openxmlformats.org/officeDocument/2006/relationships/image" Target="../media/image103.jpeg"/><Relationship Id="rId12" Type="http://schemas.openxmlformats.org/officeDocument/2006/relationships/image" Target="../media/image108.jpeg"/><Relationship Id="rId2" Type="http://schemas.openxmlformats.org/officeDocument/2006/relationships/notesSlide" Target="../notesSlides/notesSlide28.xml"/><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jpeg"/><Relationship Id="rId11" Type="http://schemas.openxmlformats.org/officeDocument/2006/relationships/image" Target="../media/image107.jpeg"/><Relationship Id="rId5" Type="http://schemas.openxmlformats.org/officeDocument/2006/relationships/image" Target="../media/image101.jpeg"/><Relationship Id="rId15" Type="http://schemas.openxmlformats.org/officeDocument/2006/relationships/image" Target="../media/image111.png"/><Relationship Id="rId10" Type="http://schemas.openxmlformats.org/officeDocument/2006/relationships/image" Target="../media/image106.jpeg"/><Relationship Id="rId4" Type="http://schemas.openxmlformats.org/officeDocument/2006/relationships/image" Target="../media/image100.jpeg"/><Relationship Id="rId9" Type="http://schemas.openxmlformats.org/officeDocument/2006/relationships/image" Target="../media/image105.jpeg"/><Relationship Id="rId14" Type="http://schemas.openxmlformats.org/officeDocument/2006/relationships/image" Target="../media/image110.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ti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118.jpeg"/><Relationship Id="rId13" Type="http://schemas.openxmlformats.org/officeDocument/2006/relationships/image" Target="../media/image123.jpeg"/><Relationship Id="rId3" Type="http://schemas.openxmlformats.org/officeDocument/2006/relationships/image" Target="../media/image113.jpeg"/><Relationship Id="rId7" Type="http://schemas.openxmlformats.org/officeDocument/2006/relationships/image" Target="../media/image117.jpeg"/><Relationship Id="rId12" Type="http://schemas.openxmlformats.org/officeDocument/2006/relationships/image" Target="../media/image12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6.jpeg"/><Relationship Id="rId11" Type="http://schemas.openxmlformats.org/officeDocument/2006/relationships/image" Target="../media/image121.jpeg"/><Relationship Id="rId5" Type="http://schemas.openxmlformats.org/officeDocument/2006/relationships/image" Target="../media/image115.jpeg"/><Relationship Id="rId10" Type="http://schemas.openxmlformats.org/officeDocument/2006/relationships/image" Target="../media/image120.jpeg"/><Relationship Id="rId4" Type="http://schemas.openxmlformats.org/officeDocument/2006/relationships/image" Target="../media/image114.jpeg"/><Relationship Id="rId9" Type="http://schemas.openxmlformats.org/officeDocument/2006/relationships/image" Target="../media/image119.jpeg"/><Relationship Id="rId14" Type="http://schemas.openxmlformats.org/officeDocument/2006/relationships/image" Target="../media/image12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2.tif"/><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tif"/><Relationship Id="rId5" Type="http://schemas.openxmlformats.org/officeDocument/2006/relationships/image" Target="../media/image14.tif"/><Relationship Id="rId4" Type="http://schemas.openxmlformats.org/officeDocument/2006/relationships/image" Target="../media/image13.ti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5.tif"/><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tif"/><Relationship Id="rId5" Type="http://schemas.openxmlformats.org/officeDocument/2006/relationships/image" Target="../media/image13.tif"/><Relationship Id="rId4" Type="http://schemas.openxmlformats.org/officeDocument/2006/relationships/image" Target="../media/image12.tif"/><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125"/>
          <p:cNvSpPr>
            <a:spLocks noGrp="1"/>
          </p:cNvSpPr>
          <p:nvPr>
            <p:ph type="body" idx="1"/>
          </p:nvPr>
        </p:nvSpPr>
        <p:spPr>
          <a:xfrm>
            <a:off x="304800" y="817509"/>
            <a:ext cx="8350250" cy="649287"/>
          </a:xfrm>
        </p:spPr>
        <p:txBody>
          <a:bodyPr/>
          <a:lstStyle/>
          <a:p>
            <a:pPr marL="76200" indent="0" algn="ctr" eaLnBrk="1" hangingPunct="1">
              <a:spcBef>
                <a:spcPct val="0"/>
              </a:spcBef>
              <a:buClr>
                <a:srgbClr val="000000"/>
              </a:buClr>
              <a:buFontTx/>
              <a:buNone/>
            </a:pPr>
            <a:r>
              <a:rPr lang="en-US" altLang="en-US" sz="2400" dirty="0">
                <a:cs typeface="Arial" panose="020B0604020202020204" pitchFamily="34" charset="0"/>
              </a:rPr>
              <a:t>The geometry of perceptual spaces of textures and objects</a:t>
            </a:r>
          </a:p>
        </p:txBody>
      </p:sp>
      <p:sp>
        <p:nvSpPr>
          <p:cNvPr id="6147" name="TextBox 1"/>
          <p:cNvSpPr txBox="1">
            <a:spLocks noChangeArrowheads="1"/>
          </p:cNvSpPr>
          <p:nvPr/>
        </p:nvSpPr>
        <p:spPr bwMode="auto">
          <a:xfrm>
            <a:off x="196956" y="3276600"/>
            <a:ext cx="87500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dirty="0">
                <a:solidFill>
                  <a:srgbClr val="000000"/>
                </a:solidFill>
                <a:cs typeface="Arial" panose="020B0604020202020204" pitchFamily="34" charset="0"/>
                <a:sym typeface="Arial" panose="020B0604020202020204" pitchFamily="34" charset="0"/>
              </a:rPr>
              <a:t> ICERM workshop on Topology and Geometry in Neuroscience</a:t>
            </a:r>
          </a:p>
          <a:p>
            <a:pPr algn="ctr" eaLnBrk="1" hangingPunct="1">
              <a:spcBef>
                <a:spcPct val="0"/>
              </a:spcBef>
              <a:buFontTx/>
              <a:buNone/>
            </a:pPr>
            <a:r>
              <a:rPr lang="en-US" altLang="en-US" sz="2400" i="1" dirty="0">
                <a:solidFill>
                  <a:srgbClr val="000000"/>
                </a:solidFill>
                <a:cs typeface="Arial" panose="020B0604020202020204" pitchFamily="34" charset="0"/>
                <a:sym typeface="Arial" panose="020B0604020202020204" pitchFamily="34" charset="0"/>
              </a:rPr>
              <a:t>Brown University</a:t>
            </a:r>
          </a:p>
          <a:p>
            <a:pPr algn="ctr" eaLnBrk="1" hangingPunct="1">
              <a:spcBef>
                <a:spcPct val="0"/>
              </a:spcBef>
              <a:buFontTx/>
              <a:buNone/>
            </a:pPr>
            <a:r>
              <a:rPr lang="en-US" altLang="en-US" sz="2400" i="1" dirty="0">
                <a:solidFill>
                  <a:srgbClr val="000000"/>
                </a:solidFill>
                <a:cs typeface="Arial" panose="020B0604020202020204" pitchFamily="34" charset="0"/>
                <a:sym typeface="Arial" panose="020B0604020202020204" pitchFamily="34" charset="0"/>
              </a:rPr>
              <a:t>Providence, RI</a:t>
            </a:r>
          </a:p>
          <a:p>
            <a:pPr algn="ctr" eaLnBrk="1" hangingPunct="1">
              <a:spcBef>
                <a:spcPct val="0"/>
              </a:spcBef>
              <a:buFontTx/>
              <a:buNone/>
            </a:pPr>
            <a:r>
              <a:rPr lang="en-US" altLang="en-US" sz="2400" i="1" dirty="0">
                <a:solidFill>
                  <a:srgbClr val="000000"/>
                </a:solidFill>
                <a:cs typeface="Arial" panose="020B0604020202020204" pitchFamily="34" charset="0"/>
                <a:sym typeface="Arial" panose="020B0604020202020204" pitchFamily="34" charset="0"/>
              </a:rPr>
              <a:t>October 2023</a:t>
            </a:r>
          </a:p>
          <a:p>
            <a:pPr algn="ctr" eaLnBrk="1" hangingPunct="1">
              <a:spcBef>
                <a:spcPct val="0"/>
              </a:spcBef>
              <a:buFontTx/>
              <a:buNone/>
            </a:pPr>
            <a:endParaRPr lang="en-US" altLang="en-US" sz="2400" i="1" dirty="0">
              <a:solidFill>
                <a:srgbClr val="000000"/>
              </a:solidFill>
              <a:cs typeface="Arial" panose="020B0604020202020204" pitchFamily="34" charset="0"/>
              <a:sym typeface="Arial" panose="020B0604020202020204" pitchFamily="34" charset="0"/>
            </a:endParaRPr>
          </a:p>
        </p:txBody>
      </p:sp>
      <p:sp>
        <p:nvSpPr>
          <p:cNvPr id="7" name="TextBox 1">
            <a:extLst>
              <a:ext uri="{FF2B5EF4-FFF2-40B4-BE49-F238E27FC236}">
                <a16:creationId xmlns:a16="http://schemas.microsoft.com/office/drawing/2014/main" id="{14E42443-2CF8-4C52-8DD9-57FDBF34EFE6}"/>
              </a:ext>
            </a:extLst>
          </p:cNvPr>
          <p:cNvSpPr txBox="1">
            <a:spLocks noChangeArrowheads="1"/>
          </p:cNvSpPr>
          <p:nvPr/>
        </p:nvSpPr>
        <p:spPr bwMode="auto">
          <a:xfrm>
            <a:off x="2345256" y="2194804"/>
            <a:ext cx="41898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i="1" dirty="0">
                <a:solidFill>
                  <a:srgbClr val="000000"/>
                </a:solidFill>
                <a:cs typeface="Arial" panose="020B0604020202020204" pitchFamily="34" charset="0"/>
                <a:sym typeface="Arial" panose="020B0604020202020204" pitchFamily="34" charset="0"/>
              </a:rPr>
              <a:t>J. Victor</a:t>
            </a:r>
          </a:p>
          <a:p>
            <a:pPr algn="ctr" eaLnBrk="1" hangingPunct="1">
              <a:spcBef>
                <a:spcPct val="0"/>
              </a:spcBef>
              <a:buFontTx/>
              <a:buNone/>
            </a:pPr>
            <a:r>
              <a:rPr lang="en-US" altLang="en-US" sz="2400" i="1" dirty="0">
                <a:solidFill>
                  <a:srgbClr val="000000"/>
                </a:solidFill>
                <a:cs typeface="Arial" panose="020B0604020202020204" pitchFamily="34" charset="0"/>
                <a:sym typeface="Arial" panose="020B0604020202020204" pitchFamily="34" charset="0"/>
              </a:rPr>
              <a:t>Weill Cornell Medical College</a:t>
            </a:r>
          </a:p>
          <a:p>
            <a:pPr algn="ctr" eaLnBrk="1" hangingPunct="1">
              <a:spcBef>
                <a:spcPct val="0"/>
              </a:spcBef>
              <a:buFontTx/>
              <a:buNone/>
            </a:pPr>
            <a:endParaRPr lang="en-US" altLang="en-US" sz="2400" i="1" dirty="0">
              <a:solidFill>
                <a:srgbClr val="000000"/>
              </a:solidFill>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97C65BCA-9DC4-4847-A15D-6EE820BFB243}"/>
              </a:ext>
            </a:extLst>
          </p:cNvPr>
          <p:cNvSpPr txBox="1"/>
          <p:nvPr/>
        </p:nvSpPr>
        <p:spPr>
          <a:xfrm>
            <a:off x="6019800" y="6096000"/>
            <a:ext cx="3429000" cy="738664"/>
          </a:xfrm>
          <a:prstGeom prst="rect">
            <a:avLst/>
          </a:prstGeom>
          <a:noFill/>
        </p:spPr>
        <p:txBody>
          <a:bodyPr wrap="square" rtlCol="0">
            <a:spAutoFit/>
          </a:bodyPr>
          <a:lstStyle/>
          <a:p>
            <a:pPr algn="ctr"/>
            <a:r>
              <a:rPr lang="en-US" sz="1400" dirty="0"/>
              <a:t>Suniyya Waraich</a:t>
            </a:r>
          </a:p>
          <a:p>
            <a:pPr algn="ctr"/>
            <a:r>
              <a:rPr lang="en-US" sz="1400" dirty="0"/>
              <a:t>PhD candidate, Weill Cornell</a:t>
            </a:r>
          </a:p>
          <a:p>
            <a:pPr algn="ctr"/>
            <a:r>
              <a:rPr lang="en-US" sz="1400" dirty="0"/>
              <a:t>Fred Plum Fellow</a:t>
            </a:r>
          </a:p>
        </p:txBody>
      </p:sp>
      <p:pic>
        <p:nvPicPr>
          <p:cNvPr id="6" name="Picture 2" descr="Suniyya Amna Waraich - BOSS">
            <a:extLst>
              <a:ext uri="{FF2B5EF4-FFF2-40B4-BE49-F238E27FC236}">
                <a16:creationId xmlns:a16="http://schemas.microsoft.com/office/drawing/2014/main" id="{172EE4C0-B2BF-43D2-8FA8-EBB86F6756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28" t="-1" r="2998" b="19999"/>
          <a:stretch/>
        </p:blipFill>
        <p:spPr bwMode="auto">
          <a:xfrm>
            <a:off x="6958330" y="4495800"/>
            <a:ext cx="164592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Shape 125">
            <a:extLst>
              <a:ext uri="{FF2B5EF4-FFF2-40B4-BE49-F238E27FC236}">
                <a16:creationId xmlns:a16="http://schemas.microsoft.com/office/drawing/2014/main" id="{ECE6AAEC-35A0-1DA1-4597-0B44884032B2}"/>
              </a:ext>
            </a:extLst>
          </p:cNvPr>
          <p:cNvSpPr txBox="1">
            <a:spLocks/>
          </p:cNvSpPr>
          <p:nvPr/>
        </p:nvSpPr>
        <p:spPr bwMode="auto">
          <a:xfrm>
            <a:off x="-152400" y="6329343"/>
            <a:ext cx="2895600" cy="44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Char char="•"/>
              <a:defRPr sz="3200">
                <a:solidFill>
                  <a:schemeClr val="tx1"/>
                </a:solidFill>
                <a:latin typeface="+mn-lt"/>
                <a:ea typeface="+mn-ea"/>
                <a:cs typeface="+mn-cs"/>
              </a:defRPr>
            </a:lvl1pPr>
            <a:lvl2pPr marL="742950" indent="-285750" algn="l" rtl="0" eaLnBrk="0" fontAlgn="base" hangingPunct="0">
              <a:spcBef>
                <a:spcPts val="0"/>
              </a:spcBef>
              <a:spcAft>
                <a:spcPct val="0"/>
              </a:spcAft>
              <a:buChar char="–"/>
              <a:defRPr sz="2800">
                <a:solidFill>
                  <a:schemeClr val="tx1"/>
                </a:solidFill>
                <a:latin typeface="+mn-lt"/>
              </a:defRPr>
            </a:lvl2pPr>
            <a:lvl3pPr marL="1143000" indent="-228600" algn="l" rtl="0" eaLnBrk="0" fontAlgn="base" hangingPunct="0">
              <a:spcBef>
                <a:spcPts val="0"/>
              </a:spcBef>
              <a:spcAft>
                <a:spcPct val="0"/>
              </a:spcAft>
              <a:buChar char="•"/>
              <a:defRPr sz="2400">
                <a:solidFill>
                  <a:schemeClr val="tx1"/>
                </a:solidFill>
                <a:latin typeface="+mn-lt"/>
              </a:defRPr>
            </a:lvl3pPr>
            <a:lvl4pPr marL="1600200" indent="-228600" algn="l" rtl="0" eaLnBrk="0" fontAlgn="base" hangingPunct="0">
              <a:spcBef>
                <a:spcPts val="0"/>
              </a:spcBef>
              <a:spcAft>
                <a:spcPct val="0"/>
              </a:spcAft>
              <a:buChar char="–"/>
              <a:defRPr sz="2000">
                <a:solidFill>
                  <a:schemeClr val="tx1"/>
                </a:solidFill>
                <a:latin typeface="+mn-lt"/>
              </a:defRPr>
            </a:lvl4pPr>
            <a:lvl5pPr marL="2057400" indent="-228600" algn="l" rtl="0" eaLnBrk="0" fontAlgn="base" hangingPunct="0">
              <a:spcBef>
                <a:spcPts val="0"/>
              </a:spcBef>
              <a:spcAft>
                <a:spcPct val="0"/>
              </a:spcAft>
              <a:buChar char="»"/>
              <a:defRPr sz="2000">
                <a:solidFill>
                  <a:schemeClr val="tx1"/>
                </a:solidFill>
                <a:latin typeface="+mn-lt"/>
              </a:defRPr>
            </a:lvl5pPr>
            <a:lvl6pPr marL="2514600" indent="-228600" algn="l" rtl="0" fontAlgn="base">
              <a:spcBef>
                <a:spcPts val="0"/>
              </a:spcBef>
              <a:spcAft>
                <a:spcPct val="0"/>
              </a:spcAft>
              <a:buChar char="»"/>
              <a:defRPr sz="2000">
                <a:solidFill>
                  <a:schemeClr val="tx1"/>
                </a:solidFill>
                <a:latin typeface="+mn-lt"/>
              </a:defRPr>
            </a:lvl6pPr>
            <a:lvl7pPr marL="2971800" indent="-228600" algn="l" rtl="0" fontAlgn="base">
              <a:spcBef>
                <a:spcPts val="0"/>
              </a:spcBef>
              <a:spcAft>
                <a:spcPct val="0"/>
              </a:spcAft>
              <a:buChar char="»"/>
              <a:defRPr sz="2000">
                <a:solidFill>
                  <a:schemeClr val="tx1"/>
                </a:solidFill>
                <a:latin typeface="+mn-lt"/>
              </a:defRPr>
            </a:lvl7pPr>
            <a:lvl8pPr marL="3429000" indent="-228600" algn="l" rtl="0" fontAlgn="base">
              <a:spcBef>
                <a:spcPts val="0"/>
              </a:spcBef>
              <a:spcAft>
                <a:spcPct val="0"/>
              </a:spcAft>
              <a:buChar char="»"/>
              <a:defRPr sz="2000">
                <a:solidFill>
                  <a:schemeClr val="tx1"/>
                </a:solidFill>
                <a:latin typeface="+mn-lt"/>
              </a:defRPr>
            </a:lvl8pPr>
            <a:lvl9pPr marL="3886200" indent="-228600" algn="l" rtl="0" fontAlgn="base">
              <a:spcBef>
                <a:spcPts val="0"/>
              </a:spcBef>
              <a:spcAft>
                <a:spcPct val="0"/>
              </a:spcAft>
              <a:buChar char="»"/>
              <a:defRPr sz="2000">
                <a:solidFill>
                  <a:schemeClr val="tx1"/>
                </a:solidFill>
                <a:latin typeface="+mn-lt"/>
              </a:defRPr>
            </a:lvl9pPr>
          </a:lstStyle>
          <a:p>
            <a:pPr marL="76200" indent="0" algn="ctr" eaLnBrk="1" hangingPunct="1">
              <a:spcBef>
                <a:spcPct val="0"/>
              </a:spcBef>
              <a:buClr>
                <a:srgbClr val="000000"/>
              </a:buClr>
              <a:buFontTx/>
              <a:buNone/>
            </a:pPr>
            <a:r>
              <a:rPr lang="en-US" altLang="en-US" sz="1800" kern="0" dirty="0">
                <a:cs typeface="Arial" panose="020B0604020202020204" pitchFamily="34" charset="0"/>
              </a:rPr>
              <a:t>Support: EY07977</a:t>
            </a:r>
          </a:p>
          <a:p>
            <a:pPr marL="76200" indent="0" algn="ctr" eaLnBrk="1" hangingPunct="1">
              <a:spcBef>
                <a:spcPct val="0"/>
              </a:spcBef>
              <a:buClr>
                <a:srgbClr val="000000"/>
              </a:buClr>
              <a:buFontTx/>
              <a:buNone/>
            </a:pPr>
            <a:endParaRPr lang="en-US" altLang="en-US" sz="1800" kern="0" dirty="0">
              <a:cs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Fitting models of different dimensions"/>
          <p:cNvSpPr txBox="1">
            <a:spLocks noGrp="1"/>
          </p:cNvSpPr>
          <p:nvPr>
            <p:ph type="title"/>
          </p:nvPr>
        </p:nvSpPr>
        <p:spPr>
          <a:xfrm>
            <a:off x="0" y="-263768"/>
            <a:ext cx="9296400" cy="1143000"/>
          </a:xfrm>
          <a:prstGeom prst="rect">
            <a:avLst/>
          </a:prstGeom>
        </p:spPr>
        <p:txBody>
          <a:bodyPr/>
          <a:lstStyle/>
          <a:p>
            <a:r>
              <a:rPr lang="en-US" sz="3600" dirty="0"/>
              <a:t>Inferring geometry from similarity judgments</a:t>
            </a:r>
            <a:endParaRPr sz="3600" dirty="0"/>
          </a:p>
        </p:txBody>
      </p:sp>
      <p:sp>
        <p:nvSpPr>
          <p:cNvPr id="290" name="Rounded Rectangle"/>
          <p:cNvSpPr/>
          <p:nvPr/>
        </p:nvSpPr>
        <p:spPr>
          <a:xfrm>
            <a:off x="897348" y="2259557"/>
            <a:ext cx="1168060" cy="1115515"/>
          </a:xfrm>
          <a:prstGeom prst="roundRect">
            <a:avLst>
              <a:gd name="adj" fmla="val 10000"/>
            </a:avLst>
          </a:prstGeom>
          <a:gradFill flip="none" rotWithShape="1">
            <a:gsLst>
              <a:gs pos="0">
                <a:srgbClr val="D1D1D1"/>
              </a:gs>
              <a:gs pos="50000">
                <a:srgbClr val="C7C7C7"/>
              </a:gs>
              <a:gs pos="100000">
                <a:srgbClr val="C0C0C0"/>
              </a:gs>
            </a:gsLst>
            <a:lin ang="5400000" scaled="0"/>
          </a:gradFill>
          <a:ln w="6350" cap="flat">
            <a:solidFill>
              <a:srgbClr val="A5A5A5"/>
            </a:solidFill>
            <a:prstDash val="solid"/>
            <a:miter lim="800000"/>
          </a:ln>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sp>
        <p:nvSpPr>
          <p:cNvPr id="294" name="Rounded Rectangle"/>
          <p:cNvSpPr/>
          <p:nvPr/>
        </p:nvSpPr>
        <p:spPr>
          <a:xfrm>
            <a:off x="2529876" y="2259556"/>
            <a:ext cx="998667" cy="1115515"/>
          </a:xfrm>
          <a:prstGeom prst="roundRect">
            <a:avLst>
              <a:gd name="adj" fmla="val 10000"/>
            </a:avLst>
          </a:prstGeom>
          <a:gradFill flip="none" rotWithShape="1">
            <a:gsLst>
              <a:gs pos="0">
                <a:srgbClr val="D1D1D1"/>
              </a:gs>
              <a:gs pos="50000">
                <a:srgbClr val="C7C7C7"/>
              </a:gs>
              <a:gs pos="100000">
                <a:srgbClr val="C0C0C0"/>
              </a:gs>
            </a:gsLst>
            <a:lin ang="5400000" scaled="0"/>
          </a:gradFill>
          <a:ln w="6350" cap="flat">
            <a:solidFill>
              <a:srgbClr val="A5A5A5"/>
            </a:solidFill>
            <a:prstDash val="solid"/>
            <a:miter lim="800000"/>
          </a:ln>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grpSp>
        <p:nvGrpSpPr>
          <p:cNvPr id="26" name="Group 25">
            <a:extLst>
              <a:ext uri="{FF2B5EF4-FFF2-40B4-BE49-F238E27FC236}">
                <a16:creationId xmlns:a16="http://schemas.microsoft.com/office/drawing/2014/main" id="{94E5A617-6283-4187-86E0-154595DCAE19}"/>
              </a:ext>
            </a:extLst>
          </p:cNvPr>
          <p:cNvGrpSpPr/>
          <p:nvPr/>
        </p:nvGrpSpPr>
        <p:grpSpPr>
          <a:xfrm>
            <a:off x="7010505" y="2259556"/>
            <a:ext cx="2339268" cy="1624378"/>
            <a:chOff x="7010505" y="2259556"/>
            <a:chExt cx="2339268" cy="1624378"/>
          </a:xfrm>
        </p:grpSpPr>
        <p:sp>
          <p:nvSpPr>
            <p:cNvPr id="305" name="Arrow"/>
            <p:cNvSpPr/>
            <p:nvPr/>
          </p:nvSpPr>
          <p:spPr>
            <a:xfrm>
              <a:off x="7010505" y="2707826"/>
              <a:ext cx="112424" cy="218971"/>
            </a:xfrm>
            <a:prstGeom prst="rightArrow">
              <a:avLst>
                <a:gd name="adj1" fmla="val 60000"/>
                <a:gd name="adj2" fmla="val 50000"/>
              </a:avLst>
            </a:prstGeom>
            <a:solidFill>
              <a:srgbClr val="7C7B80"/>
            </a:solidFill>
            <a:ln w="12700" cap="flat">
              <a:noFill/>
              <a:miter lim="400000"/>
            </a:ln>
            <a:effectLst/>
          </p:spPr>
          <p:txBody>
            <a:bodyPr wrap="square" lIns="17145" tIns="17145" rIns="17145" bIns="17145" numCol="1" anchor="ctr">
              <a:noAutofit/>
            </a:bodyPr>
            <a:lstStyle/>
            <a:p>
              <a:pPr defTabSz="133350">
                <a:spcBef>
                  <a:spcPts val="263"/>
                </a:spcBef>
                <a:defRPr sz="800">
                  <a:latin typeface="Calibri"/>
                  <a:ea typeface="Calibri"/>
                  <a:cs typeface="Calibri"/>
                  <a:sym typeface="Calibri"/>
                </a:defRPr>
              </a:pPr>
              <a:endParaRPr sz="300"/>
            </a:p>
          </p:txBody>
        </p:sp>
        <p:grpSp>
          <p:nvGrpSpPr>
            <p:cNvPr id="308" name="Group"/>
            <p:cNvGrpSpPr/>
            <p:nvPr/>
          </p:nvGrpSpPr>
          <p:grpSpPr>
            <a:xfrm>
              <a:off x="7169594" y="2259556"/>
              <a:ext cx="1199878" cy="1115514"/>
              <a:chOff x="0" y="0"/>
              <a:chExt cx="1681937" cy="1563679"/>
            </a:xfrm>
          </p:grpSpPr>
          <p:sp>
            <p:nvSpPr>
              <p:cNvPr id="306" name="Rounded Rectangle"/>
              <p:cNvSpPr/>
              <p:nvPr/>
            </p:nvSpPr>
            <p:spPr>
              <a:xfrm>
                <a:off x="0" y="0"/>
                <a:ext cx="1681937" cy="1563679"/>
              </a:xfrm>
              <a:prstGeom prst="roundRect">
                <a:avLst>
                  <a:gd name="adj" fmla="val 10000"/>
                </a:avLst>
              </a:prstGeom>
              <a:gradFill flip="none" rotWithShape="1">
                <a:gsLst>
                  <a:gs pos="0">
                    <a:srgbClr val="BFBFBF"/>
                  </a:gs>
                  <a:gs pos="20000">
                    <a:srgbClr val="E5E5E5"/>
                  </a:gs>
                  <a:gs pos="100000">
                    <a:srgbClr val="F2F2F2"/>
                  </a:gs>
                </a:gsLst>
                <a:lin ang="5400000" scaled="0"/>
              </a:gradFill>
              <a:ln w="12700" cap="flat">
                <a:solidFill>
                  <a:srgbClr val="767171"/>
                </a:solidFill>
                <a:prstDash val="solid"/>
                <a:round/>
              </a:ln>
              <a:effectLst>
                <a:outerShdw blurRad="342900" dist="50800" dir="5400000" rotWithShape="0">
                  <a:srgbClr val="000000">
                    <a:alpha val="81000"/>
                  </a:srgbClr>
                </a:outerShdw>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sp>
            <p:nvSpPr>
              <p:cNvPr id="307" name="Get best coordinates"/>
              <p:cNvSpPr txBox="1"/>
              <p:nvPr/>
            </p:nvSpPr>
            <p:spPr>
              <a:xfrm>
                <a:off x="39209" y="34716"/>
                <a:ext cx="1603518" cy="14942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sz="1400" dirty="0"/>
                  <a:t>Get best coordinates</a:t>
                </a:r>
              </a:p>
            </p:txBody>
          </p:sp>
        </p:grpSp>
        <p:pic>
          <p:nvPicPr>
            <p:cNvPr id="311" name="Graphic 30" descr="Graphic 30"/>
            <p:cNvPicPr>
              <a:picLocks noChangeAspect="1"/>
            </p:cNvPicPr>
            <p:nvPr/>
          </p:nvPicPr>
          <p:blipFill>
            <a:blip r:embed="rId3"/>
            <a:srcRect l="14701" t="3981" r="9300" b="3333"/>
            <a:stretch>
              <a:fillRect/>
            </a:stretch>
          </p:blipFill>
          <p:spPr>
            <a:xfrm rot="20332332">
              <a:off x="8157645" y="2570736"/>
              <a:ext cx="1192128" cy="1313198"/>
            </a:xfrm>
            <a:prstGeom prst="rect">
              <a:avLst/>
            </a:prstGeom>
            <a:ln w="12700" cap="flat">
              <a:noFill/>
              <a:miter lim="400000"/>
            </a:ln>
            <a:effectLst/>
          </p:spPr>
        </p:pic>
      </p:grpSp>
      <p:pic>
        <p:nvPicPr>
          <p:cNvPr id="48" name="Picture 2" descr="Suniyya Amna Waraich - BOSS">
            <a:extLst>
              <a:ext uri="{FF2B5EF4-FFF2-40B4-BE49-F238E27FC236}">
                <a16:creationId xmlns:a16="http://schemas.microsoft.com/office/drawing/2014/main" id="{B94F1412-E2DB-4A14-8611-C2AC39992C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3CEE5C1A-B02F-47A2-A26C-D58A2341AB07}"/>
              </a:ext>
            </a:extLst>
          </p:cNvPr>
          <p:cNvGrpSpPr/>
          <p:nvPr/>
        </p:nvGrpSpPr>
        <p:grpSpPr>
          <a:xfrm>
            <a:off x="2557847" y="1498078"/>
            <a:ext cx="942723" cy="2319703"/>
            <a:chOff x="2557847" y="1498078"/>
            <a:chExt cx="942723" cy="2319703"/>
          </a:xfrm>
        </p:grpSpPr>
        <p:sp>
          <p:nvSpPr>
            <p:cNvPr id="295" name="Calculate pairwise distances"/>
            <p:cNvSpPr txBox="1"/>
            <p:nvPr/>
          </p:nvSpPr>
          <p:spPr>
            <a:xfrm>
              <a:off x="2557847" y="1816844"/>
              <a:ext cx="942723" cy="20009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sz="1400" dirty="0"/>
                <a:t>Calculate pairwise distances</a:t>
              </a:r>
            </a:p>
          </p:txBody>
        </p:sp>
        <p:sp>
          <p:nvSpPr>
            <p:cNvPr id="58" name="Arrow">
              <a:extLst>
                <a:ext uri="{FF2B5EF4-FFF2-40B4-BE49-F238E27FC236}">
                  <a16:creationId xmlns:a16="http://schemas.microsoft.com/office/drawing/2014/main" id="{C3DD7851-B8B3-4826-9001-A69FC3DB1C7D}"/>
                </a:ext>
              </a:extLst>
            </p:cNvPr>
            <p:cNvSpPr/>
            <p:nvPr/>
          </p:nvSpPr>
          <p:spPr>
            <a:xfrm rot="5400000">
              <a:off x="2661487" y="1795258"/>
              <a:ext cx="731520" cy="137160"/>
            </a:xfrm>
            <a:prstGeom prst="rightArrow">
              <a:avLst>
                <a:gd name="adj1" fmla="val 60000"/>
                <a:gd name="adj2" fmla="val 50000"/>
              </a:avLst>
            </a:prstGeom>
            <a:solidFill>
              <a:srgbClr val="7C7B80"/>
            </a:solidFill>
            <a:ln w="12700" cap="flat">
              <a:noFill/>
              <a:miter lim="400000"/>
            </a:ln>
            <a:effectLst/>
          </p:spPr>
          <p:txBody>
            <a:bodyPr wrap="square" lIns="17145" tIns="17145" rIns="17145" bIns="17145" numCol="1" anchor="ctr">
              <a:noAutofit/>
            </a:bodyPr>
            <a:lstStyle/>
            <a:p>
              <a:pPr defTabSz="133350">
                <a:spcBef>
                  <a:spcPts val="263"/>
                </a:spcBef>
                <a:defRPr sz="800">
                  <a:latin typeface="Calibri"/>
                  <a:ea typeface="Calibri"/>
                  <a:cs typeface="Calibri"/>
                  <a:sym typeface="Calibri"/>
                </a:defRPr>
              </a:pPr>
              <a:endParaRPr sz="300"/>
            </a:p>
          </p:txBody>
        </p:sp>
      </p:grpSp>
      <p:grpSp>
        <p:nvGrpSpPr>
          <p:cNvPr id="27" name="Group 26">
            <a:extLst>
              <a:ext uri="{FF2B5EF4-FFF2-40B4-BE49-F238E27FC236}">
                <a16:creationId xmlns:a16="http://schemas.microsoft.com/office/drawing/2014/main" id="{F0B0F7A7-792B-4B88-A0C0-2CB28F9185F5}"/>
              </a:ext>
            </a:extLst>
          </p:cNvPr>
          <p:cNvGrpSpPr/>
          <p:nvPr/>
        </p:nvGrpSpPr>
        <p:grpSpPr>
          <a:xfrm>
            <a:off x="115558" y="1867712"/>
            <a:ext cx="6417172" cy="1638418"/>
            <a:chOff x="115558" y="1867712"/>
            <a:chExt cx="6417172" cy="1638418"/>
          </a:xfrm>
        </p:grpSpPr>
        <p:sp>
          <p:nvSpPr>
            <p:cNvPr id="3" name="Oval 2">
              <a:extLst>
                <a:ext uri="{FF2B5EF4-FFF2-40B4-BE49-F238E27FC236}">
                  <a16:creationId xmlns:a16="http://schemas.microsoft.com/office/drawing/2014/main" id="{131DDC49-D6D3-454E-97C0-C1323B0D1FD0}"/>
                </a:ext>
              </a:extLst>
            </p:cNvPr>
            <p:cNvSpPr/>
            <p:nvPr/>
          </p:nvSpPr>
          <p:spPr>
            <a:xfrm>
              <a:off x="2914431" y="1867712"/>
              <a:ext cx="238218" cy="2127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C20F7C1-7CD5-4EBE-BE72-E0E2704E4879}"/>
                </a:ext>
              </a:extLst>
            </p:cNvPr>
            <p:cNvGrpSpPr/>
            <p:nvPr/>
          </p:nvGrpSpPr>
          <p:grpSpPr>
            <a:xfrm>
              <a:off x="115558" y="1940788"/>
              <a:ext cx="6417172" cy="1565342"/>
              <a:chOff x="115558" y="1940788"/>
              <a:chExt cx="6417172" cy="1565342"/>
            </a:xfrm>
          </p:grpSpPr>
          <p:sp>
            <p:nvSpPr>
              <p:cNvPr id="293" name="Arrow"/>
              <p:cNvSpPr/>
              <p:nvPr/>
            </p:nvSpPr>
            <p:spPr>
              <a:xfrm>
                <a:off x="2178976" y="2704051"/>
                <a:ext cx="190791" cy="244811"/>
              </a:xfrm>
              <a:prstGeom prst="rightArrow">
                <a:avLst>
                  <a:gd name="adj1" fmla="val 60000"/>
                  <a:gd name="adj2" fmla="val 50000"/>
                </a:avLst>
              </a:prstGeom>
              <a:solidFill>
                <a:srgbClr val="7C7B80"/>
              </a:solidFill>
              <a:ln w="12700" cap="flat">
                <a:noFill/>
                <a:miter lim="400000"/>
              </a:ln>
              <a:effectLst/>
            </p:spPr>
            <p:txBody>
              <a:bodyPr wrap="square" lIns="17145" tIns="17145" rIns="17145" bIns="17145" numCol="1" anchor="ctr">
                <a:noAutofit/>
              </a:bodyPr>
              <a:lstStyle/>
              <a:p>
                <a:pPr defTabSz="150019">
                  <a:spcBef>
                    <a:spcPts val="263"/>
                  </a:spcBef>
                  <a:defRPr sz="900">
                    <a:latin typeface="Calibri"/>
                    <a:ea typeface="Calibri"/>
                    <a:cs typeface="Calibri"/>
                    <a:sym typeface="Calibri"/>
                  </a:defRPr>
                </a:pPr>
                <a:endParaRPr sz="338"/>
              </a:p>
            </p:txBody>
          </p:sp>
          <p:sp>
            <p:nvSpPr>
              <p:cNvPr id="289" name="U-Turn Arrow 4"/>
              <p:cNvSpPr/>
              <p:nvPr/>
            </p:nvSpPr>
            <p:spPr>
              <a:xfrm flipH="1">
                <a:off x="1502387" y="1940788"/>
                <a:ext cx="5030343" cy="3099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450"/>
                    </a:lnTo>
                    <a:cubicBezTo>
                      <a:pt x="0" y="4231"/>
                      <a:pt x="185" y="0"/>
                      <a:pt x="413" y="0"/>
                    </a:cubicBezTo>
                    <a:lnTo>
                      <a:pt x="21068" y="0"/>
                    </a:lnTo>
                    <a:cubicBezTo>
                      <a:pt x="21297" y="0"/>
                      <a:pt x="21482" y="4231"/>
                      <a:pt x="21482" y="9450"/>
                    </a:cubicBezTo>
                    <a:lnTo>
                      <a:pt x="21482" y="10800"/>
                    </a:lnTo>
                    <a:lnTo>
                      <a:pt x="21600" y="10800"/>
                    </a:lnTo>
                    <a:lnTo>
                      <a:pt x="21364" y="16200"/>
                    </a:lnTo>
                    <a:lnTo>
                      <a:pt x="21128" y="10800"/>
                    </a:lnTo>
                    <a:lnTo>
                      <a:pt x="21246" y="10800"/>
                    </a:lnTo>
                    <a:lnTo>
                      <a:pt x="21246" y="9450"/>
                    </a:lnTo>
                    <a:cubicBezTo>
                      <a:pt x="21246" y="7213"/>
                      <a:pt x="21166" y="5400"/>
                      <a:pt x="21068" y="5400"/>
                    </a:cubicBezTo>
                    <a:lnTo>
                      <a:pt x="413" y="5400"/>
                    </a:lnTo>
                    <a:cubicBezTo>
                      <a:pt x="316" y="5400"/>
                      <a:pt x="236" y="7213"/>
                      <a:pt x="236" y="9450"/>
                    </a:cubicBezTo>
                    <a:lnTo>
                      <a:pt x="236" y="21600"/>
                    </a:lnTo>
                    <a:close/>
                  </a:path>
                </a:pathLst>
              </a:custGeom>
              <a:solidFill>
                <a:srgbClr val="7C7B80"/>
              </a:solidFill>
              <a:ln w="12700" cap="flat">
                <a:noFill/>
                <a:miter lim="400000"/>
              </a:ln>
              <a:effectLst/>
            </p:spPr>
            <p:txBody>
              <a:bodyPr wrap="square" lIns="17145" tIns="17145" rIns="17145" bIns="17145" numCol="1" anchor="ctr">
                <a:noAutofit/>
              </a:bodyPr>
              <a:lstStyle/>
              <a:p>
                <a:pPr defTabSz="342900">
                  <a:defRPr sz="1800">
                    <a:latin typeface="Calibri"/>
                    <a:ea typeface="Calibri"/>
                    <a:cs typeface="Calibri"/>
                    <a:sym typeface="Calibri"/>
                  </a:defRPr>
                </a:pPr>
                <a:endParaRPr sz="675"/>
              </a:p>
            </p:txBody>
          </p:sp>
          <p:pic>
            <p:nvPicPr>
              <p:cNvPr id="310" name="Graphic 7" descr="Graphic 7"/>
              <p:cNvPicPr>
                <a:picLocks noChangeAspect="1"/>
              </p:cNvPicPr>
              <p:nvPr/>
            </p:nvPicPr>
            <p:blipFill>
              <a:blip r:embed="rId5"/>
              <a:srcRect l="23434" r="34748" b="15555"/>
              <a:stretch>
                <a:fillRect/>
              </a:stretch>
            </p:blipFill>
            <p:spPr>
              <a:xfrm>
                <a:off x="115558" y="2207937"/>
                <a:ext cx="685660" cy="1167133"/>
              </a:xfrm>
              <a:prstGeom prst="rect">
                <a:avLst/>
              </a:prstGeom>
              <a:ln w="12700" cap="flat">
                <a:noFill/>
                <a:miter lim="400000"/>
              </a:ln>
              <a:effectLst/>
            </p:spPr>
          </p:pic>
          <p:sp>
            <p:nvSpPr>
              <p:cNvPr id="54" name="Guess point coordinates">
                <a:extLst>
                  <a:ext uri="{FF2B5EF4-FFF2-40B4-BE49-F238E27FC236}">
                    <a16:creationId xmlns:a16="http://schemas.microsoft.com/office/drawing/2014/main" id="{34CAEC8B-BC68-4C53-83CD-70E8DCF1FF28}"/>
                  </a:ext>
                </a:extLst>
              </p:cNvPr>
              <p:cNvSpPr txBox="1"/>
              <p:nvPr/>
            </p:nvSpPr>
            <p:spPr>
              <a:xfrm>
                <a:off x="925319" y="2128498"/>
                <a:ext cx="1112117" cy="13776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lang="en-US" sz="1400" dirty="0"/>
                  <a:t>adjust </a:t>
                </a:r>
                <a:r>
                  <a:rPr sz="1400" dirty="0"/>
                  <a:t>point coordinates</a:t>
                </a:r>
              </a:p>
            </p:txBody>
          </p:sp>
        </p:grpSp>
      </p:grpSp>
      <p:grpSp>
        <p:nvGrpSpPr>
          <p:cNvPr id="9" name="Group 8">
            <a:extLst>
              <a:ext uri="{FF2B5EF4-FFF2-40B4-BE49-F238E27FC236}">
                <a16:creationId xmlns:a16="http://schemas.microsoft.com/office/drawing/2014/main" id="{282B808B-55B4-4B52-9977-B7C31B39CB4A}"/>
              </a:ext>
            </a:extLst>
          </p:cNvPr>
          <p:cNvGrpSpPr/>
          <p:nvPr/>
        </p:nvGrpSpPr>
        <p:grpSpPr>
          <a:xfrm>
            <a:off x="1025612" y="663099"/>
            <a:ext cx="2641997" cy="1117500"/>
            <a:chOff x="1025612" y="663099"/>
            <a:chExt cx="2641997" cy="1117500"/>
          </a:xfrm>
        </p:grpSpPr>
        <p:sp>
          <p:nvSpPr>
            <p:cNvPr id="56" name="Rounded Rectangle">
              <a:extLst>
                <a:ext uri="{FF2B5EF4-FFF2-40B4-BE49-F238E27FC236}">
                  <a16:creationId xmlns:a16="http://schemas.microsoft.com/office/drawing/2014/main" id="{399B191C-FEDF-49DE-9A48-09CAF7553551}"/>
                </a:ext>
              </a:extLst>
            </p:cNvPr>
            <p:cNvSpPr/>
            <p:nvPr/>
          </p:nvSpPr>
          <p:spPr>
            <a:xfrm>
              <a:off x="2499549" y="663099"/>
              <a:ext cx="1168060" cy="1115515"/>
            </a:xfrm>
            <a:prstGeom prst="roundRect">
              <a:avLst>
                <a:gd name="adj" fmla="val 10000"/>
              </a:avLst>
            </a:prstGeom>
            <a:gradFill flip="none" rotWithShape="1">
              <a:gsLst>
                <a:gs pos="0">
                  <a:srgbClr val="D1D1D1"/>
                </a:gs>
                <a:gs pos="50000">
                  <a:srgbClr val="C7C7C7"/>
                </a:gs>
                <a:gs pos="100000">
                  <a:srgbClr val="C0C0C0"/>
                </a:gs>
              </a:gsLst>
              <a:lin ang="5400000" scaled="0"/>
            </a:gradFill>
            <a:ln w="6350" cap="flat">
              <a:solidFill>
                <a:srgbClr val="A5A5A5"/>
              </a:solidFill>
              <a:prstDash val="solid"/>
              <a:miter lim="800000"/>
            </a:ln>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sp>
          <p:nvSpPr>
            <p:cNvPr id="51" name="Guess point coordinates">
              <a:extLst>
                <a:ext uri="{FF2B5EF4-FFF2-40B4-BE49-F238E27FC236}">
                  <a16:creationId xmlns:a16="http://schemas.microsoft.com/office/drawing/2014/main" id="{B3E6960A-23F2-4771-B199-7BDE7BEE6D5F}"/>
                </a:ext>
              </a:extLst>
            </p:cNvPr>
            <p:cNvSpPr txBox="1"/>
            <p:nvPr/>
          </p:nvSpPr>
          <p:spPr>
            <a:xfrm>
              <a:off x="2542059" y="762982"/>
              <a:ext cx="1112117" cy="949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lang="en-US" sz="1400" dirty="0"/>
                <a:t>standard multi-dimensional scaling</a:t>
              </a:r>
              <a:endParaRPr sz="1400" dirty="0"/>
            </a:p>
          </p:txBody>
        </p:sp>
        <p:sp>
          <p:nvSpPr>
            <p:cNvPr id="61" name="Arrow">
              <a:extLst>
                <a:ext uri="{FF2B5EF4-FFF2-40B4-BE49-F238E27FC236}">
                  <a16:creationId xmlns:a16="http://schemas.microsoft.com/office/drawing/2014/main" id="{065AFE5D-31B2-4B22-9652-38112B13BE9E}"/>
                </a:ext>
              </a:extLst>
            </p:cNvPr>
            <p:cNvSpPr/>
            <p:nvPr/>
          </p:nvSpPr>
          <p:spPr>
            <a:xfrm>
              <a:off x="2303752" y="1086677"/>
              <a:ext cx="136712" cy="218971"/>
            </a:xfrm>
            <a:prstGeom prst="rightArrow">
              <a:avLst>
                <a:gd name="adj1" fmla="val 60000"/>
                <a:gd name="adj2" fmla="val 50000"/>
              </a:avLst>
            </a:prstGeom>
            <a:solidFill>
              <a:srgbClr val="7C7B80"/>
            </a:solidFill>
            <a:ln w="12700" cap="flat">
              <a:noFill/>
              <a:miter lim="400000"/>
            </a:ln>
            <a:effectLst/>
          </p:spPr>
          <p:txBody>
            <a:bodyPr wrap="square" lIns="17145" tIns="17145" rIns="17145" bIns="17145" numCol="1" anchor="ctr">
              <a:noAutofit/>
            </a:bodyPr>
            <a:lstStyle/>
            <a:p>
              <a:pPr defTabSz="133350">
                <a:spcBef>
                  <a:spcPts val="263"/>
                </a:spcBef>
                <a:defRPr sz="800">
                  <a:latin typeface="Calibri"/>
                  <a:ea typeface="Calibri"/>
                  <a:cs typeface="Calibri"/>
                  <a:sym typeface="Calibri"/>
                </a:defRPr>
              </a:pPr>
              <a:endParaRPr sz="300"/>
            </a:p>
          </p:txBody>
        </p:sp>
        <p:grpSp>
          <p:nvGrpSpPr>
            <p:cNvPr id="4" name="Group 3">
              <a:extLst>
                <a:ext uri="{FF2B5EF4-FFF2-40B4-BE49-F238E27FC236}">
                  <a16:creationId xmlns:a16="http://schemas.microsoft.com/office/drawing/2014/main" id="{980F2820-BD29-4242-958E-B06E7A0E01B3}"/>
                </a:ext>
              </a:extLst>
            </p:cNvPr>
            <p:cNvGrpSpPr/>
            <p:nvPr/>
          </p:nvGrpSpPr>
          <p:grpSpPr>
            <a:xfrm>
              <a:off x="1025612" y="665084"/>
              <a:ext cx="1168060" cy="1115515"/>
              <a:chOff x="1242152" y="692868"/>
              <a:chExt cx="1168060" cy="1115515"/>
            </a:xfrm>
          </p:grpSpPr>
          <p:sp>
            <p:nvSpPr>
              <p:cNvPr id="60" name="Rounded Rectangle">
                <a:extLst>
                  <a:ext uri="{FF2B5EF4-FFF2-40B4-BE49-F238E27FC236}">
                    <a16:creationId xmlns:a16="http://schemas.microsoft.com/office/drawing/2014/main" id="{CCF003D7-2F17-4643-9A44-1069D932248C}"/>
                  </a:ext>
                </a:extLst>
              </p:cNvPr>
              <p:cNvSpPr/>
              <p:nvPr/>
            </p:nvSpPr>
            <p:spPr>
              <a:xfrm>
                <a:off x="1242152" y="692868"/>
                <a:ext cx="1168060" cy="1115515"/>
              </a:xfrm>
              <a:prstGeom prst="roundRect">
                <a:avLst>
                  <a:gd name="adj" fmla="val 10000"/>
                </a:avLst>
              </a:prstGeom>
              <a:gradFill flip="none" rotWithShape="1">
                <a:gsLst>
                  <a:gs pos="0">
                    <a:srgbClr val="D1D1D1"/>
                  </a:gs>
                  <a:gs pos="50000">
                    <a:srgbClr val="C7C7C7"/>
                  </a:gs>
                  <a:gs pos="100000">
                    <a:srgbClr val="C0C0C0"/>
                  </a:gs>
                </a:gsLst>
                <a:lin ang="5400000" scaled="0"/>
              </a:gradFill>
              <a:ln w="6350" cap="flat">
                <a:solidFill>
                  <a:srgbClr val="A5A5A5"/>
                </a:solidFill>
                <a:prstDash val="solid"/>
                <a:miter lim="800000"/>
              </a:ln>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sp>
            <p:nvSpPr>
              <p:cNvPr id="62" name="Guess point coordinates">
                <a:extLst>
                  <a:ext uri="{FF2B5EF4-FFF2-40B4-BE49-F238E27FC236}">
                    <a16:creationId xmlns:a16="http://schemas.microsoft.com/office/drawing/2014/main" id="{E5F3796E-EFBA-476E-B604-00F1CFD627E4}"/>
                  </a:ext>
                </a:extLst>
              </p:cNvPr>
              <p:cNvSpPr txBox="1"/>
              <p:nvPr/>
            </p:nvSpPr>
            <p:spPr>
              <a:xfrm>
                <a:off x="1265661" y="762981"/>
                <a:ext cx="1112117" cy="9495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lang="en-US" sz="1400" dirty="0"/>
                  <a:t>Win/lose heuristic</a:t>
                </a:r>
                <a:endParaRPr sz="1400" dirty="0"/>
              </a:p>
            </p:txBody>
          </p:sp>
        </p:grpSp>
      </p:grpSp>
      <p:sp>
        <p:nvSpPr>
          <p:cNvPr id="10" name="TextBox 9">
            <a:extLst>
              <a:ext uri="{FF2B5EF4-FFF2-40B4-BE49-F238E27FC236}">
                <a16:creationId xmlns:a16="http://schemas.microsoft.com/office/drawing/2014/main" id="{A5DF5E85-0310-405B-BDE7-27928EC99D9A}"/>
              </a:ext>
            </a:extLst>
          </p:cNvPr>
          <p:cNvSpPr txBox="1"/>
          <p:nvPr/>
        </p:nvSpPr>
        <p:spPr>
          <a:xfrm>
            <a:off x="112118" y="6375769"/>
            <a:ext cx="6060081" cy="400110"/>
          </a:xfrm>
          <a:prstGeom prst="rect">
            <a:avLst/>
          </a:prstGeom>
          <a:noFill/>
        </p:spPr>
        <p:txBody>
          <a:bodyPr wrap="square" rtlCol="0">
            <a:spAutoFit/>
          </a:bodyPr>
          <a:lstStyle/>
          <a:p>
            <a:r>
              <a:rPr lang="en-US" sz="2000" dirty="0">
                <a:solidFill>
                  <a:srgbClr val="FF0000"/>
                </a:solidFill>
              </a:rPr>
              <a:t>Distances are measured </a:t>
            </a:r>
            <a:r>
              <a:rPr lang="en-US" sz="2000" dirty="0" err="1">
                <a:solidFill>
                  <a:srgbClr val="FF0000"/>
                </a:solidFill>
              </a:rPr>
              <a:t>w.r.t.</a:t>
            </a:r>
            <a:r>
              <a:rPr lang="en-US" sz="2000" dirty="0">
                <a:solidFill>
                  <a:srgbClr val="FF0000"/>
                </a:solidFill>
              </a:rPr>
              <a:t> a noise parameter </a:t>
            </a:r>
            <a:r>
              <a:rPr lang="en-US" sz="2000" b="1" i="1" dirty="0">
                <a:solidFill>
                  <a:srgbClr val="FF0000"/>
                </a:solidFill>
                <a:sym typeface="Symbol" panose="05050102010706020507" pitchFamily="18" charset="2"/>
              </a:rPr>
              <a:t></a:t>
            </a:r>
            <a:endParaRPr lang="en-US" sz="2000" dirty="0">
              <a:solidFill>
                <a:srgbClr val="FF0000"/>
              </a:solidFill>
            </a:endParaRPr>
          </a:p>
        </p:txBody>
      </p:sp>
      <p:grpSp>
        <p:nvGrpSpPr>
          <p:cNvPr id="24" name="Group 23">
            <a:extLst>
              <a:ext uri="{FF2B5EF4-FFF2-40B4-BE49-F238E27FC236}">
                <a16:creationId xmlns:a16="http://schemas.microsoft.com/office/drawing/2014/main" id="{CD978A77-EAF7-4048-872A-B45D82D6518F}"/>
              </a:ext>
            </a:extLst>
          </p:cNvPr>
          <p:cNvGrpSpPr/>
          <p:nvPr/>
        </p:nvGrpSpPr>
        <p:grpSpPr>
          <a:xfrm>
            <a:off x="3464302" y="1816845"/>
            <a:ext cx="5644360" cy="4507755"/>
            <a:chOff x="3464302" y="1816845"/>
            <a:chExt cx="5644360" cy="4507755"/>
          </a:xfrm>
        </p:grpSpPr>
        <p:sp>
          <p:nvSpPr>
            <p:cNvPr id="301" name="Arrow"/>
            <p:cNvSpPr/>
            <p:nvPr/>
          </p:nvSpPr>
          <p:spPr>
            <a:xfrm>
              <a:off x="5274908" y="2707826"/>
              <a:ext cx="136712" cy="218971"/>
            </a:xfrm>
            <a:prstGeom prst="rightArrow">
              <a:avLst>
                <a:gd name="adj1" fmla="val 60000"/>
                <a:gd name="adj2" fmla="val 50000"/>
              </a:avLst>
            </a:prstGeom>
            <a:solidFill>
              <a:srgbClr val="7C7B80"/>
            </a:solidFill>
            <a:ln w="12700" cap="flat">
              <a:noFill/>
              <a:miter lim="400000"/>
            </a:ln>
            <a:effectLst/>
          </p:spPr>
          <p:txBody>
            <a:bodyPr wrap="square" lIns="17145" tIns="17145" rIns="17145" bIns="17145" numCol="1" anchor="ctr">
              <a:noAutofit/>
            </a:bodyPr>
            <a:lstStyle/>
            <a:p>
              <a:pPr defTabSz="133350">
                <a:spcBef>
                  <a:spcPts val="263"/>
                </a:spcBef>
                <a:defRPr sz="800">
                  <a:latin typeface="Calibri"/>
                  <a:ea typeface="Calibri"/>
                  <a:cs typeface="Calibri"/>
                  <a:sym typeface="Calibri"/>
                </a:defRPr>
              </a:pPr>
              <a:endParaRPr sz="300"/>
            </a:p>
          </p:txBody>
        </p:sp>
        <p:grpSp>
          <p:nvGrpSpPr>
            <p:cNvPr id="304" name="Group"/>
            <p:cNvGrpSpPr/>
            <p:nvPr/>
          </p:nvGrpSpPr>
          <p:grpSpPr>
            <a:xfrm>
              <a:off x="5468368" y="1816845"/>
              <a:ext cx="1489106" cy="2000936"/>
              <a:chOff x="0" y="0"/>
              <a:chExt cx="2087365" cy="2804825"/>
            </a:xfrm>
          </p:grpSpPr>
          <p:sp>
            <p:nvSpPr>
              <p:cNvPr id="302" name="Rounded Rectangle"/>
              <p:cNvSpPr/>
              <p:nvPr/>
            </p:nvSpPr>
            <p:spPr>
              <a:xfrm>
                <a:off x="0" y="620573"/>
                <a:ext cx="2087366" cy="1563680"/>
              </a:xfrm>
              <a:prstGeom prst="roundRect">
                <a:avLst>
                  <a:gd name="adj" fmla="val 10000"/>
                </a:avLst>
              </a:prstGeom>
              <a:gradFill flip="none" rotWithShape="1">
                <a:gsLst>
                  <a:gs pos="0">
                    <a:srgbClr val="D1D1D1"/>
                  </a:gs>
                  <a:gs pos="50000">
                    <a:srgbClr val="C7C7C7"/>
                  </a:gs>
                  <a:gs pos="100000">
                    <a:srgbClr val="C0C0C0"/>
                  </a:gs>
                </a:gsLst>
                <a:lin ang="5400000" scaled="0"/>
              </a:gradFill>
              <a:ln w="6350" cap="flat">
                <a:solidFill>
                  <a:srgbClr val="A5A5A5"/>
                </a:solidFill>
                <a:prstDash val="solid"/>
                <a:miter lim="800000"/>
              </a:ln>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sp>
            <p:nvSpPr>
              <p:cNvPr id="303" name="Calculate log-likelihood of observed responses"/>
              <p:cNvSpPr txBox="1"/>
              <p:nvPr/>
            </p:nvSpPr>
            <p:spPr>
              <a:xfrm>
                <a:off x="39209" y="-1"/>
                <a:ext cx="2008948" cy="28048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sz="1400" dirty="0"/>
                  <a:t>Calculate log-likelihood of observed responses</a:t>
                </a:r>
              </a:p>
            </p:txBody>
          </p:sp>
        </p:grpSp>
        <p:sp>
          <p:nvSpPr>
            <p:cNvPr id="313" name="Straight Arrow Connector 34"/>
            <p:cNvSpPr/>
            <p:nvPr/>
          </p:nvSpPr>
          <p:spPr>
            <a:xfrm>
              <a:off x="6348855" y="3461102"/>
              <a:ext cx="256970" cy="587648"/>
            </a:xfrm>
            <a:prstGeom prst="line">
              <a:avLst/>
            </a:prstGeom>
            <a:ln w="38100">
              <a:solidFill>
                <a:srgbClr val="000000"/>
              </a:solidFill>
              <a:miter/>
              <a:tailEnd type="triangle"/>
            </a:ln>
          </p:spPr>
          <p:txBody>
            <a:bodyPr lIns="17145" rIns="17145"/>
            <a:lstStyle/>
            <a:p>
              <a:pPr defTabSz="342900">
                <a:defRPr sz="1800">
                  <a:latin typeface="Calibri"/>
                  <a:ea typeface="Calibri"/>
                  <a:cs typeface="Calibri"/>
                  <a:sym typeface="Calibri"/>
                </a:defRPr>
              </a:pPr>
              <a:endParaRPr sz="675"/>
            </a:p>
          </p:txBody>
        </p:sp>
        <p:grpSp>
          <p:nvGrpSpPr>
            <p:cNvPr id="23" name="Group 22">
              <a:extLst>
                <a:ext uri="{FF2B5EF4-FFF2-40B4-BE49-F238E27FC236}">
                  <a16:creationId xmlns:a16="http://schemas.microsoft.com/office/drawing/2014/main" id="{BB84FB08-B894-44F3-90BD-95EBC07C7420}"/>
                </a:ext>
              </a:extLst>
            </p:cNvPr>
            <p:cNvGrpSpPr/>
            <p:nvPr/>
          </p:nvGrpSpPr>
          <p:grpSpPr>
            <a:xfrm>
              <a:off x="4886672" y="4064585"/>
              <a:ext cx="4221990" cy="713281"/>
              <a:chOff x="4886672" y="4064585"/>
              <a:chExt cx="4221990" cy="713281"/>
            </a:xfrm>
          </p:grpSpPr>
          <mc:AlternateContent xmlns:mc="http://schemas.openxmlformats.org/markup-compatibility/2006" xmlns:a14="http://schemas.microsoft.com/office/drawing/2010/main">
            <mc:Choice Requires="a14">
              <p:sp>
                <p:nvSpPr>
                  <p:cNvPr id="287" name="Equation"/>
                  <p:cNvSpPr txBox="1"/>
                  <p:nvPr/>
                </p:nvSpPr>
                <p:spPr>
                  <a:xfrm>
                    <a:off x="4886672" y="4064585"/>
                    <a:ext cx="4221990" cy="393826"/>
                  </a:xfrm>
                  <a:prstGeom prst="rect">
                    <a:avLst/>
                  </a:prstGeom>
                  <a:ln w="12700">
                    <a:miter lim="400000"/>
                  </a:ln>
                </p:spPr>
                <p:txBody>
                  <a:bodyPr wrap="none" lIns="0" tIns="0" rIns="0" bIns="0">
                    <a:spAutoFit/>
                  </a:bodyPr>
                  <a:lstStyle/>
                  <a:p>
                    <a:pPr defTabSz="342900" latinLnBrk="1">
                      <a:defRPr sz="1800"/>
                    </a:pPr>
                    <a14:m>
                      <m:oMathPara xmlns:m="http://schemas.openxmlformats.org/officeDocument/2006/math">
                        <m:oMathParaPr>
                          <m:jc m:val="centerGroup"/>
                        </m:oMathParaPr>
                        <m:oMath xmlns:m="http://schemas.openxmlformats.org/officeDocument/2006/math">
                          <m:r>
                            <m:rPr>
                              <m:sty m:val="p"/>
                            </m:rPr>
                            <a:rPr lang="en-US" sz="1200" b="0" i="0" smtClean="0">
                              <a:solidFill>
                                <a:srgbClr val="000000"/>
                              </a:solidFill>
                              <a:latin typeface="Cambria Math" panose="02040503050406030204" pitchFamily="18" charset="0"/>
                            </a:rPr>
                            <m:t>LL</m:t>
                          </m:r>
                          <m:r>
                            <a:rPr lang="en-US" sz="1200">
                              <a:solidFill>
                                <a:srgbClr val="000000"/>
                              </a:solidFill>
                              <a:latin typeface="Cambria Math" panose="02040503050406030204" pitchFamily="18" charset="0"/>
                            </a:rPr>
                            <m:t>=</m:t>
                          </m:r>
                          <m:f>
                            <m:fPr>
                              <m:ctrlPr>
                                <a:rPr lang="ar-AE" sz="1200" i="1">
                                  <a:solidFill>
                                    <a:srgbClr val="836967"/>
                                  </a:solidFill>
                                  <a:latin typeface="Cambria Math" panose="02040503050406030204" pitchFamily="18" charset="0"/>
                                </a:rPr>
                              </m:ctrlPr>
                            </m:fPr>
                            <m:num>
                              <m:r>
                                <a:rPr lang="ar-AE" sz="1200" i="0">
                                  <a:solidFill>
                                    <a:srgbClr val="000000"/>
                                  </a:solidFill>
                                  <a:latin typeface="Cambria Math" panose="02040503050406030204" pitchFamily="18" charset="0"/>
                                </a:rPr>
                                <m:t>1</m:t>
                              </m:r>
                            </m:num>
                            <m:den>
                              <m:sSub>
                                <m:sSubPr>
                                  <m:ctrlPr>
                                    <a:rPr lang="ar-AE" sz="1200" i="1">
                                      <a:solidFill>
                                        <a:srgbClr val="000000"/>
                                      </a:solidFill>
                                      <a:latin typeface="Cambria Math" panose="02040503050406030204" pitchFamily="18" charset="0"/>
                                    </a:rPr>
                                  </m:ctrlPr>
                                </m:sSubPr>
                                <m:e>
                                  <m:r>
                                    <m:rPr>
                                      <m:sty m:val="p"/>
                                    </m:rPr>
                                    <a:rPr lang="en-US" sz="1200" i="0">
                                      <a:solidFill>
                                        <a:srgbClr val="000000"/>
                                      </a:solidFill>
                                      <a:latin typeface="Cambria Math" panose="02040503050406030204" pitchFamily="18" charset="0"/>
                                    </a:rPr>
                                    <m:t>N</m:t>
                                  </m:r>
                                </m:e>
                                <m:sub>
                                  <m:r>
                                    <a:rPr lang="ar-AE" sz="1200" i="0">
                                      <a:solidFill>
                                        <a:srgbClr val="000000"/>
                                      </a:solidFill>
                                      <a:latin typeface="Cambria Math" panose="02040503050406030204" pitchFamily="18" charset="0"/>
                                    </a:rPr>
                                    <m:t>0</m:t>
                                  </m:r>
                                </m:sub>
                              </m:sSub>
                            </m:den>
                          </m:f>
                          <m:nary>
                            <m:naryPr>
                              <m:chr m:val="∑"/>
                              <m:limLoc m:val="subSup"/>
                              <m:supHide m:val="on"/>
                              <m:ctrlPr>
                                <a:rPr lang="ar-AE" sz="1200" i="1">
                                  <a:solidFill>
                                    <a:srgbClr val="000000"/>
                                  </a:solidFill>
                                  <a:latin typeface="Cambria Math" panose="02040503050406030204" pitchFamily="18" charset="0"/>
                                </a:rPr>
                              </m:ctrlPr>
                            </m:naryPr>
                            <m:sub>
                              <m:r>
                                <m:rPr>
                                  <m:sty m:val="p"/>
                                </m:rPr>
                                <a:rPr lang="en-US" sz="1200" i="0">
                                  <a:solidFill>
                                    <a:srgbClr val="000000"/>
                                  </a:solidFill>
                                  <a:latin typeface="Cambria Math" panose="02040503050406030204" pitchFamily="18" charset="0"/>
                                </a:rPr>
                                <m:t>r</m:t>
                              </m:r>
                              <m:r>
                                <a:rPr lang="en-US" sz="1200" i="0">
                                  <a:solidFill>
                                    <a:srgbClr val="000000"/>
                                  </a:solidFill>
                                  <a:latin typeface="Cambria Math" panose="02040503050406030204" pitchFamily="18" charset="0"/>
                                </a:rPr>
                                <m:t>,</m:t>
                              </m:r>
                              <m:r>
                                <m:rPr>
                                  <m:sty m:val="p"/>
                                </m:rPr>
                                <a:rPr lang="en-US" sz="1200" i="0">
                                  <a:solidFill>
                                    <a:srgbClr val="000000"/>
                                  </a:solidFill>
                                  <a:latin typeface="Cambria Math" panose="02040503050406030204" pitchFamily="18" charset="0"/>
                                </a:rPr>
                                <m:t>i</m:t>
                              </m:r>
                              <m:r>
                                <a:rPr lang="en-US" sz="1200" i="0">
                                  <a:solidFill>
                                    <a:srgbClr val="000000"/>
                                  </a:solidFill>
                                  <a:latin typeface="Cambria Math" panose="02040503050406030204" pitchFamily="18" charset="0"/>
                                </a:rPr>
                                <m:t>,</m:t>
                              </m:r>
                              <m:r>
                                <m:rPr>
                                  <m:sty m:val="p"/>
                                </m:rPr>
                                <a:rPr lang="en-US" sz="1200" i="0">
                                  <a:solidFill>
                                    <a:srgbClr val="000000"/>
                                  </a:solidFill>
                                  <a:latin typeface="Cambria Math" panose="02040503050406030204" pitchFamily="18" charset="0"/>
                                </a:rPr>
                                <m:t>j</m:t>
                              </m:r>
                            </m:sub>
                            <m:sup/>
                            <m:e>
                              <m:d>
                                <m:dPr>
                                  <m:ctrlPr>
                                    <a:rPr lang="ar-AE" sz="1200" i="1">
                                      <a:solidFill>
                                        <a:srgbClr val="836967"/>
                                      </a:solidFill>
                                      <a:latin typeface="Cambria Math" panose="02040503050406030204" pitchFamily="18" charset="0"/>
                                    </a:rPr>
                                  </m:ctrlPr>
                                </m:dPr>
                                <m:e>
                                  <m:sSub>
                                    <m:sSubPr>
                                      <m:ctrlPr>
                                        <a:rPr lang="ar-AE" sz="1200" i="1">
                                          <a:solidFill>
                                            <a:srgbClr val="836967"/>
                                          </a:solidFill>
                                          <a:latin typeface="Cambria Math" panose="02040503050406030204" pitchFamily="18" charset="0"/>
                                        </a:rPr>
                                      </m:ctrlPr>
                                    </m:sSubPr>
                                    <m:e>
                                      <m:r>
                                        <m:rPr>
                                          <m:sty m:val="p"/>
                                        </m:rPr>
                                        <a:rPr lang="en-US" sz="1200" i="0">
                                          <a:solidFill>
                                            <a:srgbClr val="3A47B2"/>
                                          </a:solidFill>
                                          <a:latin typeface="Cambria Math" panose="02040503050406030204" pitchFamily="18" charset="0"/>
                                        </a:rPr>
                                        <m:t>c</m:t>
                                      </m:r>
                                    </m:e>
                                    <m:sub>
                                      <m:r>
                                        <m:rPr>
                                          <m:sty m:val="p"/>
                                        </m:rPr>
                                        <a:rPr lang="en-US" sz="1200" i="0">
                                          <a:solidFill>
                                            <a:srgbClr val="3A47B2"/>
                                          </a:solidFill>
                                          <a:latin typeface="Cambria Math" panose="02040503050406030204" pitchFamily="18" charset="0"/>
                                        </a:rPr>
                                        <m:t>r</m:t>
                                      </m:r>
                                      <m:r>
                                        <a:rPr lang="en-US" sz="1200" i="0">
                                          <a:solidFill>
                                            <a:srgbClr val="3A47B2"/>
                                          </a:solidFill>
                                          <a:latin typeface="Cambria Math" panose="02040503050406030204" pitchFamily="18" charset="0"/>
                                        </a:rPr>
                                        <m:t>,</m:t>
                                      </m:r>
                                      <m:r>
                                        <m:rPr>
                                          <m:sty m:val="p"/>
                                        </m:rPr>
                                        <a:rPr lang="en-US" sz="1200" i="0">
                                          <a:solidFill>
                                            <a:srgbClr val="3A47B2"/>
                                          </a:solidFill>
                                          <a:latin typeface="Cambria Math" panose="02040503050406030204" pitchFamily="18" charset="0"/>
                                        </a:rPr>
                                        <m:t>i</m:t>
                                      </m:r>
                                      <m:r>
                                        <a:rPr lang="en-US" sz="1200" i="0">
                                          <a:solidFill>
                                            <a:srgbClr val="3A47B2"/>
                                          </a:solidFill>
                                          <a:latin typeface="Cambria Math" panose="02040503050406030204" pitchFamily="18" charset="0"/>
                                        </a:rPr>
                                        <m:t>,</m:t>
                                      </m:r>
                                      <m:r>
                                        <m:rPr>
                                          <m:sty m:val="p"/>
                                        </m:rPr>
                                        <a:rPr lang="en-US" sz="1200" i="0">
                                          <a:solidFill>
                                            <a:srgbClr val="3A47B2"/>
                                          </a:solidFill>
                                          <a:latin typeface="Cambria Math" panose="02040503050406030204" pitchFamily="18" charset="0"/>
                                        </a:rPr>
                                        <m:t>j</m:t>
                                      </m:r>
                                    </m:sub>
                                  </m:sSub>
                                  <m:func>
                                    <m:funcPr>
                                      <m:ctrlPr>
                                        <a:rPr lang="ar-AE" sz="1200" i="1">
                                          <a:solidFill>
                                            <a:srgbClr val="000000"/>
                                          </a:solidFill>
                                          <a:latin typeface="Cambria Math" panose="02040503050406030204" pitchFamily="18" charset="0"/>
                                        </a:rPr>
                                      </m:ctrlPr>
                                    </m:funcPr>
                                    <m:fName>
                                      <m:sSub>
                                        <m:sSubPr>
                                          <m:ctrlPr>
                                            <a:rPr lang="ar-AE" sz="1200" i="1">
                                              <a:solidFill>
                                                <a:srgbClr val="000000"/>
                                              </a:solidFill>
                                              <a:latin typeface="Cambria Math" panose="02040503050406030204" pitchFamily="18" charset="0"/>
                                            </a:rPr>
                                          </m:ctrlPr>
                                        </m:sSubPr>
                                        <m:e>
                                          <m:r>
                                            <m:rPr>
                                              <m:sty m:val="p"/>
                                            </m:rPr>
                                            <a:rPr lang="en-US" sz="1200" i="0">
                                              <a:solidFill>
                                                <a:srgbClr val="000000"/>
                                              </a:solidFill>
                                              <a:latin typeface="Cambria Math" panose="02040503050406030204" pitchFamily="18" charset="0"/>
                                            </a:rPr>
                                            <m:t>log</m:t>
                                          </m:r>
                                        </m:e>
                                        <m:sub>
                                          <m:r>
                                            <a:rPr lang="ar-AE" sz="1200" i="0">
                                              <a:solidFill>
                                                <a:srgbClr val="000000"/>
                                              </a:solidFill>
                                              <a:latin typeface="Cambria Math" panose="02040503050406030204" pitchFamily="18" charset="0"/>
                                            </a:rPr>
                                            <m:t>2</m:t>
                                          </m:r>
                                        </m:sub>
                                      </m:sSub>
                                    </m:fName>
                                    <m:e>
                                      <m:sSub>
                                        <m:sSubPr>
                                          <m:ctrlPr>
                                            <a:rPr lang="ar-AE" sz="1200" i="1">
                                              <a:solidFill>
                                                <a:srgbClr val="000000"/>
                                              </a:solidFill>
                                              <a:latin typeface="Cambria Math" panose="02040503050406030204" pitchFamily="18" charset="0"/>
                                            </a:rPr>
                                          </m:ctrlPr>
                                        </m:sSubPr>
                                        <m:e>
                                          <m:r>
                                            <m:rPr>
                                              <m:sty m:val="p"/>
                                            </m:rPr>
                                            <a:rPr lang="en-US" sz="1200" i="0">
                                              <a:solidFill>
                                                <a:srgbClr val="7030A0"/>
                                              </a:solidFill>
                                              <a:latin typeface="Cambria Math" panose="02040503050406030204" pitchFamily="18" charset="0"/>
                                            </a:rPr>
                                            <m:t>p</m:t>
                                          </m:r>
                                        </m:e>
                                        <m:sub>
                                          <m:r>
                                            <m:rPr>
                                              <m:sty m:val="p"/>
                                            </m:rPr>
                                            <a:rPr lang="en-US" sz="1200" i="0">
                                              <a:solidFill>
                                                <a:srgbClr val="7030A0"/>
                                              </a:solidFill>
                                              <a:latin typeface="Cambria Math" panose="02040503050406030204" pitchFamily="18" charset="0"/>
                                            </a:rPr>
                                            <m:t>r</m:t>
                                          </m:r>
                                          <m:r>
                                            <a:rPr lang="en-US" sz="1200" i="0">
                                              <a:solidFill>
                                                <a:srgbClr val="7030A0"/>
                                              </a:solidFill>
                                              <a:latin typeface="Cambria Math" panose="02040503050406030204" pitchFamily="18" charset="0"/>
                                            </a:rPr>
                                            <m:t>,</m:t>
                                          </m:r>
                                          <m:r>
                                            <m:rPr>
                                              <m:sty m:val="p"/>
                                            </m:rPr>
                                            <a:rPr lang="en-US" sz="1200" i="0">
                                              <a:solidFill>
                                                <a:srgbClr val="7030A0"/>
                                              </a:solidFill>
                                              <a:latin typeface="Cambria Math" panose="02040503050406030204" pitchFamily="18" charset="0"/>
                                            </a:rPr>
                                            <m:t>i</m:t>
                                          </m:r>
                                          <m:r>
                                            <a:rPr lang="en-US" sz="1200" i="0">
                                              <a:solidFill>
                                                <a:srgbClr val="7030A0"/>
                                              </a:solidFill>
                                              <a:latin typeface="Cambria Math" panose="02040503050406030204" pitchFamily="18" charset="0"/>
                                            </a:rPr>
                                            <m:t>,</m:t>
                                          </m:r>
                                          <m:r>
                                            <m:rPr>
                                              <m:sty m:val="p"/>
                                            </m:rPr>
                                            <a:rPr lang="en-US" sz="1200" i="0">
                                              <a:solidFill>
                                                <a:srgbClr val="7030A0"/>
                                              </a:solidFill>
                                              <a:latin typeface="Cambria Math" panose="02040503050406030204" pitchFamily="18" charset="0"/>
                                            </a:rPr>
                                            <m:t>j</m:t>
                                          </m:r>
                                        </m:sub>
                                      </m:sSub>
                                    </m:e>
                                  </m:func>
                                  <m:r>
                                    <a:rPr lang="ar-AE" sz="1200" i="0">
                                      <a:solidFill>
                                        <a:srgbClr val="000000"/>
                                      </a:solidFill>
                                      <a:latin typeface="Cambria Math" panose="02040503050406030204" pitchFamily="18" charset="0"/>
                                    </a:rPr>
                                    <m:t>+</m:t>
                                  </m:r>
                                  <m:d>
                                    <m:dPr>
                                      <m:ctrlPr>
                                        <a:rPr lang="ar-AE" sz="1200" i="1">
                                          <a:solidFill>
                                            <a:srgbClr val="836967"/>
                                          </a:solidFill>
                                          <a:latin typeface="Cambria Math" panose="02040503050406030204" pitchFamily="18" charset="0"/>
                                        </a:rPr>
                                      </m:ctrlPr>
                                    </m:dPr>
                                    <m:e>
                                      <m:sSub>
                                        <m:sSubPr>
                                          <m:ctrlPr>
                                            <a:rPr lang="ar-AE" sz="1200" i="1">
                                              <a:solidFill>
                                                <a:srgbClr val="836967"/>
                                              </a:solidFill>
                                              <a:latin typeface="Cambria Math" panose="02040503050406030204" pitchFamily="18" charset="0"/>
                                            </a:rPr>
                                          </m:ctrlPr>
                                        </m:sSubPr>
                                        <m:e>
                                          <m:r>
                                            <m:rPr>
                                              <m:sty m:val="p"/>
                                            </m:rPr>
                                            <a:rPr lang="en-US" sz="1200" i="0">
                                              <a:solidFill>
                                                <a:srgbClr val="3D8F65"/>
                                              </a:solidFill>
                                              <a:latin typeface="Cambria Math" panose="02040503050406030204" pitchFamily="18" charset="0"/>
                                            </a:rPr>
                                            <m:t>N</m:t>
                                          </m:r>
                                        </m:e>
                                        <m:sub>
                                          <m:r>
                                            <m:rPr>
                                              <m:sty m:val="p"/>
                                            </m:rPr>
                                            <a:rPr lang="en-US" sz="1200" i="0">
                                              <a:solidFill>
                                                <a:srgbClr val="3D8F65"/>
                                              </a:solidFill>
                                              <a:latin typeface="Cambria Math" panose="02040503050406030204" pitchFamily="18" charset="0"/>
                                            </a:rPr>
                                            <m:t>repeats</m:t>
                                          </m:r>
                                        </m:sub>
                                      </m:sSub>
                                      <m:r>
                                        <a:rPr lang="ar-AE" sz="1200" i="0">
                                          <a:solidFill>
                                            <a:srgbClr val="000000"/>
                                          </a:solidFill>
                                          <a:latin typeface="Cambria Math" panose="02040503050406030204" pitchFamily="18" charset="0"/>
                                        </a:rPr>
                                        <m:t>−</m:t>
                                      </m:r>
                                      <m:sSub>
                                        <m:sSubPr>
                                          <m:ctrlPr>
                                            <a:rPr lang="ar-AE" sz="1200" i="1">
                                              <a:solidFill>
                                                <a:srgbClr val="000000"/>
                                              </a:solidFill>
                                              <a:latin typeface="Cambria Math" panose="02040503050406030204" pitchFamily="18" charset="0"/>
                                            </a:rPr>
                                          </m:ctrlPr>
                                        </m:sSubPr>
                                        <m:e>
                                          <m:r>
                                            <m:rPr>
                                              <m:sty m:val="p"/>
                                            </m:rPr>
                                            <a:rPr lang="en-US" sz="1200" i="0">
                                              <a:solidFill>
                                                <a:srgbClr val="3A47B2"/>
                                              </a:solidFill>
                                              <a:latin typeface="Cambria Math" panose="02040503050406030204" pitchFamily="18" charset="0"/>
                                            </a:rPr>
                                            <m:t>c</m:t>
                                          </m:r>
                                        </m:e>
                                        <m:sub>
                                          <m:r>
                                            <m:rPr>
                                              <m:sty m:val="p"/>
                                            </m:rPr>
                                            <a:rPr lang="en-US" sz="1200" i="0">
                                              <a:solidFill>
                                                <a:srgbClr val="3A47B2"/>
                                              </a:solidFill>
                                              <a:latin typeface="Cambria Math" panose="02040503050406030204" pitchFamily="18" charset="0"/>
                                            </a:rPr>
                                            <m:t>r</m:t>
                                          </m:r>
                                          <m:r>
                                            <a:rPr lang="en-US" sz="1200" i="0">
                                              <a:solidFill>
                                                <a:srgbClr val="3A47B2"/>
                                              </a:solidFill>
                                              <a:latin typeface="Cambria Math" panose="02040503050406030204" pitchFamily="18" charset="0"/>
                                            </a:rPr>
                                            <m:t>,</m:t>
                                          </m:r>
                                          <m:r>
                                            <m:rPr>
                                              <m:sty m:val="p"/>
                                            </m:rPr>
                                            <a:rPr lang="en-US" sz="1200" i="0">
                                              <a:solidFill>
                                                <a:srgbClr val="3A47B2"/>
                                              </a:solidFill>
                                              <a:latin typeface="Cambria Math" panose="02040503050406030204" pitchFamily="18" charset="0"/>
                                            </a:rPr>
                                            <m:t>i</m:t>
                                          </m:r>
                                          <m:r>
                                            <a:rPr lang="en-US" sz="1200" i="0">
                                              <a:solidFill>
                                                <a:srgbClr val="3A47B2"/>
                                              </a:solidFill>
                                              <a:latin typeface="Cambria Math" panose="02040503050406030204" pitchFamily="18" charset="0"/>
                                            </a:rPr>
                                            <m:t>,</m:t>
                                          </m:r>
                                          <m:r>
                                            <m:rPr>
                                              <m:sty m:val="p"/>
                                            </m:rPr>
                                            <a:rPr lang="en-US" sz="1200" i="0">
                                              <a:solidFill>
                                                <a:srgbClr val="3A47B2"/>
                                              </a:solidFill>
                                              <a:latin typeface="Cambria Math" panose="02040503050406030204" pitchFamily="18" charset="0"/>
                                            </a:rPr>
                                            <m:t>j</m:t>
                                          </m:r>
                                        </m:sub>
                                      </m:sSub>
                                    </m:e>
                                  </m:d>
                                  <m:func>
                                    <m:funcPr>
                                      <m:ctrlPr>
                                        <a:rPr lang="ar-AE" sz="1200" i="1">
                                          <a:solidFill>
                                            <a:srgbClr val="000000"/>
                                          </a:solidFill>
                                          <a:latin typeface="Cambria Math" panose="02040503050406030204" pitchFamily="18" charset="0"/>
                                        </a:rPr>
                                      </m:ctrlPr>
                                    </m:funcPr>
                                    <m:fName>
                                      <m:sSub>
                                        <m:sSubPr>
                                          <m:ctrlPr>
                                            <a:rPr lang="ar-AE" sz="1200" i="1">
                                              <a:solidFill>
                                                <a:srgbClr val="000000"/>
                                              </a:solidFill>
                                              <a:latin typeface="Cambria Math" panose="02040503050406030204" pitchFamily="18" charset="0"/>
                                            </a:rPr>
                                          </m:ctrlPr>
                                        </m:sSubPr>
                                        <m:e>
                                          <m:r>
                                            <m:rPr>
                                              <m:sty m:val="p"/>
                                            </m:rPr>
                                            <a:rPr lang="en-US" sz="1200" i="0">
                                              <a:solidFill>
                                                <a:srgbClr val="000000"/>
                                              </a:solidFill>
                                              <a:latin typeface="Cambria Math" panose="02040503050406030204" pitchFamily="18" charset="0"/>
                                            </a:rPr>
                                            <m:t>log</m:t>
                                          </m:r>
                                        </m:e>
                                        <m:sub>
                                          <m:r>
                                            <a:rPr lang="ar-AE" sz="1200" i="0">
                                              <a:solidFill>
                                                <a:srgbClr val="000000"/>
                                              </a:solidFill>
                                              <a:latin typeface="Cambria Math" panose="02040503050406030204" pitchFamily="18" charset="0"/>
                                            </a:rPr>
                                            <m:t>2</m:t>
                                          </m:r>
                                        </m:sub>
                                      </m:sSub>
                                    </m:fName>
                                    <m:e>
                                      <m:d>
                                        <m:dPr>
                                          <m:ctrlPr>
                                            <a:rPr lang="ar-AE" sz="1200" i="1">
                                              <a:solidFill>
                                                <a:srgbClr val="836967"/>
                                              </a:solidFill>
                                              <a:latin typeface="Cambria Math" panose="02040503050406030204" pitchFamily="18" charset="0"/>
                                            </a:rPr>
                                          </m:ctrlPr>
                                        </m:dPr>
                                        <m:e>
                                          <m:r>
                                            <a:rPr lang="ar-AE" sz="1200" i="0">
                                              <a:solidFill>
                                                <a:srgbClr val="000000"/>
                                              </a:solidFill>
                                              <a:latin typeface="Cambria Math" panose="02040503050406030204" pitchFamily="18" charset="0"/>
                                            </a:rPr>
                                            <m:t>1</m:t>
                                          </m:r>
                                          <m:r>
                                            <a:rPr lang="ar-AE" sz="1200" i="0">
                                              <a:solidFill>
                                                <a:srgbClr val="000000"/>
                                              </a:solidFill>
                                              <a:latin typeface="Cambria Math" panose="02040503050406030204" pitchFamily="18" charset="0"/>
                                            </a:rPr>
                                            <m:t>−</m:t>
                                          </m:r>
                                          <m:sSub>
                                            <m:sSubPr>
                                              <m:ctrlPr>
                                                <a:rPr lang="ar-AE" sz="1200" i="1">
                                                  <a:solidFill>
                                                    <a:srgbClr val="000000"/>
                                                  </a:solidFill>
                                                  <a:latin typeface="Cambria Math" panose="02040503050406030204" pitchFamily="18" charset="0"/>
                                                </a:rPr>
                                              </m:ctrlPr>
                                            </m:sSubPr>
                                            <m:e>
                                              <m:r>
                                                <m:rPr>
                                                  <m:sty m:val="p"/>
                                                </m:rPr>
                                                <a:rPr lang="en-US" sz="1200" i="0">
                                                  <a:solidFill>
                                                    <a:srgbClr val="7030A0"/>
                                                  </a:solidFill>
                                                  <a:latin typeface="Cambria Math" panose="02040503050406030204" pitchFamily="18" charset="0"/>
                                                </a:rPr>
                                                <m:t>p</m:t>
                                              </m:r>
                                            </m:e>
                                            <m:sub>
                                              <m:r>
                                                <m:rPr>
                                                  <m:sty m:val="p"/>
                                                </m:rPr>
                                                <a:rPr lang="en-US" sz="1200" i="0">
                                                  <a:solidFill>
                                                    <a:srgbClr val="7030A0"/>
                                                  </a:solidFill>
                                                  <a:latin typeface="Cambria Math" panose="02040503050406030204" pitchFamily="18" charset="0"/>
                                                </a:rPr>
                                                <m:t>r</m:t>
                                              </m:r>
                                              <m:r>
                                                <a:rPr lang="en-US" sz="1200" i="0">
                                                  <a:solidFill>
                                                    <a:srgbClr val="7030A0"/>
                                                  </a:solidFill>
                                                  <a:latin typeface="Cambria Math" panose="02040503050406030204" pitchFamily="18" charset="0"/>
                                                </a:rPr>
                                                <m:t>,</m:t>
                                              </m:r>
                                              <m:r>
                                                <m:rPr>
                                                  <m:sty m:val="p"/>
                                                </m:rPr>
                                                <a:rPr lang="en-US" sz="1200" i="0">
                                                  <a:solidFill>
                                                    <a:srgbClr val="7030A0"/>
                                                  </a:solidFill>
                                                  <a:latin typeface="Cambria Math" panose="02040503050406030204" pitchFamily="18" charset="0"/>
                                                </a:rPr>
                                                <m:t>i</m:t>
                                              </m:r>
                                              <m:r>
                                                <a:rPr lang="en-US" sz="1200" i="0">
                                                  <a:solidFill>
                                                    <a:srgbClr val="7030A0"/>
                                                  </a:solidFill>
                                                  <a:latin typeface="Cambria Math" panose="02040503050406030204" pitchFamily="18" charset="0"/>
                                                </a:rPr>
                                                <m:t>,</m:t>
                                              </m:r>
                                              <m:r>
                                                <m:rPr>
                                                  <m:sty m:val="p"/>
                                                </m:rPr>
                                                <a:rPr lang="en-US" sz="1200" i="0">
                                                  <a:solidFill>
                                                    <a:srgbClr val="7030A0"/>
                                                  </a:solidFill>
                                                  <a:latin typeface="Cambria Math" panose="02040503050406030204" pitchFamily="18" charset="0"/>
                                                </a:rPr>
                                                <m:t>j</m:t>
                                              </m:r>
                                            </m:sub>
                                          </m:sSub>
                                        </m:e>
                                      </m:d>
                                    </m:e>
                                  </m:func>
                                </m:e>
                              </m:d>
                            </m:e>
                          </m:nary>
                          <m:r>
                            <a:rPr lang="ar-AE" sz="1200" i="1">
                              <a:solidFill>
                                <a:srgbClr val="000000"/>
                              </a:solidFill>
                              <a:latin typeface="Cambria Math" panose="02040503050406030204" pitchFamily="18" charset="0"/>
                            </a:rPr>
                            <m:t> </m:t>
                          </m:r>
                        </m:oMath>
                      </m:oMathPara>
                    </a14:m>
                    <a:endParaRPr sz="1200" dirty="0"/>
                  </a:p>
                </p:txBody>
              </p:sp>
            </mc:Choice>
            <mc:Fallback xmlns="">
              <p:sp>
                <p:nvSpPr>
                  <p:cNvPr id="287" name="Equation"/>
                  <p:cNvSpPr txBox="1">
                    <a:spLocks noRot="1" noChangeAspect="1" noMove="1" noResize="1" noEditPoints="1" noAdjustHandles="1" noChangeArrowheads="1" noChangeShapeType="1" noTextEdit="1"/>
                  </p:cNvSpPr>
                  <p:nvPr/>
                </p:nvSpPr>
                <p:spPr>
                  <a:xfrm>
                    <a:off x="4886672" y="4064585"/>
                    <a:ext cx="4221990" cy="393826"/>
                  </a:xfrm>
                  <a:prstGeom prst="rect">
                    <a:avLst/>
                  </a:prstGeom>
                  <a:blipFill>
                    <a:blip r:embed="rId6"/>
                    <a:stretch>
                      <a:fillRect l="-289" t="-176563" b="-250000"/>
                    </a:stretch>
                  </a:blipFill>
                  <a:ln w="12700">
                    <a:miter lim="400000"/>
                  </a:ln>
                </p:spPr>
                <p:txBody>
                  <a:bodyPr/>
                  <a:lstStyle/>
                  <a:p>
                    <a:r>
                      <a:rPr lang="en-US">
                        <a:noFill/>
                      </a:rPr>
                      <a:t> </a:t>
                    </a:r>
                  </a:p>
                </p:txBody>
              </p:sp>
            </mc:Fallback>
          </mc:AlternateContent>
          <p:sp>
            <p:nvSpPr>
              <p:cNvPr id="316" name="r: reference"/>
              <p:cNvSpPr txBox="1"/>
              <p:nvPr/>
            </p:nvSpPr>
            <p:spPr>
              <a:xfrm>
                <a:off x="6325085" y="4388070"/>
                <a:ext cx="710131" cy="211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000" i="1">
                    <a:latin typeface="Calibri"/>
                    <a:ea typeface="Calibri"/>
                    <a:cs typeface="Calibri"/>
                    <a:sym typeface="Calibri"/>
                  </a:defRPr>
                </a:lvl1pPr>
              </a:lstStyle>
              <a:p>
                <a:r>
                  <a:rPr sz="1125" dirty="0"/>
                  <a:t>r: reference</a:t>
                </a:r>
              </a:p>
            </p:txBody>
          </p:sp>
          <p:sp>
            <p:nvSpPr>
              <p:cNvPr id="317" name="i,j: comparison stimuli"/>
              <p:cNvSpPr txBox="1"/>
              <p:nvPr/>
            </p:nvSpPr>
            <p:spPr>
              <a:xfrm>
                <a:off x="6334925" y="4566270"/>
                <a:ext cx="1319272" cy="211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000" i="1">
                    <a:latin typeface="Calibri"/>
                    <a:ea typeface="Calibri"/>
                    <a:cs typeface="Calibri"/>
                    <a:sym typeface="Calibri"/>
                  </a:defRPr>
                </a:lvl1pPr>
              </a:lstStyle>
              <a:p>
                <a:r>
                  <a:rPr sz="1125" dirty="0" err="1"/>
                  <a:t>i,j</a:t>
                </a:r>
                <a:r>
                  <a:rPr sz="1125" dirty="0"/>
                  <a:t>: comparison stimuli</a:t>
                </a:r>
              </a:p>
            </p:txBody>
          </p:sp>
        </p:grpSp>
        <p:grpSp>
          <p:nvGrpSpPr>
            <p:cNvPr id="22" name="Group 21">
              <a:extLst>
                <a:ext uri="{FF2B5EF4-FFF2-40B4-BE49-F238E27FC236}">
                  <a16:creationId xmlns:a16="http://schemas.microsoft.com/office/drawing/2014/main" id="{53EA5DB2-4FE4-4CDC-A8FF-CAF619F5C5AA}"/>
                </a:ext>
              </a:extLst>
            </p:cNvPr>
            <p:cNvGrpSpPr/>
            <p:nvPr/>
          </p:nvGrpSpPr>
          <p:grpSpPr>
            <a:xfrm>
              <a:off x="3464302" y="5002262"/>
              <a:ext cx="3779514" cy="1322338"/>
              <a:chOff x="3464302" y="5002262"/>
              <a:chExt cx="3779514" cy="1322338"/>
            </a:xfrm>
          </p:grpSpPr>
          <p:sp>
            <p:nvSpPr>
              <p:cNvPr id="286" name="Frame 31"/>
              <p:cNvSpPr/>
              <p:nvPr/>
            </p:nvSpPr>
            <p:spPr>
              <a:xfrm>
                <a:off x="6467475" y="5002262"/>
                <a:ext cx="776341" cy="1322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576" y="304"/>
                    </a:moveTo>
                    <a:lnTo>
                      <a:pt x="576" y="21296"/>
                    </a:lnTo>
                    <a:lnTo>
                      <a:pt x="21024" y="21296"/>
                    </a:lnTo>
                    <a:lnTo>
                      <a:pt x="21024" y="304"/>
                    </a:lnTo>
                    <a:close/>
                  </a:path>
                </a:pathLst>
              </a:custGeom>
              <a:solidFill>
                <a:srgbClr val="7030A0"/>
              </a:solidFill>
              <a:ln w="12700">
                <a:solidFill>
                  <a:srgbClr val="7030A0"/>
                </a:solidFill>
                <a:miter/>
              </a:ln>
            </p:spPr>
            <p:txBody>
              <a:bodyPr lIns="17145" rIns="17145" anchor="ctr"/>
              <a:lstStyle/>
              <a:p>
                <a:pPr defTabSz="342900">
                  <a:defRPr sz="1800">
                    <a:latin typeface="Calibri"/>
                    <a:ea typeface="Calibri"/>
                    <a:cs typeface="Calibri"/>
                    <a:sym typeface="Calibri"/>
                  </a:defRPr>
                </a:pPr>
                <a:endParaRPr sz="1200"/>
              </a:p>
            </p:txBody>
          </p:sp>
          <mc:AlternateContent xmlns:mc="http://schemas.openxmlformats.org/markup-compatibility/2006" xmlns:a14="http://schemas.microsoft.com/office/drawing/2010/main">
            <mc:Choice Requires="a14">
              <p:graphicFrame>
                <p:nvGraphicFramePr>
                  <p:cNvPr id="285" name="Table 50"/>
                  <p:cNvGraphicFramePr/>
                  <p:nvPr>
                    <p:extLst>
                      <p:ext uri="{D42A27DB-BD31-4B8C-83A1-F6EECF244321}">
                        <p14:modId xmlns:p14="http://schemas.microsoft.com/office/powerpoint/2010/main" val="593736165"/>
                      </p:ext>
                    </p:extLst>
                  </p:nvPr>
                </p:nvGraphicFramePr>
                <p:xfrm>
                  <a:off x="3464302" y="5004644"/>
                  <a:ext cx="3774698" cy="1319956"/>
                </p:xfrm>
                <a:graphic>
                  <a:graphicData uri="http://schemas.openxmlformats.org/drawingml/2006/table">
                    <a:tbl>
                      <a:tblPr/>
                      <a:tblGrid>
                        <a:gridCol w="1963044">
                          <a:extLst>
                            <a:ext uri="{9D8B030D-6E8A-4147-A177-3AD203B41FA5}">
                              <a16:colId xmlns:a16="http://schemas.microsoft.com/office/drawing/2014/main" val="20000"/>
                            </a:ext>
                          </a:extLst>
                        </a:gridCol>
                        <a:gridCol w="1054419">
                          <a:extLst>
                            <a:ext uri="{9D8B030D-6E8A-4147-A177-3AD203B41FA5}">
                              <a16:colId xmlns:a16="http://schemas.microsoft.com/office/drawing/2014/main" val="20001"/>
                            </a:ext>
                          </a:extLst>
                        </a:gridCol>
                        <a:gridCol w="757235">
                          <a:extLst>
                            <a:ext uri="{9D8B030D-6E8A-4147-A177-3AD203B41FA5}">
                              <a16:colId xmlns:a16="http://schemas.microsoft.com/office/drawing/2014/main" val="20002"/>
                            </a:ext>
                          </a:extLst>
                        </a:gridCol>
                      </a:tblGrid>
                      <a:tr h="486006">
                        <a:tc>
                          <a:txBody>
                            <a:bodyPr/>
                            <a:lstStyle/>
                            <a:p>
                              <a:pPr defTabSz="914400">
                                <a:defRPr sz="1800"/>
                              </a:pPr>
                              <a:r>
                                <a:rPr sz="900" b="1">
                                  <a:latin typeface="Arial"/>
                                  <a:ea typeface="Arial"/>
                                  <a:cs typeface="Arial"/>
                                  <a:sym typeface="Arial"/>
                                </a:rPr>
                                <a:t>Comparison</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b="1">
                                  <a:latin typeface="Arial"/>
                                  <a:ea typeface="Arial"/>
                                  <a:cs typeface="Arial"/>
                                  <a:sym typeface="Arial"/>
                                </a:rPr>
                                <a:t>Empirical Choice Probability</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b="1">
                                  <a:latin typeface="Arial"/>
                                  <a:ea typeface="Arial"/>
                                  <a:cs typeface="Arial"/>
                                  <a:sym typeface="Arial"/>
                                </a:rPr>
                                <a:t>Model Probability</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0"/>
                          </a:ext>
                        </a:extLst>
                      </a:tr>
                      <a:tr h="325992">
                        <a:tc>
                          <a:txBody>
                            <a:bodyPr/>
                            <a:lstStyle/>
                            <a:p>
                              <a:pPr defTabSz="914400">
                                <a:defRPr sz="1800"/>
                              </a:pPr>
                              <a:r>
                                <a:rPr sz="900">
                                  <a:latin typeface="Arial"/>
                                  <a:ea typeface="Arial"/>
                                  <a:cs typeface="Arial"/>
                                  <a:sym typeface="Arial"/>
                                </a:rPr>
                                <a:t>d(owl, mouse) &lt; d(owl, elephant)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2400" b="1">
                                  <a:solidFill>
                                    <a:srgbClr val="3A47B2"/>
                                  </a:solidFill>
                                  <a:latin typeface="Arial"/>
                                  <a:ea typeface="Arial"/>
                                  <a:cs typeface="Arial"/>
                                  <a:sym typeface="Arial"/>
                                </a:defRPr>
                              </a:pPr>
                              <a:r>
                                <a:rPr sz="900" dirty="0"/>
                                <a:t>4</a:t>
                              </a:r>
                              <a:r>
                                <a:rPr sz="900" b="0" dirty="0">
                                  <a:solidFill>
                                    <a:srgbClr val="000000"/>
                                  </a:solidFill>
                                </a:rPr>
                                <a:t>/</a:t>
                              </a:r>
                              <a:r>
                                <a:rPr lang="en-US" sz="900" b="1" dirty="0">
                                  <a:solidFill>
                                    <a:srgbClr val="008000"/>
                                  </a:solidFill>
                                </a:rPr>
                                <a:t>5</a:t>
                              </a:r>
                              <a:r>
                                <a:rPr sz="900" dirty="0">
                                  <a:solidFill>
                                    <a:schemeClr val="accent3"/>
                                  </a:solidFill>
                                </a:rPr>
                                <a:t>5</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a:solidFill>
                                    <a:srgbClr val="7030A0"/>
                                  </a:solidFill>
                                  <a:latin typeface="Arial"/>
                                  <a:ea typeface="Arial"/>
                                  <a:cs typeface="Arial"/>
                                  <a:sym typeface="Arial"/>
                                </a:rPr>
                                <a:t>0.87</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1"/>
                          </a:ext>
                        </a:extLst>
                      </a:tr>
                      <a:tr h="264796">
                        <a:tc>
                          <a:txBody>
                            <a:bodyPr/>
                            <a:lstStyle/>
                            <a:p>
                              <a:pPr defTabSz="914400">
                                <a:defRPr sz="1800"/>
                              </a:pPr>
                              <a:r>
                                <a:rPr sz="900">
                                  <a:latin typeface="Arial"/>
                                  <a:ea typeface="Arial"/>
                                  <a:cs typeface="Arial"/>
                                  <a:sym typeface="Arial"/>
                                </a:rPr>
                                <a:t>d(owl, cow) &lt; d(owl, frog)</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2400" b="1">
                                  <a:solidFill>
                                    <a:srgbClr val="3A47B2"/>
                                  </a:solidFill>
                                  <a:latin typeface="Arial"/>
                                  <a:ea typeface="Arial"/>
                                  <a:cs typeface="Arial"/>
                                  <a:sym typeface="Arial"/>
                                </a:defRPr>
                              </a:pPr>
                              <a:r>
                                <a:rPr sz="900" dirty="0"/>
                                <a:t>1</a:t>
                              </a:r>
                              <a:r>
                                <a:rPr sz="900" b="0" dirty="0">
                                  <a:solidFill>
                                    <a:srgbClr val="000000"/>
                                  </a:solidFill>
                                </a:rPr>
                                <a:t>/</a:t>
                              </a:r>
                              <a:r>
                                <a:rPr lang="en-US" sz="900" b="1" dirty="0">
                                  <a:solidFill>
                                    <a:srgbClr val="008000"/>
                                  </a:solidFill>
                                </a:rPr>
                                <a:t>5</a:t>
                              </a:r>
                              <a:r>
                                <a:rPr sz="900" dirty="0">
                                  <a:solidFill>
                                    <a:schemeClr val="accent3"/>
                                  </a:solidFill>
                                </a:rPr>
                                <a:t>5</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a:solidFill>
                                    <a:srgbClr val="7030A0"/>
                                  </a:solidFill>
                                  <a:latin typeface="Arial"/>
                                  <a:ea typeface="Arial"/>
                                  <a:cs typeface="Arial"/>
                                  <a:sym typeface="Arial"/>
                                </a:rPr>
                                <a:t>0.15</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2"/>
                          </a:ext>
                        </a:extLst>
                      </a:tr>
                      <a:tr h="243162">
                        <a:tc>
                          <a:txBody>
                            <a:bodyPr/>
                            <a:lstStyle/>
                            <a:p>
                              <a:pPr defTabSz="914400">
                                <a:defRPr sz="1800"/>
                              </a:pPr>
                              <a:r>
                                <a:rPr sz="900" dirty="0">
                                  <a:latin typeface="Arial"/>
                                  <a:ea typeface="Arial"/>
                                  <a:cs typeface="Arial"/>
                                  <a:sym typeface="Arial"/>
                                </a:rPr>
                                <a: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666666"/>
                              </a:solidFill>
                            </a:lnB>
                          </a:tcPr>
                        </a:tc>
                        <a:tc>
                          <a:txBody>
                            <a:bodyPr/>
                            <a:lstStyle/>
                            <a:p>
                              <a:pPr defTabSz="914400">
                                <a:defRPr sz="1800"/>
                              </a:pPr>
                              <a:r>
                                <a:rPr sz="900" dirty="0">
                                  <a:latin typeface="Arial"/>
                                  <a:ea typeface="Arial"/>
                                  <a:cs typeface="Arial"/>
                                  <a:sym typeface="Arial"/>
                                </a:rPr>
                                <a: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dirty="0">
                                  <a:latin typeface="Arial"/>
                                  <a:ea typeface="Arial"/>
                                  <a:cs typeface="Arial"/>
                                  <a:sym typeface="Arial"/>
                                </a:rPr>
                                <a: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3"/>
                          </a:ext>
                        </a:extLst>
                      </a:tr>
                    </a:tbl>
                  </a:graphicData>
                </a:graphic>
              </p:graphicFrame>
            </mc:Choice>
            <mc:Fallback xmlns="">
              <p:graphicFrame>
                <p:nvGraphicFramePr>
                  <p:cNvPr id="285" name="Table 50"/>
                  <p:cNvGraphicFramePr/>
                  <p:nvPr>
                    <p:extLst>
                      <p:ext uri="{D42A27DB-BD31-4B8C-83A1-F6EECF244321}">
                        <p14:modId xmlns:p14="http://schemas.microsoft.com/office/powerpoint/2010/main" val="593736165"/>
                      </p:ext>
                    </p:extLst>
                  </p:nvPr>
                </p:nvGraphicFramePr>
                <p:xfrm>
                  <a:off x="3464302" y="5004644"/>
                  <a:ext cx="3774698" cy="1319956"/>
                </p:xfrm>
                <a:graphic>
                  <a:graphicData uri="http://schemas.openxmlformats.org/drawingml/2006/table">
                    <a:tbl>
                      <a:tblPr/>
                      <a:tblGrid>
                        <a:gridCol w="1963044">
                          <a:extLst>
                            <a:ext uri="{9D8B030D-6E8A-4147-A177-3AD203B41FA5}">
                              <a16:colId xmlns:a16="http://schemas.microsoft.com/office/drawing/2014/main" val="20000"/>
                            </a:ext>
                          </a:extLst>
                        </a:gridCol>
                        <a:gridCol w="1054419">
                          <a:extLst>
                            <a:ext uri="{9D8B030D-6E8A-4147-A177-3AD203B41FA5}">
                              <a16:colId xmlns:a16="http://schemas.microsoft.com/office/drawing/2014/main" val="20001"/>
                            </a:ext>
                          </a:extLst>
                        </a:gridCol>
                        <a:gridCol w="757235">
                          <a:extLst>
                            <a:ext uri="{9D8B030D-6E8A-4147-A177-3AD203B41FA5}">
                              <a16:colId xmlns:a16="http://schemas.microsoft.com/office/drawing/2014/main" val="20002"/>
                            </a:ext>
                          </a:extLst>
                        </a:gridCol>
                      </a:tblGrid>
                      <a:tr h="486006">
                        <a:tc>
                          <a:txBody>
                            <a:bodyPr/>
                            <a:lstStyle/>
                            <a:p>
                              <a:pPr defTabSz="914400">
                                <a:defRPr sz="1800"/>
                              </a:pPr>
                              <a:r>
                                <a:rPr sz="900" b="1">
                                  <a:latin typeface="Arial"/>
                                  <a:ea typeface="Arial"/>
                                  <a:cs typeface="Arial"/>
                                  <a:sym typeface="Arial"/>
                                </a:rPr>
                                <a:t>Comparison</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b="1">
                                  <a:latin typeface="Arial"/>
                                  <a:ea typeface="Arial"/>
                                  <a:cs typeface="Arial"/>
                                  <a:sym typeface="Arial"/>
                                </a:rPr>
                                <a:t>Empirical Choice Probability</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b="1">
                                  <a:latin typeface="Arial"/>
                                  <a:ea typeface="Arial"/>
                                  <a:cs typeface="Arial"/>
                                  <a:sym typeface="Arial"/>
                                </a:rPr>
                                <a:t>Model Probability</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0"/>
                          </a:ext>
                        </a:extLst>
                      </a:tr>
                      <a:tr h="325992">
                        <a:tc>
                          <a:txBody>
                            <a:bodyPr/>
                            <a:lstStyle/>
                            <a:p>
                              <a:pPr defTabSz="914400">
                                <a:defRPr sz="1800"/>
                              </a:pPr>
                              <a:r>
                                <a:rPr sz="900">
                                  <a:latin typeface="Arial"/>
                                  <a:ea typeface="Arial"/>
                                  <a:cs typeface="Arial"/>
                                  <a:sym typeface="Arial"/>
                                </a:rPr>
                                <a:t>d(owl, mouse) &lt; d(owl, elephant)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2400" b="1">
                                  <a:solidFill>
                                    <a:srgbClr val="3A47B2"/>
                                  </a:solidFill>
                                  <a:latin typeface="Arial"/>
                                  <a:ea typeface="Arial"/>
                                  <a:cs typeface="Arial"/>
                                  <a:sym typeface="Arial"/>
                                </a:defRPr>
                              </a:pPr>
                              <a:r>
                                <a:rPr sz="900" dirty="0"/>
                                <a:t>4</a:t>
                              </a:r>
                              <a:r>
                                <a:rPr sz="900" b="0" dirty="0">
                                  <a:solidFill>
                                    <a:srgbClr val="000000"/>
                                  </a:solidFill>
                                </a:rPr>
                                <a:t>/</a:t>
                              </a:r>
                              <a:r>
                                <a:rPr lang="en-US" sz="900" b="1" dirty="0">
                                  <a:solidFill>
                                    <a:srgbClr val="008000"/>
                                  </a:solidFill>
                                </a:rPr>
                                <a:t>5</a:t>
                              </a:r>
                              <a:r>
                                <a:rPr sz="900" dirty="0">
                                  <a:solidFill>
                                    <a:schemeClr val="accent3"/>
                                  </a:solidFill>
                                </a:rPr>
                                <a:t>5</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a:solidFill>
                                    <a:srgbClr val="7030A0"/>
                                  </a:solidFill>
                                  <a:latin typeface="Arial"/>
                                  <a:ea typeface="Arial"/>
                                  <a:cs typeface="Arial"/>
                                  <a:sym typeface="Arial"/>
                                </a:rPr>
                                <a:t>0.87</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1"/>
                          </a:ext>
                        </a:extLst>
                      </a:tr>
                      <a:tr h="264796">
                        <a:tc>
                          <a:txBody>
                            <a:bodyPr/>
                            <a:lstStyle/>
                            <a:p>
                              <a:pPr defTabSz="914400">
                                <a:defRPr sz="1800"/>
                              </a:pPr>
                              <a:r>
                                <a:rPr sz="900">
                                  <a:latin typeface="Arial"/>
                                  <a:ea typeface="Arial"/>
                                  <a:cs typeface="Arial"/>
                                  <a:sym typeface="Arial"/>
                                </a:rPr>
                                <a:t>d(owl, cow) &lt; d(owl, frog)</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2400" b="1">
                                  <a:solidFill>
                                    <a:srgbClr val="3A47B2"/>
                                  </a:solidFill>
                                  <a:latin typeface="Arial"/>
                                  <a:ea typeface="Arial"/>
                                  <a:cs typeface="Arial"/>
                                  <a:sym typeface="Arial"/>
                                </a:defRPr>
                              </a:pPr>
                              <a:r>
                                <a:rPr sz="900" dirty="0"/>
                                <a:t>1</a:t>
                              </a:r>
                              <a:r>
                                <a:rPr sz="900" b="0" dirty="0">
                                  <a:solidFill>
                                    <a:srgbClr val="000000"/>
                                  </a:solidFill>
                                </a:rPr>
                                <a:t>/</a:t>
                              </a:r>
                              <a:r>
                                <a:rPr lang="en-US" sz="900" b="1" dirty="0">
                                  <a:solidFill>
                                    <a:srgbClr val="008000"/>
                                  </a:solidFill>
                                </a:rPr>
                                <a:t>5</a:t>
                              </a:r>
                              <a:r>
                                <a:rPr sz="900" dirty="0">
                                  <a:solidFill>
                                    <a:schemeClr val="accent3"/>
                                  </a:solidFill>
                                </a:rPr>
                                <a:t>5</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a:solidFill>
                                    <a:srgbClr val="7030A0"/>
                                  </a:solidFill>
                                  <a:latin typeface="Arial"/>
                                  <a:ea typeface="Arial"/>
                                  <a:cs typeface="Arial"/>
                                  <a:sym typeface="Arial"/>
                                </a:rPr>
                                <a:t>0.15</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2"/>
                          </a:ext>
                        </a:extLst>
                      </a:tr>
                      <a:tr h="243162">
                        <a:tc>
                          <a:txBody>
                            <a:bodyPr/>
                            <a:lstStyle/>
                            <a:p>
                              <a:pPr defTabSz="914400">
                                <a:defRPr sz="1800"/>
                              </a:pPr>
                              <a:r>
                                <a:rPr sz="900" dirty="0">
                                  <a:latin typeface="Arial"/>
                                  <a:ea typeface="Arial"/>
                                  <a:cs typeface="Arial"/>
                                  <a:sym typeface="Arial"/>
                                </a:rPr>
                                <a: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666666"/>
                              </a:solidFill>
                            </a:lnB>
                          </a:tcPr>
                        </a:tc>
                        <a:tc>
                          <a:txBody>
                            <a:bodyPr/>
                            <a:lstStyle/>
                            <a:p>
                              <a:pPr defTabSz="914400">
                                <a:defRPr sz="1800"/>
                              </a:pPr>
                              <a:r>
                                <a:rPr sz="900" dirty="0">
                                  <a:latin typeface="Arial"/>
                                  <a:ea typeface="Arial"/>
                                  <a:cs typeface="Arial"/>
                                  <a:sym typeface="Arial"/>
                                </a:rPr>
                                <a: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tc>
                          <a:txBody>
                            <a:bodyPr/>
                            <a:lstStyle/>
                            <a:p>
                              <a:pPr defTabSz="914400">
                                <a:defRPr sz="1800"/>
                              </a:pPr>
                              <a:r>
                                <a:rPr sz="900" dirty="0">
                                  <a:latin typeface="Arial"/>
                                  <a:ea typeface="Arial"/>
                                  <a:cs typeface="Arial"/>
                                  <a:sym typeface="Arial"/>
                                </a:rPr>
                                <a:t>...</a:t>
                              </a:r>
                            </a:p>
                          </a:txBody>
                          <a:tcPr marL="35719" marR="35719" marT="35719" marB="35719" horzOverflow="overflow">
                            <a:lnL w="19050">
                              <a:solidFill>
                                <a:srgbClr val="9E9E9E"/>
                              </a:solidFill>
                            </a:lnL>
                            <a:lnR w="19050">
                              <a:solidFill>
                                <a:srgbClr val="9E9E9E"/>
                              </a:solidFill>
                            </a:lnR>
                            <a:lnT w="19050">
                              <a:solidFill>
                                <a:srgbClr val="9E9E9E"/>
                              </a:solidFill>
                            </a:lnT>
                            <a:lnB w="19050">
                              <a:solidFill>
                                <a:srgbClr val="9E9E9E"/>
                              </a:solidFill>
                            </a:lnB>
                          </a:tcPr>
                        </a:tc>
                        <a:extLst>
                          <a:ext uri="{0D108BD9-81ED-4DB2-BD59-A6C34878D82A}">
                            <a16:rowId xmlns:a16="http://schemas.microsoft.com/office/drawing/2014/main" val="10003"/>
                          </a:ext>
                        </a:extLst>
                      </a:tr>
                    </a:tbl>
                  </a:graphicData>
                </a:graphic>
              </p:graphicFrame>
            </mc:Fallback>
          </mc:AlternateContent>
        </p:grpSp>
      </p:grpSp>
      <p:grpSp>
        <p:nvGrpSpPr>
          <p:cNvPr id="21" name="Group 20">
            <a:extLst>
              <a:ext uri="{FF2B5EF4-FFF2-40B4-BE49-F238E27FC236}">
                <a16:creationId xmlns:a16="http://schemas.microsoft.com/office/drawing/2014/main" id="{BFE3718F-0E2E-4914-B332-AA3CD7733278}"/>
              </a:ext>
            </a:extLst>
          </p:cNvPr>
          <p:cNvGrpSpPr/>
          <p:nvPr/>
        </p:nvGrpSpPr>
        <p:grpSpPr>
          <a:xfrm>
            <a:off x="2605382" y="1661018"/>
            <a:ext cx="2605039" cy="3139582"/>
            <a:chOff x="2605382" y="1661018"/>
            <a:chExt cx="2605039" cy="3139582"/>
          </a:xfrm>
        </p:grpSpPr>
        <p:sp>
          <p:nvSpPr>
            <p:cNvPr id="297" name="Arrow"/>
            <p:cNvSpPr/>
            <p:nvPr/>
          </p:nvSpPr>
          <p:spPr>
            <a:xfrm>
              <a:off x="3598626" y="2707826"/>
              <a:ext cx="148576" cy="218971"/>
            </a:xfrm>
            <a:prstGeom prst="rightArrow">
              <a:avLst>
                <a:gd name="adj1" fmla="val 60000"/>
                <a:gd name="adj2" fmla="val 50000"/>
              </a:avLst>
            </a:prstGeom>
            <a:solidFill>
              <a:srgbClr val="7C7B80"/>
            </a:solidFill>
            <a:ln w="12700" cap="flat">
              <a:noFill/>
              <a:miter lim="400000"/>
            </a:ln>
            <a:effectLst/>
          </p:spPr>
          <p:txBody>
            <a:bodyPr wrap="square" lIns="17145" tIns="17145" rIns="17145" bIns="17145" numCol="1" anchor="ctr">
              <a:noAutofit/>
            </a:bodyPr>
            <a:lstStyle/>
            <a:p>
              <a:pPr defTabSz="133350">
                <a:spcBef>
                  <a:spcPts val="263"/>
                </a:spcBef>
                <a:defRPr sz="800">
                  <a:latin typeface="Calibri"/>
                  <a:ea typeface="Calibri"/>
                  <a:cs typeface="Calibri"/>
                  <a:sym typeface="Calibri"/>
                </a:defRPr>
              </a:pPr>
              <a:endParaRPr sz="300"/>
            </a:p>
          </p:txBody>
        </p:sp>
        <p:grpSp>
          <p:nvGrpSpPr>
            <p:cNvPr id="300" name="Group"/>
            <p:cNvGrpSpPr/>
            <p:nvPr/>
          </p:nvGrpSpPr>
          <p:grpSpPr>
            <a:xfrm>
              <a:off x="3808873" y="1661018"/>
              <a:ext cx="1401548" cy="2312589"/>
              <a:chOff x="0" y="0"/>
              <a:chExt cx="1964630" cy="3241687"/>
            </a:xfrm>
          </p:grpSpPr>
          <p:sp>
            <p:nvSpPr>
              <p:cNvPr id="298" name="Rounded Rectangle"/>
              <p:cNvSpPr/>
              <p:nvPr/>
            </p:nvSpPr>
            <p:spPr>
              <a:xfrm>
                <a:off x="0" y="839004"/>
                <a:ext cx="1964631" cy="1563679"/>
              </a:xfrm>
              <a:prstGeom prst="roundRect">
                <a:avLst>
                  <a:gd name="adj" fmla="val 10000"/>
                </a:avLst>
              </a:prstGeom>
              <a:gradFill flip="none" rotWithShape="1">
                <a:gsLst>
                  <a:gs pos="0">
                    <a:srgbClr val="D1D1D1"/>
                  </a:gs>
                  <a:gs pos="50000">
                    <a:srgbClr val="C7C7C7"/>
                  </a:gs>
                  <a:gs pos="100000">
                    <a:srgbClr val="C0C0C0"/>
                  </a:gs>
                </a:gsLst>
                <a:lin ang="5400000" scaled="0"/>
              </a:gradFill>
              <a:ln w="6350" cap="flat">
                <a:solidFill>
                  <a:srgbClr val="A5A5A5"/>
                </a:solidFill>
                <a:prstDash val="solid"/>
                <a:miter lim="800000"/>
              </a:ln>
              <a:effectLst/>
            </p:spPr>
            <p:txBody>
              <a:bodyPr wrap="square" lIns="17145" tIns="17145" rIns="17145" bIns="17145" numCol="1" anchor="ctr">
                <a:noAutofit/>
              </a:bodyPr>
              <a:lstStyle/>
              <a:p>
                <a:pPr defTabSz="266700">
                  <a:spcBef>
                    <a:spcPts val="263"/>
                  </a:spcBef>
                  <a:defRPr sz="1800">
                    <a:latin typeface="Calibri"/>
                    <a:ea typeface="Calibri"/>
                    <a:cs typeface="Calibri"/>
                    <a:sym typeface="Calibri"/>
                  </a:defRPr>
                </a:pPr>
                <a:endParaRPr sz="675"/>
              </a:p>
            </p:txBody>
          </p:sp>
          <p:sp>
            <p:nvSpPr>
              <p:cNvPr id="299" name="Predict trial-by-trial response using decision model"/>
              <p:cNvSpPr txBox="1"/>
              <p:nvPr/>
            </p:nvSpPr>
            <p:spPr>
              <a:xfrm>
                <a:off x="39209" y="-1"/>
                <a:ext cx="1886213" cy="32416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711200">
                  <a:spcBef>
                    <a:spcPts val="600"/>
                  </a:spcBef>
                  <a:defRPr sz="2000">
                    <a:latin typeface="Graphik"/>
                    <a:ea typeface="Graphik"/>
                    <a:cs typeface="Graphik"/>
                    <a:sym typeface="Graphik"/>
                  </a:defRPr>
                </a:lvl1pPr>
              </a:lstStyle>
              <a:p>
                <a:pPr algn="ctr"/>
                <a:r>
                  <a:rPr sz="1400" dirty="0"/>
                  <a:t>Predict trial-by-trial response using decision model</a:t>
                </a:r>
              </a:p>
            </p:txBody>
          </p:sp>
        </p:grpSp>
        <p:grpSp>
          <p:nvGrpSpPr>
            <p:cNvPr id="11" name="Group 10">
              <a:extLst>
                <a:ext uri="{FF2B5EF4-FFF2-40B4-BE49-F238E27FC236}">
                  <a16:creationId xmlns:a16="http://schemas.microsoft.com/office/drawing/2014/main" id="{EDBEBFDB-1D96-4603-91D3-72A3F7DDE345}"/>
                </a:ext>
              </a:extLst>
            </p:cNvPr>
            <p:cNvGrpSpPr/>
            <p:nvPr/>
          </p:nvGrpSpPr>
          <p:grpSpPr>
            <a:xfrm>
              <a:off x="2605382" y="3791799"/>
              <a:ext cx="2576218" cy="1008801"/>
              <a:chOff x="3372663" y="3572036"/>
              <a:chExt cx="2576218" cy="1008801"/>
            </a:xfrm>
          </p:grpSpPr>
          <p:sp>
            <p:nvSpPr>
              <p:cNvPr id="314" name="D = d(owl, cow) - d(owl,  frog) + noise"/>
              <p:cNvSpPr txBox="1"/>
              <p:nvPr/>
            </p:nvSpPr>
            <p:spPr>
              <a:xfrm>
                <a:off x="3572103" y="4178183"/>
                <a:ext cx="2114361" cy="188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2600" i="1"/>
                </a:lvl1pPr>
              </a:lstStyle>
              <a:p>
                <a:r>
                  <a:rPr sz="975" dirty="0"/>
                  <a:t>D = d(owl, cow) - d(owl,  frog) + noise</a:t>
                </a:r>
              </a:p>
            </p:txBody>
          </p:sp>
          <mc:AlternateContent xmlns:mc="http://schemas.openxmlformats.org/markup-compatibility/2006" xmlns:a14="http://schemas.microsoft.com/office/drawing/2010/main">
            <mc:Choice Requires="a14">
              <p:sp>
                <p:nvSpPr>
                  <p:cNvPr id="315" name="Text"/>
                  <p:cNvSpPr txBox="1"/>
                  <p:nvPr/>
                </p:nvSpPr>
                <p:spPr>
                  <a:xfrm>
                    <a:off x="3372663" y="4380782"/>
                    <a:ext cx="2576218" cy="20005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19050" tIns="19050" rIns="19050" bIns="19050" anchor="ctr">
                    <a:spAutoFit/>
                  </a:bodyPr>
                  <a:lstStyle>
                    <a:lvl1pPr>
                      <a:defRPr i="1"/>
                    </a:lvl1pPr>
                  </a:lstStyle>
                  <a:p>
                    <a:pPr/>
                    <a14:m>
                      <m:oMathPara xmlns:m="http://schemas.openxmlformats.org/officeDocument/2006/math">
                        <m:oMathParaPr>
                          <m:jc m:val="center"/>
                        </m:oMathParaPr>
                        <m:oMath xmlns:m="http://schemas.openxmlformats.org/officeDocument/2006/math">
                          <m:r>
                            <a:rPr sz="1050">
                              <a:solidFill>
                                <a:srgbClr val="000000"/>
                              </a:solidFill>
                              <a:latin typeface="Cambria Math" panose="02040503050406030204" pitchFamily="18" charset="0"/>
                            </a:rPr>
                            <m:t>𝑃</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𝑑</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𝑜𝑤𝑙</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𝑐𝑜𝑤</m:t>
                          </m:r>
                          <m:r>
                            <a:rPr sz="1050">
                              <a:solidFill>
                                <a:srgbClr val="000000"/>
                              </a:solidFill>
                              <a:latin typeface="Cambria Math" panose="02040503050406030204" pitchFamily="18" charset="0"/>
                            </a:rPr>
                            <m:t>)&lt;</m:t>
                          </m:r>
                          <m:r>
                            <a:rPr sz="1050">
                              <a:solidFill>
                                <a:srgbClr val="000000"/>
                              </a:solidFill>
                              <a:latin typeface="Cambria Math" panose="02040503050406030204" pitchFamily="18" charset="0"/>
                            </a:rPr>
                            <m:t>𝑑</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𝑜𝑤𝑙</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𝑓𝑟𝑜𝑔</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𝑃</m:t>
                          </m:r>
                          <m:r>
                            <a:rPr sz="1050">
                              <a:solidFill>
                                <a:srgbClr val="000000"/>
                              </a:solidFill>
                              <a:latin typeface="Cambria Math" panose="02040503050406030204" pitchFamily="18" charset="0"/>
                            </a:rPr>
                            <m:t>(</m:t>
                          </m:r>
                          <m:r>
                            <a:rPr sz="1050">
                              <a:solidFill>
                                <a:srgbClr val="000000"/>
                              </a:solidFill>
                              <a:latin typeface="Cambria Math" panose="02040503050406030204" pitchFamily="18" charset="0"/>
                            </a:rPr>
                            <m:t>𝐷</m:t>
                          </m:r>
                          <m:r>
                            <a:rPr sz="1050">
                              <a:solidFill>
                                <a:srgbClr val="000000"/>
                              </a:solidFill>
                              <a:latin typeface="Cambria Math" panose="02040503050406030204" pitchFamily="18" charset="0"/>
                            </a:rPr>
                            <m:t>&lt;</m:t>
                          </m:r>
                          <m:r>
                            <a:rPr sz="1050">
                              <a:solidFill>
                                <a:srgbClr val="000000"/>
                              </a:solidFill>
                              <a:latin typeface="Cambria Math" panose="02040503050406030204" pitchFamily="18" charset="0"/>
                            </a:rPr>
                            <m:t>0</m:t>
                          </m:r>
                          <m:r>
                            <a:rPr sz="1050">
                              <a:solidFill>
                                <a:srgbClr val="000000"/>
                              </a:solidFill>
                              <a:latin typeface="Cambria Math" panose="02040503050406030204" pitchFamily="18" charset="0"/>
                            </a:rPr>
                            <m:t>)</m:t>
                          </m:r>
                        </m:oMath>
                      </m:oMathPara>
                    </a14:m>
                    <a:endParaRPr sz="900"/>
                  </a:p>
                </p:txBody>
              </p:sp>
            </mc:Choice>
            <mc:Fallback xmlns="">
              <p:sp>
                <p:nvSpPr>
                  <p:cNvPr id="315" name="Text"/>
                  <p:cNvSpPr txBox="1">
                    <a:spLocks noRot="1" noChangeAspect="1" noMove="1" noResize="1" noEditPoints="1" noAdjustHandles="1" noChangeArrowheads="1" noChangeShapeType="1" noTextEdit="1"/>
                  </p:cNvSpPr>
                  <p:nvPr/>
                </p:nvSpPr>
                <p:spPr>
                  <a:xfrm>
                    <a:off x="3372663" y="4380782"/>
                    <a:ext cx="2576218" cy="200055"/>
                  </a:xfrm>
                  <a:prstGeom prst="rect">
                    <a:avLst/>
                  </a:prstGeom>
                  <a:blipFill>
                    <a:blip r:embed="rId7"/>
                    <a:stretch>
                      <a:fillRect r="-709" b="-21212"/>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grpSp>
            <p:nvGrpSpPr>
              <p:cNvPr id="326" name="Group"/>
              <p:cNvGrpSpPr/>
              <p:nvPr/>
            </p:nvGrpSpPr>
            <p:grpSpPr>
              <a:xfrm>
                <a:off x="4056060" y="3572036"/>
                <a:ext cx="1068002" cy="643006"/>
                <a:chOff x="0" y="0"/>
                <a:chExt cx="2848004" cy="1714681"/>
              </a:xfrm>
            </p:grpSpPr>
            <p:pic>
              <p:nvPicPr>
                <p:cNvPr id="319" name="Image" descr="Image"/>
                <p:cNvPicPr>
                  <a:picLocks noChangeAspect="1"/>
                </p:cNvPicPr>
                <p:nvPr/>
              </p:nvPicPr>
              <p:blipFill>
                <a:blip r:embed="rId8"/>
                <a:srcRect l="6615" r="16006" b="7458"/>
                <a:stretch>
                  <a:fillRect/>
                </a:stretch>
              </p:blipFill>
              <p:spPr>
                <a:xfrm>
                  <a:off x="0" y="13925"/>
                  <a:ext cx="2848004" cy="1273041"/>
                </a:xfrm>
                <a:prstGeom prst="rect">
                  <a:avLst/>
                </a:prstGeom>
                <a:ln w="12700" cap="flat">
                  <a:noFill/>
                  <a:miter lim="400000"/>
                </a:ln>
                <a:effectLst/>
              </p:spPr>
            </p:pic>
            <p:sp>
              <p:nvSpPr>
                <p:cNvPr id="320" name="Straight Connector 18"/>
                <p:cNvSpPr/>
                <p:nvPr/>
              </p:nvSpPr>
              <p:spPr>
                <a:xfrm flipH="1">
                  <a:off x="993868" y="0"/>
                  <a:ext cx="1" cy="1300773"/>
                </a:xfrm>
                <a:prstGeom prst="line">
                  <a:avLst/>
                </a:prstGeom>
                <a:noFill/>
                <a:ln w="25400" cap="flat">
                  <a:solidFill>
                    <a:srgbClr val="000000"/>
                  </a:solidFill>
                  <a:prstDash val="dash"/>
                  <a:round/>
                </a:ln>
                <a:effectLst/>
              </p:spPr>
              <p:txBody>
                <a:bodyPr wrap="square" lIns="17145" tIns="17145" rIns="17145" bIns="17145" numCol="1" anchor="t">
                  <a:noAutofit/>
                </a:bodyPr>
                <a:lstStyle/>
                <a:p>
                  <a:pPr defTabSz="342900">
                    <a:defRPr sz="1800">
                      <a:latin typeface="Calibri"/>
                      <a:ea typeface="Calibri"/>
                      <a:cs typeface="Calibri"/>
                      <a:sym typeface="Calibri"/>
                    </a:defRPr>
                  </a:pPr>
                  <a:endParaRPr sz="675"/>
                </a:p>
              </p:txBody>
            </p:sp>
            <mc:AlternateContent xmlns:mc="http://schemas.openxmlformats.org/markup-compatibility/2006" xmlns:a14="http://schemas.microsoft.com/office/drawing/2010/main">
              <mc:Choice Requires="a14">
                <p:sp>
                  <p:nvSpPr>
                    <p:cNvPr id="321" name="Equation"/>
                    <p:cNvSpPr txBox="1"/>
                    <p:nvPr/>
                  </p:nvSpPr>
                  <p:spPr>
                    <a:xfrm>
                      <a:off x="436474" y="1140162"/>
                      <a:ext cx="795090" cy="574517"/>
                    </a:xfrm>
                    <a:prstGeom prst="rect">
                      <a:avLst/>
                    </a:prstGeom>
                    <a:noFill/>
                    <a:ln w="12700" cap="flat">
                      <a:noFill/>
                      <a:miter lim="400000"/>
                    </a:ln>
                    <a:effectLst/>
                  </p:spPr>
                  <p:txBody>
                    <a:bodyPr wrap="none" lIns="0" tIns="0" rIns="0" bIns="0">
                      <a:spAutoFit/>
                    </a:bodyPr>
                    <a:lstStyle/>
                    <a:p>
                      <a:pPr defTabSz="342900" latinLnBrk="1">
                        <a:defRPr sz="1800"/>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𝝈</m:t>
                            </m:r>
                          </m:oMath>
                        </m:oMathPara>
                      </a14:m>
                      <a:endParaRPr lang="en-US" sz="1400" b="1" dirty="0">
                        <a:solidFill>
                          <a:srgbClr val="FF0000"/>
                        </a:solidFill>
                      </a:endParaRPr>
                    </a:p>
                  </p:txBody>
                </p:sp>
              </mc:Choice>
              <mc:Fallback xmlns="">
                <p:sp>
                  <p:nvSpPr>
                    <p:cNvPr id="321" name="Equation"/>
                    <p:cNvSpPr txBox="1">
                      <a:spLocks noRot="1" noChangeAspect="1" noMove="1" noResize="1" noEditPoints="1" noAdjustHandles="1" noChangeArrowheads="1" noChangeShapeType="1" noTextEdit="1"/>
                    </p:cNvSpPr>
                    <p:nvPr/>
                  </p:nvSpPr>
                  <p:spPr>
                    <a:xfrm>
                      <a:off x="436474" y="1140162"/>
                      <a:ext cx="795090" cy="574517"/>
                    </a:xfrm>
                    <a:prstGeom prst="rect">
                      <a:avLst/>
                    </a:prstGeom>
                    <a:blipFill>
                      <a:blip r:embed="rId9"/>
                      <a:stretch>
                        <a:fillRect l="-2041" r="-6122" b="-28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Equation"/>
                    <p:cNvSpPr txBox="1"/>
                    <p:nvPr/>
                  </p:nvSpPr>
                  <p:spPr>
                    <a:xfrm>
                      <a:off x="1718261" y="1140164"/>
                      <a:ext cx="436016" cy="574517"/>
                    </a:xfrm>
                    <a:prstGeom prst="rect">
                      <a:avLst/>
                    </a:prstGeom>
                    <a:noFill/>
                    <a:ln w="12700" cap="flat">
                      <a:noFill/>
                      <a:miter lim="400000"/>
                    </a:ln>
                    <a:effectLst/>
                  </p:spPr>
                  <p:txBody>
                    <a:bodyPr wrap="none" lIns="0" tIns="0" rIns="0" bIns="0">
                      <a:spAutoFit/>
                    </a:bodyPr>
                    <a:lstStyle/>
                    <a:p>
                      <a:pPr defTabSz="342900" latinLnBrk="1">
                        <a:defRPr sz="1800"/>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𝝈</m:t>
                            </m:r>
                          </m:oMath>
                        </m:oMathPara>
                      </a14:m>
                      <a:endParaRPr lang="en-US" sz="1400" b="1" dirty="0">
                        <a:solidFill>
                          <a:srgbClr val="FF0000"/>
                        </a:solidFill>
                      </a:endParaRPr>
                    </a:p>
                  </p:txBody>
                </p:sp>
              </mc:Choice>
              <mc:Fallback xmlns="">
                <p:sp>
                  <p:nvSpPr>
                    <p:cNvPr id="322" name="Equation"/>
                    <p:cNvSpPr txBox="1">
                      <a:spLocks noRot="1" noChangeAspect="1" noMove="1" noResize="1" noEditPoints="1" noAdjustHandles="1" noChangeArrowheads="1" noChangeShapeType="1" noTextEdit="1"/>
                    </p:cNvSpPr>
                    <p:nvPr/>
                  </p:nvSpPr>
                  <p:spPr>
                    <a:xfrm>
                      <a:off x="1718261" y="1140164"/>
                      <a:ext cx="436016" cy="574517"/>
                    </a:xfrm>
                    <a:prstGeom prst="rect">
                      <a:avLst/>
                    </a:prstGeom>
                    <a:blipFill>
                      <a:blip r:embed="rId10"/>
                      <a:stretch>
                        <a:fillRect l="-11111" r="-11111" b="-2857"/>
                      </a:stretch>
                    </a:blipFill>
                    <a:ln w="12700" cap="flat">
                      <a:noFill/>
                      <a:miter lim="400000"/>
                    </a:ln>
                    <a:effectLst/>
                  </p:spPr>
                  <p:txBody>
                    <a:bodyPr/>
                    <a:lstStyle/>
                    <a:p>
                      <a:r>
                        <a:rPr lang="en-US">
                          <a:noFill/>
                        </a:rPr>
                        <a:t> </a:t>
                      </a:r>
                    </a:p>
                  </p:txBody>
                </p:sp>
              </mc:Fallback>
            </mc:AlternateContent>
            <p:sp>
              <p:nvSpPr>
                <p:cNvPr id="323" name="Straight Connector 18"/>
                <p:cNvSpPr/>
                <p:nvPr/>
              </p:nvSpPr>
              <p:spPr>
                <a:xfrm flipH="1">
                  <a:off x="1435873" y="1646"/>
                  <a:ext cx="1" cy="1300773"/>
                </a:xfrm>
                <a:prstGeom prst="line">
                  <a:avLst/>
                </a:prstGeom>
                <a:noFill/>
                <a:ln w="25400" cap="flat">
                  <a:solidFill>
                    <a:srgbClr val="000000"/>
                  </a:solidFill>
                  <a:prstDash val="dash"/>
                  <a:round/>
                </a:ln>
                <a:effectLst/>
              </p:spPr>
              <p:txBody>
                <a:bodyPr wrap="square" lIns="17145" tIns="17145" rIns="17145" bIns="17145" numCol="1" anchor="t">
                  <a:noAutofit/>
                </a:bodyPr>
                <a:lstStyle/>
                <a:p>
                  <a:pPr defTabSz="342900">
                    <a:defRPr sz="1800">
                      <a:latin typeface="Calibri"/>
                      <a:ea typeface="Calibri"/>
                      <a:cs typeface="Calibri"/>
                      <a:sym typeface="Calibri"/>
                    </a:defRPr>
                  </a:pPr>
                  <a:endParaRPr sz="675"/>
                </a:p>
              </p:txBody>
            </p:sp>
            <p:sp>
              <p:nvSpPr>
                <p:cNvPr id="324" name="Straight Connector 18"/>
                <p:cNvSpPr/>
                <p:nvPr/>
              </p:nvSpPr>
              <p:spPr>
                <a:xfrm flipH="1">
                  <a:off x="1883411" y="9201"/>
                  <a:ext cx="1" cy="1300774"/>
                </a:xfrm>
                <a:prstGeom prst="line">
                  <a:avLst/>
                </a:prstGeom>
                <a:noFill/>
                <a:ln w="25400" cap="flat">
                  <a:solidFill>
                    <a:srgbClr val="000000"/>
                  </a:solidFill>
                  <a:prstDash val="dash"/>
                  <a:round/>
                </a:ln>
                <a:effectLst/>
              </p:spPr>
              <p:txBody>
                <a:bodyPr wrap="square" lIns="17145" tIns="17145" rIns="17145" bIns="17145" numCol="1" anchor="t">
                  <a:noAutofit/>
                </a:bodyPr>
                <a:lstStyle/>
                <a:p>
                  <a:pPr defTabSz="342900">
                    <a:defRPr sz="1800">
                      <a:latin typeface="Calibri"/>
                      <a:ea typeface="Calibri"/>
                      <a:cs typeface="Calibri"/>
                      <a:sym typeface="Calibri"/>
                    </a:defRPr>
                  </a:pPr>
                  <a:endParaRPr sz="675"/>
                </a:p>
              </p:txBody>
            </p:sp>
            <p:sp>
              <p:nvSpPr>
                <p:cNvPr id="325" name="0"/>
                <p:cNvSpPr txBox="1"/>
                <p:nvPr/>
              </p:nvSpPr>
              <p:spPr>
                <a:xfrm>
                  <a:off x="1306015" y="1225737"/>
                  <a:ext cx="259717" cy="4092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noAutofit/>
                </a:bodyPr>
                <a:lstStyle>
                  <a:lvl1pPr>
                    <a:defRPr sz="3000">
                      <a:latin typeface="Calibri"/>
                      <a:ea typeface="Calibri"/>
                      <a:cs typeface="Calibri"/>
                      <a:sym typeface="Calibri"/>
                    </a:defRPr>
                  </a:lvl1pPr>
                </a:lstStyle>
                <a:p>
                  <a:r>
                    <a:rPr sz="1125"/>
                    <a:t>0</a:t>
                  </a:r>
                </a:p>
              </p:txBody>
            </p:sp>
          </p:grpSp>
        </p:grpSp>
        <p:sp>
          <p:nvSpPr>
            <p:cNvPr id="71" name="Straight Arrow Connector 34">
              <a:extLst>
                <a:ext uri="{FF2B5EF4-FFF2-40B4-BE49-F238E27FC236}">
                  <a16:creationId xmlns:a16="http://schemas.microsoft.com/office/drawing/2014/main" id="{BA7D4644-E437-4A71-91BD-28F6DBF02274}"/>
                </a:ext>
              </a:extLst>
            </p:cNvPr>
            <p:cNvSpPr/>
            <p:nvPr/>
          </p:nvSpPr>
          <p:spPr>
            <a:xfrm flipH="1">
              <a:off x="3933128" y="3451762"/>
              <a:ext cx="580966" cy="272506"/>
            </a:xfrm>
            <a:prstGeom prst="line">
              <a:avLst/>
            </a:prstGeom>
            <a:ln w="38100">
              <a:solidFill>
                <a:srgbClr val="000000"/>
              </a:solidFill>
              <a:miter/>
              <a:tailEnd type="triangle"/>
            </a:ln>
          </p:spPr>
          <p:txBody>
            <a:bodyPr lIns="17145" rIns="17145"/>
            <a:lstStyle/>
            <a:p>
              <a:pPr defTabSz="342900">
                <a:defRPr sz="1800">
                  <a:latin typeface="Calibri"/>
                  <a:ea typeface="Calibri"/>
                  <a:cs typeface="Calibri"/>
                  <a:sym typeface="Calibri"/>
                </a:defRPr>
              </a:pPr>
              <a:endParaRPr sz="675"/>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4"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Validating the modeling pipeline"/>
          <p:cNvSpPr txBox="1">
            <a:spLocks noGrp="1"/>
          </p:cNvSpPr>
          <p:nvPr>
            <p:ph type="title"/>
          </p:nvPr>
        </p:nvSpPr>
        <p:spPr>
          <a:xfrm>
            <a:off x="94951" y="17436"/>
            <a:ext cx="9038470" cy="1143000"/>
          </a:xfrm>
          <a:prstGeom prst="rect">
            <a:avLst/>
          </a:prstGeom>
        </p:spPr>
        <p:txBody>
          <a:bodyPr/>
          <a:lstStyle/>
          <a:p>
            <a:r>
              <a:rPr lang="en-US" dirty="0"/>
              <a:t>Validation: numerical simulations</a:t>
            </a:r>
            <a:endParaRPr dirty="0"/>
          </a:p>
        </p:txBody>
      </p:sp>
      <p:sp>
        <p:nvSpPr>
          <p:cNvPr id="335" name="The workflow works for at least 7 dimensions"/>
          <p:cNvSpPr txBox="1">
            <a:spLocks noGrp="1"/>
          </p:cNvSpPr>
          <p:nvPr>
            <p:ph type="body" idx="21"/>
          </p:nvPr>
        </p:nvSpPr>
        <p:spPr>
          <a:xfrm>
            <a:off x="105713" y="6125940"/>
            <a:ext cx="7600739" cy="41630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sz="2800" dirty="0">
                <a:latin typeface="+mn-lt"/>
              </a:rPr>
              <a:t>The </a:t>
            </a:r>
            <a:r>
              <a:rPr lang="en-US" sz="2800" dirty="0">
                <a:latin typeface="+mn-lt"/>
              </a:rPr>
              <a:t>analysis</a:t>
            </a:r>
            <a:r>
              <a:rPr sz="2800" dirty="0">
                <a:latin typeface="+mn-lt"/>
              </a:rPr>
              <a:t> works for at least 7 dimensions</a:t>
            </a:r>
            <a:r>
              <a:rPr lang="en-US" sz="2800" dirty="0">
                <a:latin typeface="+mn-lt"/>
              </a:rPr>
              <a:t>.</a:t>
            </a:r>
            <a:endParaRPr sz="2800" dirty="0">
              <a:latin typeface="+mn-lt"/>
            </a:endParaRPr>
          </a:p>
        </p:txBody>
      </p:sp>
      <p:grpSp>
        <p:nvGrpSpPr>
          <p:cNvPr id="349" name="Group"/>
          <p:cNvGrpSpPr/>
          <p:nvPr/>
        </p:nvGrpSpPr>
        <p:grpSpPr>
          <a:xfrm>
            <a:off x="7262118" y="2212295"/>
            <a:ext cx="1734474" cy="2952271"/>
            <a:chOff x="78229" y="41913"/>
            <a:chExt cx="4625262" cy="7872722"/>
          </a:xfrm>
        </p:grpSpPr>
        <p:pic>
          <p:nvPicPr>
            <p:cNvPr id="338" name="RLLs.png" descr="RLLs.png"/>
            <p:cNvPicPr>
              <a:picLocks noChangeAspect="1"/>
            </p:cNvPicPr>
            <p:nvPr/>
          </p:nvPicPr>
          <p:blipFill>
            <a:blip r:embed="rId3"/>
            <a:srcRect l="2483" t="7063" r="77993" b="9847"/>
            <a:stretch>
              <a:fillRect/>
            </a:stretch>
          </p:blipFill>
          <p:spPr>
            <a:xfrm>
              <a:off x="266194" y="533852"/>
              <a:ext cx="4264206" cy="6906206"/>
            </a:xfrm>
            <a:prstGeom prst="rect">
              <a:avLst/>
            </a:prstGeom>
            <a:ln w="12700" cap="flat">
              <a:noFill/>
              <a:miter lim="400000"/>
            </a:ln>
            <a:effectLst/>
          </p:spPr>
        </p:pic>
        <p:sp>
          <p:nvSpPr>
            <p:cNvPr id="339" name="Rand"/>
            <p:cNvSpPr txBox="1"/>
            <p:nvPr/>
          </p:nvSpPr>
          <p:spPr>
            <a:xfrm rot="18900000">
              <a:off x="78229" y="7442710"/>
              <a:ext cx="837837"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Rand</a:t>
              </a:r>
            </a:p>
          </p:txBody>
        </p:sp>
        <p:sp>
          <p:nvSpPr>
            <p:cNvPr id="340" name="1D"/>
            <p:cNvSpPr txBox="1"/>
            <p:nvPr/>
          </p:nvSpPr>
          <p:spPr>
            <a:xfrm rot="18900000">
              <a:off x="805077" y="73792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1D</a:t>
              </a:r>
            </a:p>
          </p:txBody>
        </p:sp>
        <p:sp>
          <p:nvSpPr>
            <p:cNvPr id="341" name="2D"/>
            <p:cNvSpPr txBox="1"/>
            <p:nvPr/>
          </p:nvSpPr>
          <p:spPr>
            <a:xfrm rot="18900000">
              <a:off x="1301906" y="73792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2D</a:t>
              </a:r>
            </a:p>
          </p:txBody>
        </p:sp>
        <p:sp>
          <p:nvSpPr>
            <p:cNvPr id="342" name="3D"/>
            <p:cNvSpPr txBox="1"/>
            <p:nvPr/>
          </p:nvSpPr>
          <p:spPr>
            <a:xfrm rot="18900000">
              <a:off x="1749420" y="73792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3D</a:t>
              </a:r>
            </a:p>
          </p:txBody>
        </p:sp>
        <p:sp>
          <p:nvSpPr>
            <p:cNvPr id="343" name="4D"/>
            <p:cNvSpPr txBox="1"/>
            <p:nvPr/>
          </p:nvSpPr>
          <p:spPr>
            <a:xfrm rot="18900000">
              <a:off x="2147628" y="73792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4D</a:t>
              </a:r>
            </a:p>
          </p:txBody>
        </p:sp>
        <p:sp>
          <p:nvSpPr>
            <p:cNvPr id="344" name="5D"/>
            <p:cNvSpPr txBox="1"/>
            <p:nvPr/>
          </p:nvSpPr>
          <p:spPr>
            <a:xfrm rot="18900000">
              <a:off x="2636964" y="73538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5D</a:t>
              </a:r>
            </a:p>
          </p:txBody>
        </p:sp>
        <p:sp>
          <p:nvSpPr>
            <p:cNvPr id="345" name="6D"/>
            <p:cNvSpPr txBox="1"/>
            <p:nvPr/>
          </p:nvSpPr>
          <p:spPr>
            <a:xfrm rot="18900000">
              <a:off x="3172742" y="73792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6D</a:t>
              </a:r>
            </a:p>
          </p:txBody>
        </p:sp>
        <p:sp>
          <p:nvSpPr>
            <p:cNvPr id="346" name="7D"/>
            <p:cNvSpPr txBox="1"/>
            <p:nvPr/>
          </p:nvSpPr>
          <p:spPr>
            <a:xfrm rot="18900000">
              <a:off x="3643427" y="7353808"/>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7D</a:t>
              </a:r>
            </a:p>
          </p:txBody>
        </p:sp>
        <p:sp>
          <p:nvSpPr>
            <p:cNvPr id="347" name="Best"/>
            <p:cNvSpPr txBox="1"/>
            <p:nvPr/>
          </p:nvSpPr>
          <p:spPr>
            <a:xfrm rot="18900000">
              <a:off x="3985347" y="7353808"/>
              <a:ext cx="718144"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Best</a:t>
              </a:r>
            </a:p>
          </p:txBody>
        </p:sp>
        <p:sp>
          <p:nvSpPr>
            <p:cNvPr id="348" name="True Model: 10D"/>
            <p:cNvSpPr txBox="1"/>
            <p:nvPr/>
          </p:nvSpPr>
          <p:spPr>
            <a:xfrm>
              <a:off x="1443487" y="41913"/>
              <a:ext cx="2393818"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True Model: 10D</a:t>
              </a:r>
            </a:p>
          </p:txBody>
        </p:sp>
      </p:grpSp>
      <p:grpSp>
        <p:nvGrpSpPr>
          <p:cNvPr id="397" name="Group"/>
          <p:cNvGrpSpPr/>
          <p:nvPr/>
        </p:nvGrpSpPr>
        <p:grpSpPr>
          <a:xfrm>
            <a:off x="559409" y="2213330"/>
            <a:ext cx="6658065" cy="2978776"/>
            <a:chOff x="-1" y="41912"/>
            <a:chExt cx="17754837" cy="7943399"/>
          </a:xfrm>
        </p:grpSpPr>
        <p:grpSp>
          <p:nvGrpSpPr>
            <p:cNvPr id="391" name="Group"/>
            <p:cNvGrpSpPr/>
            <p:nvPr/>
          </p:nvGrpSpPr>
          <p:grpSpPr>
            <a:xfrm>
              <a:off x="421690" y="41912"/>
              <a:ext cx="17333146" cy="7943399"/>
              <a:chOff x="78231" y="41913"/>
              <a:chExt cx="17333145" cy="7943397"/>
            </a:xfrm>
          </p:grpSpPr>
          <p:pic>
            <p:nvPicPr>
              <p:cNvPr id="350" name="RLLs.png" descr="RLLs.png"/>
              <p:cNvPicPr>
                <a:picLocks noChangeAspect="1"/>
              </p:cNvPicPr>
              <p:nvPr/>
            </p:nvPicPr>
            <p:blipFill>
              <a:blip r:embed="rId3"/>
              <a:srcRect l="21998" t="7063" b="9847"/>
              <a:stretch>
                <a:fillRect/>
              </a:stretch>
            </p:blipFill>
            <p:spPr>
              <a:xfrm>
                <a:off x="249108" y="497126"/>
                <a:ext cx="17036639" cy="6906206"/>
              </a:xfrm>
              <a:prstGeom prst="rect">
                <a:avLst/>
              </a:prstGeom>
              <a:ln w="12700" cap="flat">
                <a:noFill/>
                <a:miter lim="400000"/>
              </a:ln>
              <a:effectLst/>
            </p:spPr>
          </p:pic>
          <p:sp>
            <p:nvSpPr>
              <p:cNvPr id="351" name="Rand"/>
              <p:cNvSpPr txBox="1"/>
              <p:nvPr/>
            </p:nvSpPr>
            <p:spPr>
              <a:xfrm rot="18900000">
                <a:off x="78231" y="7449884"/>
                <a:ext cx="837837"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Rand</a:t>
                </a:r>
              </a:p>
            </p:txBody>
          </p:sp>
          <p:sp>
            <p:nvSpPr>
              <p:cNvPr id="352" name="1D"/>
              <p:cNvSpPr txBox="1"/>
              <p:nvPr/>
            </p:nvSpPr>
            <p:spPr>
              <a:xfrm rot="18900000">
                <a:off x="805076"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1D</a:t>
                </a:r>
              </a:p>
            </p:txBody>
          </p:sp>
          <p:sp>
            <p:nvSpPr>
              <p:cNvPr id="353" name="2D"/>
              <p:cNvSpPr txBox="1"/>
              <p:nvPr/>
            </p:nvSpPr>
            <p:spPr>
              <a:xfrm rot="18900000">
                <a:off x="1301905"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2D</a:t>
                </a:r>
              </a:p>
            </p:txBody>
          </p:sp>
          <p:sp>
            <p:nvSpPr>
              <p:cNvPr id="354" name="3D"/>
              <p:cNvSpPr txBox="1"/>
              <p:nvPr/>
            </p:nvSpPr>
            <p:spPr>
              <a:xfrm rot="18900000">
                <a:off x="1749423"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3D</a:t>
                </a:r>
              </a:p>
            </p:txBody>
          </p:sp>
          <p:sp>
            <p:nvSpPr>
              <p:cNvPr id="355" name="4D"/>
              <p:cNvSpPr txBox="1"/>
              <p:nvPr/>
            </p:nvSpPr>
            <p:spPr>
              <a:xfrm rot="18900000">
                <a:off x="2173276" y="7386385"/>
                <a:ext cx="444565"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Canela Text Bold"/>
                    <a:ea typeface="Canela Text Bold"/>
                    <a:cs typeface="Canela Text Bold"/>
                    <a:sym typeface="Canela Text Bold"/>
                  </a:defRPr>
                </a:lvl1pPr>
              </a:lstStyle>
              <a:p>
                <a:r>
                  <a:rPr sz="900"/>
                  <a:t>4D</a:t>
                </a:r>
              </a:p>
            </p:txBody>
          </p:sp>
          <p:sp>
            <p:nvSpPr>
              <p:cNvPr id="356" name="5D"/>
              <p:cNvSpPr txBox="1"/>
              <p:nvPr/>
            </p:nvSpPr>
            <p:spPr>
              <a:xfrm rot="18900000">
                <a:off x="2636964" y="73609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5D</a:t>
                </a:r>
              </a:p>
            </p:txBody>
          </p:sp>
          <p:sp>
            <p:nvSpPr>
              <p:cNvPr id="357" name="6D"/>
              <p:cNvSpPr txBox="1"/>
              <p:nvPr/>
            </p:nvSpPr>
            <p:spPr>
              <a:xfrm rot="18900000">
                <a:off x="3172742"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6D</a:t>
                </a:r>
              </a:p>
            </p:txBody>
          </p:sp>
          <p:sp>
            <p:nvSpPr>
              <p:cNvPr id="358" name="7D"/>
              <p:cNvSpPr txBox="1"/>
              <p:nvPr/>
            </p:nvSpPr>
            <p:spPr>
              <a:xfrm rot="18900000">
                <a:off x="3643428" y="73609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7D</a:t>
                </a:r>
              </a:p>
            </p:txBody>
          </p:sp>
          <p:sp>
            <p:nvSpPr>
              <p:cNvPr id="359" name="Best"/>
              <p:cNvSpPr txBox="1"/>
              <p:nvPr/>
            </p:nvSpPr>
            <p:spPr>
              <a:xfrm rot="18900000">
                <a:off x="3985347" y="7360985"/>
                <a:ext cx="718144"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dirty="0"/>
                  <a:t>Best</a:t>
                </a:r>
              </a:p>
            </p:txBody>
          </p:sp>
          <p:sp>
            <p:nvSpPr>
              <p:cNvPr id="360" name="Rand"/>
              <p:cNvSpPr txBox="1"/>
              <p:nvPr/>
            </p:nvSpPr>
            <p:spPr>
              <a:xfrm rot="18900000">
                <a:off x="4314193" y="7513385"/>
                <a:ext cx="837837"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Rand</a:t>
                </a:r>
              </a:p>
            </p:txBody>
          </p:sp>
          <p:sp>
            <p:nvSpPr>
              <p:cNvPr id="361" name="1D"/>
              <p:cNvSpPr txBox="1"/>
              <p:nvPr/>
            </p:nvSpPr>
            <p:spPr>
              <a:xfrm rot="18900000">
                <a:off x="5041038" y="74498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1D</a:t>
                </a:r>
              </a:p>
            </p:txBody>
          </p:sp>
          <p:sp>
            <p:nvSpPr>
              <p:cNvPr id="362" name="2D"/>
              <p:cNvSpPr txBox="1"/>
              <p:nvPr/>
            </p:nvSpPr>
            <p:spPr>
              <a:xfrm rot="18900000">
                <a:off x="5537867" y="74498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2D</a:t>
                </a:r>
              </a:p>
            </p:txBody>
          </p:sp>
          <p:sp>
            <p:nvSpPr>
              <p:cNvPr id="363" name="3D"/>
              <p:cNvSpPr txBox="1"/>
              <p:nvPr/>
            </p:nvSpPr>
            <p:spPr>
              <a:xfrm rot="18900000">
                <a:off x="5985384" y="74498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3D</a:t>
                </a:r>
              </a:p>
            </p:txBody>
          </p:sp>
          <p:sp>
            <p:nvSpPr>
              <p:cNvPr id="364" name="4D"/>
              <p:cNvSpPr txBox="1"/>
              <p:nvPr/>
            </p:nvSpPr>
            <p:spPr>
              <a:xfrm rot="18900000">
                <a:off x="6383590" y="74498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4D</a:t>
                </a:r>
              </a:p>
            </p:txBody>
          </p:sp>
          <p:sp>
            <p:nvSpPr>
              <p:cNvPr id="365" name="5D"/>
              <p:cNvSpPr txBox="1"/>
              <p:nvPr/>
            </p:nvSpPr>
            <p:spPr>
              <a:xfrm rot="18900000">
                <a:off x="6898573" y="7424484"/>
                <a:ext cx="444565"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Canela Text Bold"/>
                    <a:ea typeface="Canela Text Bold"/>
                    <a:cs typeface="Canela Text Bold"/>
                    <a:sym typeface="Canela Text Bold"/>
                  </a:defRPr>
                </a:lvl1pPr>
              </a:lstStyle>
              <a:p>
                <a:r>
                  <a:rPr sz="900"/>
                  <a:t>5D</a:t>
                </a:r>
              </a:p>
            </p:txBody>
          </p:sp>
          <p:sp>
            <p:nvSpPr>
              <p:cNvPr id="366" name="6D"/>
              <p:cNvSpPr txBox="1"/>
              <p:nvPr/>
            </p:nvSpPr>
            <p:spPr>
              <a:xfrm rot="18900000">
                <a:off x="7408707" y="74498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6D</a:t>
                </a:r>
              </a:p>
            </p:txBody>
          </p:sp>
          <p:sp>
            <p:nvSpPr>
              <p:cNvPr id="367" name="7D"/>
              <p:cNvSpPr txBox="1"/>
              <p:nvPr/>
            </p:nvSpPr>
            <p:spPr>
              <a:xfrm rot="18900000">
                <a:off x="7879389" y="74244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7D</a:t>
                </a:r>
              </a:p>
            </p:txBody>
          </p:sp>
          <p:sp>
            <p:nvSpPr>
              <p:cNvPr id="368" name="Best"/>
              <p:cNvSpPr txBox="1"/>
              <p:nvPr/>
            </p:nvSpPr>
            <p:spPr>
              <a:xfrm rot="18900000">
                <a:off x="8221309" y="7424484"/>
                <a:ext cx="718144"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Best</a:t>
                </a:r>
              </a:p>
            </p:txBody>
          </p:sp>
          <p:sp>
            <p:nvSpPr>
              <p:cNvPr id="369" name="Rand"/>
              <p:cNvSpPr txBox="1"/>
              <p:nvPr/>
            </p:nvSpPr>
            <p:spPr>
              <a:xfrm rot="18900000">
                <a:off x="8550154" y="7449884"/>
                <a:ext cx="837837"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Rand</a:t>
                </a:r>
              </a:p>
            </p:txBody>
          </p:sp>
          <p:sp>
            <p:nvSpPr>
              <p:cNvPr id="370" name="1D"/>
              <p:cNvSpPr txBox="1"/>
              <p:nvPr/>
            </p:nvSpPr>
            <p:spPr>
              <a:xfrm rot="18900000">
                <a:off x="9277000"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1D</a:t>
                </a:r>
              </a:p>
            </p:txBody>
          </p:sp>
          <p:sp>
            <p:nvSpPr>
              <p:cNvPr id="371" name="2D"/>
              <p:cNvSpPr txBox="1"/>
              <p:nvPr/>
            </p:nvSpPr>
            <p:spPr>
              <a:xfrm rot="18900000">
                <a:off x="9773829"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2D</a:t>
                </a:r>
              </a:p>
            </p:txBody>
          </p:sp>
          <p:sp>
            <p:nvSpPr>
              <p:cNvPr id="372" name="3D"/>
              <p:cNvSpPr txBox="1"/>
              <p:nvPr/>
            </p:nvSpPr>
            <p:spPr>
              <a:xfrm rot="18900000">
                <a:off x="10221346"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3D</a:t>
                </a:r>
              </a:p>
            </p:txBody>
          </p:sp>
          <p:sp>
            <p:nvSpPr>
              <p:cNvPr id="373" name="4D"/>
              <p:cNvSpPr txBox="1"/>
              <p:nvPr/>
            </p:nvSpPr>
            <p:spPr>
              <a:xfrm rot="18900000">
                <a:off x="10619551" y="73863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4D</a:t>
                </a:r>
              </a:p>
            </p:txBody>
          </p:sp>
          <p:sp>
            <p:nvSpPr>
              <p:cNvPr id="374" name="5D"/>
              <p:cNvSpPr txBox="1"/>
              <p:nvPr/>
            </p:nvSpPr>
            <p:spPr>
              <a:xfrm rot="18900000">
                <a:off x="11108887" y="73609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5D</a:t>
                </a:r>
              </a:p>
            </p:txBody>
          </p:sp>
          <p:sp>
            <p:nvSpPr>
              <p:cNvPr id="375" name="6D"/>
              <p:cNvSpPr txBox="1"/>
              <p:nvPr/>
            </p:nvSpPr>
            <p:spPr>
              <a:xfrm rot="18900000">
                <a:off x="11670316" y="7386385"/>
                <a:ext cx="444565"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Canela Text Bold"/>
                    <a:ea typeface="Canela Text Bold"/>
                    <a:cs typeface="Canela Text Bold"/>
                    <a:sym typeface="Canela Text Bold"/>
                  </a:defRPr>
                </a:lvl1pPr>
              </a:lstStyle>
              <a:p>
                <a:r>
                  <a:rPr sz="900"/>
                  <a:t>6D</a:t>
                </a:r>
              </a:p>
            </p:txBody>
          </p:sp>
          <p:sp>
            <p:nvSpPr>
              <p:cNvPr id="376" name="7D"/>
              <p:cNvSpPr txBox="1"/>
              <p:nvPr/>
            </p:nvSpPr>
            <p:spPr>
              <a:xfrm rot="18900000">
                <a:off x="12115351" y="7360985"/>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7D</a:t>
                </a:r>
              </a:p>
            </p:txBody>
          </p:sp>
          <p:sp>
            <p:nvSpPr>
              <p:cNvPr id="377" name="Best"/>
              <p:cNvSpPr txBox="1"/>
              <p:nvPr/>
            </p:nvSpPr>
            <p:spPr>
              <a:xfrm rot="18900000">
                <a:off x="12457271" y="7360985"/>
                <a:ext cx="718144"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Best</a:t>
                </a:r>
              </a:p>
            </p:txBody>
          </p:sp>
          <p:sp>
            <p:nvSpPr>
              <p:cNvPr id="378" name="Rand"/>
              <p:cNvSpPr txBox="1"/>
              <p:nvPr/>
            </p:nvSpPr>
            <p:spPr>
              <a:xfrm rot="18900000">
                <a:off x="12786116" y="7360985"/>
                <a:ext cx="837837"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Rand</a:t>
                </a:r>
              </a:p>
            </p:txBody>
          </p:sp>
          <p:sp>
            <p:nvSpPr>
              <p:cNvPr id="379" name="1D"/>
              <p:cNvSpPr txBox="1"/>
              <p:nvPr/>
            </p:nvSpPr>
            <p:spPr>
              <a:xfrm rot="18900000">
                <a:off x="13512961" y="72974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1D</a:t>
                </a:r>
              </a:p>
            </p:txBody>
          </p:sp>
          <p:sp>
            <p:nvSpPr>
              <p:cNvPr id="380" name="2D"/>
              <p:cNvSpPr txBox="1"/>
              <p:nvPr/>
            </p:nvSpPr>
            <p:spPr>
              <a:xfrm rot="18900000">
                <a:off x="14009790" y="72974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2D</a:t>
                </a:r>
              </a:p>
            </p:txBody>
          </p:sp>
          <p:sp>
            <p:nvSpPr>
              <p:cNvPr id="381" name="3D"/>
              <p:cNvSpPr txBox="1"/>
              <p:nvPr/>
            </p:nvSpPr>
            <p:spPr>
              <a:xfrm rot="18900000">
                <a:off x="14457305" y="72974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3D</a:t>
                </a:r>
              </a:p>
            </p:txBody>
          </p:sp>
          <p:sp>
            <p:nvSpPr>
              <p:cNvPr id="382" name="4D"/>
              <p:cNvSpPr txBox="1"/>
              <p:nvPr/>
            </p:nvSpPr>
            <p:spPr>
              <a:xfrm rot="18900000">
                <a:off x="14855513" y="72974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4D</a:t>
                </a:r>
              </a:p>
            </p:txBody>
          </p:sp>
          <p:sp>
            <p:nvSpPr>
              <p:cNvPr id="383" name="5D"/>
              <p:cNvSpPr txBox="1"/>
              <p:nvPr/>
            </p:nvSpPr>
            <p:spPr>
              <a:xfrm rot="18900000">
                <a:off x="15344849" y="72720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5D</a:t>
                </a:r>
              </a:p>
            </p:txBody>
          </p:sp>
          <p:sp>
            <p:nvSpPr>
              <p:cNvPr id="384" name="6D"/>
              <p:cNvSpPr txBox="1"/>
              <p:nvPr/>
            </p:nvSpPr>
            <p:spPr>
              <a:xfrm rot="18900000">
                <a:off x="15880630" y="7297484"/>
                <a:ext cx="49586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6D</a:t>
                </a:r>
              </a:p>
            </p:txBody>
          </p:sp>
          <p:sp>
            <p:nvSpPr>
              <p:cNvPr id="385" name="7D"/>
              <p:cNvSpPr txBox="1"/>
              <p:nvPr/>
            </p:nvSpPr>
            <p:spPr>
              <a:xfrm rot="18900000">
                <a:off x="16376961" y="7272084"/>
                <a:ext cx="444565"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Canela Text Bold"/>
                    <a:ea typeface="Canela Text Bold"/>
                    <a:cs typeface="Canela Text Bold"/>
                    <a:sym typeface="Canela Text Bold"/>
                  </a:defRPr>
                </a:lvl1pPr>
              </a:lstStyle>
              <a:p>
                <a:r>
                  <a:rPr sz="900"/>
                  <a:t>7D</a:t>
                </a:r>
              </a:p>
            </p:txBody>
          </p:sp>
          <p:sp>
            <p:nvSpPr>
              <p:cNvPr id="386" name="Best"/>
              <p:cNvSpPr txBox="1"/>
              <p:nvPr/>
            </p:nvSpPr>
            <p:spPr>
              <a:xfrm rot="18900000">
                <a:off x="16693232" y="7272084"/>
                <a:ext cx="718144"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Best</a:t>
                </a:r>
              </a:p>
            </p:txBody>
          </p:sp>
          <p:sp>
            <p:nvSpPr>
              <p:cNvPr id="387" name="True Model: 4D"/>
              <p:cNvSpPr txBox="1"/>
              <p:nvPr/>
            </p:nvSpPr>
            <p:spPr>
              <a:xfrm>
                <a:off x="1253625" y="41913"/>
                <a:ext cx="222283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True Model: 4D</a:t>
                </a:r>
              </a:p>
            </p:txBody>
          </p:sp>
          <p:sp>
            <p:nvSpPr>
              <p:cNvPr id="388" name="True Model: 5D"/>
              <p:cNvSpPr txBox="1"/>
              <p:nvPr/>
            </p:nvSpPr>
            <p:spPr>
              <a:xfrm>
                <a:off x="5496446" y="41913"/>
                <a:ext cx="222283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True Model: 5D</a:t>
                </a:r>
              </a:p>
            </p:txBody>
          </p:sp>
          <p:sp>
            <p:nvSpPr>
              <p:cNvPr id="389" name="True Model: 6D"/>
              <p:cNvSpPr txBox="1"/>
              <p:nvPr/>
            </p:nvSpPr>
            <p:spPr>
              <a:xfrm>
                <a:off x="9905538" y="41913"/>
                <a:ext cx="222283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True Model: 6D</a:t>
                </a:r>
              </a:p>
            </p:txBody>
          </p:sp>
          <p:sp>
            <p:nvSpPr>
              <p:cNvPr id="390" name="True Model: 7D"/>
              <p:cNvSpPr txBox="1"/>
              <p:nvPr/>
            </p:nvSpPr>
            <p:spPr>
              <a:xfrm>
                <a:off x="13970806" y="41913"/>
                <a:ext cx="222283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True Model: 7D</a:t>
                </a:r>
              </a:p>
            </p:txBody>
          </p:sp>
        </p:grpSp>
        <p:sp>
          <p:nvSpPr>
            <p:cNvPr id="392" name="0.0"/>
            <p:cNvSpPr txBox="1"/>
            <p:nvPr/>
          </p:nvSpPr>
          <p:spPr>
            <a:xfrm>
              <a:off x="49530" y="726538"/>
              <a:ext cx="530059"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0.0</a:t>
              </a:r>
            </a:p>
          </p:txBody>
        </p:sp>
        <p:sp>
          <p:nvSpPr>
            <p:cNvPr id="393" name="-0.2"/>
            <p:cNvSpPr txBox="1"/>
            <p:nvPr/>
          </p:nvSpPr>
          <p:spPr>
            <a:xfrm>
              <a:off x="15087" y="1988471"/>
              <a:ext cx="63265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-0.2</a:t>
              </a:r>
            </a:p>
          </p:txBody>
        </p:sp>
        <p:sp>
          <p:nvSpPr>
            <p:cNvPr id="394" name="-0.4"/>
            <p:cNvSpPr txBox="1"/>
            <p:nvPr/>
          </p:nvSpPr>
          <p:spPr>
            <a:xfrm>
              <a:off x="5028" y="3357721"/>
              <a:ext cx="63265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-0.4</a:t>
              </a:r>
            </a:p>
          </p:txBody>
        </p:sp>
        <p:sp>
          <p:nvSpPr>
            <p:cNvPr id="395" name="-0.6"/>
            <p:cNvSpPr txBox="1"/>
            <p:nvPr/>
          </p:nvSpPr>
          <p:spPr>
            <a:xfrm>
              <a:off x="-1" y="4726971"/>
              <a:ext cx="63265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-0.6</a:t>
              </a:r>
            </a:p>
          </p:txBody>
        </p:sp>
        <p:sp>
          <p:nvSpPr>
            <p:cNvPr id="396" name="-0.8"/>
            <p:cNvSpPr txBox="1"/>
            <p:nvPr/>
          </p:nvSpPr>
          <p:spPr>
            <a:xfrm>
              <a:off x="11276" y="5986232"/>
              <a:ext cx="632651" cy="4719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p>
              <a:r>
                <a:rPr sz="900"/>
                <a:t>-0.8</a:t>
              </a:r>
            </a:p>
          </p:txBody>
        </p:sp>
      </p:grpSp>
      <p:sp>
        <p:nvSpPr>
          <p:cNvPr id="398" name="Oval"/>
          <p:cNvSpPr/>
          <p:nvPr/>
        </p:nvSpPr>
        <p:spPr>
          <a:xfrm rot="1566451">
            <a:off x="2210691" y="4889292"/>
            <a:ext cx="223296" cy="321136"/>
          </a:xfrm>
          <a:prstGeom prst="ellipse">
            <a:avLst/>
          </a:prstGeom>
          <a:ln w="50800">
            <a:solidFill>
              <a:schemeClr val="accent4">
                <a:hueOff val="-1306536"/>
                <a:satOff val="-22407"/>
                <a:lumOff val="-8954"/>
              </a:schemeClr>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399" name="Oval"/>
          <p:cNvSpPr/>
          <p:nvPr/>
        </p:nvSpPr>
        <p:spPr>
          <a:xfrm rot="1566451">
            <a:off x="736475" y="4899623"/>
            <a:ext cx="267770" cy="376732"/>
          </a:xfrm>
          <a:prstGeom prst="ellipse">
            <a:avLst/>
          </a:prstGeom>
          <a:ln w="50800">
            <a:solidFill>
              <a:schemeClr val="accent4">
                <a:hueOff val="-1306536"/>
                <a:satOff val="-22407"/>
                <a:lumOff val="-8954"/>
              </a:schemeClr>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pic>
        <p:nvPicPr>
          <p:cNvPr id="68" name="Picture 2" descr="Suniyya Amna Waraich - BOSS">
            <a:extLst>
              <a:ext uri="{FF2B5EF4-FFF2-40B4-BE49-F238E27FC236}">
                <a16:creationId xmlns:a16="http://schemas.microsoft.com/office/drawing/2014/main" id="{574161AB-6902-4D94-945C-9195F6A3E6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
        <p:nvSpPr>
          <p:cNvPr id="69" name="Log-likelihood relative to ‘ideal’ model">
            <a:extLst>
              <a:ext uri="{FF2B5EF4-FFF2-40B4-BE49-F238E27FC236}">
                <a16:creationId xmlns:a16="http://schemas.microsoft.com/office/drawing/2014/main" id="{6DAC5641-A91F-441C-8E3F-8147F323217E}"/>
              </a:ext>
            </a:extLst>
          </p:cNvPr>
          <p:cNvSpPr txBox="1"/>
          <p:nvPr/>
        </p:nvSpPr>
        <p:spPr>
          <a:xfrm rot="16200000">
            <a:off x="-1031445" y="3478411"/>
            <a:ext cx="2611983" cy="530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a:latin typeface="Graphik"/>
                <a:ea typeface="Graphik"/>
                <a:cs typeface="Graphik"/>
                <a:sym typeface="Graphik"/>
              </a:defRPr>
            </a:lvl1pPr>
          </a:lstStyle>
          <a:p>
            <a:pPr algn="ctr"/>
            <a:r>
              <a:rPr lang="en-US" sz="1600" dirty="0">
                <a:latin typeface="+mn-lt"/>
              </a:rPr>
              <a:t>l</a:t>
            </a:r>
            <a:r>
              <a:rPr sz="1600" dirty="0">
                <a:latin typeface="+mn-lt"/>
              </a:rPr>
              <a:t>o</a:t>
            </a:r>
            <a:r>
              <a:rPr lang="en-US" sz="1600" dirty="0">
                <a:latin typeface="+mn-lt"/>
              </a:rPr>
              <a:t>g </a:t>
            </a:r>
            <a:r>
              <a:rPr sz="1600" dirty="0">
                <a:latin typeface="+mn-lt"/>
              </a:rPr>
              <a:t>likelihood relative t</a:t>
            </a:r>
            <a:r>
              <a:rPr lang="en-US" sz="1600" dirty="0">
                <a:latin typeface="+mn-lt"/>
              </a:rPr>
              <a:t>o ground-truth</a:t>
            </a:r>
            <a:r>
              <a:rPr sz="1600" dirty="0">
                <a:latin typeface="+mn-lt"/>
              </a:rPr>
              <a:t> mod</a:t>
            </a:r>
            <a:r>
              <a:rPr lang="en-US" sz="1600" dirty="0">
                <a:latin typeface="+mn-lt"/>
              </a:rPr>
              <a:t>el</a:t>
            </a:r>
            <a:endParaRPr sz="1600" dirty="0">
              <a:latin typeface="+mn-lt"/>
            </a:endParaRPr>
          </a:p>
        </p:txBody>
      </p:sp>
      <p:sp>
        <p:nvSpPr>
          <p:cNvPr id="71" name="TextBox 70">
            <a:extLst>
              <a:ext uri="{FF2B5EF4-FFF2-40B4-BE49-F238E27FC236}">
                <a16:creationId xmlns:a16="http://schemas.microsoft.com/office/drawing/2014/main" id="{07C90E7F-F39B-4D2A-80A9-85ABF77AB528}"/>
              </a:ext>
            </a:extLst>
          </p:cNvPr>
          <p:cNvSpPr txBox="1"/>
          <p:nvPr/>
        </p:nvSpPr>
        <p:spPr>
          <a:xfrm>
            <a:off x="847725" y="1963501"/>
            <a:ext cx="1499616" cy="400110"/>
          </a:xfrm>
          <a:prstGeom prst="rect">
            <a:avLst/>
          </a:prstGeom>
          <a:solidFill>
            <a:schemeClr val="bg1"/>
          </a:solidFill>
        </p:spPr>
        <p:txBody>
          <a:bodyPr wrap="none" rtlCol="0">
            <a:noAutofit/>
          </a:bodyPr>
          <a:lstStyle/>
          <a:p>
            <a:pPr algn="ctr"/>
            <a:r>
              <a:rPr lang="en-US" sz="2000" dirty="0"/>
              <a:t>4 D</a:t>
            </a:r>
          </a:p>
        </p:txBody>
      </p:sp>
      <p:sp>
        <p:nvSpPr>
          <p:cNvPr id="72" name="TextBox 71">
            <a:extLst>
              <a:ext uri="{FF2B5EF4-FFF2-40B4-BE49-F238E27FC236}">
                <a16:creationId xmlns:a16="http://schemas.microsoft.com/office/drawing/2014/main" id="{4EAA0B8C-50EA-45E2-9CA5-56B1DC915898}"/>
              </a:ext>
            </a:extLst>
          </p:cNvPr>
          <p:cNvSpPr txBox="1"/>
          <p:nvPr/>
        </p:nvSpPr>
        <p:spPr>
          <a:xfrm>
            <a:off x="2488548" y="1963501"/>
            <a:ext cx="1499616" cy="400110"/>
          </a:xfrm>
          <a:prstGeom prst="rect">
            <a:avLst/>
          </a:prstGeom>
          <a:solidFill>
            <a:schemeClr val="bg1"/>
          </a:solidFill>
        </p:spPr>
        <p:txBody>
          <a:bodyPr wrap="none" rtlCol="0">
            <a:noAutofit/>
          </a:bodyPr>
          <a:lstStyle/>
          <a:p>
            <a:pPr algn="ctr"/>
            <a:r>
              <a:rPr lang="en-US" sz="2000" dirty="0"/>
              <a:t>5 D</a:t>
            </a:r>
          </a:p>
        </p:txBody>
      </p:sp>
      <p:sp>
        <p:nvSpPr>
          <p:cNvPr id="73" name="TextBox 72">
            <a:extLst>
              <a:ext uri="{FF2B5EF4-FFF2-40B4-BE49-F238E27FC236}">
                <a16:creationId xmlns:a16="http://schemas.microsoft.com/office/drawing/2014/main" id="{945B9809-735F-49B2-9B53-33DE03951D39}"/>
              </a:ext>
            </a:extLst>
          </p:cNvPr>
          <p:cNvSpPr txBox="1"/>
          <p:nvPr/>
        </p:nvSpPr>
        <p:spPr>
          <a:xfrm>
            <a:off x="4129371" y="1963501"/>
            <a:ext cx="1499616" cy="400110"/>
          </a:xfrm>
          <a:prstGeom prst="rect">
            <a:avLst/>
          </a:prstGeom>
          <a:solidFill>
            <a:schemeClr val="bg1"/>
          </a:solidFill>
        </p:spPr>
        <p:txBody>
          <a:bodyPr wrap="none" rtlCol="0">
            <a:noAutofit/>
          </a:bodyPr>
          <a:lstStyle/>
          <a:p>
            <a:pPr algn="ctr"/>
            <a:r>
              <a:rPr lang="en-US" sz="2000" dirty="0"/>
              <a:t>6 D</a:t>
            </a:r>
          </a:p>
        </p:txBody>
      </p:sp>
      <p:sp>
        <p:nvSpPr>
          <p:cNvPr id="74" name="TextBox 73">
            <a:extLst>
              <a:ext uri="{FF2B5EF4-FFF2-40B4-BE49-F238E27FC236}">
                <a16:creationId xmlns:a16="http://schemas.microsoft.com/office/drawing/2014/main" id="{5BA11F1E-BBE6-4133-A35D-847725121922}"/>
              </a:ext>
            </a:extLst>
          </p:cNvPr>
          <p:cNvSpPr txBox="1"/>
          <p:nvPr/>
        </p:nvSpPr>
        <p:spPr>
          <a:xfrm>
            <a:off x="5770194" y="1963501"/>
            <a:ext cx="1499616" cy="400110"/>
          </a:xfrm>
          <a:prstGeom prst="rect">
            <a:avLst/>
          </a:prstGeom>
          <a:solidFill>
            <a:schemeClr val="bg1"/>
          </a:solidFill>
        </p:spPr>
        <p:txBody>
          <a:bodyPr wrap="none" rtlCol="0">
            <a:noAutofit/>
          </a:bodyPr>
          <a:lstStyle/>
          <a:p>
            <a:pPr algn="ctr"/>
            <a:r>
              <a:rPr lang="en-US" sz="2000" dirty="0"/>
              <a:t>7 D</a:t>
            </a:r>
          </a:p>
        </p:txBody>
      </p:sp>
      <p:sp>
        <p:nvSpPr>
          <p:cNvPr id="75" name="TextBox 74">
            <a:extLst>
              <a:ext uri="{FF2B5EF4-FFF2-40B4-BE49-F238E27FC236}">
                <a16:creationId xmlns:a16="http://schemas.microsoft.com/office/drawing/2014/main" id="{B35FF68D-7F65-4540-BDC0-13E382D0E8EE}"/>
              </a:ext>
            </a:extLst>
          </p:cNvPr>
          <p:cNvSpPr txBox="1"/>
          <p:nvPr/>
        </p:nvSpPr>
        <p:spPr>
          <a:xfrm>
            <a:off x="7411016" y="1963501"/>
            <a:ext cx="1499616" cy="400110"/>
          </a:xfrm>
          <a:prstGeom prst="rect">
            <a:avLst/>
          </a:prstGeom>
          <a:solidFill>
            <a:schemeClr val="bg1"/>
          </a:solidFill>
        </p:spPr>
        <p:txBody>
          <a:bodyPr wrap="none" rtlCol="0">
            <a:noAutofit/>
          </a:bodyPr>
          <a:lstStyle/>
          <a:p>
            <a:pPr algn="ctr"/>
            <a:r>
              <a:rPr lang="en-US" sz="2000" dirty="0"/>
              <a:t>10 D</a:t>
            </a:r>
          </a:p>
        </p:txBody>
      </p:sp>
      <p:sp>
        <p:nvSpPr>
          <p:cNvPr id="2" name="TextBox 1">
            <a:extLst>
              <a:ext uri="{FF2B5EF4-FFF2-40B4-BE49-F238E27FC236}">
                <a16:creationId xmlns:a16="http://schemas.microsoft.com/office/drawing/2014/main" id="{E91D7558-1538-4157-A89A-6D3118249055}"/>
              </a:ext>
            </a:extLst>
          </p:cNvPr>
          <p:cNvSpPr txBox="1"/>
          <p:nvPr/>
        </p:nvSpPr>
        <p:spPr>
          <a:xfrm>
            <a:off x="3013967" y="1513722"/>
            <a:ext cx="3353803" cy="461665"/>
          </a:xfrm>
          <a:prstGeom prst="rect">
            <a:avLst/>
          </a:prstGeom>
          <a:noFill/>
        </p:spPr>
        <p:txBody>
          <a:bodyPr wrap="none" rtlCol="0">
            <a:spAutoFit/>
          </a:bodyPr>
          <a:lstStyle/>
          <a:p>
            <a:r>
              <a:rPr lang="en-US" dirty="0"/>
              <a:t>ground-truth dimension</a:t>
            </a:r>
          </a:p>
        </p:txBody>
      </p:sp>
      <p:sp>
        <p:nvSpPr>
          <p:cNvPr id="76" name="TextBox 75">
            <a:extLst>
              <a:ext uri="{FF2B5EF4-FFF2-40B4-BE49-F238E27FC236}">
                <a16:creationId xmlns:a16="http://schemas.microsoft.com/office/drawing/2014/main" id="{9BF39C62-8400-4C3E-8247-FBC1B4366B8E}"/>
              </a:ext>
            </a:extLst>
          </p:cNvPr>
          <p:cNvSpPr txBox="1"/>
          <p:nvPr/>
        </p:nvSpPr>
        <p:spPr>
          <a:xfrm>
            <a:off x="3190808" y="5236341"/>
            <a:ext cx="2600392" cy="461665"/>
          </a:xfrm>
          <a:prstGeom prst="rect">
            <a:avLst/>
          </a:prstGeom>
          <a:noFill/>
        </p:spPr>
        <p:txBody>
          <a:bodyPr wrap="none" rtlCol="0">
            <a:spAutoFit/>
          </a:bodyPr>
          <a:lstStyle/>
          <a:p>
            <a:r>
              <a:rPr lang="en-US" dirty="0"/>
              <a:t>model  dimension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advAuto="0"/>
      <p:bldP spid="399"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No clear difference in dimensionality across domains"/>
          <p:cNvSpPr txBox="1">
            <a:spLocks noGrp="1"/>
          </p:cNvSpPr>
          <p:nvPr>
            <p:ph type="title"/>
          </p:nvPr>
        </p:nvSpPr>
        <p:spPr>
          <a:prstGeom prst="rect">
            <a:avLst/>
          </a:prstGeom>
        </p:spPr>
        <p:txBody>
          <a:bodyPr/>
          <a:lstStyle>
            <a:lvl1pPr defTabSz="2145791">
              <a:defRPr sz="7392" spc="-73"/>
            </a:lvl1pPr>
          </a:lstStyle>
          <a:p>
            <a:r>
              <a:rPr lang="en-US" sz="4000" dirty="0"/>
              <a:t>Results across the five domains</a:t>
            </a:r>
            <a:endParaRPr sz="4000" dirty="0"/>
          </a:p>
        </p:txBody>
      </p:sp>
      <p:pic>
        <p:nvPicPr>
          <p:cNvPr id="22" name="Picture 13" descr="Picture 13">
            <a:extLst>
              <a:ext uri="{FF2B5EF4-FFF2-40B4-BE49-F238E27FC236}">
                <a16:creationId xmlns:a16="http://schemas.microsoft.com/office/drawing/2014/main" id="{49C8B74C-852E-4842-97A1-1B3CBC935A13}"/>
              </a:ext>
            </a:extLst>
          </p:cNvPr>
          <p:cNvPicPr>
            <a:picLocks noChangeAspect="1"/>
          </p:cNvPicPr>
          <p:nvPr/>
        </p:nvPicPr>
        <p:blipFill>
          <a:blip r:embed="rId3"/>
          <a:stretch>
            <a:fillRect/>
          </a:stretch>
        </p:blipFill>
        <p:spPr>
          <a:xfrm>
            <a:off x="1426101" y="1808555"/>
            <a:ext cx="795167" cy="791691"/>
          </a:xfrm>
          <a:prstGeom prst="rect">
            <a:avLst/>
          </a:prstGeom>
          <a:ln w="101600">
            <a:solidFill>
              <a:srgbClr val="A74C0F"/>
            </a:solidFill>
          </a:ln>
        </p:spPr>
      </p:pic>
      <p:grpSp>
        <p:nvGrpSpPr>
          <p:cNvPr id="23" name="Group 22">
            <a:extLst>
              <a:ext uri="{FF2B5EF4-FFF2-40B4-BE49-F238E27FC236}">
                <a16:creationId xmlns:a16="http://schemas.microsoft.com/office/drawing/2014/main" id="{51C57A65-8B16-4CAE-9EC6-4BA28DE05E3A}"/>
              </a:ext>
            </a:extLst>
          </p:cNvPr>
          <p:cNvGrpSpPr>
            <a:grpSpLocks noChangeAspect="1"/>
          </p:cNvGrpSpPr>
          <p:nvPr/>
        </p:nvGrpSpPr>
        <p:grpSpPr>
          <a:xfrm>
            <a:off x="6977142" y="1799912"/>
            <a:ext cx="826105" cy="808977"/>
            <a:chOff x="8293122" y="2554032"/>
            <a:chExt cx="1234129" cy="1208542"/>
          </a:xfrm>
        </p:grpSpPr>
        <p:sp>
          <p:nvSpPr>
            <p:cNvPr id="24" name="Rectangle">
              <a:extLst>
                <a:ext uri="{FF2B5EF4-FFF2-40B4-BE49-F238E27FC236}">
                  <a16:creationId xmlns:a16="http://schemas.microsoft.com/office/drawing/2014/main" id="{474CED6A-4C5C-457D-89AB-E5FD4EF225F2}"/>
                </a:ext>
              </a:extLst>
            </p:cNvPr>
            <p:cNvSpPr/>
            <p:nvPr/>
          </p:nvSpPr>
          <p:spPr>
            <a:xfrm>
              <a:off x="8293122" y="2554032"/>
              <a:ext cx="1234129" cy="1208542"/>
            </a:xfrm>
            <a:prstGeom prst="rect">
              <a:avLst/>
            </a:prstGeom>
            <a:solidFill>
              <a:srgbClr val="858589"/>
            </a:solidFill>
            <a:ln w="101600" cap="flat">
              <a:solidFill>
                <a:srgbClr val="9971B0"/>
              </a:solidFill>
              <a:prstDash val="solid"/>
              <a:miter lim="800000"/>
            </a:ln>
            <a:effectLst/>
          </p:spPr>
          <p:txBody>
            <a:bodyPr wrap="square" lIns="34290" tIns="34290" rIns="34290" bIns="34290" numCol="1" anchor="ctr" anchorCtr="0">
              <a:noAutofit/>
            </a:bodyPr>
            <a:lstStyle/>
            <a:p>
              <a:pPr defTabSz="685800">
                <a:defRPr sz="3600">
                  <a:solidFill>
                    <a:srgbClr val="FFFFFF"/>
                  </a:solidFill>
                  <a:latin typeface="Calibri"/>
                  <a:ea typeface="Calibri"/>
                  <a:cs typeface="Calibri"/>
                  <a:sym typeface="Calibri"/>
                </a:defRPr>
              </a:pPr>
              <a:endParaRPr sz="1350"/>
            </a:p>
          </p:txBody>
        </p:sp>
        <p:sp>
          <p:nvSpPr>
            <p:cNvPr id="25" name="bluebird">
              <a:extLst>
                <a:ext uri="{FF2B5EF4-FFF2-40B4-BE49-F238E27FC236}">
                  <a16:creationId xmlns:a16="http://schemas.microsoft.com/office/drawing/2014/main" id="{F02A382C-BAF4-4442-8BCA-2B6E837892E3}"/>
                </a:ext>
              </a:extLst>
            </p:cNvPr>
            <p:cNvSpPr txBox="1"/>
            <p:nvPr/>
          </p:nvSpPr>
          <p:spPr>
            <a:xfrm>
              <a:off x="8337904" y="2682434"/>
              <a:ext cx="1144564" cy="9517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chorCtr="0">
              <a:noAutofit/>
            </a:bodyPr>
            <a:lstStyle/>
            <a:p>
              <a:pPr algn="ctr" defTabSz="685800">
                <a:defRPr sz="3000">
                  <a:solidFill>
                    <a:srgbClr val="FFFFFF"/>
                  </a:solidFill>
                  <a:latin typeface="Calibri"/>
                  <a:ea typeface="Calibri"/>
                  <a:cs typeface="Calibri"/>
                  <a:sym typeface="Calibri"/>
                </a:defRPr>
              </a:pPr>
              <a:r>
                <a:rPr sz="1650" dirty="0"/>
                <a:t>b</a:t>
              </a:r>
              <a:r>
                <a:rPr lang="en-US" sz="1650" dirty="0"/>
                <a:t>l</a:t>
              </a:r>
              <a:r>
                <a:rPr sz="1650" dirty="0"/>
                <a:t>uebird</a:t>
              </a:r>
            </a:p>
          </p:txBody>
        </p:sp>
      </p:grpSp>
      <p:pic>
        <p:nvPicPr>
          <p:cNvPr id="26" name="Picture 15" descr="Picture 15">
            <a:extLst>
              <a:ext uri="{FF2B5EF4-FFF2-40B4-BE49-F238E27FC236}">
                <a16:creationId xmlns:a16="http://schemas.microsoft.com/office/drawing/2014/main" id="{3A6D0630-2B20-4A75-809A-F25124F0D541}"/>
              </a:ext>
            </a:extLst>
          </p:cNvPr>
          <p:cNvPicPr>
            <a:picLocks noChangeAspect="1"/>
          </p:cNvPicPr>
          <p:nvPr/>
        </p:nvPicPr>
        <p:blipFill>
          <a:blip r:embed="rId4"/>
          <a:stretch>
            <a:fillRect/>
          </a:stretch>
        </p:blipFill>
        <p:spPr>
          <a:xfrm>
            <a:off x="5589382" y="1808555"/>
            <a:ext cx="795169" cy="791691"/>
          </a:xfrm>
          <a:prstGeom prst="rect">
            <a:avLst/>
          </a:prstGeom>
          <a:ln w="101600">
            <a:solidFill>
              <a:srgbClr val="5A6C89"/>
            </a:solidFill>
          </a:ln>
        </p:spPr>
      </p:pic>
      <p:pic>
        <p:nvPicPr>
          <p:cNvPr id="27" name="Picture 16" descr="Picture 16">
            <a:extLst>
              <a:ext uri="{FF2B5EF4-FFF2-40B4-BE49-F238E27FC236}">
                <a16:creationId xmlns:a16="http://schemas.microsoft.com/office/drawing/2014/main" id="{5DF2E84F-7BA2-4A77-84FF-E304A47F1A9C}"/>
              </a:ext>
            </a:extLst>
          </p:cNvPr>
          <p:cNvPicPr>
            <a:picLocks noChangeAspect="1"/>
          </p:cNvPicPr>
          <p:nvPr/>
        </p:nvPicPr>
        <p:blipFill>
          <a:blip r:embed="rId5"/>
          <a:stretch>
            <a:fillRect/>
          </a:stretch>
        </p:blipFill>
        <p:spPr>
          <a:xfrm>
            <a:off x="2813860" y="1808555"/>
            <a:ext cx="795169" cy="791691"/>
          </a:xfrm>
          <a:prstGeom prst="rect">
            <a:avLst/>
          </a:prstGeom>
          <a:ln w="101600">
            <a:solidFill>
              <a:srgbClr val="B19E81"/>
            </a:solidFill>
          </a:ln>
        </p:spPr>
      </p:pic>
      <p:pic>
        <p:nvPicPr>
          <p:cNvPr id="28" name="Picture 17" descr="Picture 17">
            <a:extLst>
              <a:ext uri="{FF2B5EF4-FFF2-40B4-BE49-F238E27FC236}">
                <a16:creationId xmlns:a16="http://schemas.microsoft.com/office/drawing/2014/main" id="{228FBD24-FAF8-4AEF-950D-AA92DA751154}"/>
              </a:ext>
            </a:extLst>
          </p:cNvPr>
          <p:cNvPicPr>
            <a:picLocks noChangeAspect="1"/>
          </p:cNvPicPr>
          <p:nvPr/>
        </p:nvPicPr>
        <p:blipFill>
          <a:blip r:embed="rId6"/>
          <a:stretch>
            <a:fillRect/>
          </a:stretch>
        </p:blipFill>
        <p:spPr>
          <a:xfrm>
            <a:off x="4201621" y="1808555"/>
            <a:ext cx="795169" cy="791691"/>
          </a:xfrm>
          <a:prstGeom prst="rect">
            <a:avLst/>
          </a:prstGeom>
          <a:ln w="101600">
            <a:solidFill>
              <a:srgbClr val="2BAA9C"/>
            </a:solidFill>
          </a:ln>
        </p:spPr>
      </p:pic>
      <p:grpSp>
        <p:nvGrpSpPr>
          <p:cNvPr id="418" name="Group"/>
          <p:cNvGrpSpPr/>
          <p:nvPr/>
        </p:nvGrpSpPr>
        <p:grpSpPr>
          <a:xfrm>
            <a:off x="709917" y="2691908"/>
            <a:ext cx="8349454" cy="2141109"/>
            <a:chOff x="0" y="0"/>
            <a:chExt cx="22265214" cy="5709622"/>
          </a:xfrm>
        </p:grpSpPr>
        <p:pic>
          <p:nvPicPr>
            <p:cNvPr id="416" name="Image" descr="Image"/>
            <p:cNvPicPr>
              <a:picLocks noChangeAspect="1"/>
            </p:cNvPicPr>
            <p:nvPr/>
          </p:nvPicPr>
          <p:blipFill>
            <a:blip r:embed="rId7"/>
            <a:srcRect/>
            <a:stretch>
              <a:fillRect/>
            </a:stretch>
          </p:blipFill>
          <p:spPr>
            <a:xfrm>
              <a:off x="0" y="0"/>
              <a:ext cx="22265214" cy="5709622"/>
            </a:xfrm>
            <a:prstGeom prst="rect">
              <a:avLst/>
            </a:prstGeom>
            <a:ln w="12700" cap="flat">
              <a:noFill/>
              <a:miter lim="400000"/>
            </a:ln>
            <a:effectLst/>
          </p:spPr>
        </p:pic>
        <p:sp>
          <p:nvSpPr>
            <p:cNvPr id="417" name="Rectangle"/>
            <p:cNvSpPr/>
            <p:nvPr/>
          </p:nvSpPr>
          <p:spPr>
            <a:xfrm>
              <a:off x="20068382" y="39085"/>
              <a:ext cx="2035163" cy="958333"/>
            </a:xfrm>
            <a:prstGeom prst="rect">
              <a:avLst/>
            </a:prstGeom>
            <a:solidFill>
              <a:srgbClr val="FFFFFF"/>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grpSp>
      <p:grpSp>
        <p:nvGrpSpPr>
          <p:cNvPr id="3" name="Group 2">
            <a:extLst>
              <a:ext uri="{FF2B5EF4-FFF2-40B4-BE49-F238E27FC236}">
                <a16:creationId xmlns:a16="http://schemas.microsoft.com/office/drawing/2014/main" id="{3BF476E1-303B-44B1-A78E-D4A4505A375A}"/>
              </a:ext>
            </a:extLst>
          </p:cNvPr>
          <p:cNvGrpSpPr/>
          <p:nvPr/>
        </p:nvGrpSpPr>
        <p:grpSpPr>
          <a:xfrm>
            <a:off x="8198579" y="4859778"/>
            <a:ext cx="938291" cy="273333"/>
            <a:chOff x="8198579" y="4859778"/>
            <a:chExt cx="938291" cy="273333"/>
          </a:xfrm>
        </p:grpSpPr>
        <p:sp>
          <p:nvSpPr>
            <p:cNvPr id="419" name="Idiosyncratic strategies"/>
            <p:cNvSpPr txBox="1"/>
            <p:nvPr/>
          </p:nvSpPr>
          <p:spPr>
            <a:xfrm>
              <a:off x="8321708" y="4863807"/>
              <a:ext cx="815162" cy="269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lgn="l">
                <a:defRPr sz="2000">
                  <a:latin typeface="Verdana"/>
                  <a:ea typeface="Verdana"/>
                  <a:cs typeface="Verdana"/>
                  <a:sym typeface="Verdana"/>
                </a:defRPr>
              </a:lvl1pPr>
            </a:lstStyle>
            <a:p>
              <a:r>
                <a:rPr sz="750" dirty="0"/>
                <a:t>Idiosyncratic strategies</a:t>
              </a:r>
            </a:p>
          </p:txBody>
        </p:sp>
        <p:sp>
          <p:nvSpPr>
            <p:cNvPr id="420" name="Multiplication Sign"/>
            <p:cNvSpPr/>
            <p:nvPr/>
          </p:nvSpPr>
          <p:spPr>
            <a:xfrm>
              <a:off x="8208104" y="4967502"/>
              <a:ext cx="61913" cy="61913"/>
            </a:xfrm>
            <a:custGeom>
              <a:avLst/>
              <a:gdLst/>
              <a:ahLst/>
              <a:cxnLst>
                <a:cxn ang="0">
                  <a:pos x="wd2" y="hd2"/>
                </a:cxn>
                <a:cxn ang="5400000">
                  <a:pos x="wd2" y="hd2"/>
                </a:cxn>
                <a:cxn ang="10800000">
                  <a:pos x="wd2" y="hd2"/>
                </a:cxn>
                <a:cxn ang="16200000">
                  <a:pos x="wd2" y="hd2"/>
                </a:cxn>
              </a:cxnLst>
              <a:rect l="0" t="0" r="r" b="b"/>
              <a:pathLst>
                <a:path w="21577" h="21577" extrusionOk="0">
                  <a:moveTo>
                    <a:pt x="3398" y="1"/>
                  </a:moveTo>
                  <a:cubicBezTo>
                    <a:pt x="3368" y="1"/>
                    <a:pt x="3338" y="12"/>
                    <a:pt x="3315" y="35"/>
                  </a:cubicBezTo>
                  <a:lnTo>
                    <a:pt x="35" y="3315"/>
                  </a:lnTo>
                  <a:cubicBezTo>
                    <a:pt x="-11" y="3361"/>
                    <a:pt x="-11" y="3434"/>
                    <a:pt x="35" y="3480"/>
                  </a:cubicBezTo>
                  <a:lnTo>
                    <a:pt x="7290" y="10733"/>
                  </a:lnTo>
                  <a:cubicBezTo>
                    <a:pt x="7320" y="10764"/>
                    <a:pt x="7320" y="10813"/>
                    <a:pt x="7290" y="10843"/>
                  </a:cubicBezTo>
                  <a:lnTo>
                    <a:pt x="35" y="18098"/>
                  </a:lnTo>
                  <a:cubicBezTo>
                    <a:pt x="-11" y="18144"/>
                    <a:pt x="-11" y="18217"/>
                    <a:pt x="35" y="18263"/>
                  </a:cubicBezTo>
                  <a:lnTo>
                    <a:pt x="3315" y="21543"/>
                  </a:lnTo>
                  <a:cubicBezTo>
                    <a:pt x="3361" y="21589"/>
                    <a:pt x="3434" y="21589"/>
                    <a:pt x="3480" y="21543"/>
                  </a:cubicBezTo>
                  <a:lnTo>
                    <a:pt x="10733" y="14288"/>
                  </a:lnTo>
                  <a:cubicBezTo>
                    <a:pt x="10764" y="14258"/>
                    <a:pt x="10814" y="14258"/>
                    <a:pt x="10845" y="14288"/>
                  </a:cubicBezTo>
                  <a:lnTo>
                    <a:pt x="18098" y="21543"/>
                  </a:lnTo>
                  <a:cubicBezTo>
                    <a:pt x="18144" y="21589"/>
                    <a:pt x="18217" y="21589"/>
                    <a:pt x="18263" y="21543"/>
                  </a:cubicBezTo>
                  <a:lnTo>
                    <a:pt x="21543" y="18263"/>
                  </a:lnTo>
                  <a:cubicBezTo>
                    <a:pt x="21589" y="18217"/>
                    <a:pt x="21589" y="18144"/>
                    <a:pt x="21543" y="18098"/>
                  </a:cubicBezTo>
                  <a:lnTo>
                    <a:pt x="14288" y="10845"/>
                  </a:lnTo>
                  <a:cubicBezTo>
                    <a:pt x="14258" y="10814"/>
                    <a:pt x="14258" y="10764"/>
                    <a:pt x="14288" y="10733"/>
                  </a:cubicBezTo>
                  <a:lnTo>
                    <a:pt x="21543" y="3480"/>
                  </a:lnTo>
                  <a:cubicBezTo>
                    <a:pt x="21588" y="3434"/>
                    <a:pt x="21588" y="3360"/>
                    <a:pt x="21543" y="3315"/>
                  </a:cubicBezTo>
                  <a:lnTo>
                    <a:pt x="18263" y="35"/>
                  </a:lnTo>
                  <a:cubicBezTo>
                    <a:pt x="18217" y="-11"/>
                    <a:pt x="18144" y="-11"/>
                    <a:pt x="18098" y="35"/>
                  </a:cubicBezTo>
                  <a:lnTo>
                    <a:pt x="10845" y="7290"/>
                  </a:lnTo>
                  <a:cubicBezTo>
                    <a:pt x="10814" y="7320"/>
                    <a:pt x="10765" y="7320"/>
                    <a:pt x="10735" y="7290"/>
                  </a:cubicBezTo>
                  <a:lnTo>
                    <a:pt x="3480" y="35"/>
                  </a:lnTo>
                  <a:cubicBezTo>
                    <a:pt x="3457" y="12"/>
                    <a:pt x="3428" y="1"/>
                    <a:pt x="3398" y="1"/>
                  </a:cubicBezTo>
                  <a:close/>
                </a:path>
              </a:pathLst>
            </a:custGeom>
            <a:solidFill>
              <a:srgbClr val="F9A732"/>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421" name="Square"/>
            <p:cNvSpPr/>
            <p:nvPr/>
          </p:nvSpPr>
          <p:spPr>
            <a:xfrm>
              <a:off x="8205723" y="5056176"/>
              <a:ext cx="66675" cy="66675"/>
            </a:xfrm>
            <a:prstGeom prst="rect">
              <a:avLst/>
            </a:prstGeom>
            <a:solidFill>
              <a:srgbClr val="F9A732"/>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422" name="Shape"/>
            <p:cNvSpPr/>
            <p:nvPr/>
          </p:nvSpPr>
          <p:spPr>
            <a:xfrm>
              <a:off x="8198579" y="4859778"/>
              <a:ext cx="80963" cy="809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F9A732"/>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grpSp>
      <p:pic>
        <p:nvPicPr>
          <p:cNvPr id="407" name="Picture 19" descr="Picture 19"/>
          <p:cNvPicPr>
            <a:picLocks noChangeAspect="1"/>
          </p:cNvPicPr>
          <p:nvPr/>
        </p:nvPicPr>
        <p:blipFill>
          <a:blip r:embed="rId3"/>
          <a:stretch>
            <a:fillRect/>
          </a:stretch>
        </p:blipFill>
        <p:spPr>
          <a:xfrm>
            <a:off x="1193792" y="3830743"/>
            <a:ext cx="480743" cy="478642"/>
          </a:xfrm>
          <a:prstGeom prst="rect">
            <a:avLst/>
          </a:prstGeom>
          <a:ln w="38100">
            <a:solidFill>
              <a:srgbClr val="A74C0F"/>
            </a:solidFill>
          </a:ln>
        </p:spPr>
      </p:pic>
      <p:pic>
        <p:nvPicPr>
          <p:cNvPr id="408" name="Picture 21" descr="Picture 21"/>
          <p:cNvPicPr>
            <a:picLocks noChangeAspect="1"/>
          </p:cNvPicPr>
          <p:nvPr/>
        </p:nvPicPr>
        <p:blipFill>
          <a:blip r:embed="rId4"/>
          <a:stretch>
            <a:fillRect/>
          </a:stretch>
        </p:blipFill>
        <p:spPr>
          <a:xfrm>
            <a:off x="5393294" y="3830744"/>
            <a:ext cx="480743" cy="478641"/>
          </a:xfrm>
          <a:prstGeom prst="rect">
            <a:avLst/>
          </a:prstGeom>
          <a:ln w="38100">
            <a:solidFill>
              <a:srgbClr val="5A6C89"/>
            </a:solidFill>
          </a:ln>
        </p:spPr>
      </p:pic>
      <p:pic>
        <p:nvPicPr>
          <p:cNvPr id="409" name="Picture 22" descr="Picture 22"/>
          <p:cNvPicPr>
            <a:picLocks noChangeAspect="1"/>
          </p:cNvPicPr>
          <p:nvPr/>
        </p:nvPicPr>
        <p:blipFill>
          <a:blip r:embed="rId5"/>
          <a:stretch>
            <a:fillRect/>
          </a:stretch>
        </p:blipFill>
        <p:spPr>
          <a:xfrm>
            <a:off x="2587276" y="3830744"/>
            <a:ext cx="480743" cy="478641"/>
          </a:xfrm>
          <a:prstGeom prst="rect">
            <a:avLst/>
          </a:prstGeom>
          <a:ln w="38100">
            <a:solidFill>
              <a:srgbClr val="B19E81"/>
            </a:solidFill>
          </a:ln>
        </p:spPr>
      </p:pic>
      <p:pic>
        <p:nvPicPr>
          <p:cNvPr id="410" name="Picture 23" descr="Picture 23"/>
          <p:cNvPicPr>
            <a:picLocks noChangeAspect="1"/>
          </p:cNvPicPr>
          <p:nvPr/>
        </p:nvPicPr>
        <p:blipFill>
          <a:blip r:embed="rId6"/>
          <a:stretch>
            <a:fillRect/>
          </a:stretch>
        </p:blipFill>
        <p:spPr>
          <a:xfrm>
            <a:off x="3985522" y="3830744"/>
            <a:ext cx="480744" cy="478641"/>
          </a:xfrm>
          <a:prstGeom prst="rect">
            <a:avLst/>
          </a:prstGeom>
          <a:ln w="38100">
            <a:solidFill>
              <a:srgbClr val="2BAA9C"/>
            </a:solidFill>
          </a:ln>
        </p:spPr>
      </p:pic>
      <p:grpSp>
        <p:nvGrpSpPr>
          <p:cNvPr id="413" name="Group"/>
          <p:cNvGrpSpPr/>
          <p:nvPr/>
        </p:nvGrpSpPr>
        <p:grpSpPr>
          <a:xfrm>
            <a:off x="6793921" y="3834676"/>
            <a:ext cx="480743" cy="470777"/>
            <a:chOff x="0" y="0"/>
            <a:chExt cx="1281981" cy="1255403"/>
          </a:xfrm>
        </p:grpSpPr>
        <p:sp>
          <p:nvSpPr>
            <p:cNvPr id="411" name="Rectangle"/>
            <p:cNvSpPr/>
            <p:nvPr/>
          </p:nvSpPr>
          <p:spPr>
            <a:xfrm>
              <a:off x="0" y="0"/>
              <a:ext cx="1281982" cy="1255404"/>
            </a:xfrm>
            <a:prstGeom prst="rect">
              <a:avLst/>
            </a:prstGeom>
            <a:solidFill>
              <a:srgbClr val="858589"/>
            </a:solidFill>
            <a:ln w="63500" cap="flat">
              <a:solidFill>
                <a:srgbClr val="9971B0"/>
              </a:solidFill>
              <a:prstDash val="solid"/>
              <a:miter lim="800000"/>
            </a:ln>
            <a:effectLst/>
          </p:spPr>
          <p:txBody>
            <a:bodyPr wrap="square" lIns="34290" tIns="34290" rIns="34290" bIns="34290" numCol="1" anchor="t">
              <a:noAutofit/>
            </a:bodyPr>
            <a:lstStyle/>
            <a:p>
              <a:pPr defTabSz="685800">
                <a:defRPr sz="3000">
                  <a:solidFill>
                    <a:srgbClr val="FFFFFF"/>
                  </a:solidFill>
                  <a:latin typeface="Calibri"/>
                  <a:ea typeface="Calibri"/>
                  <a:cs typeface="Calibri"/>
                  <a:sym typeface="Calibri"/>
                </a:defRPr>
              </a:pPr>
              <a:endParaRPr sz="1125"/>
            </a:p>
          </p:txBody>
        </p:sp>
        <p:sp>
          <p:nvSpPr>
            <p:cNvPr id="412" name="bluebird"/>
            <p:cNvSpPr txBox="1"/>
            <p:nvPr/>
          </p:nvSpPr>
          <p:spPr>
            <a:xfrm>
              <a:off x="104525" y="35572"/>
              <a:ext cx="1072930" cy="7514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noAutofit/>
            </a:bodyPr>
            <a:lstStyle/>
            <a:p>
              <a:pPr defTabSz="685800">
                <a:defRPr sz="2000">
                  <a:solidFill>
                    <a:srgbClr val="FFFFFF"/>
                  </a:solidFill>
                  <a:latin typeface="Calibri"/>
                  <a:ea typeface="Calibri"/>
                  <a:cs typeface="Calibri"/>
                  <a:sym typeface="Calibri"/>
                </a:defRPr>
              </a:pPr>
              <a:endParaRPr sz="750"/>
            </a:p>
            <a:p>
              <a:pPr defTabSz="685800">
                <a:defRPr sz="2000">
                  <a:solidFill>
                    <a:srgbClr val="FFFFFF"/>
                  </a:solidFill>
                  <a:latin typeface="Calibri"/>
                  <a:ea typeface="Calibri"/>
                  <a:cs typeface="Calibri"/>
                  <a:sym typeface="Calibri"/>
                </a:defRPr>
              </a:pPr>
              <a:r>
                <a:rPr sz="750"/>
                <a:t>bluebird</a:t>
              </a:r>
            </a:p>
          </p:txBody>
        </p:sp>
      </p:grpSp>
      <p:sp>
        <p:nvSpPr>
          <p:cNvPr id="414" name="Model"/>
          <p:cNvSpPr txBox="1"/>
          <p:nvPr/>
        </p:nvSpPr>
        <p:spPr>
          <a:xfrm>
            <a:off x="3958114" y="4739382"/>
            <a:ext cx="1227773" cy="312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lstStyle>
            <a:lvl1pPr>
              <a:defRPr sz="4400">
                <a:latin typeface="Graphik"/>
                <a:ea typeface="Graphik"/>
                <a:cs typeface="Graphik"/>
                <a:sym typeface="Graphik"/>
              </a:defRPr>
            </a:lvl1pPr>
          </a:lstStyle>
          <a:p>
            <a:r>
              <a:rPr sz="1650"/>
              <a:t>Model</a:t>
            </a:r>
          </a:p>
        </p:txBody>
      </p:sp>
      <p:sp>
        <p:nvSpPr>
          <p:cNvPr id="415" name="Rectangle"/>
          <p:cNvSpPr/>
          <p:nvPr/>
        </p:nvSpPr>
        <p:spPr>
          <a:xfrm>
            <a:off x="2503226" y="2781736"/>
            <a:ext cx="5610302" cy="1910749"/>
          </a:xfrm>
          <a:prstGeom prst="rect">
            <a:avLst/>
          </a:prstGeom>
          <a:solidFill>
            <a:srgbClr val="FFFFFF"/>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30" name="TextBox 29">
            <a:extLst>
              <a:ext uri="{FF2B5EF4-FFF2-40B4-BE49-F238E27FC236}">
                <a16:creationId xmlns:a16="http://schemas.microsoft.com/office/drawing/2014/main" id="{C4CFCA40-F785-4B9E-8A66-156AA60C9D4E}"/>
              </a:ext>
            </a:extLst>
          </p:cNvPr>
          <p:cNvSpPr txBox="1"/>
          <p:nvPr/>
        </p:nvSpPr>
        <p:spPr>
          <a:xfrm>
            <a:off x="3149327" y="4692012"/>
            <a:ext cx="2600392" cy="461665"/>
          </a:xfrm>
          <a:prstGeom prst="rect">
            <a:avLst/>
          </a:prstGeom>
          <a:solidFill>
            <a:schemeClr val="bg1"/>
          </a:solidFill>
        </p:spPr>
        <p:txBody>
          <a:bodyPr wrap="none" rtlCol="0">
            <a:spAutoFit/>
          </a:bodyPr>
          <a:lstStyle/>
          <a:p>
            <a:r>
              <a:rPr lang="en-US" dirty="0"/>
              <a:t>model  dimension</a:t>
            </a:r>
          </a:p>
        </p:txBody>
      </p:sp>
      <p:sp>
        <p:nvSpPr>
          <p:cNvPr id="31" name="The workflow works for at least 7 dimensions">
            <a:extLst>
              <a:ext uri="{FF2B5EF4-FFF2-40B4-BE49-F238E27FC236}">
                <a16:creationId xmlns:a16="http://schemas.microsoft.com/office/drawing/2014/main" id="{4688B8B0-9C22-45FA-B720-AB8935AEC897}"/>
              </a:ext>
            </a:extLst>
          </p:cNvPr>
          <p:cNvSpPr txBox="1">
            <a:spLocks/>
          </p:cNvSpPr>
          <p:nvPr/>
        </p:nvSpPr>
        <p:spPr bwMode="auto">
          <a:xfrm>
            <a:off x="105714" y="5638800"/>
            <a:ext cx="5644006" cy="90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defTabSz="309563" rtl="0" eaLnBrk="0" fontAlgn="base" hangingPunct="0">
              <a:lnSpc>
                <a:spcPct val="100000"/>
              </a:lnSpc>
              <a:spcBef>
                <a:spcPts val="0"/>
              </a:spcBef>
              <a:spcAft>
                <a:spcPct val="0"/>
              </a:spcAft>
              <a:buSzTx/>
              <a:buNone/>
              <a:defRPr sz="3200" spc="-17">
                <a:solidFill>
                  <a:schemeClr val="tx1"/>
                </a:solidFill>
                <a:latin typeface="Graphik Semibold"/>
                <a:ea typeface="Graphik Semibold"/>
                <a:cs typeface="Graphik Semibold"/>
                <a:sym typeface="Graphik Semibold"/>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a:latin typeface="+mn-lt"/>
              </a:rPr>
              <a:t>No clear difference in dimensionality across domains.</a:t>
            </a:r>
          </a:p>
        </p:txBody>
      </p:sp>
      <p:pic>
        <p:nvPicPr>
          <p:cNvPr id="36" name="Picture 2" descr="Suniyya Amna Waraich - BOSS">
            <a:extLst>
              <a:ext uri="{FF2B5EF4-FFF2-40B4-BE49-F238E27FC236}">
                <a16:creationId xmlns:a16="http://schemas.microsoft.com/office/drawing/2014/main" id="{E4082B54-4866-4E8F-9EC9-3E7F7BD2B45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369859-1813-48D1-8C7C-F531EAAE3A00}"/>
              </a:ext>
            </a:extLst>
          </p:cNvPr>
          <p:cNvSpPr/>
          <p:nvPr/>
        </p:nvSpPr>
        <p:spPr>
          <a:xfrm>
            <a:off x="2587276" y="1295400"/>
            <a:ext cx="5489924" cy="1486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og-likelihood relative to ‘ideal’ model">
            <a:extLst>
              <a:ext uri="{FF2B5EF4-FFF2-40B4-BE49-F238E27FC236}">
                <a16:creationId xmlns:a16="http://schemas.microsoft.com/office/drawing/2014/main" id="{6CF36386-6F8C-E169-04F1-BFEAFA6D8FAD}"/>
              </a:ext>
            </a:extLst>
          </p:cNvPr>
          <p:cNvSpPr txBox="1"/>
          <p:nvPr/>
        </p:nvSpPr>
        <p:spPr>
          <a:xfrm rot="16200000">
            <a:off x="-946532" y="3439013"/>
            <a:ext cx="2968277" cy="469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a:latin typeface="Graphik"/>
                <a:ea typeface="Graphik"/>
                <a:cs typeface="Graphik"/>
                <a:sym typeface="Graphik"/>
              </a:defRPr>
            </a:lvl1pPr>
          </a:lstStyle>
          <a:p>
            <a:pPr algn="ctr"/>
            <a:r>
              <a:rPr lang="en-US" sz="1400" dirty="0">
                <a:latin typeface="+mn-lt"/>
              </a:rPr>
              <a:t>l</a:t>
            </a:r>
            <a:r>
              <a:rPr sz="1400" dirty="0">
                <a:latin typeface="+mn-lt"/>
              </a:rPr>
              <a:t>o</a:t>
            </a:r>
            <a:r>
              <a:rPr lang="en-US" sz="1400" dirty="0">
                <a:latin typeface="+mn-lt"/>
              </a:rPr>
              <a:t>g </a:t>
            </a:r>
            <a:r>
              <a:rPr sz="1400" dirty="0">
                <a:latin typeface="+mn-lt"/>
              </a:rPr>
              <a:t>likelihood relative to </a:t>
            </a:r>
            <a:r>
              <a:rPr lang="en-US" sz="1400" dirty="0">
                <a:latin typeface="+mn-lt"/>
              </a:rPr>
              <a:t>geometrically-unconstrained</a:t>
            </a:r>
            <a:r>
              <a:rPr sz="1400" dirty="0">
                <a:latin typeface="+mn-lt"/>
              </a:rPr>
              <a:t> mod</a:t>
            </a:r>
            <a:r>
              <a:rPr lang="en-US" sz="1400" dirty="0">
                <a:latin typeface="+mn-lt"/>
              </a:rPr>
              <a:t>el</a:t>
            </a:r>
            <a:endParaRPr sz="14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1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animBg="1"/>
      <p:bldP spid="415" grpId="0" animBg="1"/>
      <p:bldP spid="30" grpId="0" animBg="1"/>
      <p:bldP spid="31"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0306C1-E9AC-445F-93B2-8C0071C56964}"/>
              </a:ext>
            </a:extLst>
          </p:cNvPr>
          <p:cNvGrpSpPr/>
          <p:nvPr/>
        </p:nvGrpSpPr>
        <p:grpSpPr>
          <a:xfrm>
            <a:off x="6146791" y="2819400"/>
            <a:ext cx="2463809" cy="1853686"/>
            <a:chOff x="5483415" y="3409835"/>
            <a:chExt cx="2463809" cy="1853686"/>
          </a:xfrm>
        </p:grpSpPr>
        <p:pic>
          <p:nvPicPr>
            <p:cNvPr id="444" name="Image" descr="Image"/>
            <p:cNvPicPr>
              <a:picLocks noChangeAspect="1"/>
            </p:cNvPicPr>
            <p:nvPr/>
          </p:nvPicPr>
          <p:blipFill>
            <a:blip r:embed="rId3"/>
            <a:stretch>
              <a:fillRect/>
            </a:stretch>
          </p:blipFill>
          <p:spPr>
            <a:xfrm>
              <a:off x="5483415" y="3454861"/>
              <a:ext cx="2463809" cy="1808660"/>
            </a:xfrm>
            <a:prstGeom prst="rect">
              <a:avLst/>
            </a:prstGeom>
            <a:ln w="12700">
              <a:miter lim="400000"/>
            </a:ln>
          </p:spPr>
        </p:pic>
        <p:sp>
          <p:nvSpPr>
            <p:cNvPr id="445" name="O"/>
            <p:cNvSpPr txBox="1"/>
            <p:nvPr/>
          </p:nvSpPr>
          <p:spPr>
            <a:xfrm>
              <a:off x="6714981" y="4041061"/>
              <a:ext cx="128240" cy="176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i="1"/>
              </a:lvl1pPr>
            </a:lstStyle>
            <a:p>
              <a:r>
                <a:rPr sz="900"/>
                <a:t>O</a:t>
              </a:r>
            </a:p>
          </p:txBody>
        </p:sp>
        <p:sp>
          <p:nvSpPr>
            <p:cNvPr id="446" name="N"/>
            <p:cNvSpPr txBox="1"/>
            <p:nvPr/>
          </p:nvSpPr>
          <p:spPr>
            <a:xfrm>
              <a:off x="6718010" y="3409835"/>
              <a:ext cx="121828" cy="176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i="1"/>
              </a:lvl1pPr>
            </a:lstStyle>
            <a:p>
              <a:r>
                <a:rPr sz="900"/>
                <a:t>N</a:t>
              </a:r>
            </a:p>
          </p:txBody>
        </p:sp>
        <p:sp>
          <p:nvSpPr>
            <p:cNvPr id="447" name="S"/>
            <p:cNvSpPr txBox="1"/>
            <p:nvPr/>
          </p:nvSpPr>
          <p:spPr>
            <a:xfrm>
              <a:off x="6727383" y="4672287"/>
              <a:ext cx="115416" cy="176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i="1"/>
              </a:lvl1pPr>
            </a:lstStyle>
            <a:p>
              <a:r>
                <a:rPr sz="900"/>
                <a:t>S</a:t>
              </a:r>
            </a:p>
          </p:txBody>
        </p:sp>
        <p:sp>
          <p:nvSpPr>
            <p:cNvPr id="448" name="Oval"/>
            <p:cNvSpPr/>
            <p:nvPr/>
          </p:nvSpPr>
          <p:spPr>
            <a:xfrm>
              <a:off x="6119190" y="3802648"/>
              <a:ext cx="1192257" cy="593494"/>
            </a:xfrm>
            <a:prstGeom prst="ellipse">
              <a:avLst/>
            </a:prstGeom>
            <a:ln w="12700">
              <a:solidFill>
                <a:srgbClr val="000000"/>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450" name="Line"/>
            <p:cNvSpPr/>
            <p:nvPr/>
          </p:nvSpPr>
          <p:spPr>
            <a:xfrm>
              <a:off x="6708994" y="3586096"/>
              <a:ext cx="499989" cy="848378"/>
            </a:xfrm>
            <a:prstGeom prst="line">
              <a:avLst/>
            </a:prstGeom>
            <a:ln w="25400">
              <a:solidFill>
                <a:srgbClr val="000000"/>
              </a:solidFill>
              <a:miter lim="400000"/>
              <a:tailEnd type="triangle"/>
            </a:ln>
          </p:spPr>
          <p:txBody>
            <a:bodyPr lIns="19050" tIns="19050" rIns="19050" bIns="19050" anchor="ctr"/>
            <a:lstStyle/>
            <a:p>
              <a:endParaRPr sz="900"/>
            </a:p>
          </p:txBody>
        </p:sp>
        <p:sp>
          <p:nvSpPr>
            <p:cNvPr id="452" name="Circle"/>
            <p:cNvSpPr/>
            <p:nvPr/>
          </p:nvSpPr>
          <p:spPr>
            <a:xfrm>
              <a:off x="6692459" y="3556805"/>
              <a:ext cx="45720" cy="45720"/>
            </a:xfrm>
            <a:prstGeom prst="ellipse">
              <a:avLst/>
            </a:prstGeom>
            <a:solidFill>
              <a:schemeClr val="accent5"/>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453" name="Circle"/>
            <p:cNvSpPr/>
            <p:nvPr/>
          </p:nvSpPr>
          <p:spPr>
            <a:xfrm>
              <a:off x="6967415" y="4054586"/>
              <a:ext cx="45720" cy="45720"/>
            </a:xfrm>
            <a:prstGeom prst="ellipse">
              <a:avLst/>
            </a:prstGeom>
            <a:solidFill>
              <a:srgbClr val="000000"/>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454" name="Circle"/>
            <p:cNvSpPr/>
            <p:nvPr/>
          </p:nvSpPr>
          <p:spPr>
            <a:xfrm>
              <a:off x="7183707" y="4409985"/>
              <a:ext cx="45720" cy="45720"/>
            </a:xfrm>
            <a:prstGeom prst="ellipse">
              <a:avLst/>
            </a:prstGeom>
            <a:solidFill>
              <a:schemeClr val="accent5"/>
            </a:solidFill>
            <a:ln w="12700">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grpSp>
      <p:sp>
        <p:nvSpPr>
          <p:cNvPr id="442" name="Positive and negative curvature"/>
          <p:cNvSpPr txBox="1">
            <a:spLocks noGrp="1"/>
          </p:cNvSpPr>
          <p:nvPr>
            <p:ph type="title"/>
          </p:nvPr>
        </p:nvSpPr>
        <p:spPr>
          <a:xfrm>
            <a:off x="114302" y="75001"/>
            <a:ext cx="8915395" cy="648135"/>
          </a:xfrm>
          <a:prstGeom prst="rect">
            <a:avLst/>
          </a:prstGeom>
        </p:spPr>
        <p:txBody>
          <a:bodyPr/>
          <a:lstStyle/>
          <a:p>
            <a:r>
              <a:rPr lang="en-US" dirty="0"/>
              <a:t>Do the domains differ in curvature?</a:t>
            </a:r>
            <a:endParaRPr dirty="0"/>
          </a:p>
        </p:txBody>
      </p:sp>
      <p:sp>
        <p:nvSpPr>
          <p:cNvPr id="455" name="Figures edited from…"/>
          <p:cNvSpPr txBox="1"/>
          <p:nvPr/>
        </p:nvSpPr>
        <p:spPr>
          <a:xfrm>
            <a:off x="123827" y="6355345"/>
            <a:ext cx="2856551" cy="45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p>
            <a:pPr algn="l"/>
            <a:r>
              <a:rPr sz="900" dirty="0"/>
              <a:t>Figures edited from </a:t>
            </a:r>
          </a:p>
          <a:p>
            <a:pPr algn="l"/>
            <a:r>
              <a:rPr sz="900" dirty="0"/>
              <a:t>http://abyss.uoregon.edu/~js/cosmo/lectures/lec15.html</a:t>
            </a:r>
            <a:br>
              <a:rPr sz="900" dirty="0"/>
            </a:br>
            <a:r>
              <a:rPr sz="900" dirty="0"/>
              <a:t>Wikipedia (Stereographic Projection)</a:t>
            </a:r>
          </a:p>
        </p:txBody>
      </p:sp>
      <p:grpSp>
        <p:nvGrpSpPr>
          <p:cNvPr id="460" name="Group"/>
          <p:cNvGrpSpPr/>
          <p:nvPr/>
        </p:nvGrpSpPr>
        <p:grpSpPr>
          <a:xfrm>
            <a:off x="76200" y="2514600"/>
            <a:ext cx="2388488" cy="2361281"/>
            <a:chOff x="0" y="0"/>
            <a:chExt cx="6369300" cy="6296748"/>
          </a:xfrm>
        </p:grpSpPr>
        <p:pic>
          <p:nvPicPr>
            <p:cNvPr id="456" name="Image" descr="Image"/>
            <p:cNvPicPr>
              <a:picLocks noChangeAspect="1"/>
            </p:cNvPicPr>
            <p:nvPr/>
          </p:nvPicPr>
          <p:blipFill>
            <a:blip r:embed="rId4"/>
            <a:srcRect l="9179" t="29719" r="64420" b="29719"/>
            <a:stretch>
              <a:fillRect/>
            </a:stretch>
          </p:blipFill>
          <p:spPr>
            <a:xfrm>
              <a:off x="0" y="0"/>
              <a:ext cx="6369301" cy="6296749"/>
            </a:xfrm>
            <a:prstGeom prst="rect">
              <a:avLst/>
            </a:prstGeom>
            <a:ln w="12700" cap="flat">
              <a:noFill/>
              <a:miter lim="400000"/>
            </a:ln>
            <a:effectLst/>
          </p:spPr>
        </p:pic>
        <p:sp>
          <p:nvSpPr>
            <p:cNvPr id="457" name="Line"/>
            <p:cNvSpPr/>
            <p:nvPr/>
          </p:nvSpPr>
          <p:spPr>
            <a:xfrm flipV="1">
              <a:off x="3332320" y="3517172"/>
              <a:ext cx="27418" cy="1053627"/>
            </a:xfrm>
            <a:prstGeom prst="line">
              <a:avLst/>
            </a:prstGeom>
            <a:noFill/>
            <a:ln w="25400" cap="flat">
              <a:solidFill>
                <a:srgbClr val="000000"/>
              </a:solidFill>
              <a:prstDash val="solid"/>
              <a:miter lim="400000"/>
              <a:tailEnd type="triangle" w="med" len="med"/>
            </a:ln>
            <a:effectLst/>
          </p:spPr>
          <p:txBody>
            <a:bodyPr wrap="square" lIns="19050" tIns="19050" rIns="19050" bIns="19050" numCol="1" anchor="ctr">
              <a:noAutofit/>
            </a:bodyPr>
            <a:lstStyle/>
            <a:p>
              <a:endParaRPr sz="900"/>
            </a:p>
          </p:txBody>
        </p:sp>
        <p:sp>
          <p:nvSpPr>
            <p:cNvPr id="458" name="Line"/>
            <p:cNvSpPr/>
            <p:nvPr/>
          </p:nvSpPr>
          <p:spPr>
            <a:xfrm flipV="1">
              <a:off x="3751385" y="1897592"/>
              <a:ext cx="1062037" cy="2738639"/>
            </a:xfrm>
            <a:prstGeom prst="line">
              <a:avLst/>
            </a:prstGeom>
            <a:noFill/>
            <a:ln w="25400" cap="flat">
              <a:solidFill>
                <a:srgbClr val="000000"/>
              </a:solidFill>
              <a:prstDash val="solid"/>
              <a:miter lim="400000"/>
              <a:tailEnd type="triangle" w="med" len="med"/>
            </a:ln>
            <a:effectLst/>
          </p:spPr>
          <p:txBody>
            <a:bodyPr wrap="square" lIns="19050" tIns="19050" rIns="19050" bIns="19050" numCol="1" anchor="ctr">
              <a:noAutofit/>
            </a:bodyPr>
            <a:lstStyle/>
            <a:p>
              <a:endParaRPr sz="900"/>
            </a:p>
          </p:txBody>
        </p:sp>
        <p:sp>
          <p:nvSpPr>
            <p:cNvPr id="459" name="Line"/>
            <p:cNvSpPr/>
            <p:nvPr/>
          </p:nvSpPr>
          <p:spPr>
            <a:xfrm flipH="1" flipV="1">
              <a:off x="2350565" y="2928397"/>
              <a:ext cx="664144" cy="1625474"/>
            </a:xfrm>
            <a:prstGeom prst="line">
              <a:avLst/>
            </a:prstGeom>
            <a:noFill/>
            <a:ln w="25400" cap="flat">
              <a:solidFill>
                <a:srgbClr val="000000"/>
              </a:solidFill>
              <a:prstDash val="solid"/>
              <a:miter lim="400000"/>
              <a:tailEnd type="triangle" w="med" len="med"/>
            </a:ln>
            <a:effectLst/>
          </p:spPr>
          <p:txBody>
            <a:bodyPr wrap="square" lIns="19050" tIns="19050" rIns="19050" bIns="19050" numCol="1" anchor="ctr">
              <a:noAutofit/>
            </a:bodyPr>
            <a:lstStyle/>
            <a:p>
              <a:endParaRPr sz="900"/>
            </a:p>
          </p:txBody>
        </p:sp>
      </p:grpSp>
      <p:pic>
        <p:nvPicPr>
          <p:cNvPr id="29" name="Picture 2" descr="Suniyya Amna Waraich - BOSS">
            <a:extLst>
              <a:ext uri="{FF2B5EF4-FFF2-40B4-BE49-F238E27FC236}">
                <a16:creationId xmlns:a16="http://schemas.microsoft.com/office/drawing/2014/main" id="{B6580462-9893-4931-B801-72F181BF7B6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FC421D6-3D07-49BB-A945-53FBE7D14F67}"/>
              </a:ext>
            </a:extLst>
          </p:cNvPr>
          <p:cNvGrpSpPr/>
          <p:nvPr/>
        </p:nvGrpSpPr>
        <p:grpSpPr>
          <a:xfrm>
            <a:off x="2455162" y="763454"/>
            <a:ext cx="4406112" cy="1620806"/>
            <a:chOff x="2455162" y="763454"/>
            <a:chExt cx="4406112" cy="1620806"/>
          </a:xfrm>
        </p:grpSpPr>
        <p:grpSp>
          <p:nvGrpSpPr>
            <p:cNvPr id="463" name="Group"/>
            <p:cNvGrpSpPr/>
            <p:nvPr/>
          </p:nvGrpSpPr>
          <p:grpSpPr>
            <a:xfrm>
              <a:off x="2525887" y="763454"/>
              <a:ext cx="4226541" cy="1611446"/>
              <a:chOff x="0" y="0"/>
              <a:chExt cx="8252135" cy="2945220"/>
            </a:xfrm>
          </p:grpSpPr>
          <p:pic>
            <p:nvPicPr>
              <p:cNvPr id="461" name="Image" descr="Image"/>
              <p:cNvPicPr>
                <a:picLocks noChangeAspect="1"/>
              </p:cNvPicPr>
              <p:nvPr/>
            </p:nvPicPr>
            <p:blipFill>
              <a:blip r:embed="rId6"/>
              <a:srcRect l="33035"/>
              <a:stretch>
                <a:fillRect/>
              </a:stretch>
            </p:blipFill>
            <p:spPr>
              <a:xfrm>
                <a:off x="0" y="0"/>
                <a:ext cx="5820644" cy="2919821"/>
              </a:xfrm>
              <a:prstGeom prst="rect">
                <a:avLst/>
              </a:prstGeom>
              <a:ln w="12700" cap="flat">
                <a:noFill/>
                <a:miter lim="400000"/>
              </a:ln>
              <a:effectLst/>
            </p:spPr>
          </p:pic>
          <p:pic>
            <p:nvPicPr>
              <p:cNvPr id="462" name="Image" descr="Image"/>
              <p:cNvPicPr>
                <a:picLocks noChangeAspect="1"/>
              </p:cNvPicPr>
              <p:nvPr/>
            </p:nvPicPr>
            <p:blipFill>
              <a:blip r:embed="rId6"/>
              <a:srcRect l="2528" r="67702"/>
              <a:stretch>
                <a:fillRect/>
              </a:stretch>
            </p:blipFill>
            <p:spPr>
              <a:xfrm>
                <a:off x="5664638" y="25400"/>
                <a:ext cx="2587498" cy="2919821"/>
              </a:xfrm>
              <a:prstGeom prst="rect">
                <a:avLst/>
              </a:prstGeom>
              <a:ln w="12700" cap="flat">
                <a:noFill/>
                <a:miter lim="400000"/>
              </a:ln>
              <a:effectLst/>
            </p:spPr>
          </p:pic>
        </p:grpSp>
        <p:sp>
          <p:nvSpPr>
            <p:cNvPr id="30" name="TextBox 29">
              <a:extLst>
                <a:ext uri="{FF2B5EF4-FFF2-40B4-BE49-F238E27FC236}">
                  <a16:creationId xmlns:a16="http://schemas.microsoft.com/office/drawing/2014/main" id="{0673E92A-4248-4E13-950F-A299261DB1B4}"/>
                </a:ext>
              </a:extLst>
            </p:cNvPr>
            <p:cNvSpPr txBox="1"/>
            <p:nvPr/>
          </p:nvSpPr>
          <p:spPr>
            <a:xfrm>
              <a:off x="2455162" y="1984150"/>
              <a:ext cx="1583437" cy="400110"/>
            </a:xfrm>
            <a:prstGeom prst="rect">
              <a:avLst/>
            </a:prstGeom>
            <a:solidFill>
              <a:schemeClr val="bg1"/>
            </a:solidFill>
          </p:spPr>
          <p:txBody>
            <a:bodyPr wrap="square" rtlCol="0">
              <a:noAutofit/>
            </a:bodyPr>
            <a:lstStyle/>
            <a:p>
              <a:pPr algn="ctr"/>
              <a:r>
                <a:rPr lang="en-US" sz="1800" dirty="0"/>
                <a:t>Hyperbolic:</a:t>
              </a:r>
            </a:p>
            <a:p>
              <a:pPr algn="ctr"/>
              <a:r>
                <a:rPr lang="en-US" sz="1800" dirty="0"/>
                <a:t>negative curvature</a:t>
              </a:r>
            </a:p>
          </p:txBody>
        </p:sp>
        <p:sp>
          <p:nvSpPr>
            <p:cNvPr id="31" name="TextBox 30">
              <a:extLst>
                <a:ext uri="{FF2B5EF4-FFF2-40B4-BE49-F238E27FC236}">
                  <a16:creationId xmlns:a16="http://schemas.microsoft.com/office/drawing/2014/main" id="{04DA2B15-F2B7-4FE7-BDA4-476B2D7824D7}"/>
                </a:ext>
              </a:extLst>
            </p:cNvPr>
            <p:cNvSpPr txBox="1"/>
            <p:nvPr/>
          </p:nvSpPr>
          <p:spPr>
            <a:xfrm>
              <a:off x="3983800" y="1984150"/>
              <a:ext cx="1463040" cy="400110"/>
            </a:xfrm>
            <a:prstGeom prst="rect">
              <a:avLst/>
            </a:prstGeom>
            <a:solidFill>
              <a:schemeClr val="bg1"/>
            </a:solidFill>
          </p:spPr>
          <p:txBody>
            <a:bodyPr wrap="square" rtlCol="0">
              <a:noAutofit/>
            </a:bodyPr>
            <a:lstStyle/>
            <a:p>
              <a:pPr algn="ctr"/>
              <a:r>
                <a:rPr lang="en-US" sz="1800" dirty="0"/>
                <a:t>Euclidean: zero curvature</a:t>
              </a:r>
            </a:p>
          </p:txBody>
        </p:sp>
        <p:sp>
          <p:nvSpPr>
            <p:cNvPr id="32" name="TextBox 31">
              <a:extLst>
                <a:ext uri="{FF2B5EF4-FFF2-40B4-BE49-F238E27FC236}">
                  <a16:creationId xmlns:a16="http://schemas.microsoft.com/office/drawing/2014/main" id="{17432706-AE8C-46B9-9D5C-A336561332ED}"/>
                </a:ext>
              </a:extLst>
            </p:cNvPr>
            <p:cNvSpPr txBox="1"/>
            <p:nvPr/>
          </p:nvSpPr>
          <p:spPr>
            <a:xfrm>
              <a:off x="5398234" y="1984150"/>
              <a:ext cx="1463040" cy="400110"/>
            </a:xfrm>
            <a:prstGeom prst="rect">
              <a:avLst/>
            </a:prstGeom>
            <a:solidFill>
              <a:schemeClr val="bg1"/>
            </a:solidFill>
          </p:spPr>
          <p:txBody>
            <a:bodyPr wrap="square" rtlCol="0">
              <a:noAutofit/>
            </a:bodyPr>
            <a:lstStyle/>
            <a:p>
              <a:pPr algn="ctr"/>
              <a:r>
                <a:rPr lang="en-US" sz="1800" dirty="0"/>
                <a:t>Spherical: positive curvature</a:t>
              </a:r>
            </a:p>
          </p:txBody>
        </p:sp>
      </p:grpSp>
      <p:sp>
        <p:nvSpPr>
          <p:cNvPr id="5" name="TextBox 4">
            <a:extLst>
              <a:ext uri="{FF2B5EF4-FFF2-40B4-BE49-F238E27FC236}">
                <a16:creationId xmlns:a16="http://schemas.microsoft.com/office/drawing/2014/main" id="{7B4A68A1-EC14-4F52-B57B-C6B05A16D61A}"/>
              </a:ext>
            </a:extLst>
          </p:cNvPr>
          <p:cNvSpPr txBox="1"/>
          <p:nvPr/>
        </p:nvSpPr>
        <p:spPr>
          <a:xfrm>
            <a:off x="457200" y="4951420"/>
            <a:ext cx="6128391" cy="1631216"/>
          </a:xfrm>
          <a:prstGeom prst="rect">
            <a:avLst/>
          </a:prstGeom>
          <a:noFill/>
        </p:spPr>
        <p:txBody>
          <a:bodyPr wrap="square" rtlCol="0">
            <a:spAutoFit/>
          </a:bodyPr>
          <a:lstStyle/>
          <a:p>
            <a:pPr marL="457200" indent="-457200">
              <a:buFont typeface="Arial" panose="020B0604020202020204" pitchFamily="34" charset="0"/>
              <a:buChar char="•"/>
            </a:pPr>
            <a:r>
              <a:rPr lang="en-US" sz="2000" dirty="0"/>
              <a:t>Start with curvature=0; gradually increase (or decrease), optimizing coordinates at each step.</a:t>
            </a:r>
          </a:p>
          <a:p>
            <a:pPr marL="457200" indent="-457200">
              <a:buFont typeface="Arial" panose="020B0604020202020204" pitchFamily="34" charset="0"/>
              <a:buChar char="•"/>
            </a:pPr>
            <a:r>
              <a:rPr lang="en-US" sz="2000" dirty="0"/>
              <a:t>At each step, same analysis pipeline, just change how distances are computed.</a:t>
            </a:r>
          </a:p>
          <a:p>
            <a:pPr marL="457200" indent="-457200">
              <a:buFont typeface="Arial" panose="020B0604020202020204" pitchFamily="34" charset="0"/>
              <a:buChar char="•"/>
            </a:pPr>
            <a:endParaRPr lang="en-US" sz="20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Euclidean geometry best describes all domains"/>
          <p:cNvSpPr txBox="1">
            <a:spLocks noGrp="1"/>
          </p:cNvSpPr>
          <p:nvPr>
            <p:ph type="title"/>
          </p:nvPr>
        </p:nvSpPr>
        <p:spPr>
          <a:xfrm>
            <a:off x="511792" y="-139026"/>
            <a:ext cx="8229600" cy="1143000"/>
          </a:xfrm>
          <a:prstGeom prst="rect">
            <a:avLst/>
          </a:prstGeom>
        </p:spPr>
        <p:txBody>
          <a:bodyPr/>
          <a:lstStyle/>
          <a:p>
            <a:r>
              <a:rPr lang="en-US" dirty="0"/>
              <a:t>No</a:t>
            </a:r>
            <a:endParaRPr dirty="0"/>
          </a:p>
        </p:txBody>
      </p:sp>
      <p:pic>
        <p:nvPicPr>
          <p:cNvPr id="18" name="Picture 13" descr="Picture 13">
            <a:extLst>
              <a:ext uri="{FF2B5EF4-FFF2-40B4-BE49-F238E27FC236}">
                <a16:creationId xmlns:a16="http://schemas.microsoft.com/office/drawing/2014/main" id="{83017A10-92DA-4E8A-80B1-81F455F34337}"/>
              </a:ext>
            </a:extLst>
          </p:cNvPr>
          <p:cNvPicPr>
            <a:picLocks noChangeAspect="1"/>
          </p:cNvPicPr>
          <p:nvPr/>
        </p:nvPicPr>
        <p:blipFill>
          <a:blip r:embed="rId3"/>
          <a:stretch>
            <a:fillRect/>
          </a:stretch>
        </p:blipFill>
        <p:spPr>
          <a:xfrm>
            <a:off x="1050979" y="824441"/>
            <a:ext cx="795167" cy="791691"/>
          </a:xfrm>
          <a:prstGeom prst="rect">
            <a:avLst/>
          </a:prstGeom>
          <a:ln w="101600">
            <a:solidFill>
              <a:srgbClr val="A74C0F"/>
            </a:solidFill>
          </a:ln>
        </p:spPr>
      </p:pic>
      <p:grpSp>
        <p:nvGrpSpPr>
          <p:cNvPr id="19" name="Group 18">
            <a:extLst>
              <a:ext uri="{FF2B5EF4-FFF2-40B4-BE49-F238E27FC236}">
                <a16:creationId xmlns:a16="http://schemas.microsoft.com/office/drawing/2014/main" id="{20964CDC-32F6-4C52-858B-935C512E0512}"/>
              </a:ext>
            </a:extLst>
          </p:cNvPr>
          <p:cNvGrpSpPr>
            <a:grpSpLocks noChangeAspect="1"/>
          </p:cNvGrpSpPr>
          <p:nvPr/>
        </p:nvGrpSpPr>
        <p:grpSpPr>
          <a:xfrm>
            <a:off x="6763945" y="815798"/>
            <a:ext cx="826105" cy="808977"/>
            <a:chOff x="8293122" y="2554032"/>
            <a:chExt cx="1234129" cy="1208542"/>
          </a:xfrm>
        </p:grpSpPr>
        <p:sp>
          <p:nvSpPr>
            <p:cNvPr id="20" name="Rectangle">
              <a:extLst>
                <a:ext uri="{FF2B5EF4-FFF2-40B4-BE49-F238E27FC236}">
                  <a16:creationId xmlns:a16="http://schemas.microsoft.com/office/drawing/2014/main" id="{7E589D66-39B0-45DA-99D7-81EC1BD310C1}"/>
                </a:ext>
              </a:extLst>
            </p:cNvPr>
            <p:cNvSpPr/>
            <p:nvPr/>
          </p:nvSpPr>
          <p:spPr>
            <a:xfrm>
              <a:off x="8293122" y="2554032"/>
              <a:ext cx="1234129" cy="1208542"/>
            </a:xfrm>
            <a:prstGeom prst="rect">
              <a:avLst/>
            </a:prstGeom>
            <a:solidFill>
              <a:srgbClr val="858589"/>
            </a:solidFill>
            <a:ln w="101600" cap="flat">
              <a:solidFill>
                <a:srgbClr val="9971B0"/>
              </a:solidFill>
              <a:prstDash val="solid"/>
              <a:miter lim="800000"/>
            </a:ln>
            <a:effectLst/>
          </p:spPr>
          <p:txBody>
            <a:bodyPr wrap="square" lIns="34290" tIns="34290" rIns="34290" bIns="34290" numCol="1" anchor="ctr" anchorCtr="0">
              <a:noAutofit/>
            </a:bodyPr>
            <a:lstStyle/>
            <a:p>
              <a:pPr defTabSz="685800">
                <a:defRPr sz="3600">
                  <a:solidFill>
                    <a:srgbClr val="FFFFFF"/>
                  </a:solidFill>
                  <a:latin typeface="Calibri"/>
                  <a:ea typeface="Calibri"/>
                  <a:cs typeface="Calibri"/>
                  <a:sym typeface="Calibri"/>
                </a:defRPr>
              </a:pPr>
              <a:endParaRPr sz="1350"/>
            </a:p>
          </p:txBody>
        </p:sp>
        <p:sp>
          <p:nvSpPr>
            <p:cNvPr id="21" name="bluebird">
              <a:extLst>
                <a:ext uri="{FF2B5EF4-FFF2-40B4-BE49-F238E27FC236}">
                  <a16:creationId xmlns:a16="http://schemas.microsoft.com/office/drawing/2014/main" id="{A7C011FC-2B84-4C90-ABFE-B78D8CC15334}"/>
                </a:ext>
              </a:extLst>
            </p:cNvPr>
            <p:cNvSpPr txBox="1"/>
            <p:nvPr/>
          </p:nvSpPr>
          <p:spPr>
            <a:xfrm>
              <a:off x="8337904" y="2682434"/>
              <a:ext cx="1144564" cy="9517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chorCtr="0">
              <a:noAutofit/>
            </a:bodyPr>
            <a:lstStyle/>
            <a:p>
              <a:pPr algn="ctr" defTabSz="685800">
                <a:defRPr sz="3000">
                  <a:solidFill>
                    <a:srgbClr val="FFFFFF"/>
                  </a:solidFill>
                  <a:latin typeface="Calibri"/>
                  <a:ea typeface="Calibri"/>
                  <a:cs typeface="Calibri"/>
                  <a:sym typeface="Calibri"/>
                </a:defRPr>
              </a:pPr>
              <a:r>
                <a:rPr sz="1650" dirty="0"/>
                <a:t>b</a:t>
              </a:r>
              <a:r>
                <a:rPr lang="en-US" sz="1650" dirty="0"/>
                <a:t>l</a:t>
              </a:r>
              <a:r>
                <a:rPr sz="1650" dirty="0"/>
                <a:t>uebird</a:t>
              </a:r>
            </a:p>
          </p:txBody>
        </p:sp>
      </p:grpSp>
      <p:pic>
        <p:nvPicPr>
          <p:cNvPr id="22" name="Picture 15" descr="Picture 15">
            <a:extLst>
              <a:ext uri="{FF2B5EF4-FFF2-40B4-BE49-F238E27FC236}">
                <a16:creationId xmlns:a16="http://schemas.microsoft.com/office/drawing/2014/main" id="{D15B6CE4-0859-45BC-A6F7-ACB0FEFD2D1E}"/>
              </a:ext>
            </a:extLst>
          </p:cNvPr>
          <p:cNvPicPr>
            <a:picLocks noChangeAspect="1"/>
          </p:cNvPicPr>
          <p:nvPr/>
        </p:nvPicPr>
        <p:blipFill>
          <a:blip r:embed="rId4"/>
          <a:stretch>
            <a:fillRect/>
          </a:stretch>
        </p:blipFill>
        <p:spPr>
          <a:xfrm>
            <a:off x="5430953" y="824441"/>
            <a:ext cx="795169" cy="791691"/>
          </a:xfrm>
          <a:prstGeom prst="rect">
            <a:avLst/>
          </a:prstGeom>
          <a:ln w="101600">
            <a:solidFill>
              <a:srgbClr val="5A6C89"/>
            </a:solidFill>
          </a:ln>
        </p:spPr>
      </p:pic>
      <p:pic>
        <p:nvPicPr>
          <p:cNvPr id="23" name="Picture 16" descr="Picture 16">
            <a:extLst>
              <a:ext uri="{FF2B5EF4-FFF2-40B4-BE49-F238E27FC236}">
                <a16:creationId xmlns:a16="http://schemas.microsoft.com/office/drawing/2014/main" id="{C1FFCBE2-10C1-4EE1-99BF-C625454E0146}"/>
              </a:ext>
            </a:extLst>
          </p:cNvPr>
          <p:cNvPicPr>
            <a:picLocks noChangeAspect="1"/>
          </p:cNvPicPr>
          <p:nvPr/>
        </p:nvPicPr>
        <p:blipFill>
          <a:blip r:embed="rId5"/>
          <a:stretch>
            <a:fillRect/>
          </a:stretch>
        </p:blipFill>
        <p:spPr>
          <a:xfrm>
            <a:off x="2510969" y="824441"/>
            <a:ext cx="795169" cy="791691"/>
          </a:xfrm>
          <a:prstGeom prst="rect">
            <a:avLst/>
          </a:prstGeom>
          <a:ln w="101600">
            <a:solidFill>
              <a:srgbClr val="B19E81"/>
            </a:solidFill>
          </a:ln>
        </p:spPr>
      </p:pic>
      <p:pic>
        <p:nvPicPr>
          <p:cNvPr id="24" name="Picture 17" descr="Picture 17">
            <a:extLst>
              <a:ext uri="{FF2B5EF4-FFF2-40B4-BE49-F238E27FC236}">
                <a16:creationId xmlns:a16="http://schemas.microsoft.com/office/drawing/2014/main" id="{14492DDD-54B2-48AE-BB42-EE1A57CF9EF2}"/>
              </a:ext>
            </a:extLst>
          </p:cNvPr>
          <p:cNvPicPr>
            <a:picLocks noChangeAspect="1"/>
          </p:cNvPicPr>
          <p:nvPr/>
        </p:nvPicPr>
        <p:blipFill>
          <a:blip r:embed="rId6"/>
          <a:stretch>
            <a:fillRect/>
          </a:stretch>
        </p:blipFill>
        <p:spPr>
          <a:xfrm>
            <a:off x="3970961" y="824441"/>
            <a:ext cx="795169" cy="791691"/>
          </a:xfrm>
          <a:prstGeom prst="rect">
            <a:avLst/>
          </a:prstGeom>
          <a:ln w="101600">
            <a:solidFill>
              <a:srgbClr val="2BAA9C"/>
            </a:solidFill>
          </a:ln>
        </p:spPr>
      </p:pic>
      <p:pic>
        <p:nvPicPr>
          <p:cNvPr id="94" name="Picture 2" descr="Suniyya Amna Waraich - BOSS">
            <a:extLst>
              <a:ext uri="{FF2B5EF4-FFF2-40B4-BE49-F238E27FC236}">
                <a16:creationId xmlns:a16="http://schemas.microsoft.com/office/drawing/2014/main" id="{D6288147-B392-46E3-BCA5-D6463B3EBCB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28" t="-1" r="2998" b="19999"/>
          <a:stretch/>
        </p:blipFill>
        <p:spPr bwMode="auto">
          <a:xfrm>
            <a:off x="8051322" y="5825067"/>
            <a:ext cx="1033272" cy="95673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1609062-A36C-2223-9074-E8E99426014F}"/>
              </a:ext>
            </a:extLst>
          </p:cNvPr>
          <p:cNvGrpSpPr/>
          <p:nvPr/>
        </p:nvGrpSpPr>
        <p:grpSpPr>
          <a:xfrm>
            <a:off x="8139108" y="531708"/>
            <a:ext cx="832104" cy="3118235"/>
            <a:chOff x="8062017" y="606607"/>
            <a:chExt cx="832104" cy="3118235"/>
          </a:xfrm>
        </p:grpSpPr>
        <p:pic>
          <p:nvPicPr>
            <p:cNvPr id="27" name="Picture 26">
              <a:extLst>
                <a:ext uri="{FF2B5EF4-FFF2-40B4-BE49-F238E27FC236}">
                  <a16:creationId xmlns:a16="http://schemas.microsoft.com/office/drawing/2014/main" id="{716B2DB3-4ECB-4FDE-2117-D3949B004B5C}"/>
                </a:ext>
              </a:extLst>
            </p:cNvPr>
            <p:cNvPicPr>
              <a:picLocks noChangeAspect="1"/>
            </p:cNvPicPr>
            <p:nvPr/>
          </p:nvPicPr>
          <p:blipFill rotWithShape="1">
            <a:blip r:embed="rId8"/>
            <a:srcRect t="2" r="7110" b="22824"/>
            <a:stretch/>
          </p:blipFill>
          <p:spPr>
            <a:xfrm>
              <a:off x="8066335" y="685800"/>
              <a:ext cx="822960" cy="2926080"/>
            </a:xfrm>
            <a:prstGeom prst="rect">
              <a:avLst/>
            </a:prstGeom>
          </p:spPr>
        </p:pic>
        <p:pic>
          <p:nvPicPr>
            <p:cNvPr id="2" name="Picture 1">
              <a:extLst>
                <a:ext uri="{FF2B5EF4-FFF2-40B4-BE49-F238E27FC236}">
                  <a16:creationId xmlns:a16="http://schemas.microsoft.com/office/drawing/2014/main" id="{1C78E83A-D263-0848-E5BD-4C89B82FED24}"/>
                </a:ext>
              </a:extLst>
            </p:cNvPr>
            <p:cNvPicPr>
              <a:picLocks noChangeAspect="1"/>
            </p:cNvPicPr>
            <p:nvPr/>
          </p:nvPicPr>
          <p:blipFill rotWithShape="1">
            <a:blip r:embed="rId9"/>
            <a:srcRect l="-1" r="6078"/>
            <a:stretch/>
          </p:blipFill>
          <p:spPr>
            <a:xfrm flipV="1">
              <a:off x="8062017" y="606607"/>
              <a:ext cx="832104" cy="219106"/>
            </a:xfrm>
            <a:prstGeom prst="rect">
              <a:avLst/>
            </a:prstGeom>
          </p:spPr>
        </p:pic>
        <p:pic>
          <p:nvPicPr>
            <p:cNvPr id="8" name="Picture 7">
              <a:extLst>
                <a:ext uri="{FF2B5EF4-FFF2-40B4-BE49-F238E27FC236}">
                  <a16:creationId xmlns:a16="http://schemas.microsoft.com/office/drawing/2014/main" id="{3EB8983C-A900-63CE-60C4-BB9511200F56}"/>
                </a:ext>
              </a:extLst>
            </p:cNvPr>
            <p:cNvPicPr>
              <a:picLocks noChangeAspect="1"/>
            </p:cNvPicPr>
            <p:nvPr/>
          </p:nvPicPr>
          <p:blipFill rotWithShape="1">
            <a:blip r:embed="rId9"/>
            <a:srcRect l="-1" r="6078"/>
            <a:stretch/>
          </p:blipFill>
          <p:spPr>
            <a:xfrm>
              <a:off x="8067020" y="3505736"/>
              <a:ext cx="822275" cy="219106"/>
            </a:xfrm>
            <a:prstGeom prst="rect">
              <a:avLst/>
            </a:prstGeom>
          </p:spPr>
        </p:pic>
      </p:grpSp>
      <p:pic>
        <p:nvPicPr>
          <p:cNvPr id="17" name="Picture 16">
            <a:extLst>
              <a:ext uri="{FF2B5EF4-FFF2-40B4-BE49-F238E27FC236}">
                <a16:creationId xmlns:a16="http://schemas.microsoft.com/office/drawing/2014/main" id="{9F4995B9-E6AF-D994-F1CF-2C76D4A22331}"/>
              </a:ext>
            </a:extLst>
          </p:cNvPr>
          <p:cNvPicPr>
            <a:picLocks noChangeAspect="1"/>
          </p:cNvPicPr>
          <p:nvPr/>
        </p:nvPicPr>
        <p:blipFill rotWithShape="1">
          <a:blip r:embed="rId10"/>
          <a:srcRect l="5903" t="15232" r="3810" b="11584"/>
          <a:stretch/>
        </p:blipFill>
        <p:spPr>
          <a:xfrm>
            <a:off x="736100" y="3826801"/>
            <a:ext cx="7159752" cy="1865376"/>
          </a:xfrm>
          <a:prstGeom prst="rect">
            <a:avLst/>
          </a:prstGeom>
        </p:spPr>
      </p:pic>
      <p:grpSp>
        <p:nvGrpSpPr>
          <p:cNvPr id="35" name="Group 34">
            <a:extLst>
              <a:ext uri="{FF2B5EF4-FFF2-40B4-BE49-F238E27FC236}">
                <a16:creationId xmlns:a16="http://schemas.microsoft.com/office/drawing/2014/main" id="{0C8D4BAB-44B5-B42D-8188-D81352423238}"/>
              </a:ext>
            </a:extLst>
          </p:cNvPr>
          <p:cNvGrpSpPr/>
          <p:nvPr/>
        </p:nvGrpSpPr>
        <p:grpSpPr>
          <a:xfrm>
            <a:off x="739303" y="1812028"/>
            <a:ext cx="7314249" cy="1965961"/>
            <a:chOff x="822960" y="2468879"/>
            <a:chExt cx="7314249" cy="1965961"/>
          </a:xfrm>
        </p:grpSpPr>
        <p:pic>
          <p:nvPicPr>
            <p:cNvPr id="29" name="Picture 28">
              <a:extLst>
                <a:ext uri="{FF2B5EF4-FFF2-40B4-BE49-F238E27FC236}">
                  <a16:creationId xmlns:a16="http://schemas.microsoft.com/office/drawing/2014/main" id="{1D0B8EB8-685C-904A-3F9F-5345D39E62A5}"/>
                </a:ext>
              </a:extLst>
            </p:cNvPr>
            <p:cNvPicPr>
              <a:picLocks noChangeAspect="1"/>
            </p:cNvPicPr>
            <p:nvPr/>
          </p:nvPicPr>
          <p:blipFill rotWithShape="1">
            <a:blip r:embed="rId11"/>
            <a:srcRect l="7013" t="22583" r="11798" b="5940"/>
            <a:stretch/>
          </p:blipFill>
          <p:spPr>
            <a:xfrm>
              <a:off x="822960" y="2468880"/>
              <a:ext cx="7132320" cy="1965960"/>
            </a:xfrm>
            <a:prstGeom prst="rect">
              <a:avLst/>
            </a:prstGeom>
          </p:spPr>
        </p:pic>
        <p:sp>
          <p:nvSpPr>
            <p:cNvPr id="31" name="Rectangle 30">
              <a:extLst>
                <a:ext uri="{FF2B5EF4-FFF2-40B4-BE49-F238E27FC236}">
                  <a16:creationId xmlns:a16="http://schemas.microsoft.com/office/drawing/2014/main" id="{94C47661-BE12-7D6C-53CF-C269C41D76C7}"/>
                </a:ext>
              </a:extLst>
            </p:cNvPr>
            <p:cNvSpPr/>
            <p:nvPr/>
          </p:nvSpPr>
          <p:spPr>
            <a:xfrm>
              <a:off x="7785903" y="2468879"/>
              <a:ext cx="351306" cy="1132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61B1492F-C7D2-A5B8-DD81-154BAC0174E9}"/>
              </a:ext>
            </a:extLst>
          </p:cNvPr>
          <p:cNvGrpSpPr/>
          <p:nvPr/>
        </p:nvGrpSpPr>
        <p:grpSpPr>
          <a:xfrm>
            <a:off x="620450" y="5660886"/>
            <a:ext cx="7420560" cy="1056206"/>
            <a:chOff x="620450" y="5660886"/>
            <a:chExt cx="7420560" cy="1056206"/>
          </a:xfrm>
        </p:grpSpPr>
        <p:sp>
          <p:nvSpPr>
            <p:cNvPr id="515" name="TextBox 514">
              <a:extLst>
                <a:ext uri="{FF2B5EF4-FFF2-40B4-BE49-F238E27FC236}">
                  <a16:creationId xmlns:a16="http://schemas.microsoft.com/office/drawing/2014/main" id="{3265CE4E-DCEB-4124-B43C-459AC0DD6EDC}"/>
                </a:ext>
              </a:extLst>
            </p:cNvPr>
            <p:cNvSpPr txBox="1"/>
            <p:nvPr/>
          </p:nvSpPr>
          <p:spPr>
            <a:xfrm>
              <a:off x="2887102" y="5998313"/>
              <a:ext cx="2824812" cy="276999"/>
            </a:xfrm>
            <a:prstGeom prst="rect">
              <a:avLst/>
            </a:prstGeom>
            <a:noFill/>
            <a:ln w="12700">
              <a:solidFill>
                <a:schemeClr val="tx1"/>
              </a:solidFill>
            </a:ln>
          </p:spPr>
          <p:txBody>
            <a:bodyPr wrap="none" tIns="0" bIns="0" rtlCol="0">
              <a:spAutoFit/>
            </a:bodyPr>
            <a:lstStyle/>
            <a:p>
              <a:r>
                <a:rPr lang="en-US" sz="1800" i="1" dirty="0"/>
                <a:t>curvature is in units of 1/</a:t>
              </a:r>
              <a:r>
                <a:rPr lang="en-US" sz="1800" i="1" dirty="0">
                  <a:sym typeface="Symbol" panose="05050102010706020507" pitchFamily="18" charset="2"/>
                </a:rPr>
                <a:t></a:t>
              </a:r>
              <a:endParaRPr lang="en-US" sz="1800" i="1" dirty="0"/>
            </a:p>
          </p:txBody>
        </p:sp>
        <p:grpSp>
          <p:nvGrpSpPr>
            <p:cNvPr id="42" name="Group 41">
              <a:extLst>
                <a:ext uri="{FF2B5EF4-FFF2-40B4-BE49-F238E27FC236}">
                  <a16:creationId xmlns:a16="http://schemas.microsoft.com/office/drawing/2014/main" id="{3D4C0FCD-664B-F835-2057-92DEE751CDE7}"/>
                </a:ext>
              </a:extLst>
            </p:cNvPr>
            <p:cNvGrpSpPr/>
            <p:nvPr/>
          </p:nvGrpSpPr>
          <p:grpSpPr>
            <a:xfrm>
              <a:off x="620450" y="5721314"/>
              <a:ext cx="1695404" cy="995778"/>
              <a:chOff x="862381" y="5804226"/>
              <a:chExt cx="1695404" cy="995778"/>
            </a:xfrm>
          </p:grpSpPr>
          <p:sp>
            <p:nvSpPr>
              <p:cNvPr id="545" name="Line"/>
              <p:cNvSpPr/>
              <p:nvPr/>
            </p:nvSpPr>
            <p:spPr>
              <a:xfrm flipH="1">
                <a:off x="1216514"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546" name="Line"/>
              <p:cNvSpPr/>
              <p:nvPr/>
            </p:nvSpPr>
            <p:spPr>
              <a:xfrm>
                <a:off x="1892665"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547" name="More hyperbolic"/>
              <p:cNvSpPr txBox="1"/>
              <p:nvPr/>
            </p:nvSpPr>
            <p:spPr>
              <a:xfrm>
                <a:off x="862381" y="6392200"/>
                <a:ext cx="712064"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hyperbolic</a:t>
                </a:r>
              </a:p>
            </p:txBody>
          </p:sp>
          <p:sp>
            <p:nvSpPr>
              <p:cNvPr id="548" name="More spherical"/>
              <p:cNvSpPr txBox="1"/>
              <p:nvPr/>
            </p:nvSpPr>
            <p:spPr>
              <a:xfrm>
                <a:off x="1858237" y="6392200"/>
                <a:ext cx="618842"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spherical</a:t>
                </a:r>
              </a:p>
            </p:txBody>
          </p:sp>
          <p:sp>
            <p:nvSpPr>
              <p:cNvPr id="14" name="TextBox 13">
                <a:extLst>
                  <a:ext uri="{FF2B5EF4-FFF2-40B4-BE49-F238E27FC236}">
                    <a16:creationId xmlns:a16="http://schemas.microsoft.com/office/drawing/2014/main" id="{1A21C0C2-2C21-408C-9632-2E9E04B58108}"/>
                  </a:ext>
                </a:extLst>
              </p:cNvPr>
              <p:cNvSpPr txBox="1"/>
              <p:nvPr/>
            </p:nvSpPr>
            <p:spPr>
              <a:xfrm>
                <a:off x="1178716" y="5941731"/>
                <a:ext cx="1040670" cy="338554"/>
              </a:xfrm>
              <a:prstGeom prst="rect">
                <a:avLst/>
              </a:prstGeom>
              <a:noFill/>
            </p:spPr>
            <p:txBody>
              <a:bodyPr wrap="none" rtlCol="0">
                <a:spAutoFit/>
              </a:bodyPr>
              <a:lstStyle/>
              <a:p>
                <a:r>
                  <a:rPr lang="en-US" sz="1600" i="1" dirty="0"/>
                  <a:t>curvature</a:t>
                </a:r>
              </a:p>
            </p:txBody>
          </p:sp>
          <p:grpSp>
            <p:nvGrpSpPr>
              <p:cNvPr id="41" name="Group 40">
                <a:extLst>
                  <a:ext uri="{FF2B5EF4-FFF2-40B4-BE49-F238E27FC236}">
                    <a16:creationId xmlns:a16="http://schemas.microsoft.com/office/drawing/2014/main" id="{B0622FA3-8B31-F040-7D74-B6C5EC810593}"/>
                  </a:ext>
                </a:extLst>
              </p:cNvPr>
              <p:cNvGrpSpPr/>
              <p:nvPr/>
            </p:nvGrpSpPr>
            <p:grpSpPr>
              <a:xfrm>
                <a:off x="872704" y="5804226"/>
                <a:ext cx="1685081" cy="276999"/>
                <a:chOff x="957799" y="5651022"/>
                <a:chExt cx="1685081" cy="276999"/>
              </a:xfrm>
            </p:grpSpPr>
            <p:sp>
              <p:nvSpPr>
                <p:cNvPr id="36" name="TextBox 35">
                  <a:extLst>
                    <a:ext uri="{FF2B5EF4-FFF2-40B4-BE49-F238E27FC236}">
                      <a16:creationId xmlns:a16="http://schemas.microsoft.com/office/drawing/2014/main" id="{E27EE404-91E8-95BF-27EC-C50A1B44FB3E}"/>
                    </a:ext>
                  </a:extLst>
                </p:cNvPr>
                <p:cNvSpPr txBox="1"/>
                <p:nvPr/>
              </p:nvSpPr>
              <p:spPr>
                <a:xfrm>
                  <a:off x="1671204" y="5651022"/>
                  <a:ext cx="269626" cy="276999"/>
                </a:xfrm>
                <a:prstGeom prst="rect">
                  <a:avLst/>
                </a:prstGeom>
                <a:noFill/>
              </p:spPr>
              <p:txBody>
                <a:bodyPr wrap="none" rtlCol="0">
                  <a:spAutoFit/>
                </a:bodyPr>
                <a:lstStyle/>
                <a:p>
                  <a:pPr algn="ctr"/>
                  <a:r>
                    <a:rPr lang="en-US" sz="1200" dirty="0"/>
                    <a:t>0</a:t>
                  </a:r>
                </a:p>
              </p:txBody>
            </p:sp>
            <p:sp>
              <p:nvSpPr>
                <p:cNvPr id="37" name="TextBox 36">
                  <a:extLst>
                    <a:ext uri="{FF2B5EF4-FFF2-40B4-BE49-F238E27FC236}">
                      <a16:creationId xmlns:a16="http://schemas.microsoft.com/office/drawing/2014/main" id="{F473EC61-2139-6104-ED4A-F9575387E4C1}"/>
                    </a:ext>
                  </a:extLst>
                </p:cNvPr>
                <p:cNvSpPr txBox="1"/>
                <p:nvPr/>
              </p:nvSpPr>
              <p:spPr>
                <a:xfrm>
                  <a:off x="2283486" y="5651022"/>
                  <a:ext cx="359394" cy="276999"/>
                </a:xfrm>
                <a:prstGeom prst="rect">
                  <a:avLst/>
                </a:prstGeom>
                <a:noFill/>
              </p:spPr>
              <p:txBody>
                <a:bodyPr wrap="none" rtlCol="0">
                  <a:spAutoFit/>
                </a:bodyPr>
                <a:lstStyle/>
                <a:p>
                  <a:pPr algn="ctr"/>
                  <a:r>
                    <a:rPr lang="en-US" sz="1200" dirty="0"/>
                    <a:t>+5</a:t>
                  </a:r>
                </a:p>
              </p:txBody>
            </p:sp>
            <p:sp>
              <p:nvSpPr>
                <p:cNvPr id="38" name="TextBox 37">
                  <a:extLst>
                    <a:ext uri="{FF2B5EF4-FFF2-40B4-BE49-F238E27FC236}">
                      <a16:creationId xmlns:a16="http://schemas.microsoft.com/office/drawing/2014/main" id="{32CE83F1-9AAF-D517-8720-A39531FB05E8}"/>
                    </a:ext>
                  </a:extLst>
                </p:cNvPr>
                <p:cNvSpPr txBox="1"/>
                <p:nvPr/>
              </p:nvSpPr>
              <p:spPr>
                <a:xfrm>
                  <a:off x="2078387" y="5651022"/>
                  <a:ext cx="359394" cy="276999"/>
                </a:xfrm>
                <a:prstGeom prst="rect">
                  <a:avLst/>
                </a:prstGeom>
                <a:noFill/>
              </p:spPr>
              <p:txBody>
                <a:bodyPr wrap="none" rtlCol="0">
                  <a:spAutoFit/>
                </a:bodyPr>
                <a:lstStyle/>
                <a:p>
                  <a:pPr algn="ctr"/>
                  <a:r>
                    <a:rPr lang="en-US" sz="1200" dirty="0"/>
                    <a:t>+1</a:t>
                  </a:r>
                </a:p>
              </p:txBody>
            </p:sp>
            <p:sp>
              <p:nvSpPr>
                <p:cNvPr id="39" name="TextBox 38">
                  <a:extLst>
                    <a:ext uri="{FF2B5EF4-FFF2-40B4-BE49-F238E27FC236}">
                      <a16:creationId xmlns:a16="http://schemas.microsoft.com/office/drawing/2014/main" id="{F1931FB9-E4D2-679F-6FE6-00ABEBC34562}"/>
                    </a:ext>
                  </a:extLst>
                </p:cNvPr>
                <p:cNvSpPr txBox="1"/>
                <p:nvPr/>
              </p:nvSpPr>
              <p:spPr>
                <a:xfrm>
                  <a:off x="1152649" y="5651022"/>
                  <a:ext cx="320922" cy="276999"/>
                </a:xfrm>
                <a:prstGeom prst="rect">
                  <a:avLst/>
                </a:prstGeom>
                <a:noFill/>
              </p:spPr>
              <p:txBody>
                <a:bodyPr wrap="none" rtlCol="0">
                  <a:spAutoFit/>
                </a:bodyPr>
                <a:lstStyle/>
                <a:p>
                  <a:pPr algn="ctr"/>
                  <a:r>
                    <a:rPr lang="en-US" sz="1200" dirty="0"/>
                    <a:t>-1</a:t>
                  </a:r>
                </a:p>
              </p:txBody>
            </p:sp>
            <p:sp>
              <p:nvSpPr>
                <p:cNvPr id="40" name="TextBox 39">
                  <a:extLst>
                    <a:ext uri="{FF2B5EF4-FFF2-40B4-BE49-F238E27FC236}">
                      <a16:creationId xmlns:a16="http://schemas.microsoft.com/office/drawing/2014/main" id="{2EF1CD33-CD5C-7945-5FFE-4C28D95E8463}"/>
                    </a:ext>
                  </a:extLst>
                </p:cNvPr>
                <p:cNvSpPr txBox="1"/>
                <p:nvPr/>
              </p:nvSpPr>
              <p:spPr>
                <a:xfrm>
                  <a:off x="957799" y="5651022"/>
                  <a:ext cx="320922" cy="276999"/>
                </a:xfrm>
                <a:prstGeom prst="rect">
                  <a:avLst/>
                </a:prstGeom>
                <a:noFill/>
              </p:spPr>
              <p:txBody>
                <a:bodyPr wrap="none" rtlCol="0">
                  <a:spAutoFit/>
                </a:bodyPr>
                <a:lstStyle/>
                <a:p>
                  <a:pPr algn="ctr"/>
                  <a:r>
                    <a:rPr lang="en-US" sz="1200" dirty="0"/>
                    <a:t>-5</a:t>
                  </a:r>
                </a:p>
              </p:txBody>
            </p:sp>
          </p:grpSp>
        </p:grpSp>
        <p:grpSp>
          <p:nvGrpSpPr>
            <p:cNvPr id="43" name="Group 42">
              <a:extLst>
                <a:ext uri="{FF2B5EF4-FFF2-40B4-BE49-F238E27FC236}">
                  <a16:creationId xmlns:a16="http://schemas.microsoft.com/office/drawing/2014/main" id="{FECCDD78-DE06-B27A-00E7-FC3BE4448B83}"/>
                </a:ext>
              </a:extLst>
            </p:cNvPr>
            <p:cNvGrpSpPr/>
            <p:nvPr/>
          </p:nvGrpSpPr>
          <p:grpSpPr>
            <a:xfrm>
              <a:off x="6345606" y="5660886"/>
              <a:ext cx="1695404" cy="995778"/>
              <a:chOff x="862381" y="5804226"/>
              <a:chExt cx="1695404" cy="995778"/>
            </a:xfrm>
          </p:grpSpPr>
          <p:sp>
            <p:nvSpPr>
              <p:cNvPr id="44" name="Line">
                <a:extLst>
                  <a:ext uri="{FF2B5EF4-FFF2-40B4-BE49-F238E27FC236}">
                    <a16:creationId xmlns:a16="http://schemas.microsoft.com/office/drawing/2014/main" id="{5DBF74E4-FD6A-0195-1CAF-25C8250F033E}"/>
                  </a:ext>
                </a:extLst>
              </p:cNvPr>
              <p:cNvSpPr/>
              <p:nvPr/>
            </p:nvSpPr>
            <p:spPr>
              <a:xfrm flipH="1">
                <a:off x="1216514"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45" name="Line">
                <a:extLst>
                  <a:ext uri="{FF2B5EF4-FFF2-40B4-BE49-F238E27FC236}">
                    <a16:creationId xmlns:a16="http://schemas.microsoft.com/office/drawing/2014/main" id="{375824CA-506C-597C-3F62-5B01BF331326}"/>
                  </a:ext>
                </a:extLst>
              </p:cNvPr>
              <p:cNvSpPr/>
              <p:nvPr/>
            </p:nvSpPr>
            <p:spPr>
              <a:xfrm>
                <a:off x="1892665"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46" name="More hyperbolic">
                <a:extLst>
                  <a:ext uri="{FF2B5EF4-FFF2-40B4-BE49-F238E27FC236}">
                    <a16:creationId xmlns:a16="http://schemas.microsoft.com/office/drawing/2014/main" id="{A73AAD5F-7547-39DD-D6ED-4F48B805FA2C}"/>
                  </a:ext>
                </a:extLst>
              </p:cNvPr>
              <p:cNvSpPr txBox="1"/>
              <p:nvPr/>
            </p:nvSpPr>
            <p:spPr>
              <a:xfrm>
                <a:off x="862381" y="6392200"/>
                <a:ext cx="712064"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hyperbolic</a:t>
                </a:r>
              </a:p>
            </p:txBody>
          </p:sp>
          <p:sp>
            <p:nvSpPr>
              <p:cNvPr id="47" name="More spherical">
                <a:extLst>
                  <a:ext uri="{FF2B5EF4-FFF2-40B4-BE49-F238E27FC236}">
                    <a16:creationId xmlns:a16="http://schemas.microsoft.com/office/drawing/2014/main" id="{6F61A211-7071-BA58-811C-53583C6807EF}"/>
                  </a:ext>
                </a:extLst>
              </p:cNvPr>
              <p:cNvSpPr txBox="1"/>
              <p:nvPr/>
            </p:nvSpPr>
            <p:spPr>
              <a:xfrm>
                <a:off x="1858237" y="6392200"/>
                <a:ext cx="618842"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spherical</a:t>
                </a:r>
              </a:p>
            </p:txBody>
          </p:sp>
          <p:sp>
            <p:nvSpPr>
              <p:cNvPr id="48" name="TextBox 47">
                <a:extLst>
                  <a:ext uri="{FF2B5EF4-FFF2-40B4-BE49-F238E27FC236}">
                    <a16:creationId xmlns:a16="http://schemas.microsoft.com/office/drawing/2014/main" id="{9CDD8A36-3E97-AC53-1070-116C2B4CE3D5}"/>
                  </a:ext>
                </a:extLst>
              </p:cNvPr>
              <p:cNvSpPr txBox="1"/>
              <p:nvPr/>
            </p:nvSpPr>
            <p:spPr>
              <a:xfrm>
                <a:off x="1178716" y="5941731"/>
                <a:ext cx="1040670" cy="338554"/>
              </a:xfrm>
              <a:prstGeom prst="rect">
                <a:avLst/>
              </a:prstGeom>
              <a:noFill/>
            </p:spPr>
            <p:txBody>
              <a:bodyPr wrap="none" rtlCol="0">
                <a:spAutoFit/>
              </a:bodyPr>
              <a:lstStyle/>
              <a:p>
                <a:r>
                  <a:rPr lang="en-US" sz="1600" i="1" dirty="0"/>
                  <a:t>curvature</a:t>
                </a:r>
              </a:p>
            </p:txBody>
          </p:sp>
          <p:grpSp>
            <p:nvGrpSpPr>
              <p:cNvPr id="49" name="Group 48">
                <a:extLst>
                  <a:ext uri="{FF2B5EF4-FFF2-40B4-BE49-F238E27FC236}">
                    <a16:creationId xmlns:a16="http://schemas.microsoft.com/office/drawing/2014/main" id="{489E55F0-3022-A533-094A-FC32CEBE4F3B}"/>
                  </a:ext>
                </a:extLst>
              </p:cNvPr>
              <p:cNvGrpSpPr/>
              <p:nvPr/>
            </p:nvGrpSpPr>
            <p:grpSpPr>
              <a:xfrm>
                <a:off x="872704" y="5804226"/>
                <a:ext cx="1685081" cy="276999"/>
                <a:chOff x="957799" y="5651022"/>
                <a:chExt cx="1685081" cy="276999"/>
              </a:xfrm>
            </p:grpSpPr>
            <p:sp>
              <p:nvSpPr>
                <p:cNvPr id="50" name="TextBox 49">
                  <a:extLst>
                    <a:ext uri="{FF2B5EF4-FFF2-40B4-BE49-F238E27FC236}">
                      <a16:creationId xmlns:a16="http://schemas.microsoft.com/office/drawing/2014/main" id="{B175C3CC-6D31-5910-A94D-F43C80D91476}"/>
                    </a:ext>
                  </a:extLst>
                </p:cNvPr>
                <p:cNvSpPr txBox="1"/>
                <p:nvPr/>
              </p:nvSpPr>
              <p:spPr>
                <a:xfrm>
                  <a:off x="1671204" y="5651022"/>
                  <a:ext cx="269626" cy="276999"/>
                </a:xfrm>
                <a:prstGeom prst="rect">
                  <a:avLst/>
                </a:prstGeom>
                <a:noFill/>
              </p:spPr>
              <p:txBody>
                <a:bodyPr wrap="none" rtlCol="0">
                  <a:spAutoFit/>
                </a:bodyPr>
                <a:lstStyle/>
                <a:p>
                  <a:pPr algn="ctr"/>
                  <a:r>
                    <a:rPr lang="en-US" sz="1200" dirty="0"/>
                    <a:t>0</a:t>
                  </a:r>
                </a:p>
              </p:txBody>
            </p:sp>
            <p:sp>
              <p:nvSpPr>
                <p:cNvPr id="51" name="TextBox 50">
                  <a:extLst>
                    <a:ext uri="{FF2B5EF4-FFF2-40B4-BE49-F238E27FC236}">
                      <a16:creationId xmlns:a16="http://schemas.microsoft.com/office/drawing/2014/main" id="{CD2D0E53-A84D-842D-D62F-AAB3D440834C}"/>
                    </a:ext>
                  </a:extLst>
                </p:cNvPr>
                <p:cNvSpPr txBox="1"/>
                <p:nvPr/>
              </p:nvSpPr>
              <p:spPr>
                <a:xfrm>
                  <a:off x="2283486" y="5651022"/>
                  <a:ext cx="359394" cy="276999"/>
                </a:xfrm>
                <a:prstGeom prst="rect">
                  <a:avLst/>
                </a:prstGeom>
                <a:noFill/>
              </p:spPr>
              <p:txBody>
                <a:bodyPr wrap="none" rtlCol="0">
                  <a:spAutoFit/>
                </a:bodyPr>
                <a:lstStyle/>
                <a:p>
                  <a:pPr algn="ctr"/>
                  <a:r>
                    <a:rPr lang="en-US" sz="1200" dirty="0"/>
                    <a:t>+5</a:t>
                  </a:r>
                </a:p>
              </p:txBody>
            </p:sp>
            <p:sp>
              <p:nvSpPr>
                <p:cNvPr id="52" name="TextBox 51">
                  <a:extLst>
                    <a:ext uri="{FF2B5EF4-FFF2-40B4-BE49-F238E27FC236}">
                      <a16:creationId xmlns:a16="http://schemas.microsoft.com/office/drawing/2014/main" id="{E41819F4-8B4E-CF68-A4AB-B099ACAD3843}"/>
                    </a:ext>
                  </a:extLst>
                </p:cNvPr>
                <p:cNvSpPr txBox="1"/>
                <p:nvPr/>
              </p:nvSpPr>
              <p:spPr>
                <a:xfrm>
                  <a:off x="2078387" y="5651022"/>
                  <a:ext cx="359394" cy="276999"/>
                </a:xfrm>
                <a:prstGeom prst="rect">
                  <a:avLst/>
                </a:prstGeom>
                <a:noFill/>
              </p:spPr>
              <p:txBody>
                <a:bodyPr wrap="none" rtlCol="0">
                  <a:spAutoFit/>
                </a:bodyPr>
                <a:lstStyle/>
                <a:p>
                  <a:pPr algn="ctr"/>
                  <a:r>
                    <a:rPr lang="en-US" sz="1200" dirty="0"/>
                    <a:t>+1</a:t>
                  </a:r>
                </a:p>
              </p:txBody>
            </p:sp>
            <p:sp>
              <p:nvSpPr>
                <p:cNvPr id="53" name="TextBox 52">
                  <a:extLst>
                    <a:ext uri="{FF2B5EF4-FFF2-40B4-BE49-F238E27FC236}">
                      <a16:creationId xmlns:a16="http://schemas.microsoft.com/office/drawing/2014/main" id="{C40C2B05-CE4F-E433-8EBC-7887F68201C6}"/>
                    </a:ext>
                  </a:extLst>
                </p:cNvPr>
                <p:cNvSpPr txBox="1"/>
                <p:nvPr/>
              </p:nvSpPr>
              <p:spPr>
                <a:xfrm>
                  <a:off x="1152649" y="5651022"/>
                  <a:ext cx="320922" cy="276999"/>
                </a:xfrm>
                <a:prstGeom prst="rect">
                  <a:avLst/>
                </a:prstGeom>
                <a:noFill/>
              </p:spPr>
              <p:txBody>
                <a:bodyPr wrap="none" rtlCol="0">
                  <a:spAutoFit/>
                </a:bodyPr>
                <a:lstStyle/>
                <a:p>
                  <a:pPr algn="ctr"/>
                  <a:r>
                    <a:rPr lang="en-US" sz="1200" dirty="0"/>
                    <a:t>-1</a:t>
                  </a:r>
                </a:p>
              </p:txBody>
            </p:sp>
            <p:sp>
              <p:nvSpPr>
                <p:cNvPr id="54" name="TextBox 53">
                  <a:extLst>
                    <a:ext uri="{FF2B5EF4-FFF2-40B4-BE49-F238E27FC236}">
                      <a16:creationId xmlns:a16="http://schemas.microsoft.com/office/drawing/2014/main" id="{1482C6FF-86F1-22A9-03D9-19CC8B285918}"/>
                    </a:ext>
                  </a:extLst>
                </p:cNvPr>
                <p:cNvSpPr txBox="1"/>
                <p:nvPr/>
              </p:nvSpPr>
              <p:spPr>
                <a:xfrm>
                  <a:off x="957799" y="5651022"/>
                  <a:ext cx="320922" cy="276999"/>
                </a:xfrm>
                <a:prstGeom prst="rect">
                  <a:avLst/>
                </a:prstGeom>
                <a:noFill/>
              </p:spPr>
              <p:txBody>
                <a:bodyPr wrap="none" rtlCol="0">
                  <a:spAutoFit/>
                </a:bodyPr>
                <a:lstStyle/>
                <a:p>
                  <a:pPr algn="ctr"/>
                  <a:r>
                    <a:rPr lang="en-US" sz="1200" dirty="0"/>
                    <a:t>-5</a:t>
                  </a:r>
                </a:p>
              </p:txBody>
            </p:sp>
          </p:grpSp>
        </p:grpSp>
      </p:grpSp>
      <p:sp>
        <p:nvSpPr>
          <p:cNvPr id="28" name="TextBox 27">
            <a:extLst>
              <a:ext uri="{FF2B5EF4-FFF2-40B4-BE49-F238E27FC236}">
                <a16:creationId xmlns:a16="http://schemas.microsoft.com/office/drawing/2014/main" id="{2C846F8D-1538-E986-F731-D212F1DC0946}"/>
              </a:ext>
            </a:extLst>
          </p:cNvPr>
          <p:cNvSpPr txBox="1"/>
          <p:nvPr/>
        </p:nvSpPr>
        <p:spPr>
          <a:xfrm>
            <a:off x="903159" y="1812028"/>
            <a:ext cx="445956" cy="338554"/>
          </a:xfrm>
          <a:prstGeom prst="rect">
            <a:avLst/>
          </a:prstGeom>
          <a:noFill/>
        </p:spPr>
        <p:txBody>
          <a:bodyPr wrap="none" rtlCol="0">
            <a:spAutoFit/>
          </a:bodyPr>
          <a:lstStyle/>
          <a:p>
            <a:r>
              <a:rPr lang="en-US" sz="1600" dirty="0"/>
              <a:t>2D</a:t>
            </a:r>
          </a:p>
        </p:txBody>
      </p:sp>
      <p:sp>
        <p:nvSpPr>
          <p:cNvPr id="11" name="Log-likelihood relative to ‘ideal’ model">
            <a:extLst>
              <a:ext uri="{FF2B5EF4-FFF2-40B4-BE49-F238E27FC236}">
                <a16:creationId xmlns:a16="http://schemas.microsoft.com/office/drawing/2014/main" id="{7D2AB4AB-CB9D-547C-CE99-A9FCCA48E8C6}"/>
              </a:ext>
            </a:extLst>
          </p:cNvPr>
          <p:cNvSpPr txBox="1"/>
          <p:nvPr/>
        </p:nvSpPr>
        <p:spPr>
          <a:xfrm rot="16200000">
            <a:off x="-2260623" y="3530642"/>
            <a:ext cx="4876802" cy="253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a:latin typeface="Graphik"/>
                <a:ea typeface="Graphik"/>
                <a:cs typeface="Graphik"/>
                <a:sym typeface="Graphik"/>
              </a:defRPr>
            </a:lvl1pPr>
          </a:lstStyle>
          <a:p>
            <a:pPr algn="ctr"/>
            <a:r>
              <a:rPr lang="en-US" sz="1400" dirty="0">
                <a:latin typeface="+mn-lt"/>
              </a:rPr>
              <a:t>l</a:t>
            </a:r>
            <a:r>
              <a:rPr sz="1400" dirty="0">
                <a:latin typeface="+mn-lt"/>
              </a:rPr>
              <a:t>o</a:t>
            </a:r>
            <a:r>
              <a:rPr lang="en-US" sz="1400" dirty="0">
                <a:latin typeface="+mn-lt"/>
              </a:rPr>
              <a:t>g </a:t>
            </a:r>
            <a:r>
              <a:rPr sz="1400" dirty="0">
                <a:latin typeface="+mn-lt"/>
              </a:rPr>
              <a:t>likelihood relative to </a:t>
            </a:r>
            <a:r>
              <a:rPr lang="en-US" sz="1400" dirty="0">
                <a:latin typeface="+mn-lt"/>
              </a:rPr>
              <a:t>geometrically-unconstrained</a:t>
            </a:r>
            <a:r>
              <a:rPr sz="1400" dirty="0">
                <a:latin typeface="+mn-lt"/>
              </a:rPr>
              <a:t> mod</a:t>
            </a:r>
            <a:r>
              <a:rPr lang="en-US" sz="1400" dirty="0">
                <a:latin typeface="+mn-lt"/>
              </a:rPr>
              <a:t>el</a:t>
            </a:r>
            <a:endParaRPr sz="1400" dirty="0">
              <a:latin typeface="+mn-lt"/>
            </a:endParaRPr>
          </a:p>
        </p:txBody>
      </p:sp>
      <p:grpSp>
        <p:nvGrpSpPr>
          <p:cNvPr id="58" name="Group 57">
            <a:extLst>
              <a:ext uri="{FF2B5EF4-FFF2-40B4-BE49-F238E27FC236}">
                <a16:creationId xmlns:a16="http://schemas.microsoft.com/office/drawing/2014/main" id="{2A1C7935-4C7B-1F68-065C-052BDD3D994D}"/>
              </a:ext>
            </a:extLst>
          </p:cNvPr>
          <p:cNvGrpSpPr/>
          <p:nvPr/>
        </p:nvGrpSpPr>
        <p:grpSpPr>
          <a:xfrm>
            <a:off x="293900" y="1771196"/>
            <a:ext cx="492443" cy="1894835"/>
            <a:chOff x="293900" y="1771196"/>
            <a:chExt cx="492443" cy="1894835"/>
          </a:xfrm>
        </p:grpSpPr>
        <p:sp>
          <p:nvSpPr>
            <p:cNvPr id="55" name="TextBox 54">
              <a:extLst>
                <a:ext uri="{FF2B5EF4-FFF2-40B4-BE49-F238E27FC236}">
                  <a16:creationId xmlns:a16="http://schemas.microsoft.com/office/drawing/2014/main" id="{F043A6F7-9E58-1684-7F59-122A2791697F}"/>
                </a:ext>
              </a:extLst>
            </p:cNvPr>
            <p:cNvSpPr txBox="1"/>
            <p:nvPr/>
          </p:nvSpPr>
          <p:spPr>
            <a:xfrm>
              <a:off x="293900" y="1771196"/>
              <a:ext cx="492443" cy="307777"/>
            </a:xfrm>
            <a:prstGeom prst="rect">
              <a:avLst/>
            </a:prstGeom>
            <a:noFill/>
          </p:spPr>
          <p:txBody>
            <a:bodyPr wrap="none" rtlCol="0">
              <a:spAutoFit/>
            </a:bodyPr>
            <a:lstStyle/>
            <a:p>
              <a:r>
                <a:rPr lang="en-US" sz="1400" dirty="0"/>
                <a:t>-0.2</a:t>
              </a:r>
            </a:p>
          </p:txBody>
        </p:sp>
        <p:sp>
          <p:nvSpPr>
            <p:cNvPr id="56" name="TextBox 55">
              <a:extLst>
                <a:ext uri="{FF2B5EF4-FFF2-40B4-BE49-F238E27FC236}">
                  <a16:creationId xmlns:a16="http://schemas.microsoft.com/office/drawing/2014/main" id="{1F49F5FA-ACB4-B209-641B-AD92F8A91A00}"/>
                </a:ext>
              </a:extLst>
            </p:cNvPr>
            <p:cNvSpPr txBox="1"/>
            <p:nvPr/>
          </p:nvSpPr>
          <p:spPr>
            <a:xfrm>
              <a:off x="293900" y="3358254"/>
              <a:ext cx="492443" cy="307777"/>
            </a:xfrm>
            <a:prstGeom prst="rect">
              <a:avLst/>
            </a:prstGeom>
            <a:noFill/>
          </p:spPr>
          <p:txBody>
            <a:bodyPr wrap="none" rtlCol="0">
              <a:spAutoFit/>
            </a:bodyPr>
            <a:lstStyle/>
            <a:p>
              <a:r>
                <a:rPr lang="en-US" sz="1400" dirty="0"/>
                <a:t>-1.0</a:t>
              </a:r>
            </a:p>
          </p:txBody>
        </p:sp>
        <p:sp>
          <p:nvSpPr>
            <p:cNvPr id="57" name="TextBox 56">
              <a:extLst>
                <a:ext uri="{FF2B5EF4-FFF2-40B4-BE49-F238E27FC236}">
                  <a16:creationId xmlns:a16="http://schemas.microsoft.com/office/drawing/2014/main" id="{34C48BA4-EF80-6243-68EC-B0840BFA05C1}"/>
                </a:ext>
              </a:extLst>
            </p:cNvPr>
            <p:cNvSpPr txBox="1"/>
            <p:nvPr/>
          </p:nvSpPr>
          <p:spPr>
            <a:xfrm>
              <a:off x="293900" y="2564725"/>
              <a:ext cx="492443" cy="307777"/>
            </a:xfrm>
            <a:prstGeom prst="rect">
              <a:avLst/>
            </a:prstGeom>
            <a:noFill/>
          </p:spPr>
          <p:txBody>
            <a:bodyPr wrap="none" rtlCol="0">
              <a:spAutoFit/>
            </a:bodyPr>
            <a:lstStyle/>
            <a:p>
              <a:r>
                <a:rPr lang="en-US" sz="1400" dirty="0"/>
                <a:t>-0.6</a:t>
              </a:r>
            </a:p>
          </p:txBody>
        </p:sp>
      </p:grpSp>
      <p:grpSp>
        <p:nvGrpSpPr>
          <p:cNvPr id="552" name="Group 551">
            <a:extLst>
              <a:ext uri="{FF2B5EF4-FFF2-40B4-BE49-F238E27FC236}">
                <a16:creationId xmlns:a16="http://schemas.microsoft.com/office/drawing/2014/main" id="{3C95E09B-A5C2-EE3B-924B-208AA6A6DFF2}"/>
              </a:ext>
            </a:extLst>
          </p:cNvPr>
          <p:cNvGrpSpPr/>
          <p:nvPr/>
        </p:nvGrpSpPr>
        <p:grpSpPr>
          <a:xfrm>
            <a:off x="298791" y="3734346"/>
            <a:ext cx="1050324" cy="1894835"/>
            <a:chOff x="298791" y="3734346"/>
            <a:chExt cx="1050324" cy="1894835"/>
          </a:xfrm>
        </p:grpSpPr>
        <p:sp>
          <p:nvSpPr>
            <p:cNvPr id="30" name="TextBox 29">
              <a:extLst>
                <a:ext uri="{FF2B5EF4-FFF2-40B4-BE49-F238E27FC236}">
                  <a16:creationId xmlns:a16="http://schemas.microsoft.com/office/drawing/2014/main" id="{7D3EE2CF-F1F6-355B-7E69-DBFD9C3A146C}"/>
                </a:ext>
              </a:extLst>
            </p:cNvPr>
            <p:cNvSpPr txBox="1"/>
            <p:nvPr/>
          </p:nvSpPr>
          <p:spPr>
            <a:xfrm>
              <a:off x="903159" y="3797664"/>
              <a:ext cx="445956" cy="338554"/>
            </a:xfrm>
            <a:prstGeom prst="rect">
              <a:avLst/>
            </a:prstGeom>
            <a:noFill/>
          </p:spPr>
          <p:txBody>
            <a:bodyPr wrap="none" rtlCol="0">
              <a:spAutoFit/>
            </a:bodyPr>
            <a:lstStyle/>
            <a:p>
              <a:r>
                <a:rPr lang="en-US" sz="1600" dirty="0"/>
                <a:t>7D</a:t>
              </a:r>
            </a:p>
          </p:txBody>
        </p:sp>
        <p:grpSp>
          <p:nvGrpSpPr>
            <p:cNvPr id="59" name="Group 58">
              <a:extLst>
                <a:ext uri="{FF2B5EF4-FFF2-40B4-BE49-F238E27FC236}">
                  <a16:creationId xmlns:a16="http://schemas.microsoft.com/office/drawing/2014/main" id="{A4637994-41DD-C3EA-5C3C-362EE1D85D96}"/>
                </a:ext>
              </a:extLst>
            </p:cNvPr>
            <p:cNvGrpSpPr/>
            <p:nvPr/>
          </p:nvGrpSpPr>
          <p:grpSpPr>
            <a:xfrm>
              <a:off x="298791" y="3734346"/>
              <a:ext cx="492443" cy="1894835"/>
              <a:chOff x="293900" y="1771196"/>
              <a:chExt cx="492443" cy="1894835"/>
            </a:xfrm>
          </p:grpSpPr>
          <p:sp>
            <p:nvSpPr>
              <p:cNvPr id="60" name="TextBox 59">
                <a:extLst>
                  <a:ext uri="{FF2B5EF4-FFF2-40B4-BE49-F238E27FC236}">
                    <a16:creationId xmlns:a16="http://schemas.microsoft.com/office/drawing/2014/main" id="{C4E75992-7DE8-0FC4-380F-52C86DD97CC3}"/>
                  </a:ext>
                </a:extLst>
              </p:cNvPr>
              <p:cNvSpPr txBox="1"/>
              <p:nvPr/>
            </p:nvSpPr>
            <p:spPr>
              <a:xfrm>
                <a:off x="293900" y="1771196"/>
                <a:ext cx="492443" cy="307777"/>
              </a:xfrm>
              <a:prstGeom prst="rect">
                <a:avLst/>
              </a:prstGeom>
              <a:noFill/>
            </p:spPr>
            <p:txBody>
              <a:bodyPr wrap="none" rtlCol="0">
                <a:spAutoFit/>
              </a:bodyPr>
              <a:lstStyle/>
              <a:p>
                <a:r>
                  <a:rPr lang="en-US" sz="1400" dirty="0"/>
                  <a:t>-0.2</a:t>
                </a:r>
              </a:p>
            </p:txBody>
          </p:sp>
          <p:sp>
            <p:nvSpPr>
              <p:cNvPr id="61" name="TextBox 60">
                <a:extLst>
                  <a:ext uri="{FF2B5EF4-FFF2-40B4-BE49-F238E27FC236}">
                    <a16:creationId xmlns:a16="http://schemas.microsoft.com/office/drawing/2014/main" id="{25EC6ACD-87F8-B4A6-5C11-69F3B8380D08}"/>
                  </a:ext>
                </a:extLst>
              </p:cNvPr>
              <p:cNvSpPr txBox="1"/>
              <p:nvPr/>
            </p:nvSpPr>
            <p:spPr>
              <a:xfrm>
                <a:off x="293900" y="3358254"/>
                <a:ext cx="492443" cy="307777"/>
              </a:xfrm>
              <a:prstGeom prst="rect">
                <a:avLst/>
              </a:prstGeom>
              <a:noFill/>
            </p:spPr>
            <p:txBody>
              <a:bodyPr wrap="none" rtlCol="0">
                <a:spAutoFit/>
              </a:bodyPr>
              <a:lstStyle/>
              <a:p>
                <a:r>
                  <a:rPr lang="en-US" sz="1400" dirty="0"/>
                  <a:t>-1.0</a:t>
                </a:r>
              </a:p>
            </p:txBody>
          </p:sp>
          <p:sp>
            <p:nvSpPr>
              <p:cNvPr id="62" name="TextBox 61">
                <a:extLst>
                  <a:ext uri="{FF2B5EF4-FFF2-40B4-BE49-F238E27FC236}">
                    <a16:creationId xmlns:a16="http://schemas.microsoft.com/office/drawing/2014/main" id="{723CFE90-70EF-3B97-7A16-96AAFEF16DEE}"/>
                  </a:ext>
                </a:extLst>
              </p:cNvPr>
              <p:cNvSpPr txBox="1"/>
              <p:nvPr/>
            </p:nvSpPr>
            <p:spPr>
              <a:xfrm>
                <a:off x="293900" y="2564725"/>
                <a:ext cx="492443" cy="307777"/>
              </a:xfrm>
              <a:prstGeom prst="rect">
                <a:avLst/>
              </a:prstGeom>
              <a:noFill/>
            </p:spPr>
            <p:txBody>
              <a:bodyPr wrap="none" rtlCol="0">
                <a:spAutoFit/>
              </a:bodyPr>
              <a:lstStyle/>
              <a:p>
                <a:r>
                  <a:rPr lang="en-US" sz="1400" dirty="0"/>
                  <a:t>-0.6</a:t>
                </a:r>
              </a:p>
            </p:txBody>
          </p:sp>
        </p:grpSp>
      </p:grpSp>
      <p:grpSp>
        <p:nvGrpSpPr>
          <p:cNvPr id="512" name="Group 511">
            <a:extLst>
              <a:ext uri="{FF2B5EF4-FFF2-40B4-BE49-F238E27FC236}">
                <a16:creationId xmlns:a16="http://schemas.microsoft.com/office/drawing/2014/main" id="{8F84A25B-D47B-2C83-DB05-A05C8521803F}"/>
              </a:ext>
            </a:extLst>
          </p:cNvPr>
          <p:cNvGrpSpPr/>
          <p:nvPr/>
        </p:nvGrpSpPr>
        <p:grpSpPr>
          <a:xfrm>
            <a:off x="622136" y="3668194"/>
            <a:ext cx="7420560" cy="1056206"/>
            <a:chOff x="620450" y="5660886"/>
            <a:chExt cx="7420560" cy="1056206"/>
          </a:xfrm>
        </p:grpSpPr>
        <p:sp>
          <p:nvSpPr>
            <p:cNvPr id="513" name="TextBox 512">
              <a:extLst>
                <a:ext uri="{FF2B5EF4-FFF2-40B4-BE49-F238E27FC236}">
                  <a16:creationId xmlns:a16="http://schemas.microsoft.com/office/drawing/2014/main" id="{4494A1A1-3CA5-C2BD-DE07-F9389B00EB5C}"/>
                </a:ext>
              </a:extLst>
            </p:cNvPr>
            <p:cNvSpPr txBox="1"/>
            <p:nvPr/>
          </p:nvSpPr>
          <p:spPr>
            <a:xfrm>
              <a:off x="2887102" y="5998313"/>
              <a:ext cx="2824812" cy="276999"/>
            </a:xfrm>
            <a:prstGeom prst="rect">
              <a:avLst/>
            </a:prstGeom>
            <a:noFill/>
            <a:ln w="12700">
              <a:solidFill>
                <a:schemeClr val="tx1"/>
              </a:solidFill>
            </a:ln>
          </p:spPr>
          <p:txBody>
            <a:bodyPr wrap="none" tIns="0" bIns="0" rtlCol="0">
              <a:spAutoFit/>
            </a:bodyPr>
            <a:lstStyle/>
            <a:p>
              <a:r>
                <a:rPr lang="en-US" sz="1800" i="1" dirty="0"/>
                <a:t>curvature is in units of 1/</a:t>
              </a:r>
              <a:r>
                <a:rPr lang="en-US" sz="1800" i="1" dirty="0">
                  <a:sym typeface="Symbol" panose="05050102010706020507" pitchFamily="18" charset="2"/>
                </a:rPr>
                <a:t></a:t>
              </a:r>
              <a:endParaRPr lang="en-US" sz="1800" i="1" dirty="0"/>
            </a:p>
          </p:txBody>
        </p:sp>
        <p:grpSp>
          <p:nvGrpSpPr>
            <p:cNvPr id="514" name="Group 513">
              <a:extLst>
                <a:ext uri="{FF2B5EF4-FFF2-40B4-BE49-F238E27FC236}">
                  <a16:creationId xmlns:a16="http://schemas.microsoft.com/office/drawing/2014/main" id="{B5126D21-04D9-616C-DC54-36DD22E42CE3}"/>
                </a:ext>
              </a:extLst>
            </p:cNvPr>
            <p:cNvGrpSpPr/>
            <p:nvPr/>
          </p:nvGrpSpPr>
          <p:grpSpPr>
            <a:xfrm>
              <a:off x="620450" y="5721314"/>
              <a:ext cx="1695404" cy="995778"/>
              <a:chOff x="862381" y="5804226"/>
              <a:chExt cx="1695404" cy="995778"/>
            </a:xfrm>
          </p:grpSpPr>
          <p:sp>
            <p:nvSpPr>
              <p:cNvPr id="528" name="Line">
                <a:extLst>
                  <a:ext uri="{FF2B5EF4-FFF2-40B4-BE49-F238E27FC236}">
                    <a16:creationId xmlns:a16="http://schemas.microsoft.com/office/drawing/2014/main" id="{2AD0775A-67FE-E9AA-6510-F661DCE14A9C}"/>
                  </a:ext>
                </a:extLst>
              </p:cNvPr>
              <p:cNvSpPr/>
              <p:nvPr/>
            </p:nvSpPr>
            <p:spPr>
              <a:xfrm flipH="1">
                <a:off x="1216514"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529" name="Line">
                <a:extLst>
                  <a:ext uri="{FF2B5EF4-FFF2-40B4-BE49-F238E27FC236}">
                    <a16:creationId xmlns:a16="http://schemas.microsoft.com/office/drawing/2014/main" id="{DE8E6C5F-A29C-ABA8-C8C5-C979CD8DA251}"/>
                  </a:ext>
                </a:extLst>
              </p:cNvPr>
              <p:cNvSpPr/>
              <p:nvPr/>
            </p:nvSpPr>
            <p:spPr>
              <a:xfrm>
                <a:off x="1892665"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530" name="More hyperbolic">
                <a:extLst>
                  <a:ext uri="{FF2B5EF4-FFF2-40B4-BE49-F238E27FC236}">
                    <a16:creationId xmlns:a16="http://schemas.microsoft.com/office/drawing/2014/main" id="{A7AA2EA3-6FF6-C570-50FD-EADD958A47A9}"/>
                  </a:ext>
                </a:extLst>
              </p:cNvPr>
              <p:cNvSpPr txBox="1"/>
              <p:nvPr/>
            </p:nvSpPr>
            <p:spPr>
              <a:xfrm>
                <a:off x="862381" y="6392200"/>
                <a:ext cx="712064"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hyperbolic</a:t>
                </a:r>
              </a:p>
            </p:txBody>
          </p:sp>
          <p:sp>
            <p:nvSpPr>
              <p:cNvPr id="531" name="More spherical">
                <a:extLst>
                  <a:ext uri="{FF2B5EF4-FFF2-40B4-BE49-F238E27FC236}">
                    <a16:creationId xmlns:a16="http://schemas.microsoft.com/office/drawing/2014/main" id="{41591E5F-A5A2-BB00-5EC2-FA37E4C0D6AD}"/>
                  </a:ext>
                </a:extLst>
              </p:cNvPr>
              <p:cNvSpPr txBox="1"/>
              <p:nvPr/>
            </p:nvSpPr>
            <p:spPr>
              <a:xfrm>
                <a:off x="1858237" y="6392200"/>
                <a:ext cx="618842"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spherical</a:t>
                </a:r>
              </a:p>
            </p:txBody>
          </p:sp>
          <p:sp>
            <p:nvSpPr>
              <p:cNvPr id="532" name="TextBox 531">
                <a:extLst>
                  <a:ext uri="{FF2B5EF4-FFF2-40B4-BE49-F238E27FC236}">
                    <a16:creationId xmlns:a16="http://schemas.microsoft.com/office/drawing/2014/main" id="{78C517A6-C2F0-54E6-550F-54264F3CE9B3}"/>
                  </a:ext>
                </a:extLst>
              </p:cNvPr>
              <p:cNvSpPr txBox="1"/>
              <p:nvPr/>
            </p:nvSpPr>
            <p:spPr>
              <a:xfrm>
                <a:off x="1178716" y="5941731"/>
                <a:ext cx="1040670" cy="338554"/>
              </a:xfrm>
              <a:prstGeom prst="rect">
                <a:avLst/>
              </a:prstGeom>
              <a:noFill/>
            </p:spPr>
            <p:txBody>
              <a:bodyPr wrap="none" rtlCol="0">
                <a:spAutoFit/>
              </a:bodyPr>
              <a:lstStyle/>
              <a:p>
                <a:r>
                  <a:rPr lang="en-US" sz="1600" i="1" dirty="0"/>
                  <a:t>curvature</a:t>
                </a:r>
              </a:p>
            </p:txBody>
          </p:sp>
          <p:grpSp>
            <p:nvGrpSpPr>
              <p:cNvPr id="533" name="Group 532">
                <a:extLst>
                  <a:ext uri="{FF2B5EF4-FFF2-40B4-BE49-F238E27FC236}">
                    <a16:creationId xmlns:a16="http://schemas.microsoft.com/office/drawing/2014/main" id="{633CAAE2-5968-57DA-3553-9E204B7A6A96}"/>
                  </a:ext>
                </a:extLst>
              </p:cNvPr>
              <p:cNvGrpSpPr/>
              <p:nvPr/>
            </p:nvGrpSpPr>
            <p:grpSpPr>
              <a:xfrm>
                <a:off x="872704" y="5804226"/>
                <a:ext cx="1685081" cy="276999"/>
                <a:chOff x="957799" y="5651022"/>
                <a:chExt cx="1685081" cy="276999"/>
              </a:xfrm>
            </p:grpSpPr>
            <p:sp>
              <p:nvSpPr>
                <p:cNvPr id="535" name="TextBox 534">
                  <a:extLst>
                    <a:ext uri="{FF2B5EF4-FFF2-40B4-BE49-F238E27FC236}">
                      <a16:creationId xmlns:a16="http://schemas.microsoft.com/office/drawing/2014/main" id="{0AAE694A-7A05-FEA3-9ED0-E9B0685B7A26}"/>
                    </a:ext>
                  </a:extLst>
                </p:cNvPr>
                <p:cNvSpPr txBox="1"/>
                <p:nvPr/>
              </p:nvSpPr>
              <p:spPr>
                <a:xfrm>
                  <a:off x="1671204" y="5651022"/>
                  <a:ext cx="269626" cy="276999"/>
                </a:xfrm>
                <a:prstGeom prst="rect">
                  <a:avLst/>
                </a:prstGeom>
                <a:noFill/>
              </p:spPr>
              <p:txBody>
                <a:bodyPr wrap="none" rtlCol="0">
                  <a:spAutoFit/>
                </a:bodyPr>
                <a:lstStyle/>
                <a:p>
                  <a:pPr algn="ctr"/>
                  <a:r>
                    <a:rPr lang="en-US" sz="1200" dirty="0"/>
                    <a:t>0</a:t>
                  </a:r>
                </a:p>
              </p:txBody>
            </p:sp>
            <p:sp>
              <p:nvSpPr>
                <p:cNvPr id="536" name="TextBox 535">
                  <a:extLst>
                    <a:ext uri="{FF2B5EF4-FFF2-40B4-BE49-F238E27FC236}">
                      <a16:creationId xmlns:a16="http://schemas.microsoft.com/office/drawing/2014/main" id="{5DF44A1D-5758-8B75-9A22-1D357D808A88}"/>
                    </a:ext>
                  </a:extLst>
                </p:cNvPr>
                <p:cNvSpPr txBox="1"/>
                <p:nvPr/>
              </p:nvSpPr>
              <p:spPr>
                <a:xfrm>
                  <a:off x="2283486" y="5651022"/>
                  <a:ext cx="359394" cy="276999"/>
                </a:xfrm>
                <a:prstGeom prst="rect">
                  <a:avLst/>
                </a:prstGeom>
                <a:noFill/>
              </p:spPr>
              <p:txBody>
                <a:bodyPr wrap="none" rtlCol="0">
                  <a:spAutoFit/>
                </a:bodyPr>
                <a:lstStyle/>
                <a:p>
                  <a:pPr algn="ctr"/>
                  <a:r>
                    <a:rPr lang="en-US" sz="1200" dirty="0"/>
                    <a:t>+5</a:t>
                  </a:r>
                </a:p>
              </p:txBody>
            </p:sp>
            <p:sp>
              <p:nvSpPr>
                <p:cNvPr id="549" name="TextBox 548">
                  <a:extLst>
                    <a:ext uri="{FF2B5EF4-FFF2-40B4-BE49-F238E27FC236}">
                      <a16:creationId xmlns:a16="http://schemas.microsoft.com/office/drawing/2014/main" id="{4E9C70CC-21BF-CA4C-1EC9-5CF8E71373F0}"/>
                    </a:ext>
                  </a:extLst>
                </p:cNvPr>
                <p:cNvSpPr txBox="1"/>
                <p:nvPr/>
              </p:nvSpPr>
              <p:spPr>
                <a:xfrm>
                  <a:off x="2078387" y="5651022"/>
                  <a:ext cx="359394" cy="276999"/>
                </a:xfrm>
                <a:prstGeom prst="rect">
                  <a:avLst/>
                </a:prstGeom>
                <a:noFill/>
              </p:spPr>
              <p:txBody>
                <a:bodyPr wrap="none" rtlCol="0">
                  <a:spAutoFit/>
                </a:bodyPr>
                <a:lstStyle/>
                <a:p>
                  <a:pPr algn="ctr"/>
                  <a:r>
                    <a:rPr lang="en-US" sz="1200" dirty="0"/>
                    <a:t>+1</a:t>
                  </a:r>
                </a:p>
              </p:txBody>
            </p:sp>
            <p:sp>
              <p:nvSpPr>
                <p:cNvPr id="550" name="TextBox 549">
                  <a:extLst>
                    <a:ext uri="{FF2B5EF4-FFF2-40B4-BE49-F238E27FC236}">
                      <a16:creationId xmlns:a16="http://schemas.microsoft.com/office/drawing/2014/main" id="{087DA5FC-77C3-9660-0A37-87CBFAE68C55}"/>
                    </a:ext>
                  </a:extLst>
                </p:cNvPr>
                <p:cNvSpPr txBox="1"/>
                <p:nvPr/>
              </p:nvSpPr>
              <p:spPr>
                <a:xfrm>
                  <a:off x="1152649" y="5651022"/>
                  <a:ext cx="320922" cy="276999"/>
                </a:xfrm>
                <a:prstGeom prst="rect">
                  <a:avLst/>
                </a:prstGeom>
                <a:noFill/>
              </p:spPr>
              <p:txBody>
                <a:bodyPr wrap="none" rtlCol="0">
                  <a:spAutoFit/>
                </a:bodyPr>
                <a:lstStyle/>
                <a:p>
                  <a:pPr algn="ctr"/>
                  <a:r>
                    <a:rPr lang="en-US" sz="1200" dirty="0"/>
                    <a:t>-1</a:t>
                  </a:r>
                </a:p>
              </p:txBody>
            </p:sp>
            <p:sp>
              <p:nvSpPr>
                <p:cNvPr id="551" name="TextBox 550">
                  <a:extLst>
                    <a:ext uri="{FF2B5EF4-FFF2-40B4-BE49-F238E27FC236}">
                      <a16:creationId xmlns:a16="http://schemas.microsoft.com/office/drawing/2014/main" id="{B93B0524-63A6-D366-3008-4F0A961671F9}"/>
                    </a:ext>
                  </a:extLst>
                </p:cNvPr>
                <p:cNvSpPr txBox="1"/>
                <p:nvPr/>
              </p:nvSpPr>
              <p:spPr>
                <a:xfrm>
                  <a:off x="957799" y="5651022"/>
                  <a:ext cx="320922" cy="276999"/>
                </a:xfrm>
                <a:prstGeom prst="rect">
                  <a:avLst/>
                </a:prstGeom>
                <a:noFill/>
              </p:spPr>
              <p:txBody>
                <a:bodyPr wrap="none" rtlCol="0">
                  <a:spAutoFit/>
                </a:bodyPr>
                <a:lstStyle/>
                <a:p>
                  <a:pPr algn="ctr"/>
                  <a:r>
                    <a:rPr lang="en-US" sz="1200" dirty="0"/>
                    <a:t>-5</a:t>
                  </a:r>
                </a:p>
              </p:txBody>
            </p:sp>
          </p:grpSp>
        </p:grpSp>
        <p:grpSp>
          <p:nvGrpSpPr>
            <p:cNvPr id="516" name="Group 515">
              <a:extLst>
                <a:ext uri="{FF2B5EF4-FFF2-40B4-BE49-F238E27FC236}">
                  <a16:creationId xmlns:a16="http://schemas.microsoft.com/office/drawing/2014/main" id="{52A4B491-6151-40A2-9A49-D391391284AE}"/>
                </a:ext>
              </a:extLst>
            </p:cNvPr>
            <p:cNvGrpSpPr/>
            <p:nvPr/>
          </p:nvGrpSpPr>
          <p:grpSpPr>
            <a:xfrm>
              <a:off x="6345606" y="5660886"/>
              <a:ext cx="1695404" cy="995778"/>
              <a:chOff x="862381" y="5804226"/>
              <a:chExt cx="1695404" cy="995778"/>
            </a:xfrm>
          </p:grpSpPr>
          <p:sp>
            <p:nvSpPr>
              <p:cNvPr id="517" name="Line">
                <a:extLst>
                  <a:ext uri="{FF2B5EF4-FFF2-40B4-BE49-F238E27FC236}">
                    <a16:creationId xmlns:a16="http://schemas.microsoft.com/office/drawing/2014/main" id="{A844D766-9168-7BC2-6989-C758B66BC3DA}"/>
                  </a:ext>
                </a:extLst>
              </p:cNvPr>
              <p:cNvSpPr/>
              <p:nvPr/>
            </p:nvSpPr>
            <p:spPr>
              <a:xfrm flipH="1">
                <a:off x="1216514"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518" name="Line">
                <a:extLst>
                  <a:ext uri="{FF2B5EF4-FFF2-40B4-BE49-F238E27FC236}">
                    <a16:creationId xmlns:a16="http://schemas.microsoft.com/office/drawing/2014/main" id="{43E061B6-B6DD-0343-EC5D-2342C97C8D51}"/>
                  </a:ext>
                </a:extLst>
              </p:cNvPr>
              <p:cNvSpPr/>
              <p:nvPr/>
            </p:nvSpPr>
            <p:spPr>
              <a:xfrm>
                <a:off x="1892665" y="6308837"/>
                <a:ext cx="312453" cy="0"/>
              </a:xfrm>
              <a:prstGeom prst="line">
                <a:avLst/>
              </a:prstGeom>
              <a:ln w="38100">
                <a:solidFill>
                  <a:srgbClr val="000000"/>
                </a:solidFill>
                <a:miter lim="400000"/>
                <a:tailEnd type="triangle"/>
              </a:ln>
            </p:spPr>
            <p:txBody>
              <a:bodyPr lIns="19050" tIns="19050" rIns="19050" bIns="19050" anchor="ctr"/>
              <a:lstStyle/>
              <a:p>
                <a:pPr algn="ctr"/>
                <a:endParaRPr sz="1200"/>
              </a:p>
            </p:txBody>
          </p:sp>
          <p:sp>
            <p:nvSpPr>
              <p:cNvPr id="519" name="More hyperbolic">
                <a:extLst>
                  <a:ext uri="{FF2B5EF4-FFF2-40B4-BE49-F238E27FC236}">
                    <a16:creationId xmlns:a16="http://schemas.microsoft.com/office/drawing/2014/main" id="{983ED088-21A0-E1BC-21B6-9E31A345F264}"/>
                  </a:ext>
                </a:extLst>
              </p:cNvPr>
              <p:cNvSpPr txBox="1"/>
              <p:nvPr/>
            </p:nvSpPr>
            <p:spPr>
              <a:xfrm>
                <a:off x="862381" y="6392200"/>
                <a:ext cx="712064"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hyperbolic</a:t>
                </a:r>
              </a:p>
            </p:txBody>
          </p:sp>
          <p:sp>
            <p:nvSpPr>
              <p:cNvPr id="520" name="More spherical">
                <a:extLst>
                  <a:ext uri="{FF2B5EF4-FFF2-40B4-BE49-F238E27FC236}">
                    <a16:creationId xmlns:a16="http://schemas.microsoft.com/office/drawing/2014/main" id="{28161213-08E7-92B7-5E90-7DEC7277125B}"/>
                  </a:ext>
                </a:extLst>
              </p:cNvPr>
              <p:cNvSpPr txBox="1"/>
              <p:nvPr/>
            </p:nvSpPr>
            <p:spPr>
              <a:xfrm>
                <a:off x="1858237" y="6392200"/>
                <a:ext cx="618842"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sz="2500">
                    <a:latin typeface="Graphik"/>
                    <a:ea typeface="Graphik"/>
                    <a:cs typeface="Graphik"/>
                    <a:sym typeface="Graphik"/>
                  </a:defRPr>
                </a:lvl1pPr>
              </a:lstStyle>
              <a:p>
                <a:pPr algn="ctr"/>
                <a:r>
                  <a:rPr sz="1200" dirty="0"/>
                  <a:t>More spherical</a:t>
                </a:r>
              </a:p>
            </p:txBody>
          </p:sp>
          <p:sp>
            <p:nvSpPr>
              <p:cNvPr id="521" name="TextBox 520">
                <a:extLst>
                  <a:ext uri="{FF2B5EF4-FFF2-40B4-BE49-F238E27FC236}">
                    <a16:creationId xmlns:a16="http://schemas.microsoft.com/office/drawing/2014/main" id="{616328B0-8850-F0AB-FD7C-56D044BF5C85}"/>
                  </a:ext>
                </a:extLst>
              </p:cNvPr>
              <p:cNvSpPr txBox="1"/>
              <p:nvPr/>
            </p:nvSpPr>
            <p:spPr>
              <a:xfrm>
                <a:off x="1178716" y="5941731"/>
                <a:ext cx="1040670" cy="338554"/>
              </a:xfrm>
              <a:prstGeom prst="rect">
                <a:avLst/>
              </a:prstGeom>
              <a:noFill/>
            </p:spPr>
            <p:txBody>
              <a:bodyPr wrap="none" rtlCol="0">
                <a:spAutoFit/>
              </a:bodyPr>
              <a:lstStyle/>
              <a:p>
                <a:r>
                  <a:rPr lang="en-US" sz="1600" i="1" dirty="0"/>
                  <a:t>curvature</a:t>
                </a:r>
              </a:p>
            </p:txBody>
          </p:sp>
          <p:grpSp>
            <p:nvGrpSpPr>
              <p:cNvPr id="522" name="Group 521">
                <a:extLst>
                  <a:ext uri="{FF2B5EF4-FFF2-40B4-BE49-F238E27FC236}">
                    <a16:creationId xmlns:a16="http://schemas.microsoft.com/office/drawing/2014/main" id="{E514173C-3D21-865D-CB47-9558C714C5AE}"/>
                  </a:ext>
                </a:extLst>
              </p:cNvPr>
              <p:cNvGrpSpPr/>
              <p:nvPr/>
            </p:nvGrpSpPr>
            <p:grpSpPr>
              <a:xfrm>
                <a:off x="872704" y="5804226"/>
                <a:ext cx="1685081" cy="276999"/>
                <a:chOff x="957799" y="5651022"/>
                <a:chExt cx="1685081" cy="276999"/>
              </a:xfrm>
            </p:grpSpPr>
            <p:sp>
              <p:nvSpPr>
                <p:cNvPr id="523" name="TextBox 522">
                  <a:extLst>
                    <a:ext uri="{FF2B5EF4-FFF2-40B4-BE49-F238E27FC236}">
                      <a16:creationId xmlns:a16="http://schemas.microsoft.com/office/drawing/2014/main" id="{4AE12FE8-9615-B2B0-3B56-2220A1313706}"/>
                    </a:ext>
                  </a:extLst>
                </p:cNvPr>
                <p:cNvSpPr txBox="1"/>
                <p:nvPr/>
              </p:nvSpPr>
              <p:spPr>
                <a:xfrm>
                  <a:off x="1671204" y="5651022"/>
                  <a:ext cx="269626" cy="276999"/>
                </a:xfrm>
                <a:prstGeom prst="rect">
                  <a:avLst/>
                </a:prstGeom>
                <a:noFill/>
              </p:spPr>
              <p:txBody>
                <a:bodyPr wrap="none" rtlCol="0">
                  <a:spAutoFit/>
                </a:bodyPr>
                <a:lstStyle/>
                <a:p>
                  <a:pPr algn="ctr"/>
                  <a:r>
                    <a:rPr lang="en-US" sz="1200" dirty="0"/>
                    <a:t>0</a:t>
                  </a:r>
                </a:p>
              </p:txBody>
            </p:sp>
            <p:sp>
              <p:nvSpPr>
                <p:cNvPr id="524" name="TextBox 523">
                  <a:extLst>
                    <a:ext uri="{FF2B5EF4-FFF2-40B4-BE49-F238E27FC236}">
                      <a16:creationId xmlns:a16="http://schemas.microsoft.com/office/drawing/2014/main" id="{F93F75C0-99CE-5A04-1C8A-F1DE875C3DC2}"/>
                    </a:ext>
                  </a:extLst>
                </p:cNvPr>
                <p:cNvSpPr txBox="1"/>
                <p:nvPr/>
              </p:nvSpPr>
              <p:spPr>
                <a:xfrm>
                  <a:off x="2283486" y="5651022"/>
                  <a:ext cx="359394" cy="276999"/>
                </a:xfrm>
                <a:prstGeom prst="rect">
                  <a:avLst/>
                </a:prstGeom>
                <a:noFill/>
              </p:spPr>
              <p:txBody>
                <a:bodyPr wrap="none" rtlCol="0">
                  <a:spAutoFit/>
                </a:bodyPr>
                <a:lstStyle/>
                <a:p>
                  <a:pPr algn="ctr"/>
                  <a:r>
                    <a:rPr lang="en-US" sz="1200" dirty="0"/>
                    <a:t>+5</a:t>
                  </a:r>
                </a:p>
              </p:txBody>
            </p:sp>
            <p:sp>
              <p:nvSpPr>
                <p:cNvPr id="525" name="TextBox 524">
                  <a:extLst>
                    <a:ext uri="{FF2B5EF4-FFF2-40B4-BE49-F238E27FC236}">
                      <a16:creationId xmlns:a16="http://schemas.microsoft.com/office/drawing/2014/main" id="{C2995CDF-AD1F-D3CA-AE29-8E45C14F052D}"/>
                    </a:ext>
                  </a:extLst>
                </p:cNvPr>
                <p:cNvSpPr txBox="1"/>
                <p:nvPr/>
              </p:nvSpPr>
              <p:spPr>
                <a:xfrm>
                  <a:off x="2078387" y="5651022"/>
                  <a:ext cx="359394" cy="276999"/>
                </a:xfrm>
                <a:prstGeom prst="rect">
                  <a:avLst/>
                </a:prstGeom>
                <a:noFill/>
              </p:spPr>
              <p:txBody>
                <a:bodyPr wrap="none" rtlCol="0">
                  <a:spAutoFit/>
                </a:bodyPr>
                <a:lstStyle/>
                <a:p>
                  <a:pPr algn="ctr"/>
                  <a:r>
                    <a:rPr lang="en-US" sz="1200" dirty="0"/>
                    <a:t>+1</a:t>
                  </a:r>
                </a:p>
              </p:txBody>
            </p:sp>
            <p:sp>
              <p:nvSpPr>
                <p:cNvPr id="526" name="TextBox 525">
                  <a:extLst>
                    <a:ext uri="{FF2B5EF4-FFF2-40B4-BE49-F238E27FC236}">
                      <a16:creationId xmlns:a16="http://schemas.microsoft.com/office/drawing/2014/main" id="{D3EFFD4B-CC9C-9BDB-E017-0DEF8EB37E9C}"/>
                    </a:ext>
                  </a:extLst>
                </p:cNvPr>
                <p:cNvSpPr txBox="1"/>
                <p:nvPr/>
              </p:nvSpPr>
              <p:spPr>
                <a:xfrm>
                  <a:off x="1152649" y="5651022"/>
                  <a:ext cx="320922" cy="276999"/>
                </a:xfrm>
                <a:prstGeom prst="rect">
                  <a:avLst/>
                </a:prstGeom>
                <a:noFill/>
              </p:spPr>
              <p:txBody>
                <a:bodyPr wrap="none" rtlCol="0">
                  <a:spAutoFit/>
                </a:bodyPr>
                <a:lstStyle/>
                <a:p>
                  <a:pPr algn="ctr"/>
                  <a:r>
                    <a:rPr lang="en-US" sz="1200" dirty="0"/>
                    <a:t>-1</a:t>
                  </a:r>
                </a:p>
              </p:txBody>
            </p:sp>
            <p:sp>
              <p:nvSpPr>
                <p:cNvPr id="527" name="TextBox 526">
                  <a:extLst>
                    <a:ext uri="{FF2B5EF4-FFF2-40B4-BE49-F238E27FC236}">
                      <a16:creationId xmlns:a16="http://schemas.microsoft.com/office/drawing/2014/main" id="{4DB48271-4A30-551E-E58C-6CFDD7CDEE3D}"/>
                    </a:ext>
                  </a:extLst>
                </p:cNvPr>
                <p:cNvSpPr txBox="1"/>
                <p:nvPr/>
              </p:nvSpPr>
              <p:spPr>
                <a:xfrm>
                  <a:off x="957799" y="5651022"/>
                  <a:ext cx="320922" cy="276999"/>
                </a:xfrm>
                <a:prstGeom prst="rect">
                  <a:avLst/>
                </a:prstGeom>
                <a:noFill/>
              </p:spPr>
              <p:txBody>
                <a:bodyPr wrap="none" rtlCol="0">
                  <a:spAutoFit/>
                </a:bodyPr>
                <a:lstStyle/>
                <a:p>
                  <a:pPr algn="ctr"/>
                  <a:r>
                    <a:rPr lang="en-US" sz="1200" dirty="0"/>
                    <a:t>-5</a:t>
                  </a:r>
                </a:p>
              </p:txBody>
            </p:sp>
          </p:gr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Rectangle"/>
          <p:cNvSpPr/>
          <p:nvPr/>
        </p:nvSpPr>
        <p:spPr>
          <a:xfrm>
            <a:off x="6246826" y="1720713"/>
            <a:ext cx="1087540" cy="4133184"/>
          </a:xfrm>
          <a:prstGeom prst="rect">
            <a:avLst/>
          </a:prstGeom>
          <a:solidFill>
            <a:srgbClr val="FFFFFF"/>
          </a:solidFill>
          <a:ln w="50800">
            <a:solidFill>
              <a:srgbClr val="A07DB2"/>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698" name="Rectangle"/>
          <p:cNvSpPr/>
          <p:nvPr/>
        </p:nvSpPr>
        <p:spPr>
          <a:xfrm>
            <a:off x="5145280" y="1720713"/>
            <a:ext cx="1087540" cy="4133184"/>
          </a:xfrm>
          <a:prstGeom prst="rect">
            <a:avLst/>
          </a:prstGeom>
          <a:solidFill>
            <a:srgbClr val="FFFFFF"/>
          </a:solidFill>
          <a:ln w="50800">
            <a:solidFill>
              <a:srgbClr val="5A6C89"/>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699" name="Rectangle"/>
          <p:cNvSpPr/>
          <p:nvPr/>
        </p:nvSpPr>
        <p:spPr>
          <a:xfrm>
            <a:off x="4045625" y="1722990"/>
            <a:ext cx="1087540" cy="4133184"/>
          </a:xfrm>
          <a:prstGeom prst="rect">
            <a:avLst/>
          </a:prstGeom>
          <a:solidFill>
            <a:srgbClr val="FFFFFF"/>
          </a:solidFill>
          <a:ln w="50800">
            <a:solidFill>
              <a:srgbClr val="2BAA9C"/>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700" name="Rectangle"/>
          <p:cNvSpPr/>
          <p:nvPr/>
        </p:nvSpPr>
        <p:spPr>
          <a:xfrm>
            <a:off x="2944079" y="1722990"/>
            <a:ext cx="1087540" cy="4133184"/>
          </a:xfrm>
          <a:prstGeom prst="rect">
            <a:avLst/>
          </a:prstGeom>
          <a:solidFill>
            <a:srgbClr val="FFFFFF"/>
          </a:solidFill>
          <a:ln w="50800">
            <a:solidFill>
              <a:srgbClr val="B19E81"/>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701" name="Rectangle"/>
          <p:cNvSpPr/>
          <p:nvPr/>
        </p:nvSpPr>
        <p:spPr>
          <a:xfrm>
            <a:off x="1841092" y="1722990"/>
            <a:ext cx="1087540" cy="4133184"/>
          </a:xfrm>
          <a:prstGeom prst="rect">
            <a:avLst/>
          </a:prstGeom>
          <a:solidFill>
            <a:srgbClr val="FFFFFF"/>
          </a:solidFill>
          <a:ln w="50800">
            <a:solidFill>
              <a:srgbClr val="9C5223"/>
            </a:solidFill>
            <a:miter lim="400000"/>
          </a:ln>
        </p:spPr>
        <p:txBody>
          <a:bodyPr lIns="19050" tIns="19050" rIns="19050" bIns="19050" anchor="ctr"/>
          <a:lstStyle/>
          <a:p>
            <a:pPr defTabSz="423863">
              <a:defRPr sz="3200">
                <a:solidFill>
                  <a:srgbClr val="FFFFFF"/>
                </a:solidFill>
                <a:latin typeface="Graphik"/>
                <a:ea typeface="Graphik"/>
                <a:cs typeface="Graphik"/>
                <a:sym typeface="Graphik"/>
              </a:defRPr>
            </a:pPr>
            <a:endParaRPr sz="1200"/>
          </a:p>
        </p:txBody>
      </p:sp>
      <p:sp>
        <p:nvSpPr>
          <p:cNvPr id="702" name="Slide Title"/>
          <p:cNvSpPr txBox="1">
            <a:spLocks noGrp="1"/>
          </p:cNvSpPr>
          <p:nvPr>
            <p:ph type="title"/>
          </p:nvPr>
        </p:nvSpPr>
        <p:spPr>
          <a:xfrm>
            <a:off x="457200" y="-154200"/>
            <a:ext cx="8229600" cy="1143000"/>
          </a:xfrm>
          <a:prstGeom prst="rect">
            <a:avLst/>
          </a:prstGeom>
        </p:spPr>
        <p:txBody>
          <a:bodyPr/>
          <a:lstStyle/>
          <a:p>
            <a:r>
              <a:rPr lang="en-US" dirty="0"/>
              <a:t>How are the points arranged?</a:t>
            </a:r>
            <a:endParaRPr dirty="0"/>
          </a:p>
        </p:txBody>
      </p:sp>
      <p:pic>
        <p:nvPicPr>
          <p:cNvPr id="703" name="Image" descr="Image"/>
          <p:cNvPicPr>
            <a:picLocks noChangeAspect="1"/>
          </p:cNvPicPr>
          <p:nvPr/>
        </p:nvPicPr>
        <p:blipFill>
          <a:blip r:embed="rId3"/>
          <a:stretch>
            <a:fillRect/>
          </a:stretch>
        </p:blipFill>
        <p:spPr>
          <a:xfrm>
            <a:off x="1872867" y="1737986"/>
            <a:ext cx="5432158" cy="4098639"/>
          </a:xfrm>
          <a:prstGeom prst="rect">
            <a:avLst/>
          </a:prstGeom>
          <a:ln w="12700">
            <a:miter lim="400000"/>
          </a:ln>
        </p:spPr>
      </p:pic>
      <p:grpSp>
        <p:nvGrpSpPr>
          <p:cNvPr id="3" name="Group 2">
            <a:extLst>
              <a:ext uri="{FF2B5EF4-FFF2-40B4-BE49-F238E27FC236}">
                <a16:creationId xmlns:a16="http://schemas.microsoft.com/office/drawing/2014/main" id="{873A8750-8025-4057-956C-1C13172524D3}"/>
              </a:ext>
            </a:extLst>
          </p:cNvPr>
          <p:cNvGrpSpPr/>
          <p:nvPr/>
        </p:nvGrpSpPr>
        <p:grpSpPr>
          <a:xfrm>
            <a:off x="2110605" y="912845"/>
            <a:ext cx="5079428" cy="672316"/>
            <a:chOff x="2110605" y="912845"/>
            <a:chExt cx="5079428" cy="672316"/>
          </a:xfrm>
        </p:grpSpPr>
        <p:pic>
          <p:nvPicPr>
            <p:cNvPr id="706" name="Picture 19" descr="Picture 19"/>
            <p:cNvPicPr>
              <a:picLocks noChangeAspect="1"/>
            </p:cNvPicPr>
            <p:nvPr/>
          </p:nvPicPr>
          <p:blipFill>
            <a:blip r:embed="rId4"/>
            <a:stretch>
              <a:fillRect/>
            </a:stretch>
          </p:blipFill>
          <p:spPr>
            <a:xfrm>
              <a:off x="2110605" y="920028"/>
              <a:ext cx="660838" cy="657949"/>
            </a:xfrm>
            <a:prstGeom prst="rect">
              <a:avLst/>
            </a:prstGeom>
            <a:ln w="101600">
              <a:solidFill>
                <a:srgbClr val="A74C0F"/>
              </a:solidFill>
            </a:ln>
          </p:spPr>
        </p:pic>
        <p:grpSp>
          <p:nvGrpSpPr>
            <p:cNvPr id="709" name="Text Box 14"/>
            <p:cNvGrpSpPr/>
            <p:nvPr/>
          </p:nvGrpSpPr>
          <p:grpSpPr>
            <a:xfrm>
              <a:off x="6503483" y="912845"/>
              <a:ext cx="686550" cy="672316"/>
              <a:chOff x="-1" y="0"/>
              <a:chExt cx="1830798" cy="1792840"/>
            </a:xfrm>
          </p:grpSpPr>
          <p:sp>
            <p:nvSpPr>
              <p:cNvPr id="707" name="Rectangle"/>
              <p:cNvSpPr/>
              <p:nvPr/>
            </p:nvSpPr>
            <p:spPr>
              <a:xfrm>
                <a:off x="-1" y="0"/>
                <a:ext cx="1830798" cy="1792840"/>
              </a:xfrm>
              <a:prstGeom prst="rect">
                <a:avLst/>
              </a:prstGeom>
              <a:solidFill>
                <a:srgbClr val="858589"/>
              </a:solidFill>
              <a:ln w="101600" cap="flat">
                <a:solidFill>
                  <a:srgbClr val="9971B0"/>
                </a:solidFill>
                <a:prstDash val="solid"/>
                <a:miter lim="800000"/>
              </a:ln>
              <a:effectLst/>
            </p:spPr>
            <p:txBody>
              <a:bodyPr wrap="square" lIns="34290" tIns="34290" rIns="34290" bIns="34290" numCol="1" anchor="t">
                <a:noAutofit/>
              </a:bodyPr>
              <a:lstStyle/>
              <a:p>
                <a:pPr defTabSz="685800">
                  <a:defRPr sz="3000">
                    <a:solidFill>
                      <a:srgbClr val="FFFFFF"/>
                    </a:solidFill>
                    <a:latin typeface="Calibri"/>
                    <a:ea typeface="Calibri"/>
                    <a:cs typeface="Calibri"/>
                    <a:sym typeface="Calibri"/>
                  </a:defRPr>
                </a:pPr>
                <a:endParaRPr sz="1125"/>
              </a:p>
            </p:txBody>
          </p:sp>
          <p:sp>
            <p:nvSpPr>
              <p:cNvPr id="708" name="bluebird"/>
              <p:cNvSpPr txBox="1"/>
              <p:nvPr/>
            </p:nvSpPr>
            <p:spPr>
              <a:xfrm>
                <a:off x="149274" y="50800"/>
                <a:ext cx="1532249" cy="11529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1800">
                    <a:solidFill>
                      <a:srgbClr val="FFFFFF"/>
                    </a:solidFill>
                    <a:latin typeface="Calibri"/>
                    <a:ea typeface="Calibri"/>
                    <a:cs typeface="Calibri"/>
                    <a:sym typeface="Calibri"/>
                  </a:defRPr>
                </a:pPr>
                <a:r>
                  <a:rPr sz="675" dirty="0"/>
                  <a:t> </a:t>
                </a:r>
              </a:p>
              <a:p>
                <a:pPr defTabSz="685800">
                  <a:defRPr sz="1800">
                    <a:solidFill>
                      <a:srgbClr val="FFFFFF"/>
                    </a:solidFill>
                    <a:latin typeface="Calibri"/>
                    <a:ea typeface="Calibri"/>
                    <a:cs typeface="Calibri"/>
                    <a:sym typeface="Calibri"/>
                  </a:defRPr>
                </a:pPr>
                <a:r>
                  <a:rPr sz="675" dirty="0"/>
                  <a:t> </a:t>
                </a:r>
              </a:p>
              <a:p>
                <a:pPr defTabSz="685800">
                  <a:defRPr sz="2600">
                    <a:solidFill>
                      <a:srgbClr val="FFFFFF"/>
                    </a:solidFill>
                    <a:latin typeface="Calibri"/>
                    <a:ea typeface="Calibri"/>
                    <a:cs typeface="Calibri"/>
                    <a:sym typeface="Calibri"/>
                  </a:defRPr>
                </a:pPr>
                <a:r>
                  <a:rPr sz="975" dirty="0"/>
                  <a:t> bluebird</a:t>
                </a:r>
              </a:p>
            </p:txBody>
          </p:sp>
        </p:grpSp>
        <p:pic>
          <p:nvPicPr>
            <p:cNvPr id="710" name="Picture 21" descr="Picture 21"/>
            <p:cNvPicPr>
              <a:picLocks noChangeAspect="1"/>
            </p:cNvPicPr>
            <p:nvPr/>
          </p:nvPicPr>
          <p:blipFill>
            <a:blip r:embed="rId5"/>
            <a:stretch>
              <a:fillRect/>
            </a:stretch>
          </p:blipFill>
          <p:spPr>
            <a:xfrm>
              <a:off x="5414792" y="920028"/>
              <a:ext cx="660839" cy="657949"/>
            </a:xfrm>
            <a:prstGeom prst="rect">
              <a:avLst/>
            </a:prstGeom>
            <a:ln w="101600">
              <a:solidFill>
                <a:srgbClr val="5A6C89"/>
              </a:solidFill>
            </a:ln>
          </p:spPr>
        </p:pic>
        <p:pic>
          <p:nvPicPr>
            <p:cNvPr id="711" name="Picture 22" descr="Picture 22"/>
            <p:cNvPicPr>
              <a:picLocks noChangeAspect="1"/>
            </p:cNvPicPr>
            <p:nvPr/>
          </p:nvPicPr>
          <p:blipFill>
            <a:blip r:embed="rId6"/>
            <a:stretch>
              <a:fillRect/>
            </a:stretch>
          </p:blipFill>
          <p:spPr>
            <a:xfrm>
              <a:off x="3213591" y="920028"/>
              <a:ext cx="660839" cy="657949"/>
            </a:xfrm>
            <a:prstGeom prst="rect">
              <a:avLst/>
            </a:prstGeom>
            <a:ln w="101600">
              <a:solidFill>
                <a:srgbClr val="B19E81"/>
              </a:solidFill>
            </a:ln>
          </p:spPr>
        </p:pic>
        <p:pic>
          <p:nvPicPr>
            <p:cNvPr id="712" name="Picture 23" descr="Picture 23"/>
            <p:cNvPicPr>
              <a:picLocks noChangeAspect="1"/>
            </p:cNvPicPr>
            <p:nvPr/>
          </p:nvPicPr>
          <p:blipFill>
            <a:blip r:embed="rId7"/>
            <a:stretch>
              <a:fillRect/>
            </a:stretch>
          </p:blipFill>
          <p:spPr>
            <a:xfrm>
              <a:off x="4316579" y="920028"/>
              <a:ext cx="660839" cy="657949"/>
            </a:xfrm>
            <a:prstGeom prst="rect">
              <a:avLst/>
            </a:prstGeom>
            <a:ln w="101600">
              <a:solidFill>
                <a:srgbClr val="2BAA9C"/>
              </a:solidFill>
            </a:ln>
          </p:spPr>
        </p:pic>
      </p:grpSp>
      <p:sp>
        <p:nvSpPr>
          <p:cNvPr id="2" name="TextBox 1">
            <a:extLst>
              <a:ext uri="{FF2B5EF4-FFF2-40B4-BE49-F238E27FC236}">
                <a16:creationId xmlns:a16="http://schemas.microsoft.com/office/drawing/2014/main" id="{D5751A01-31D6-4F36-A045-3C60837D4CE0}"/>
              </a:ext>
            </a:extLst>
          </p:cNvPr>
          <p:cNvSpPr txBox="1"/>
          <p:nvPr/>
        </p:nvSpPr>
        <p:spPr>
          <a:xfrm>
            <a:off x="1241851" y="1974425"/>
            <a:ext cx="561372" cy="461665"/>
          </a:xfrm>
          <a:prstGeom prst="rect">
            <a:avLst/>
          </a:prstGeom>
          <a:noFill/>
        </p:spPr>
        <p:txBody>
          <a:bodyPr wrap="none" rtlCol="0">
            <a:spAutoFit/>
          </a:bodyPr>
          <a:lstStyle/>
          <a:p>
            <a:r>
              <a:rPr lang="en-US" dirty="0"/>
              <a:t>S1</a:t>
            </a:r>
          </a:p>
        </p:txBody>
      </p:sp>
      <p:sp>
        <p:nvSpPr>
          <p:cNvPr id="19" name="TextBox 18">
            <a:extLst>
              <a:ext uri="{FF2B5EF4-FFF2-40B4-BE49-F238E27FC236}">
                <a16:creationId xmlns:a16="http://schemas.microsoft.com/office/drawing/2014/main" id="{9C526328-F8F9-4650-821A-5364A501159A}"/>
              </a:ext>
            </a:extLst>
          </p:cNvPr>
          <p:cNvSpPr txBox="1"/>
          <p:nvPr/>
        </p:nvSpPr>
        <p:spPr>
          <a:xfrm>
            <a:off x="1241851" y="3018083"/>
            <a:ext cx="561372" cy="461665"/>
          </a:xfrm>
          <a:prstGeom prst="rect">
            <a:avLst/>
          </a:prstGeom>
          <a:noFill/>
        </p:spPr>
        <p:txBody>
          <a:bodyPr wrap="none" rtlCol="0">
            <a:spAutoFit/>
          </a:bodyPr>
          <a:lstStyle/>
          <a:p>
            <a:r>
              <a:rPr lang="en-US" dirty="0"/>
              <a:t>S4</a:t>
            </a:r>
          </a:p>
        </p:txBody>
      </p:sp>
      <p:sp>
        <p:nvSpPr>
          <p:cNvPr id="20" name="TextBox 19">
            <a:extLst>
              <a:ext uri="{FF2B5EF4-FFF2-40B4-BE49-F238E27FC236}">
                <a16:creationId xmlns:a16="http://schemas.microsoft.com/office/drawing/2014/main" id="{DC23C1FC-E4D0-4A65-A02F-635F170111B8}"/>
              </a:ext>
            </a:extLst>
          </p:cNvPr>
          <p:cNvSpPr txBox="1"/>
          <p:nvPr/>
        </p:nvSpPr>
        <p:spPr>
          <a:xfrm>
            <a:off x="1241851" y="4061741"/>
            <a:ext cx="561372" cy="461665"/>
          </a:xfrm>
          <a:prstGeom prst="rect">
            <a:avLst/>
          </a:prstGeom>
          <a:noFill/>
        </p:spPr>
        <p:txBody>
          <a:bodyPr wrap="none" rtlCol="0">
            <a:spAutoFit/>
          </a:bodyPr>
          <a:lstStyle/>
          <a:p>
            <a:r>
              <a:rPr lang="en-US" dirty="0"/>
              <a:t>S7</a:t>
            </a:r>
          </a:p>
        </p:txBody>
      </p:sp>
      <p:sp>
        <p:nvSpPr>
          <p:cNvPr id="21" name="TextBox 20">
            <a:extLst>
              <a:ext uri="{FF2B5EF4-FFF2-40B4-BE49-F238E27FC236}">
                <a16:creationId xmlns:a16="http://schemas.microsoft.com/office/drawing/2014/main" id="{5CF4F77B-E784-45A9-94FE-CE4C2A29E39F}"/>
              </a:ext>
            </a:extLst>
          </p:cNvPr>
          <p:cNvSpPr txBox="1"/>
          <p:nvPr/>
        </p:nvSpPr>
        <p:spPr>
          <a:xfrm>
            <a:off x="1241851" y="5105400"/>
            <a:ext cx="561372" cy="461665"/>
          </a:xfrm>
          <a:prstGeom prst="rect">
            <a:avLst/>
          </a:prstGeom>
          <a:noFill/>
        </p:spPr>
        <p:txBody>
          <a:bodyPr wrap="none" rtlCol="0">
            <a:spAutoFit/>
          </a:bodyPr>
          <a:lstStyle/>
          <a:p>
            <a:r>
              <a:rPr lang="en-US" dirty="0"/>
              <a:t>S2</a:t>
            </a:r>
          </a:p>
        </p:txBody>
      </p:sp>
      <p:pic>
        <p:nvPicPr>
          <p:cNvPr id="22" name="Picture 2" descr="Suniyya Amna Waraich - BOSS">
            <a:extLst>
              <a:ext uri="{FF2B5EF4-FFF2-40B4-BE49-F238E27FC236}">
                <a16:creationId xmlns:a16="http://schemas.microsoft.com/office/drawing/2014/main" id="{592F720B-7803-41AA-8090-37DB9F3F210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emantic spaces and trees"/>
          <p:cNvSpPr txBox="1">
            <a:spLocks noGrp="1"/>
          </p:cNvSpPr>
          <p:nvPr>
            <p:ph type="title"/>
          </p:nvPr>
        </p:nvSpPr>
        <p:spPr>
          <a:xfrm>
            <a:off x="228600" y="-228600"/>
            <a:ext cx="8686800" cy="1143000"/>
          </a:xfrm>
          <a:prstGeom prst="rect">
            <a:avLst/>
          </a:prstGeom>
        </p:spPr>
        <p:txBody>
          <a:bodyPr/>
          <a:lstStyle/>
          <a:p>
            <a:r>
              <a:rPr lang="en-US" sz="4000" dirty="0"/>
              <a:t>Analyze by hierarchical clustering</a:t>
            </a:r>
            <a:endParaRPr sz="4000" dirty="0"/>
          </a:p>
        </p:txBody>
      </p:sp>
      <p:grpSp>
        <p:nvGrpSpPr>
          <p:cNvPr id="752" name="Group 3"/>
          <p:cNvGrpSpPr/>
          <p:nvPr/>
        </p:nvGrpSpPr>
        <p:grpSpPr>
          <a:xfrm>
            <a:off x="838200" y="1655207"/>
            <a:ext cx="1164062" cy="1045969"/>
            <a:chOff x="0" y="0"/>
            <a:chExt cx="3104164" cy="2789249"/>
          </a:xfrm>
        </p:grpSpPr>
        <p:pic>
          <p:nvPicPr>
            <p:cNvPr id="750" name="Picture 7" descr="Picture 7"/>
            <p:cNvPicPr>
              <a:picLocks noChangeAspect="1"/>
            </p:cNvPicPr>
            <p:nvPr/>
          </p:nvPicPr>
          <p:blipFill>
            <a:blip r:embed="rId3"/>
            <a:stretch>
              <a:fillRect/>
            </a:stretch>
          </p:blipFill>
          <p:spPr>
            <a:xfrm>
              <a:off x="0" y="0"/>
              <a:ext cx="3104165" cy="2789250"/>
            </a:xfrm>
            <a:prstGeom prst="rect">
              <a:avLst/>
            </a:prstGeom>
            <a:ln w="25400" cap="flat">
              <a:solidFill>
                <a:srgbClr val="A84B10"/>
              </a:solidFill>
              <a:prstDash val="solid"/>
              <a:round/>
            </a:ln>
            <a:effectLst/>
          </p:spPr>
        </p:pic>
        <p:pic>
          <p:nvPicPr>
            <p:cNvPr id="751" name="Picture 12" descr="Picture 12"/>
            <p:cNvPicPr>
              <a:picLocks noChangeAspect="1"/>
            </p:cNvPicPr>
            <p:nvPr/>
          </p:nvPicPr>
          <p:blipFill>
            <a:blip r:embed="rId4"/>
            <a:stretch>
              <a:fillRect/>
            </a:stretch>
          </p:blipFill>
          <p:spPr>
            <a:xfrm>
              <a:off x="3" y="27667"/>
              <a:ext cx="948160" cy="948160"/>
            </a:xfrm>
            <a:prstGeom prst="rect">
              <a:avLst/>
            </a:prstGeom>
            <a:ln w="12700" cap="flat">
              <a:noFill/>
              <a:miter lim="400000"/>
            </a:ln>
            <a:effectLst/>
          </p:spPr>
        </p:pic>
      </p:grpSp>
      <p:grpSp>
        <p:nvGrpSpPr>
          <p:cNvPr id="757" name="Group 20"/>
          <p:cNvGrpSpPr/>
          <p:nvPr/>
        </p:nvGrpSpPr>
        <p:grpSpPr>
          <a:xfrm>
            <a:off x="5604239" y="1650990"/>
            <a:ext cx="1182299" cy="1055938"/>
            <a:chOff x="-1" y="-2"/>
            <a:chExt cx="3152796" cy="2815832"/>
          </a:xfrm>
        </p:grpSpPr>
        <p:pic>
          <p:nvPicPr>
            <p:cNvPr id="753" name="Picture 11" descr="Picture 11"/>
            <p:cNvPicPr>
              <a:picLocks noChangeAspect="1"/>
            </p:cNvPicPr>
            <p:nvPr/>
          </p:nvPicPr>
          <p:blipFill>
            <a:blip r:embed="rId5"/>
            <a:stretch>
              <a:fillRect/>
            </a:stretch>
          </p:blipFill>
          <p:spPr>
            <a:xfrm>
              <a:off x="48629" y="38910"/>
              <a:ext cx="3104166" cy="2776920"/>
            </a:xfrm>
            <a:prstGeom prst="rect">
              <a:avLst/>
            </a:prstGeom>
            <a:ln w="25400" cap="flat">
              <a:solidFill>
                <a:srgbClr val="9972AF"/>
              </a:solidFill>
              <a:prstDash val="solid"/>
              <a:round/>
            </a:ln>
            <a:effectLst/>
          </p:spPr>
        </p:pic>
        <p:grpSp>
          <p:nvGrpSpPr>
            <p:cNvPr id="756" name="Text Box 14"/>
            <p:cNvGrpSpPr/>
            <p:nvPr/>
          </p:nvGrpSpPr>
          <p:grpSpPr>
            <a:xfrm>
              <a:off x="-1" y="-2"/>
              <a:ext cx="1075678" cy="948162"/>
              <a:chOff x="-1" y="-1"/>
              <a:chExt cx="1075677" cy="948160"/>
            </a:xfrm>
          </p:grpSpPr>
          <p:sp>
            <p:nvSpPr>
              <p:cNvPr id="754" name="Rectangle"/>
              <p:cNvSpPr/>
              <p:nvPr/>
            </p:nvSpPr>
            <p:spPr>
              <a:xfrm>
                <a:off x="-1" y="-1"/>
                <a:ext cx="1011046" cy="948160"/>
              </a:xfrm>
              <a:prstGeom prst="rect">
                <a:avLst/>
              </a:prstGeom>
              <a:solidFill>
                <a:srgbClr val="808080"/>
              </a:solidFill>
              <a:ln w="12700" cap="flat">
                <a:noFill/>
                <a:miter lim="400000"/>
              </a:ln>
              <a:effectLst/>
            </p:spPr>
            <p:txBody>
              <a:bodyPr wrap="square" lIns="17145" tIns="17145" rIns="17145" bIns="17145" numCol="1" anchor="t">
                <a:noAutofit/>
              </a:bodyPr>
              <a:lstStyle/>
              <a:p>
                <a:pPr defTabSz="342900">
                  <a:defRPr sz="1800">
                    <a:solidFill>
                      <a:srgbClr val="FFFFFF"/>
                    </a:solidFill>
                    <a:latin typeface="Calibri"/>
                    <a:ea typeface="Calibri"/>
                    <a:cs typeface="Calibri"/>
                    <a:sym typeface="Calibri"/>
                  </a:defRPr>
                </a:pPr>
                <a:endParaRPr sz="675"/>
              </a:p>
            </p:txBody>
          </p:sp>
          <p:sp>
            <p:nvSpPr>
              <p:cNvPr id="755" name="bluebird"/>
              <p:cNvSpPr txBox="1"/>
              <p:nvPr/>
            </p:nvSpPr>
            <p:spPr>
              <a:xfrm>
                <a:off x="64628" y="90313"/>
                <a:ext cx="1011048" cy="6520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464" tIns="18464" rIns="18464" bIns="18464" numCol="1" anchor="t">
                <a:noAutofit/>
              </a:bodyPr>
              <a:lstStyle/>
              <a:p>
                <a:pPr defTabSz="342900">
                  <a:defRPr sz="1000">
                    <a:solidFill>
                      <a:srgbClr val="FFFFFF"/>
                    </a:solidFill>
                    <a:latin typeface="Calibri"/>
                    <a:ea typeface="Calibri"/>
                    <a:cs typeface="Calibri"/>
                    <a:sym typeface="Calibri"/>
                  </a:defRPr>
                </a:pPr>
                <a:endParaRPr sz="375" dirty="0"/>
              </a:p>
              <a:p>
                <a:pPr defTabSz="342900">
                  <a:defRPr sz="800">
                    <a:solidFill>
                      <a:srgbClr val="FFFFFF"/>
                    </a:solidFill>
                    <a:latin typeface="Calibri"/>
                    <a:ea typeface="Calibri"/>
                    <a:cs typeface="Calibri"/>
                    <a:sym typeface="Calibri"/>
                  </a:defRPr>
                </a:pPr>
                <a:r>
                  <a:rPr sz="300" dirty="0"/>
                  <a:t> </a:t>
                </a:r>
                <a:r>
                  <a:rPr sz="638" dirty="0"/>
                  <a:t>bluebird</a:t>
                </a:r>
              </a:p>
            </p:txBody>
          </p:sp>
        </p:grpSp>
      </p:grpSp>
      <p:grpSp>
        <p:nvGrpSpPr>
          <p:cNvPr id="760" name="Group 19"/>
          <p:cNvGrpSpPr/>
          <p:nvPr/>
        </p:nvGrpSpPr>
        <p:grpSpPr>
          <a:xfrm>
            <a:off x="4407829" y="1655208"/>
            <a:ext cx="1189368" cy="1048652"/>
            <a:chOff x="0" y="0"/>
            <a:chExt cx="3171646" cy="2796403"/>
          </a:xfrm>
        </p:grpSpPr>
        <p:pic>
          <p:nvPicPr>
            <p:cNvPr id="758" name="Picture 10" descr="Picture 10"/>
            <p:cNvPicPr>
              <a:picLocks noChangeAspect="1"/>
            </p:cNvPicPr>
            <p:nvPr/>
          </p:nvPicPr>
          <p:blipFill>
            <a:blip r:embed="rId6"/>
            <a:stretch>
              <a:fillRect/>
            </a:stretch>
          </p:blipFill>
          <p:spPr>
            <a:xfrm>
              <a:off x="0" y="7153"/>
              <a:ext cx="3171647" cy="2789251"/>
            </a:xfrm>
            <a:prstGeom prst="rect">
              <a:avLst/>
            </a:prstGeom>
            <a:ln w="25400" cap="flat">
              <a:solidFill>
                <a:srgbClr val="5A6C89"/>
              </a:solidFill>
              <a:prstDash val="solid"/>
              <a:round/>
            </a:ln>
            <a:effectLst/>
          </p:spPr>
        </p:pic>
        <p:pic>
          <p:nvPicPr>
            <p:cNvPr id="759" name="Picture 14" descr="Picture 14"/>
            <p:cNvPicPr>
              <a:picLocks noChangeAspect="1"/>
            </p:cNvPicPr>
            <p:nvPr/>
          </p:nvPicPr>
          <p:blipFill>
            <a:blip r:embed="rId7"/>
            <a:stretch>
              <a:fillRect/>
            </a:stretch>
          </p:blipFill>
          <p:spPr>
            <a:xfrm>
              <a:off x="18776" y="-1"/>
              <a:ext cx="949750" cy="948160"/>
            </a:xfrm>
            <a:prstGeom prst="rect">
              <a:avLst/>
            </a:prstGeom>
            <a:ln w="12700" cap="flat">
              <a:noFill/>
              <a:miter lim="400000"/>
            </a:ln>
            <a:effectLst/>
          </p:spPr>
        </p:pic>
      </p:grpSp>
      <p:grpSp>
        <p:nvGrpSpPr>
          <p:cNvPr id="763" name="Group 17"/>
          <p:cNvGrpSpPr/>
          <p:nvPr/>
        </p:nvGrpSpPr>
        <p:grpSpPr>
          <a:xfrm>
            <a:off x="2020715" y="1656525"/>
            <a:ext cx="1172498" cy="1045969"/>
            <a:chOff x="0" y="0"/>
            <a:chExt cx="3126658" cy="2789249"/>
          </a:xfrm>
        </p:grpSpPr>
        <p:pic>
          <p:nvPicPr>
            <p:cNvPr id="761" name="Picture 8" descr="Picture 8"/>
            <p:cNvPicPr>
              <a:picLocks noChangeAspect="1"/>
            </p:cNvPicPr>
            <p:nvPr/>
          </p:nvPicPr>
          <p:blipFill>
            <a:blip r:embed="rId8"/>
            <a:stretch>
              <a:fillRect/>
            </a:stretch>
          </p:blipFill>
          <p:spPr>
            <a:xfrm>
              <a:off x="0" y="0"/>
              <a:ext cx="3126659" cy="2789250"/>
            </a:xfrm>
            <a:prstGeom prst="rect">
              <a:avLst/>
            </a:prstGeom>
            <a:ln w="25400" cap="flat">
              <a:solidFill>
                <a:srgbClr val="B19E81"/>
              </a:solidFill>
              <a:prstDash val="solid"/>
              <a:round/>
            </a:ln>
            <a:effectLst/>
          </p:spPr>
        </p:pic>
        <p:pic>
          <p:nvPicPr>
            <p:cNvPr id="762" name="Picture 15" descr="Picture 15"/>
            <p:cNvPicPr>
              <a:picLocks noChangeAspect="1"/>
            </p:cNvPicPr>
            <p:nvPr/>
          </p:nvPicPr>
          <p:blipFill>
            <a:blip r:embed="rId9"/>
            <a:stretch>
              <a:fillRect/>
            </a:stretch>
          </p:blipFill>
          <p:spPr>
            <a:xfrm>
              <a:off x="21337" y="31119"/>
              <a:ext cx="947593" cy="948160"/>
            </a:xfrm>
            <a:prstGeom prst="rect">
              <a:avLst/>
            </a:prstGeom>
            <a:ln w="12700" cap="flat">
              <a:noFill/>
              <a:miter lim="400000"/>
            </a:ln>
            <a:effectLst/>
          </p:spPr>
        </p:pic>
      </p:grpSp>
      <p:grpSp>
        <p:nvGrpSpPr>
          <p:cNvPr id="766" name="Group 18"/>
          <p:cNvGrpSpPr/>
          <p:nvPr/>
        </p:nvGrpSpPr>
        <p:grpSpPr>
          <a:xfrm>
            <a:off x="3218490" y="1655207"/>
            <a:ext cx="1164062" cy="1037534"/>
            <a:chOff x="0" y="0"/>
            <a:chExt cx="3104164" cy="2766755"/>
          </a:xfrm>
        </p:grpSpPr>
        <p:pic>
          <p:nvPicPr>
            <p:cNvPr id="764" name="Picture 9" descr="Picture 9"/>
            <p:cNvPicPr>
              <a:picLocks noChangeAspect="1"/>
            </p:cNvPicPr>
            <p:nvPr/>
          </p:nvPicPr>
          <p:blipFill>
            <a:blip r:embed="rId10"/>
            <a:stretch>
              <a:fillRect/>
            </a:stretch>
          </p:blipFill>
          <p:spPr>
            <a:xfrm>
              <a:off x="0" y="0"/>
              <a:ext cx="3104165" cy="2766756"/>
            </a:xfrm>
            <a:prstGeom prst="rect">
              <a:avLst/>
            </a:prstGeom>
            <a:ln w="25400" cap="flat">
              <a:solidFill>
                <a:srgbClr val="2BAA9C"/>
              </a:solidFill>
              <a:prstDash val="solid"/>
              <a:round/>
            </a:ln>
            <a:effectLst/>
          </p:spPr>
        </p:pic>
        <p:pic>
          <p:nvPicPr>
            <p:cNvPr id="765" name="Picture 16" descr="Picture 16"/>
            <p:cNvPicPr>
              <a:picLocks noChangeAspect="1"/>
            </p:cNvPicPr>
            <p:nvPr/>
          </p:nvPicPr>
          <p:blipFill>
            <a:blip r:embed="rId11"/>
            <a:stretch>
              <a:fillRect/>
            </a:stretch>
          </p:blipFill>
          <p:spPr>
            <a:xfrm>
              <a:off x="8444" y="27667"/>
              <a:ext cx="949751" cy="948160"/>
            </a:xfrm>
            <a:prstGeom prst="rect">
              <a:avLst/>
            </a:prstGeom>
            <a:ln w="12700" cap="flat">
              <a:noFill/>
              <a:miter lim="400000"/>
            </a:ln>
            <a:effectLst/>
          </p:spPr>
        </p:pic>
      </p:grpSp>
      <p:grpSp>
        <p:nvGrpSpPr>
          <p:cNvPr id="6" name="Group 5">
            <a:extLst>
              <a:ext uri="{FF2B5EF4-FFF2-40B4-BE49-F238E27FC236}">
                <a16:creationId xmlns:a16="http://schemas.microsoft.com/office/drawing/2014/main" id="{CF76CBCD-6869-433F-9652-314EB4D3F611}"/>
              </a:ext>
            </a:extLst>
          </p:cNvPr>
          <p:cNvGrpSpPr/>
          <p:nvPr/>
        </p:nvGrpSpPr>
        <p:grpSpPr>
          <a:xfrm>
            <a:off x="1893822" y="2812318"/>
            <a:ext cx="2385248" cy="1161486"/>
            <a:chOff x="1893822" y="2812318"/>
            <a:chExt cx="2385248" cy="1161486"/>
          </a:xfrm>
        </p:grpSpPr>
        <p:sp>
          <p:nvSpPr>
            <p:cNvPr id="738" name="TextBox 2"/>
            <p:cNvSpPr txBox="1"/>
            <p:nvPr/>
          </p:nvSpPr>
          <p:spPr>
            <a:xfrm>
              <a:off x="1893822" y="3389029"/>
              <a:ext cx="1091173"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5" rIns="17145">
              <a:spAutoFit/>
            </a:bodyPr>
            <a:lstStyle>
              <a:lvl1pPr algn="l" defTabSz="914400">
                <a:lnSpc>
                  <a:spcPct val="100000"/>
                </a:lnSpc>
                <a:defRPr sz="2000">
                  <a:latin typeface="Graphik"/>
                  <a:ea typeface="Graphik"/>
                  <a:cs typeface="Graphik"/>
                  <a:sym typeface="Graphik"/>
                </a:defRPr>
              </a:lvl1pPr>
            </a:lstStyle>
            <a:p>
              <a:pPr algn="ctr"/>
              <a:r>
                <a:rPr lang="en-US" sz="1600" dirty="0">
                  <a:latin typeface="+mj-lt"/>
                </a:rPr>
                <a:t>u</a:t>
              </a:r>
              <a:r>
                <a:rPr sz="1600" dirty="0">
                  <a:latin typeface="+mj-lt"/>
                </a:rPr>
                <a:t>nbalanced </a:t>
              </a:r>
              <a:r>
                <a:rPr lang="en-US" sz="1600" dirty="0">
                  <a:latin typeface="+mj-lt"/>
                </a:rPr>
                <a:t>t</a:t>
              </a:r>
              <a:r>
                <a:rPr sz="1600" dirty="0">
                  <a:latin typeface="+mj-lt"/>
                </a:rPr>
                <a:t>ree</a:t>
              </a:r>
            </a:p>
          </p:txBody>
        </p:sp>
        <p:sp>
          <p:nvSpPr>
            <p:cNvPr id="739" name="TextBox 37"/>
            <p:cNvSpPr txBox="1"/>
            <p:nvPr/>
          </p:nvSpPr>
          <p:spPr>
            <a:xfrm>
              <a:off x="3187897" y="3381974"/>
              <a:ext cx="1091173"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5" rIns="17145">
              <a:spAutoFit/>
            </a:bodyPr>
            <a:lstStyle>
              <a:lvl1pPr algn="l" defTabSz="914400">
                <a:lnSpc>
                  <a:spcPct val="100000"/>
                </a:lnSpc>
                <a:defRPr sz="2000">
                  <a:latin typeface="Graphik"/>
                  <a:ea typeface="Graphik"/>
                  <a:cs typeface="Graphik"/>
                  <a:sym typeface="Graphik"/>
                </a:defRPr>
              </a:lvl1pPr>
            </a:lstStyle>
            <a:p>
              <a:pPr algn="ctr"/>
              <a:r>
                <a:rPr lang="en-US" sz="1600" dirty="0">
                  <a:latin typeface="+mj-lt"/>
                </a:rPr>
                <a:t>b</a:t>
              </a:r>
              <a:r>
                <a:rPr sz="1600" dirty="0">
                  <a:latin typeface="+mj-lt"/>
                </a:rPr>
                <a:t>alanced </a:t>
              </a:r>
              <a:r>
                <a:rPr lang="en-US" sz="1600" dirty="0">
                  <a:latin typeface="+mj-lt"/>
                </a:rPr>
                <a:t>t</a:t>
              </a:r>
              <a:r>
                <a:rPr sz="1600" dirty="0">
                  <a:latin typeface="+mj-lt"/>
                </a:rPr>
                <a:t>ree</a:t>
              </a:r>
            </a:p>
          </p:txBody>
        </p:sp>
        <p:grpSp>
          <p:nvGrpSpPr>
            <p:cNvPr id="749" name="Group"/>
            <p:cNvGrpSpPr/>
            <p:nvPr/>
          </p:nvGrpSpPr>
          <p:grpSpPr>
            <a:xfrm>
              <a:off x="2154457" y="2884887"/>
              <a:ext cx="569903" cy="497087"/>
              <a:chOff x="0" y="0"/>
              <a:chExt cx="1519740" cy="1325562"/>
            </a:xfrm>
          </p:grpSpPr>
          <p:pic>
            <p:nvPicPr>
              <p:cNvPr id="743" name="Picture 2" descr="Picture 2"/>
              <p:cNvPicPr>
                <a:picLocks noChangeAspect="1"/>
              </p:cNvPicPr>
              <p:nvPr/>
            </p:nvPicPr>
            <p:blipFill>
              <a:blip r:embed="rId12"/>
              <a:srcRect l="64977" b="17116"/>
              <a:stretch>
                <a:fillRect/>
              </a:stretch>
            </p:blipFill>
            <p:spPr>
              <a:xfrm>
                <a:off x="0" y="0"/>
                <a:ext cx="1519741" cy="1325563"/>
              </a:xfrm>
              <a:prstGeom prst="rect">
                <a:avLst/>
              </a:prstGeom>
              <a:ln w="12700" cap="flat">
                <a:noFill/>
                <a:miter lim="400000"/>
              </a:ln>
              <a:effectLst/>
            </p:spPr>
          </p:pic>
          <p:grpSp>
            <p:nvGrpSpPr>
              <p:cNvPr id="748" name="Group"/>
              <p:cNvGrpSpPr/>
              <p:nvPr/>
            </p:nvGrpSpPr>
            <p:grpSpPr>
              <a:xfrm>
                <a:off x="275157" y="466828"/>
                <a:ext cx="925770" cy="823000"/>
                <a:chOff x="0" y="0"/>
                <a:chExt cx="925769" cy="822998"/>
              </a:xfrm>
            </p:grpSpPr>
            <p:sp>
              <p:nvSpPr>
                <p:cNvPr id="744" name="Line"/>
                <p:cNvSpPr/>
                <p:nvPr/>
              </p:nvSpPr>
              <p:spPr>
                <a:xfrm flipV="1">
                  <a:off x="-1" y="0"/>
                  <a:ext cx="462" cy="778601"/>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endParaRPr sz="900"/>
                </a:p>
              </p:txBody>
            </p:sp>
            <p:sp>
              <p:nvSpPr>
                <p:cNvPr id="745" name="Line"/>
                <p:cNvSpPr/>
                <p:nvPr/>
              </p:nvSpPr>
              <p:spPr>
                <a:xfrm flipV="1">
                  <a:off x="534644" y="25399"/>
                  <a:ext cx="1" cy="783417"/>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endParaRPr sz="900"/>
                </a:p>
              </p:txBody>
            </p:sp>
            <p:sp>
              <p:nvSpPr>
                <p:cNvPr id="746" name="Line"/>
                <p:cNvSpPr/>
                <p:nvPr/>
              </p:nvSpPr>
              <p:spPr>
                <a:xfrm flipV="1">
                  <a:off x="748309" y="299586"/>
                  <a:ext cx="1" cy="518161"/>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endParaRPr sz="900"/>
                </a:p>
              </p:txBody>
            </p:sp>
            <p:sp>
              <p:nvSpPr>
                <p:cNvPr id="747" name="Line"/>
                <p:cNvSpPr/>
                <p:nvPr/>
              </p:nvSpPr>
              <p:spPr>
                <a:xfrm flipV="1">
                  <a:off x="925769" y="571538"/>
                  <a:ext cx="1" cy="251461"/>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endParaRPr sz="900"/>
                </a:p>
              </p:txBody>
            </p:sp>
          </p:grpSp>
        </p:grpSp>
        <p:pic>
          <p:nvPicPr>
            <p:cNvPr id="767" name="Picture 2" descr="Picture 2"/>
            <p:cNvPicPr>
              <a:picLocks noChangeAspect="1"/>
            </p:cNvPicPr>
            <p:nvPr/>
          </p:nvPicPr>
          <p:blipFill>
            <a:blip r:embed="rId12"/>
            <a:srcRect r="40688" b="17116"/>
            <a:stretch>
              <a:fillRect/>
            </a:stretch>
          </p:blipFill>
          <p:spPr>
            <a:xfrm>
              <a:off x="3250915" y="2812318"/>
              <a:ext cx="965137" cy="497087"/>
            </a:xfrm>
            <a:prstGeom prst="rect">
              <a:avLst/>
            </a:prstGeom>
            <a:ln w="12700">
              <a:miter lim="400000"/>
            </a:ln>
          </p:spPr>
        </p:pic>
      </p:grpSp>
      <p:pic>
        <p:nvPicPr>
          <p:cNvPr id="33" name="Picture 19" descr="Picture 19">
            <a:extLst>
              <a:ext uri="{FF2B5EF4-FFF2-40B4-BE49-F238E27FC236}">
                <a16:creationId xmlns:a16="http://schemas.microsoft.com/office/drawing/2014/main" id="{9D1395AD-89A6-4BB1-88F7-43482989B762}"/>
              </a:ext>
            </a:extLst>
          </p:cNvPr>
          <p:cNvPicPr>
            <a:picLocks noChangeAspect="1"/>
          </p:cNvPicPr>
          <p:nvPr/>
        </p:nvPicPr>
        <p:blipFill>
          <a:blip r:embed="rId13"/>
          <a:stretch>
            <a:fillRect/>
          </a:stretch>
        </p:blipFill>
        <p:spPr>
          <a:xfrm>
            <a:off x="1118314" y="809957"/>
            <a:ext cx="660838" cy="657949"/>
          </a:xfrm>
          <a:prstGeom prst="rect">
            <a:avLst/>
          </a:prstGeom>
          <a:ln w="101600">
            <a:solidFill>
              <a:srgbClr val="A74C0F"/>
            </a:solidFill>
          </a:ln>
        </p:spPr>
      </p:pic>
      <p:grpSp>
        <p:nvGrpSpPr>
          <p:cNvPr id="13" name="Group 12">
            <a:extLst>
              <a:ext uri="{FF2B5EF4-FFF2-40B4-BE49-F238E27FC236}">
                <a16:creationId xmlns:a16="http://schemas.microsoft.com/office/drawing/2014/main" id="{C17B7376-D982-41CC-AAC1-0F22101DD622}"/>
              </a:ext>
            </a:extLst>
          </p:cNvPr>
          <p:cNvGrpSpPr/>
          <p:nvPr/>
        </p:nvGrpSpPr>
        <p:grpSpPr>
          <a:xfrm>
            <a:off x="2306034" y="802774"/>
            <a:ext cx="4249713" cy="672316"/>
            <a:chOff x="2306034" y="802774"/>
            <a:chExt cx="4249713" cy="672316"/>
          </a:xfrm>
        </p:grpSpPr>
        <p:grpSp>
          <p:nvGrpSpPr>
            <p:cNvPr id="34" name="Text Box 14">
              <a:extLst>
                <a:ext uri="{FF2B5EF4-FFF2-40B4-BE49-F238E27FC236}">
                  <a16:creationId xmlns:a16="http://schemas.microsoft.com/office/drawing/2014/main" id="{CDF6241A-E21D-41CE-9413-A20FB3ACC545}"/>
                </a:ext>
              </a:extLst>
            </p:cNvPr>
            <p:cNvGrpSpPr/>
            <p:nvPr/>
          </p:nvGrpSpPr>
          <p:grpSpPr>
            <a:xfrm>
              <a:off x="5869197" y="802774"/>
              <a:ext cx="686550" cy="672316"/>
              <a:chOff x="-1" y="0"/>
              <a:chExt cx="1830798" cy="1792840"/>
            </a:xfrm>
          </p:grpSpPr>
          <p:sp>
            <p:nvSpPr>
              <p:cNvPr id="38" name="Rectangle">
                <a:extLst>
                  <a:ext uri="{FF2B5EF4-FFF2-40B4-BE49-F238E27FC236}">
                    <a16:creationId xmlns:a16="http://schemas.microsoft.com/office/drawing/2014/main" id="{7F757BD2-9538-4409-9787-B6766892A253}"/>
                  </a:ext>
                </a:extLst>
              </p:cNvPr>
              <p:cNvSpPr/>
              <p:nvPr/>
            </p:nvSpPr>
            <p:spPr>
              <a:xfrm>
                <a:off x="-1" y="0"/>
                <a:ext cx="1830798" cy="1792840"/>
              </a:xfrm>
              <a:prstGeom prst="rect">
                <a:avLst/>
              </a:prstGeom>
              <a:solidFill>
                <a:srgbClr val="858589"/>
              </a:solidFill>
              <a:ln w="101600" cap="flat">
                <a:solidFill>
                  <a:srgbClr val="9971B0"/>
                </a:solidFill>
                <a:prstDash val="solid"/>
                <a:miter lim="800000"/>
              </a:ln>
              <a:effectLst/>
            </p:spPr>
            <p:txBody>
              <a:bodyPr wrap="square" lIns="34290" tIns="34290" rIns="34290" bIns="34290" numCol="1" anchor="t">
                <a:noAutofit/>
              </a:bodyPr>
              <a:lstStyle/>
              <a:p>
                <a:pPr defTabSz="685800">
                  <a:defRPr sz="3000">
                    <a:solidFill>
                      <a:srgbClr val="FFFFFF"/>
                    </a:solidFill>
                    <a:latin typeface="Calibri"/>
                    <a:ea typeface="Calibri"/>
                    <a:cs typeface="Calibri"/>
                    <a:sym typeface="Calibri"/>
                  </a:defRPr>
                </a:pPr>
                <a:endParaRPr sz="1125"/>
              </a:p>
            </p:txBody>
          </p:sp>
          <p:sp>
            <p:nvSpPr>
              <p:cNvPr id="39" name="bluebird">
                <a:extLst>
                  <a:ext uri="{FF2B5EF4-FFF2-40B4-BE49-F238E27FC236}">
                    <a16:creationId xmlns:a16="http://schemas.microsoft.com/office/drawing/2014/main" id="{410EB5E2-060F-4D02-A359-DD48963D87BB}"/>
                  </a:ext>
                </a:extLst>
              </p:cNvPr>
              <p:cNvSpPr txBox="1"/>
              <p:nvPr/>
            </p:nvSpPr>
            <p:spPr>
              <a:xfrm>
                <a:off x="149274" y="50800"/>
                <a:ext cx="1532249" cy="11529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1800">
                    <a:solidFill>
                      <a:srgbClr val="FFFFFF"/>
                    </a:solidFill>
                    <a:latin typeface="Calibri"/>
                    <a:ea typeface="Calibri"/>
                    <a:cs typeface="Calibri"/>
                    <a:sym typeface="Calibri"/>
                  </a:defRPr>
                </a:pPr>
                <a:r>
                  <a:rPr sz="675" dirty="0"/>
                  <a:t> </a:t>
                </a:r>
              </a:p>
              <a:p>
                <a:pPr defTabSz="685800">
                  <a:defRPr sz="1800">
                    <a:solidFill>
                      <a:srgbClr val="FFFFFF"/>
                    </a:solidFill>
                    <a:latin typeface="Calibri"/>
                    <a:ea typeface="Calibri"/>
                    <a:cs typeface="Calibri"/>
                    <a:sym typeface="Calibri"/>
                  </a:defRPr>
                </a:pPr>
                <a:r>
                  <a:rPr sz="675" dirty="0"/>
                  <a:t> </a:t>
                </a:r>
              </a:p>
              <a:p>
                <a:pPr defTabSz="685800">
                  <a:defRPr sz="2600">
                    <a:solidFill>
                      <a:srgbClr val="FFFFFF"/>
                    </a:solidFill>
                    <a:latin typeface="Calibri"/>
                    <a:ea typeface="Calibri"/>
                    <a:cs typeface="Calibri"/>
                    <a:sym typeface="Calibri"/>
                  </a:defRPr>
                </a:pPr>
                <a:r>
                  <a:rPr sz="975" dirty="0"/>
                  <a:t> bluebird</a:t>
                </a:r>
              </a:p>
            </p:txBody>
          </p:sp>
        </p:grpSp>
        <p:pic>
          <p:nvPicPr>
            <p:cNvPr id="35" name="Picture 21" descr="Picture 21">
              <a:extLst>
                <a:ext uri="{FF2B5EF4-FFF2-40B4-BE49-F238E27FC236}">
                  <a16:creationId xmlns:a16="http://schemas.microsoft.com/office/drawing/2014/main" id="{E10135E8-E9B9-446B-A25D-DD5BEFF12B18}"/>
                </a:ext>
              </a:extLst>
            </p:cNvPr>
            <p:cNvPicPr>
              <a:picLocks noChangeAspect="1"/>
            </p:cNvPicPr>
            <p:nvPr/>
          </p:nvPicPr>
          <p:blipFill>
            <a:blip r:embed="rId14"/>
            <a:stretch>
              <a:fillRect/>
            </a:stretch>
          </p:blipFill>
          <p:spPr>
            <a:xfrm>
              <a:off x="4681476" y="809957"/>
              <a:ext cx="660839" cy="657949"/>
            </a:xfrm>
            <a:prstGeom prst="rect">
              <a:avLst/>
            </a:prstGeom>
            <a:ln w="101600">
              <a:solidFill>
                <a:srgbClr val="5A6C89"/>
              </a:solidFill>
            </a:ln>
          </p:spPr>
        </p:pic>
        <p:pic>
          <p:nvPicPr>
            <p:cNvPr id="36" name="Picture 22" descr="Picture 22">
              <a:extLst>
                <a:ext uri="{FF2B5EF4-FFF2-40B4-BE49-F238E27FC236}">
                  <a16:creationId xmlns:a16="http://schemas.microsoft.com/office/drawing/2014/main" id="{EFE456E2-ABEB-4428-BD4C-43DE1C5BEDCA}"/>
                </a:ext>
              </a:extLst>
            </p:cNvPr>
            <p:cNvPicPr>
              <a:picLocks noChangeAspect="1"/>
            </p:cNvPicPr>
            <p:nvPr/>
          </p:nvPicPr>
          <p:blipFill>
            <a:blip r:embed="rId15"/>
            <a:stretch>
              <a:fillRect/>
            </a:stretch>
          </p:blipFill>
          <p:spPr>
            <a:xfrm>
              <a:off x="2306034" y="809957"/>
              <a:ext cx="660839" cy="657949"/>
            </a:xfrm>
            <a:prstGeom prst="rect">
              <a:avLst/>
            </a:prstGeom>
            <a:ln w="101600">
              <a:solidFill>
                <a:srgbClr val="B19E81"/>
              </a:solidFill>
            </a:ln>
          </p:spPr>
        </p:pic>
        <p:pic>
          <p:nvPicPr>
            <p:cNvPr id="37" name="Picture 23" descr="Picture 23">
              <a:extLst>
                <a:ext uri="{FF2B5EF4-FFF2-40B4-BE49-F238E27FC236}">
                  <a16:creationId xmlns:a16="http://schemas.microsoft.com/office/drawing/2014/main" id="{DE192309-3F12-44E1-8954-A5BA4BD85703}"/>
                </a:ext>
              </a:extLst>
            </p:cNvPr>
            <p:cNvPicPr>
              <a:picLocks noChangeAspect="1"/>
            </p:cNvPicPr>
            <p:nvPr/>
          </p:nvPicPr>
          <p:blipFill>
            <a:blip r:embed="rId16"/>
            <a:stretch>
              <a:fillRect/>
            </a:stretch>
          </p:blipFill>
          <p:spPr>
            <a:xfrm>
              <a:off x="3493755" y="809957"/>
              <a:ext cx="660839" cy="657949"/>
            </a:xfrm>
            <a:prstGeom prst="rect">
              <a:avLst/>
            </a:prstGeom>
            <a:ln w="101600">
              <a:solidFill>
                <a:srgbClr val="2BAA9C"/>
              </a:solidFill>
            </a:ln>
          </p:spPr>
        </p:pic>
      </p:grpSp>
      <p:grpSp>
        <p:nvGrpSpPr>
          <p:cNvPr id="10" name="Group 9">
            <a:extLst>
              <a:ext uri="{FF2B5EF4-FFF2-40B4-BE49-F238E27FC236}">
                <a16:creationId xmlns:a16="http://schemas.microsoft.com/office/drawing/2014/main" id="{90E6D265-CB68-4E12-AA89-0346569592EA}"/>
              </a:ext>
            </a:extLst>
          </p:cNvPr>
          <p:cNvGrpSpPr/>
          <p:nvPr/>
        </p:nvGrpSpPr>
        <p:grpSpPr>
          <a:xfrm>
            <a:off x="177303" y="5538365"/>
            <a:ext cx="4059800" cy="830997"/>
            <a:chOff x="177303" y="5353197"/>
            <a:chExt cx="4059800" cy="830997"/>
          </a:xfrm>
        </p:grpSpPr>
        <p:sp>
          <p:nvSpPr>
            <p:cNvPr id="43" name="TextBox 42">
              <a:extLst>
                <a:ext uri="{FF2B5EF4-FFF2-40B4-BE49-F238E27FC236}">
                  <a16:creationId xmlns:a16="http://schemas.microsoft.com/office/drawing/2014/main" id="{EA0E1AD1-FA24-4620-A17B-9BF820500943}"/>
                </a:ext>
              </a:extLst>
            </p:cNvPr>
            <p:cNvSpPr txBox="1"/>
            <p:nvPr/>
          </p:nvSpPr>
          <p:spPr>
            <a:xfrm>
              <a:off x="177303" y="5353197"/>
              <a:ext cx="1406897" cy="830997"/>
            </a:xfrm>
            <a:prstGeom prst="rect">
              <a:avLst/>
            </a:prstGeom>
            <a:noFill/>
          </p:spPr>
          <p:txBody>
            <a:bodyPr wrap="square" rtlCol="0">
              <a:spAutoFit/>
            </a:bodyPr>
            <a:lstStyle/>
            <a:p>
              <a:pPr algn="ctr"/>
              <a:r>
                <a:rPr lang="en-US" sz="1600" dirty="0"/>
                <a:t>information halfway down tree</a:t>
              </a:r>
            </a:p>
          </p:txBody>
        </p:sp>
        <p:sp>
          <p:nvSpPr>
            <p:cNvPr id="44" name="TextBox 43">
              <a:extLst>
                <a:ext uri="{FF2B5EF4-FFF2-40B4-BE49-F238E27FC236}">
                  <a16:creationId xmlns:a16="http://schemas.microsoft.com/office/drawing/2014/main" id="{B1352128-02D9-4E3A-A762-02105F0A489D}"/>
                </a:ext>
              </a:extLst>
            </p:cNvPr>
            <p:cNvSpPr txBox="1"/>
            <p:nvPr/>
          </p:nvSpPr>
          <p:spPr>
            <a:xfrm>
              <a:off x="1735960" y="5599418"/>
              <a:ext cx="1406897" cy="338554"/>
            </a:xfrm>
            <a:prstGeom prst="rect">
              <a:avLst/>
            </a:prstGeom>
            <a:noFill/>
          </p:spPr>
          <p:txBody>
            <a:bodyPr wrap="square" rtlCol="0">
              <a:spAutoFit/>
            </a:bodyPr>
            <a:lstStyle/>
            <a:p>
              <a:pPr algn="ctr"/>
              <a:r>
                <a:rPr lang="en-US" sz="1600" dirty="0"/>
                <a:t>low</a:t>
              </a:r>
            </a:p>
          </p:txBody>
        </p:sp>
        <p:sp>
          <p:nvSpPr>
            <p:cNvPr id="45" name="TextBox 44">
              <a:extLst>
                <a:ext uri="{FF2B5EF4-FFF2-40B4-BE49-F238E27FC236}">
                  <a16:creationId xmlns:a16="http://schemas.microsoft.com/office/drawing/2014/main" id="{6F1B9A2A-E5EC-489B-8765-F204AEB4B96F}"/>
                </a:ext>
              </a:extLst>
            </p:cNvPr>
            <p:cNvSpPr txBox="1"/>
            <p:nvPr/>
          </p:nvSpPr>
          <p:spPr>
            <a:xfrm>
              <a:off x="3229863" y="5599418"/>
              <a:ext cx="1007240" cy="338554"/>
            </a:xfrm>
            <a:prstGeom prst="rect">
              <a:avLst/>
            </a:prstGeom>
            <a:noFill/>
          </p:spPr>
          <p:txBody>
            <a:bodyPr wrap="square" rtlCol="0">
              <a:spAutoFit/>
            </a:bodyPr>
            <a:lstStyle/>
            <a:p>
              <a:pPr algn="ctr"/>
              <a:r>
                <a:rPr lang="en-US" sz="1600" dirty="0"/>
                <a:t>high</a:t>
              </a:r>
            </a:p>
          </p:txBody>
        </p:sp>
      </p:grpSp>
      <p:grpSp>
        <p:nvGrpSpPr>
          <p:cNvPr id="9" name="Group 8">
            <a:extLst>
              <a:ext uri="{FF2B5EF4-FFF2-40B4-BE49-F238E27FC236}">
                <a16:creationId xmlns:a16="http://schemas.microsoft.com/office/drawing/2014/main" id="{97F40721-FF21-485A-A59C-47041DE01086}"/>
              </a:ext>
            </a:extLst>
          </p:cNvPr>
          <p:cNvGrpSpPr/>
          <p:nvPr/>
        </p:nvGrpSpPr>
        <p:grpSpPr>
          <a:xfrm>
            <a:off x="193303" y="4140675"/>
            <a:ext cx="3808042" cy="584775"/>
            <a:chOff x="193303" y="4140675"/>
            <a:chExt cx="3808042" cy="584775"/>
          </a:xfrm>
        </p:grpSpPr>
        <p:sp>
          <p:nvSpPr>
            <p:cNvPr id="2" name="TextBox 1">
              <a:extLst>
                <a:ext uri="{FF2B5EF4-FFF2-40B4-BE49-F238E27FC236}">
                  <a16:creationId xmlns:a16="http://schemas.microsoft.com/office/drawing/2014/main" id="{670216EC-B174-4326-953C-4BF9ECD368E8}"/>
                </a:ext>
              </a:extLst>
            </p:cNvPr>
            <p:cNvSpPr txBox="1"/>
            <p:nvPr/>
          </p:nvSpPr>
          <p:spPr>
            <a:xfrm>
              <a:off x="193303" y="4140675"/>
              <a:ext cx="1406897" cy="584775"/>
            </a:xfrm>
            <a:prstGeom prst="rect">
              <a:avLst/>
            </a:prstGeom>
            <a:noFill/>
          </p:spPr>
          <p:txBody>
            <a:bodyPr wrap="square" rtlCol="0">
              <a:spAutoFit/>
            </a:bodyPr>
            <a:lstStyle/>
            <a:p>
              <a:pPr algn="ctr"/>
              <a:r>
                <a:rPr lang="en-US" sz="1600" dirty="0"/>
                <a:t>ratio of subtree sizes</a:t>
              </a:r>
            </a:p>
          </p:txBody>
        </p:sp>
        <p:sp>
          <p:nvSpPr>
            <p:cNvPr id="3" name="TextBox 2">
              <a:extLst>
                <a:ext uri="{FF2B5EF4-FFF2-40B4-BE49-F238E27FC236}">
                  <a16:creationId xmlns:a16="http://schemas.microsoft.com/office/drawing/2014/main" id="{42290B93-DAE1-48DD-A5A2-FC8C08463626}"/>
                </a:ext>
              </a:extLst>
            </p:cNvPr>
            <p:cNvSpPr txBox="1"/>
            <p:nvPr/>
          </p:nvSpPr>
          <p:spPr>
            <a:xfrm>
              <a:off x="2081778" y="4202230"/>
              <a:ext cx="715260" cy="461665"/>
            </a:xfrm>
            <a:prstGeom prst="rect">
              <a:avLst/>
            </a:prstGeom>
            <a:noFill/>
          </p:spPr>
          <p:txBody>
            <a:bodyPr wrap="none" rtlCol="0">
              <a:spAutoFit/>
            </a:bodyPr>
            <a:lstStyle/>
            <a:p>
              <a:r>
                <a:rPr lang="en-US" dirty="0"/>
                <a:t>&gt;&gt;1</a:t>
              </a:r>
            </a:p>
          </p:txBody>
        </p:sp>
        <p:sp>
          <p:nvSpPr>
            <p:cNvPr id="42" name="TextBox 41">
              <a:extLst>
                <a:ext uri="{FF2B5EF4-FFF2-40B4-BE49-F238E27FC236}">
                  <a16:creationId xmlns:a16="http://schemas.microsoft.com/office/drawing/2014/main" id="{FCB71614-A12C-4883-ACA3-146E08FC8BF9}"/>
                </a:ext>
              </a:extLst>
            </p:cNvPr>
            <p:cNvSpPr txBox="1"/>
            <p:nvPr/>
          </p:nvSpPr>
          <p:spPr>
            <a:xfrm>
              <a:off x="3465621" y="4202230"/>
              <a:ext cx="535724" cy="461665"/>
            </a:xfrm>
            <a:prstGeom prst="rect">
              <a:avLst/>
            </a:prstGeom>
            <a:noFill/>
          </p:spPr>
          <p:txBody>
            <a:bodyPr wrap="none" rtlCol="0">
              <a:spAutoFit/>
            </a:bodyPr>
            <a:lstStyle/>
            <a:p>
              <a:r>
                <a:rPr lang="en-US" dirty="0"/>
                <a:t>~1</a:t>
              </a:r>
            </a:p>
          </p:txBody>
        </p:sp>
      </p:grpSp>
      <p:pic>
        <p:nvPicPr>
          <p:cNvPr id="75" name="Picture 2" descr="Suniyya Amna Waraich - BOSS">
            <a:extLst>
              <a:ext uri="{FF2B5EF4-FFF2-40B4-BE49-F238E27FC236}">
                <a16:creationId xmlns:a16="http://schemas.microsoft.com/office/drawing/2014/main" id="{776AF36C-79D3-42B2-BC69-B7769B1C0A66}"/>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562A59B6-05E8-B2FD-AB61-25DD24D673A0}"/>
              </a:ext>
            </a:extLst>
          </p:cNvPr>
          <p:cNvGrpSpPr/>
          <p:nvPr/>
        </p:nvGrpSpPr>
        <p:grpSpPr>
          <a:xfrm>
            <a:off x="4311422" y="5138169"/>
            <a:ext cx="1897479" cy="1872231"/>
            <a:chOff x="4311422" y="5138169"/>
            <a:chExt cx="1897479" cy="1872231"/>
          </a:xfrm>
        </p:grpSpPr>
        <p:grpSp>
          <p:nvGrpSpPr>
            <p:cNvPr id="12" name="Group 11">
              <a:extLst>
                <a:ext uri="{FF2B5EF4-FFF2-40B4-BE49-F238E27FC236}">
                  <a16:creationId xmlns:a16="http://schemas.microsoft.com/office/drawing/2014/main" id="{74FFD855-0B9A-4C34-9E85-C89B0BEBD618}"/>
                </a:ext>
              </a:extLst>
            </p:cNvPr>
            <p:cNvGrpSpPr/>
            <p:nvPr/>
          </p:nvGrpSpPr>
          <p:grpSpPr>
            <a:xfrm>
              <a:off x="4311422" y="5138169"/>
              <a:ext cx="1897479" cy="1872231"/>
              <a:chOff x="4311422" y="4953001"/>
              <a:chExt cx="1897479" cy="1872231"/>
            </a:xfrm>
          </p:grpSpPr>
          <p:grpSp>
            <p:nvGrpSpPr>
              <p:cNvPr id="54" name="Group">
                <a:extLst>
                  <a:ext uri="{FF2B5EF4-FFF2-40B4-BE49-F238E27FC236}">
                    <a16:creationId xmlns:a16="http://schemas.microsoft.com/office/drawing/2014/main" id="{25B9A276-4429-4909-8006-8DEBD8005466}"/>
                  </a:ext>
                </a:extLst>
              </p:cNvPr>
              <p:cNvGrpSpPr>
                <a:grpSpLocks noChangeAspect="1"/>
              </p:cNvGrpSpPr>
              <p:nvPr/>
            </p:nvGrpSpPr>
            <p:grpSpPr>
              <a:xfrm>
                <a:off x="4461938" y="5164410"/>
                <a:ext cx="1746963" cy="1660822"/>
                <a:chOff x="0" y="-12349"/>
                <a:chExt cx="6281254" cy="5971531"/>
              </a:xfrm>
            </p:grpSpPr>
            <p:grpSp>
              <p:nvGrpSpPr>
                <p:cNvPr id="55" name="Group">
                  <a:extLst>
                    <a:ext uri="{FF2B5EF4-FFF2-40B4-BE49-F238E27FC236}">
                      <a16:creationId xmlns:a16="http://schemas.microsoft.com/office/drawing/2014/main" id="{906C8583-D2F8-4D8E-9EC9-BCEC1E79E98B}"/>
                    </a:ext>
                  </a:extLst>
                </p:cNvPr>
                <p:cNvGrpSpPr/>
                <p:nvPr/>
              </p:nvGrpSpPr>
              <p:grpSpPr>
                <a:xfrm>
                  <a:off x="0" y="21011"/>
                  <a:ext cx="6281254" cy="5938171"/>
                  <a:chOff x="0" y="0"/>
                  <a:chExt cx="6281253" cy="5938169"/>
                </a:xfrm>
              </p:grpSpPr>
              <p:pic>
                <p:nvPicPr>
                  <p:cNvPr id="62" name="Image" descr="Image">
                    <a:extLst>
                      <a:ext uri="{FF2B5EF4-FFF2-40B4-BE49-F238E27FC236}">
                        <a16:creationId xmlns:a16="http://schemas.microsoft.com/office/drawing/2014/main" id="{E8E1D176-8099-46C2-9675-C6E480CF44BB}"/>
                      </a:ext>
                    </a:extLst>
                  </p:cNvPr>
                  <p:cNvPicPr>
                    <a:picLocks noChangeAspect="1"/>
                  </p:cNvPicPr>
                  <p:nvPr/>
                </p:nvPicPr>
                <p:blipFill>
                  <a:blip r:embed="rId18"/>
                  <a:srcRect t="5184" r="9554" b="10210"/>
                  <a:stretch>
                    <a:fillRect/>
                  </a:stretch>
                </p:blipFill>
                <p:spPr>
                  <a:xfrm>
                    <a:off x="0" y="0"/>
                    <a:ext cx="6281254" cy="4406737"/>
                  </a:xfrm>
                  <a:prstGeom prst="rect">
                    <a:avLst/>
                  </a:prstGeom>
                  <a:ln w="12700" cap="flat">
                    <a:noFill/>
                    <a:miter lim="400000"/>
                  </a:ln>
                  <a:effectLst/>
                </p:spPr>
              </p:pic>
              <p:sp>
                <p:nvSpPr>
                  <p:cNvPr id="63" name="Rectangle">
                    <a:extLst>
                      <a:ext uri="{FF2B5EF4-FFF2-40B4-BE49-F238E27FC236}">
                        <a16:creationId xmlns:a16="http://schemas.microsoft.com/office/drawing/2014/main" id="{5A49D89E-8B44-4EE9-BC54-1C5045AC99A9}"/>
                      </a:ext>
                    </a:extLst>
                  </p:cNvPr>
                  <p:cNvSpPr/>
                  <p:nvPr/>
                </p:nvSpPr>
                <p:spPr>
                  <a:xfrm>
                    <a:off x="1576039" y="1367045"/>
                    <a:ext cx="675109" cy="2992652"/>
                  </a:xfrm>
                  <a:prstGeom prst="rect">
                    <a:avLst/>
                  </a:prstGeom>
                  <a:solidFill>
                    <a:srgbClr val="A45025"/>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64" name="Rectangle">
                    <a:extLst>
                      <a:ext uri="{FF2B5EF4-FFF2-40B4-BE49-F238E27FC236}">
                        <a16:creationId xmlns:a16="http://schemas.microsoft.com/office/drawing/2014/main" id="{85A124DD-708C-4FE8-B5B3-34AD7899968C}"/>
                      </a:ext>
                    </a:extLst>
                  </p:cNvPr>
                  <p:cNvSpPr/>
                  <p:nvPr/>
                </p:nvSpPr>
                <p:spPr>
                  <a:xfrm>
                    <a:off x="3256100" y="718830"/>
                    <a:ext cx="675108" cy="3651529"/>
                  </a:xfrm>
                  <a:prstGeom prst="rect">
                    <a:avLst/>
                  </a:prstGeom>
                  <a:solidFill>
                    <a:srgbClr val="249E7C"/>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65" name="Rectangle">
                    <a:extLst>
                      <a:ext uri="{FF2B5EF4-FFF2-40B4-BE49-F238E27FC236}">
                        <a16:creationId xmlns:a16="http://schemas.microsoft.com/office/drawing/2014/main" id="{0C0418AD-7E34-4820-8AFE-AAB97793BB40}"/>
                      </a:ext>
                    </a:extLst>
                  </p:cNvPr>
                  <p:cNvSpPr/>
                  <p:nvPr/>
                </p:nvSpPr>
                <p:spPr>
                  <a:xfrm>
                    <a:off x="4094647" y="704721"/>
                    <a:ext cx="675108" cy="3651529"/>
                  </a:xfrm>
                  <a:prstGeom prst="rect">
                    <a:avLst/>
                  </a:prstGeom>
                  <a:solidFill>
                    <a:srgbClr val="627899"/>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66" name="Rectangle">
                    <a:extLst>
                      <a:ext uri="{FF2B5EF4-FFF2-40B4-BE49-F238E27FC236}">
                        <a16:creationId xmlns:a16="http://schemas.microsoft.com/office/drawing/2014/main" id="{E28998E1-9570-469B-9F10-A8069AF01AA9}"/>
                      </a:ext>
                    </a:extLst>
                  </p:cNvPr>
                  <p:cNvSpPr/>
                  <p:nvPr/>
                </p:nvSpPr>
                <p:spPr>
                  <a:xfrm>
                    <a:off x="4933194" y="585144"/>
                    <a:ext cx="675109" cy="3789645"/>
                  </a:xfrm>
                  <a:prstGeom prst="rect">
                    <a:avLst/>
                  </a:prstGeom>
                  <a:solidFill>
                    <a:srgbClr val="9B70B0"/>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67" name="Rectangle">
                    <a:extLst>
                      <a:ext uri="{FF2B5EF4-FFF2-40B4-BE49-F238E27FC236}">
                        <a16:creationId xmlns:a16="http://schemas.microsoft.com/office/drawing/2014/main" id="{AD713103-2BD1-474E-B165-0EDDAAF06283}"/>
                      </a:ext>
                    </a:extLst>
                  </p:cNvPr>
                  <p:cNvSpPr/>
                  <p:nvPr/>
                </p:nvSpPr>
                <p:spPr>
                  <a:xfrm>
                    <a:off x="2417552" y="1516689"/>
                    <a:ext cx="675109" cy="2848729"/>
                  </a:xfrm>
                  <a:prstGeom prst="rect">
                    <a:avLst/>
                  </a:prstGeom>
                  <a:solidFill>
                    <a:srgbClr val="B29C7E"/>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pic>
                <p:nvPicPr>
                  <p:cNvPr id="68" name="Image" descr="Image">
                    <a:extLst>
                      <a:ext uri="{FF2B5EF4-FFF2-40B4-BE49-F238E27FC236}">
                        <a16:creationId xmlns:a16="http://schemas.microsoft.com/office/drawing/2014/main" id="{9A11C444-441D-4633-A672-9B0B56F27641}"/>
                      </a:ext>
                    </a:extLst>
                  </p:cNvPr>
                  <p:cNvPicPr>
                    <a:picLocks noChangeAspect="1"/>
                  </p:cNvPicPr>
                  <p:nvPr/>
                </p:nvPicPr>
                <p:blipFill>
                  <a:blip r:embed="rId19"/>
                  <a:srcRect l="75691" t="74000" b="3672"/>
                  <a:stretch>
                    <a:fillRect/>
                  </a:stretch>
                </p:blipFill>
                <p:spPr>
                  <a:xfrm>
                    <a:off x="837485" y="4448301"/>
                    <a:ext cx="5400711" cy="1489869"/>
                  </a:xfrm>
                  <a:prstGeom prst="rect">
                    <a:avLst/>
                  </a:prstGeom>
                  <a:ln w="12700" cap="flat">
                    <a:noFill/>
                    <a:miter lim="400000"/>
                  </a:ln>
                  <a:effectLst/>
                </p:spPr>
              </p:pic>
            </p:grpSp>
            <p:sp>
              <p:nvSpPr>
                <p:cNvPr id="56" name="Text">
                  <a:extLst>
                    <a:ext uri="{FF2B5EF4-FFF2-40B4-BE49-F238E27FC236}">
                      <a16:creationId xmlns:a16="http://schemas.microsoft.com/office/drawing/2014/main" id="{4C7686D8-8130-4F34-89D3-B8850566972F}"/>
                    </a:ext>
                  </a:extLst>
                </p:cNvPr>
                <p:cNvSpPr txBox="1"/>
                <p:nvPr/>
              </p:nvSpPr>
              <p:spPr>
                <a:xfrm>
                  <a:off x="566064" y="1571866"/>
                  <a:ext cx="283816" cy="47192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a:latin typeface="Arial"/>
                      <a:ea typeface="Arial"/>
                      <a:cs typeface="Arial"/>
                      <a:sym typeface="Arial"/>
                    </a:defRPr>
                  </a:lvl1pPr>
                </a:lstStyle>
                <a:p>
                  <a:r>
                    <a:rPr sz="900"/>
                    <a:t> </a:t>
                  </a:r>
                </a:p>
              </p:txBody>
            </p:sp>
            <p:sp>
              <p:nvSpPr>
                <p:cNvPr id="57" name="0">
                  <a:extLst>
                    <a:ext uri="{FF2B5EF4-FFF2-40B4-BE49-F238E27FC236}">
                      <a16:creationId xmlns:a16="http://schemas.microsoft.com/office/drawing/2014/main" id="{5DE4AA5B-7FCB-4F55-81A2-8193E13F5FBB}"/>
                    </a:ext>
                  </a:extLst>
                </p:cNvPr>
                <p:cNvSpPr txBox="1"/>
                <p:nvPr/>
              </p:nvSpPr>
              <p:spPr>
                <a:xfrm>
                  <a:off x="583080" y="4188340"/>
                  <a:ext cx="273579" cy="47192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Arial"/>
                      <a:ea typeface="Arial"/>
                      <a:cs typeface="Arial"/>
                      <a:sym typeface="Arial"/>
                    </a:defRPr>
                  </a:lvl1pPr>
                </a:lstStyle>
                <a:p>
                  <a:r>
                    <a:rPr sz="900"/>
                    <a:t>0</a:t>
                  </a:r>
                </a:p>
              </p:txBody>
            </p:sp>
            <p:sp>
              <p:nvSpPr>
                <p:cNvPr id="58" name="2">
                  <a:extLst>
                    <a:ext uri="{FF2B5EF4-FFF2-40B4-BE49-F238E27FC236}">
                      <a16:creationId xmlns:a16="http://schemas.microsoft.com/office/drawing/2014/main" id="{77E39943-AE0E-459C-A3DF-98C7B2F6FE2B}"/>
                    </a:ext>
                  </a:extLst>
                </p:cNvPr>
                <p:cNvSpPr txBox="1"/>
                <p:nvPr/>
              </p:nvSpPr>
              <p:spPr>
                <a:xfrm>
                  <a:off x="583080" y="699709"/>
                  <a:ext cx="273579" cy="47192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Arial"/>
                      <a:ea typeface="Arial"/>
                      <a:cs typeface="Arial"/>
                      <a:sym typeface="Arial"/>
                    </a:defRPr>
                  </a:lvl1pPr>
                </a:lstStyle>
                <a:p>
                  <a:r>
                    <a:rPr sz="900"/>
                    <a:t>2</a:t>
                  </a:r>
                </a:p>
              </p:txBody>
            </p:sp>
            <p:sp>
              <p:nvSpPr>
                <p:cNvPr id="59" name="1">
                  <a:extLst>
                    <a:ext uri="{FF2B5EF4-FFF2-40B4-BE49-F238E27FC236}">
                      <a16:creationId xmlns:a16="http://schemas.microsoft.com/office/drawing/2014/main" id="{6D7A4553-F694-4048-9450-1FF515BE4F29}"/>
                    </a:ext>
                  </a:extLst>
                </p:cNvPr>
                <p:cNvSpPr txBox="1"/>
                <p:nvPr/>
              </p:nvSpPr>
              <p:spPr>
                <a:xfrm>
                  <a:off x="583080" y="2444023"/>
                  <a:ext cx="273579" cy="47192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numCol="1" anchor="ctr">
                  <a:spAutoFit/>
                </a:bodyPr>
                <a:lstStyle>
                  <a:lvl1pPr>
                    <a:defRPr>
                      <a:latin typeface="Arial"/>
                      <a:ea typeface="Arial"/>
                      <a:cs typeface="Arial"/>
                      <a:sym typeface="Arial"/>
                    </a:defRPr>
                  </a:lvl1pPr>
                </a:lstStyle>
                <a:p>
                  <a:r>
                    <a:rPr sz="900"/>
                    <a:t>1</a:t>
                  </a:r>
                </a:p>
              </p:txBody>
            </p:sp>
            <p:sp>
              <p:nvSpPr>
                <p:cNvPr id="60" name="Text">
                  <a:extLst>
                    <a:ext uri="{FF2B5EF4-FFF2-40B4-BE49-F238E27FC236}">
                      <a16:creationId xmlns:a16="http://schemas.microsoft.com/office/drawing/2014/main" id="{FB12A619-A9FA-4768-967C-8855F1EB12AC}"/>
                    </a:ext>
                  </a:extLst>
                </p:cNvPr>
                <p:cNvSpPr txBox="1"/>
                <p:nvPr/>
              </p:nvSpPr>
              <p:spPr>
                <a:xfrm>
                  <a:off x="566064" y="3316180"/>
                  <a:ext cx="283816" cy="47192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a:latin typeface="Arial"/>
                      <a:ea typeface="Arial"/>
                      <a:cs typeface="Arial"/>
                      <a:sym typeface="Arial"/>
                    </a:defRPr>
                  </a:lvl1pPr>
                </a:lstStyle>
                <a:p>
                  <a:r>
                    <a:rPr sz="900"/>
                    <a:t> </a:t>
                  </a:r>
                </a:p>
              </p:txBody>
            </p:sp>
            <p:sp>
              <p:nvSpPr>
                <p:cNvPr id="61" name="Text">
                  <a:extLst>
                    <a:ext uri="{FF2B5EF4-FFF2-40B4-BE49-F238E27FC236}">
                      <a16:creationId xmlns:a16="http://schemas.microsoft.com/office/drawing/2014/main" id="{C5C28F15-3976-4DC6-9B66-2B81E660BD5D}"/>
                    </a:ext>
                  </a:extLst>
                </p:cNvPr>
                <p:cNvSpPr txBox="1"/>
                <p:nvPr/>
              </p:nvSpPr>
              <p:spPr>
                <a:xfrm>
                  <a:off x="583080" y="-12349"/>
                  <a:ext cx="283816" cy="47192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a:latin typeface="Arial"/>
                      <a:ea typeface="Arial"/>
                      <a:cs typeface="Arial"/>
                      <a:sym typeface="Arial"/>
                    </a:defRPr>
                  </a:lvl1pPr>
                </a:lstStyle>
                <a:p>
                  <a:r>
                    <a:rPr sz="900"/>
                    <a:t> </a:t>
                  </a:r>
                </a:p>
              </p:txBody>
            </p:sp>
          </p:grpSp>
          <p:sp>
            <p:nvSpPr>
              <p:cNvPr id="70" name="TextBox 69">
                <a:extLst>
                  <a:ext uri="{FF2B5EF4-FFF2-40B4-BE49-F238E27FC236}">
                    <a16:creationId xmlns:a16="http://schemas.microsoft.com/office/drawing/2014/main" id="{3E0910CC-D844-49ED-8C71-C0A06AF8F417}"/>
                  </a:ext>
                </a:extLst>
              </p:cNvPr>
              <p:cNvSpPr txBox="1"/>
              <p:nvPr/>
            </p:nvSpPr>
            <p:spPr>
              <a:xfrm rot="16200000">
                <a:off x="3715991" y="5548432"/>
                <a:ext cx="1467861" cy="276999"/>
              </a:xfrm>
              <a:prstGeom prst="rect">
                <a:avLst/>
              </a:prstGeom>
              <a:noFill/>
            </p:spPr>
            <p:txBody>
              <a:bodyPr wrap="square" rtlCol="0">
                <a:spAutoFit/>
              </a:bodyPr>
              <a:lstStyle/>
              <a:p>
                <a:r>
                  <a:rPr lang="en-US" sz="1200" dirty="0"/>
                  <a:t>Information (bits)</a:t>
                </a:r>
              </a:p>
            </p:txBody>
          </p:sp>
        </p:grpSp>
        <p:pic>
          <p:nvPicPr>
            <p:cNvPr id="7" name="Picture 6">
              <a:extLst>
                <a:ext uri="{FF2B5EF4-FFF2-40B4-BE49-F238E27FC236}">
                  <a16:creationId xmlns:a16="http://schemas.microsoft.com/office/drawing/2014/main" id="{676CEAFE-9010-239F-4F84-ADCD3312E04E}"/>
                </a:ext>
              </a:extLst>
            </p:cNvPr>
            <p:cNvPicPr>
              <a:picLocks noChangeAspect="1"/>
            </p:cNvPicPr>
            <p:nvPr/>
          </p:nvPicPr>
          <p:blipFill rotWithShape="1">
            <a:blip r:embed="rId20"/>
            <a:srcRect t="-788" b="13288"/>
            <a:stretch/>
          </p:blipFill>
          <p:spPr>
            <a:xfrm>
              <a:off x="4792222" y="5157960"/>
              <a:ext cx="1229516" cy="320040"/>
            </a:xfrm>
            <a:prstGeom prst="rect">
              <a:avLst/>
            </a:prstGeom>
          </p:spPr>
        </p:pic>
      </p:grpSp>
      <p:grpSp>
        <p:nvGrpSpPr>
          <p:cNvPr id="14" name="Group 13">
            <a:extLst>
              <a:ext uri="{FF2B5EF4-FFF2-40B4-BE49-F238E27FC236}">
                <a16:creationId xmlns:a16="http://schemas.microsoft.com/office/drawing/2014/main" id="{CECCBF99-7C31-8F76-680E-AE598DB4AD84}"/>
              </a:ext>
            </a:extLst>
          </p:cNvPr>
          <p:cNvGrpSpPr/>
          <p:nvPr/>
        </p:nvGrpSpPr>
        <p:grpSpPr>
          <a:xfrm>
            <a:off x="4287109" y="3250139"/>
            <a:ext cx="2096619" cy="2007821"/>
            <a:chOff x="4311421" y="3224574"/>
            <a:chExt cx="2096619" cy="2007821"/>
          </a:xfrm>
        </p:grpSpPr>
        <p:grpSp>
          <p:nvGrpSpPr>
            <p:cNvPr id="11" name="Group 10">
              <a:extLst>
                <a:ext uri="{FF2B5EF4-FFF2-40B4-BE49-F238E27FC236}">
                  <a16:creationId xmlns:a16="http://schemas.microsoft.com/office/drawing/2014/main" id="{B8AF7D5D-4608-4B9A-9855-8AC59C8ED259}"/>
                </a:ext>
              </a:extLst>
            </p:cNvPr>
            <p:cNvGrpSpPr/>
            <p:nvPr/>
          </p:nvGrpSpPr>
          <p:grpSpPr>
            <a:xfrm>
              <a:off x="4311421" y="3478631"/>
              <a:ext cx="2096619" cy="1753764"/>
              <a:chOff x="4311421" y="3478631"/>
              <a:chExt cx="2096619" cy="1753764"/>
            </a:xfrm>
          </p:grpSpPr>
          <p:grpSp>
            <p:nvGrpSpPr>
              <p:cNvPr id="46" name="Group">
                <a:extLst>
                  <a:ext uri="{FF2B5EF4-FFF2-40B4-BE49-F238E27FC236}">
                    <a16:creationId xmlns:a16="http://schemas.microsoft.com/office/drawing/2014/main" id="{C8E594CA-E413-4FC4-B58B-36991ED529B5}"/>
                  </a:ext>
                </a:extLst>
              </p:cNvPr>
              <p:cNvGrpSpPr>
                <a:grpSpLocks noChangeAspect="1"/>
              </p:cNvGrpSpPr>
              <p:nvPr/>
            </p:nvGrpSpPr>
            <p:grpSpPr>
              <a:xfrm>
                <a:off x="4613821" y="3478631"/>
                <a:ext cx="1794219" cy="1753764"/>
                <a:chOff x="0" y="0"/>
                <a:chExt cx="6519937" cy="6372929"/>
              </a:xfrm>
            </p:grpSpPr>
            <p:pic>
              <p:nvPicPr>
                <p:cNvPr id="47" name="Image" descr="Image">
                  <a:extLst>
                    <a:ext uri="{FF2B5EF4-FFF2-40B4-BE49-F238E27FC236}">
                      <a16:creationId xmlns:a16="http://schemas.microsoft.com/office/drawing/2014/main" id="{8A30898E-6265-4EF5-92CB-BC1307DD47BA}"/>
                    </a:ext>
                  </a:extLst>
                </p:cNvPr>
                <p:cNvPicPr>
                  <a:picLocks noChangeAspect="1"/>
                </p:cNvPicPr>
                <p:nvPr/>
              </p:nvPicPr>
              <p:blipFill>
                <a:blip r:embed="rId21"/>
                <a:srcRect l="8324"/>
                <a:stretch>
                  <a:fillRect/>
                </a:stretch>
              </p:blipFill>
              <p:spPr>
                <a:xfrm>
                  <a:off x="0" y="0"/>
                  <a:ext cx="6519938" cy="5334000"/>
                </a:xfrm>
                <a:prstGeom prst="rect">
                  <a:avLst/>
                </a:prstGeom>
                <a:ln w="12700" cap="flat">
                  <a:noFill/>
                  <a:miter lim="400000"/>
                </a:ln>
                <a:effectLst/>
              </p:spPr>
            </p:pic>
            <p:sp>
              <p:nvSpPr>
                <p:cNvPr id="48" name="Rectangle">
                  <a:extLst>
                    <a:ext uri="{FF2B5EF4-FFF2-40B4-BE49-F238E27FC236}">
                      <a16:creationId xmlns:a16="http://schemas.microsoft.com/office/drawing/2014/main" id="{804EBAC0-C135-4E6A-BE80-01E339EE00A0}"/>
                    </a:ext>
                  </a:extLst>
                </p:cNvPr>
                <p:cNvSpPr/>
                <p:nvPr/>
              </p:nvSpPr>
              <p:spPr>
                <a:xfrm>
                  <a:off x="1031906" y="1480498"/>
                  <a:ext cx="675109" cy="3260433"/>
                </a:xfrm>
                <a:prstGeom prst="rect">
                  <a:avLst/>
                </a:prstGeom>
                <a:solidFill>
                  <a:srgbClr val="A45025"/>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49" name="Rectangle">
                  <a:extLst>
                    <a:ext uri="{FF2B5EF4-FFF2-40B4-BE49-F238E27FC236}">
                      <a16:creationId xmlns:a16="http://schemas.microsoft.com/office/drawing/2014/main" id="{73D1F184-B1C6-422B-8B0C-6532637C908E}"/>
                    </a:ext>
                  </a:extLst>
                </p:cNvPr>
                <p:cNvSpPr/>
                <p:nvPr/>
              </p:nvSpPr>
              <p:spPr>
                <a:xfrm>
                  <a:off x="1895857" y="729399"/>
                  <a:ext cx="675108" cy="4011532"/>
                </a:xfrm>
                <a:prstGeom prst="rect">
                  <a:avLst/>
                </a:prstGeom>
                <a:solidFill>
                  <a:srgbClr val="B29C7E"/>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50" name="Rectangle">
                  <a:extLst>
                    <a:ext uri="{FF2B5EF4-FFF2-40B4-BE49-F238E27FC236}">
                      <a16:creationId xmlns:a16="http://schemas.microsoft.com/office/drawing/2014/main" id="{D850E38E-DC11-457C-8527-BABE513F7F79}"/>
                    </a:ext>
                  </a:extLst>
                </p:cNvPr>
                <p:cNvSpPr/>
                <p:nvPr/>
              </p:nvSpPr>
              <p:spPr>
                <a:xfrm>
                  <a:off x="2747107" y="1892202"/>
                  <a:ext cx="675108" cy="2848729"/>
                </a:xfrm>
                <a:prstGeom prst="rect">
                  <a:avLst/>
                </a:prstGeom>
                <a:solidFill>
                  <a:srgbClr val="249E7C"/>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51" name="Rectangle">
                  <a:extLst>
                    <a:ext uri="{FF2B5EF4-FFF2-40B4-BE49-F238E27FC236}">
                      <a16:creationId xmlns:a16="http://schemas.microsoft.com/office/drawing/2014/main" id="{005A5424-6E9D-424E-9179-087219C2E927}"/>
                    </a:ext>
                  </a:extLst>
                </p:cNvPr>
                <p:cNvSpPr/>
                <p:nvPr/>
              </p:nvSpPr>
              <p:spPr>
                <a:xfrm>
                  <a:off x="3623757" y="1917602"/>
                  <a:ext cx="675109" cy="2848729"/>
                </a:xfrm>
                <a:prstGeom prst="rect">
                  <a:avLst/>
                </a:prstGeom>
                <a:solidFill>
                  <a:srgbClr val="627899"/>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sp>
              <p:nvSpPr>
                <p:cNvPr id="52" name="Rectangle">
                  <a:extLst>
                    <a:ext uri="{FF2B5EF4-FFF2-40B4-BE49-F238E27FC236}">
                      <a16:creationId xmlns:a16="http://schemas.microsoft.com/office/drawing/2014/main" id="{3C815145-AAF0-48E3-B69E-94FA15B246FD}"/>
                    </a:ext>
                  </a:extLst>
                </p:cNvPr>
                <p:cNvSpPr/>
                <p:nvPr/>
              </p:nvSpPr>
              <p:spPr>
                <a:xfrm>
                  <a:off x="4462305" y="2125491"/>
                  <a:ext cx="675108" cy="2615440"/>
                </a:xfrm>
                <a:prstGeom prst="rect">
                  <a:avLst/>
                </a:prstGeom>
                <a:solidFill>
                  <a:srgbClr val="9B70B0"/>
                </a:solidFill>
                <a:ln w="12700" cap="flat">
                  <a:noFill/>
                  <a:miter lim="400000"/>
                </a:ln>
                <a:effectLst/>
              </p:spPr>
              <p:txBody>
                <a:bodyPr wrap="square" lIns="19050" tIns="19050" rIns="19050" bIns="19050" numCol="1" anchor="ctr">
                  <a:noAutofit/>
                </a:bodyPr>
                <a:lstStyle/>
                <a:p>
                  <a:pPr defTabSz="423863">
                    <a:defRPr sz="3200">
                      <a:solidFill>
                        <a:srgbClr val="FFFFFF"/>
                      </a:solidFill>
                      <a:latin typeface="Graphik"/>
                      <a:ea typeface="Graphik"/>
                      <a:cs typeface="Graphik"/>
                      <a:sym typeface="Graphik"/>
                    </a:defRPr>
                  </a:pPr>
                  <a:endParaRPr sz="1200"/>
                </a:p>
              </p:txBody>
            </p:sp>
            <p:pic>
              <p:nvPicPr>
                <p:cNvPr id="53" name="Image" descr="Image">
                  <a:extLst>
                    <a:ext uri="{FF2B5EF4-FFF2-40B4-BE49-F238E27FC236}">
                      <a16:creationId xmlns:a16="http://schemas.microsoft.com/office/drawing/2014/main" id="{23989848-A60A-4B5A-BDA6-4FD118526FC3}"/>
                    </a:ext>
                  </a:extLst>
                </p:cNvPr>
                <p:cNvPicPr>
                  <a:picLocks noChangeAspect="1"/>
                </p:cNvPicPr>
                <p:nvPr/>
              </p:nvPicPr>
              <p:blipFill>
                <a:blip r:embed="rId19"/>
                <a:srcRect l="75691" t="74000" b="3672"/>
                <a:stretch>
                  <a:fillRect/>
                </a:stretch>
              </p:blipFill>
              <p:spPr>
                <a:xfrm>
                  <a:off x="371475" y="4883062"/>
                  <a:ext cx="5400712" cy="1489868"/>
                </a:xfrm>
                <a:prstGeom prst="rect">
                  <a:avLst/>
                </a:prstGeom>
                <a:ln w="12700" cap="flat">
                  <a:noFill/>
                  <a:miter lim="400000"/>
                </a:ln>
                <a:effectLst/>
              </p:spPr>
            </p:pic>
          </p:grpSp>
          <p:sp>
            <p:nvSpPr>
              <p:cNvPr id="4" name="TextBox 3">
                <a:extLst>
                  <a:ext uri="{FF2B5EF4-FFF2-40B4-BE49-F238E27FC236}">
                    <a16:creationId xmlns:a16="http://schemas.microsoft.com/office/drawing/2014/main" id="{9ED04302-26A3-464D-9CD6-1857043A9F20}"/>
                  </a:ext>
                </a:extLst>
              </p:cNvPr>
              <p:cNvSpPr txBox="1"/>
              <p:nvPr/>
            </p:nvSpPr>
            <p:spPr>
              <a:xfrm rot="16200000">
                <a:off x="3878421" y="3995927"/>
                <a:ext cx="1143000" cy="276999"/>
              </a:xfrm>
              <a:prstGeom prst="rect">
                <a:avLst/>
              </a:prstGeom>
              <a:noFill/>
            </p:spPr>
            <p:txBody>
              <a:bodyPr wrap="square" rtlCol="0">
                <a:spAutoFit/>
              </a:bodyPr>
              <a:lstStyle/>
              <a:p>
                <a:r>
                  <a:rPr lang="en-US" sz="1200" dirty="0"/>
                  <a:t>subtree ratio</a:t>
                </a:r>
              </a:p>
            </p:txBody>
          </p:sp>
          <p:sp>
            <p:nvSpPr>
              <p:cNvPr id="5" name="TextBox 4">
                <a:extLst>
                  <a:ext uri="{FF2B5EF4-FFF2-40B4-BE49-F238E27FC236}">
                    <a16:creationId xmlns:a16="http://schemas.microsoft.com/office/drawing/2014/main" id="{E45F320B-DFC0-4A99-A60A-D0E9C16E884A}"/>
                  </a:ext>
                </a:extLst>
              </p:cNvPr>
              <p:cNvSpPr txBox="1"/>
              <p:nvPr/>
            </p:nvSpPr>
            <p:spPr>
              <a:xfrm>
                <a:off x="5685869" y="3567294"/>
                <a:ext cx="529312" cy="276999"/>
              </a:xfrm>
              <a:prstGeom prst="rect">
                <a:avLst/>
              </a:prstGeom>
              <a:noFill/>
            </p:spPr>
            <p:txBody>
              <a:bodyPr wrap="none" rtlCol="0">
                <a:spAutoFit/>
              </a:bodyPr>
              <a:lstStyle/>
              <a:p>
                <a:r>
                  <a:rPr lang="en-US" sz="1200" dirty="0"/>
                  <a:t>n=12</a:t>
                </a:r>
              </a:p>
            </p:txBody>
          </p:sp>
        </p:grpSp>
        <p:pic>
          <p:nvPicPr>
            <p:cNvPr id="8" name="Picture 7">
              <a:extLst>
                <a:ext uri="{FF2B5EF4-FFF2-40B4-BE49-F238E27FC236}">
                  <a16:creationId xmlns:a16="http://schemas.microsoft.com/office/drawing/2014/main" id="{9C87584F-53A8-C463-9671-3301C8AD2F5F}"/>
                </a:ext>
              </a:extLst>
            </p:cNvPr>
            <p:cNvPicPr>
              <a:picLocks noChangeAspect="1"/>
            </p:cNvPicPr>
            <p:nvPr/>
          </p:nvPicPr>
          <p:blipFill>
            <a:blip r:embed="rId22"/>
            <a:stretch>
              <a:fillRect/>
            </a:stretch>
          </p:blipFill>
          <p:spPr>
            <a:xfrm>
              <a:off x="4715852" y="3224574"/>
              <a:ext cx="1305886" cy="397623"/>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4389-8979-429F-9DC4-E0CFECA56FA8}"/>
              </a:ext>
            </a:extLst>
          </p:cNvPr>
          <p:cNvSpPr>
            <a:spLocks noGrp="1"/>
          </p:cNvSpPr>
          <p:nvPr>
            <p:ph type="title"/>
          </p:nvPr>
        </p:nvSpPr>
        <p:spPr/>
        <p:txBody>
          <a:bodyPr/>
          <a:lstStyle/>
          <a:p>
            <a:r>
              <a:rPr lang="en-US" dirty="0"/>
              <a:t>So far:</a:t>
            </a:r>
          </a:p>
        </p:txBody>
      </p:sp>
      <p:sp>
        <p:nvSpPr>
          <p:cNvPr id="3" name="Text Placeholder 2">
            <a:extLst>
              <a:ext uri="{FF2B5EF4-FFF2-40B4-BE49-F238E27FC236}">
                <a16:creationId xmlns:a16="http://schemas.microsoft.com/office/drawing/2014/main" id="{852D9675-EED7-40C0-AB5B-1C4F77AD6715}"/>
              </a:ext>
            </a:extLst>
          </p:cNvPr>
          <p:cNvSpPr>
            <a:spLocks noGrp="1"/>
          </p:cNvSpPr>
          <p:nvPr>
            <p:ph type="body" idx="1"/>
          </p:nvPr>
        </p:nvSpPr>
        <p:spPr>
          <a:xfrm>
            <a:off x="152400" y="1600200"/>
            <a:ext cx="8991600" cy="4525963"/>
          </a:xfrm>
        </p:spPr>
        <p:txBody>
          <a:bodyPr/>
          <a:lstStyle/>
          <a:p>
            <a:r>
              <a:rPr lang="en-US" dirty="0"/>
              <a:t>A way to acquire and analyze similarity judgments</a:t>
            </a:r>
          </a:p>
          <a:p>
            <a:pPr lvl="1"/>
            <a:r>
              <a:rPr lang="en-US" dirty="0"/>
              <a:t>Euclidean models seem OK </a:t>
            </a:r>
          </a:p>
          <a:p>
            <a:pPr lvl="1"/>
            <a:r>
              <a:rPr lang="en-US" dirty="0"/>
              <a:t>Domains differ, but need to look at (relatively) subtle aspects</a:t>
            </a:r>
          </a:p>
          <a:p>
            <a:endParaRPr lang="en-US" dirty="0"/>
          </a:p>
          <a:p>
            <a:r>
              <a:rPr lang="en-US" dirty="0"/>
              <a:t>Can we make better use of domain structure?</a:t>
            </a:r>
          </a:p>
        </p:txBody>
      </p:sp>
    </p:spTree>
    <p:extLst>
      <p:ext uri="{BB962C8B-B14F-4D97-AF65-F5344CB8AC3E}">
        <p14:creationId xmlns:p14="http://schemas.microsoft.com/office/powerpoint/2010/main" val="23111573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0481" y="-334401"/>
            <a:ext cx="7772400" cy="1143000"/>
          </a:xfrm>
        </p:spPr>
        <p:txBody>
          <a:bodyPr/>
          <a:lstStyle/>
          <a:p>
            <a:r>
              <a:rPr lang="en-US" altLang="en-US" sz="3200" dirty="0"/>
              <a:t>The Zoo</a:t>
            </a:r>
          </a:p>
        </p:txBody>
      </p:sp>
      <p:sp>
        <p:nvSpPr>
          <p:cNvPr id="8" name="TextBox 7">
            <a:extLst>
              <a:ext uri="{FF2B5EF4-FFF2-40B4-BE49-F238E27FC236}">
                <a16:creationId xmlns:a16="http://schemas.microsoft.com/office/drawing/2014/main" id="{1C159676-113D-4B7C-9E5E-797C8DC635BA}"/>
              </a:ext>
            </a:extLst>
          </p:cNvPr>
          <p:cNvSpPr txBox="1"/>
          <p:nvPr/>
        </p:nvSpPr>
        <p:spPr>
          <a:xfrm>
            <a:off x="7751042" y="559502"/>
            <a:ext cx="1423788" cy="400110"/>
          </a:xfrm>
          <a:prstGeom prst="rect">
            <a:avLst/>
          </a:prstGeom>
          <a:noFill/>
        </p:spPr>
        <p:txBody>
          <a:bodyPr wrap="none" rtlCol="0">
            <a:spAutoFit/>
          </a:bodyPr>
          <a:lstStyle/>
          <a:p>
            <a:r>
              <a:rPr lang="en-US" sz="2000" i="1" dirty="0"/>
              <a:t>Ultrametric</a:t>
            </a:r>
          </a:p>
        </p:txBody>
      </p:sp>
      <p:sp>
        <p:nvSpPr>
          <p:cNvPr id="10" name="TextBox 9">
            <a:extLst>
              <a:ext uri="{FF2B5EF4-FFF2-40B4-BE49-F238E27FC236}">
                <a16:creationId xmlns:a16="http://schemas.microsoft.com/office/drawing/2014/main" id="{AFF37A5F-DB23-4309-89C0-22D37495EA4B}"/>
              </a:ext>
            </a:extLst>
          </p:cNvPr>
          <p:cNvSpPr txBox="1"/>
          <p:nvPr/>
        </p:nvSpPr>
        <p:spPr>
          <a:xfrm>
            <a:off x="7543107" y="1150697"/>
            <a:ext cx="1825141" cy="338554"/>
          </a:xfrm>
          <a:prstGeom prst="rect">
            <a:avLst/>
          </a:prstGeom>
          <a:noFill/>
        </p:spPr>
        <p:txBody>
          <a:bodyPr wrap="square" rtlCol="0">
            <a:spAutoFit/>
          </a:bodyPr>
          <a:lstStyle/>
          <a:p>
            <a:pPr algn="ctr"/>
            <a:r>
              <a:rPr lang="en-US" sz="1600" dirty="0"/>
              <a:t>Hierarchy</a:t>
            </a:r>
          </a:p>
        </p:txBody>
      </p:sp>
      <p:grpSp>
        <p:nvGrpSpPr>
          <p:cNvPr id="15" name="Group 14">
            <a:extLst>
              <a:ext uri="{FF2B5EF4-FFF2-40B4-BE49-F238E27FC236}">
                <a16:creationId xmlns:a16="http://schemas.microsoft.com/office/drawing/2014/main" id="{EFBA4CDE-6ADE-4256-8506-C48E5B5957E1}"/>
              </a:ext>
            </a:extLst>
          </p:cNvPr>
          <p:cNvGrpSpPr/>
          <p:nvPr/>
        </p:nvGrpSpPr>
        <p:grpSpPr>
          <a:xfrm>
            <a:off x="1368644" y="559502"/>
            <a:ext cx="1358064" cy="1817396"/>
            <a:chOff x="1368644" y="559502"/>
            <a:chExt cx="1358064" cy="1817396"/>
          </a:xfrm>
        </p:grpSpPr>
        <p:sp>
          <p:nvSpPr>
            <p:cNvPr id="4" name="TextBox 3">
              <a:extLst>
                <a:ext uri="{FF2B5EF4-FFF2-40B4-BE49-F238E27FC236}">
                  <a16:creationId xmlns:a16="http://schemas.microsoft.com/office/drawing/2014/main" id="{9428D993-6A24-44B6-9F0C-5E3CF5F9DF04}"/>
                </a:ext>
              </a:extLst>
            </p:cNvPr>
            <p:cNvSpPr txBox="1"/>
            <p:nvPr/>
          </p:nvSpPr>
          <p:spPr>
            <a:xfrm>
              <a:off x="1391086" y="559502"/>
              <a:ext cx="1313180" cy="400110"/>
            </a:xfrm>
            <a:prstGeom prst="rect">
              <a:avLst/>
            </a:prstGeom>
            <a:noFill/>
          </p:spPr>
          <p:txBody>
            <a:bodyPr wrap="none" rtlCol="0">
              <a:spAutoFit/>
            </a:bodyPr>
            <a:lstStyle/>
            <a:p>
              <a:r>
                <a:rPr lang="en-US" sz="2000" i="1" dirty="0"/>
                <a:t>Euclidean</a:t>
              </a:r>
            </a:p>
          </p:txBody>
        </p:sp>
        <p:sp>
          <p:nvSpPr>
            <p:cNvPr id="5" name="TextBox 4">
              <a:extLst>
                <a:ext uri="{FF2B5EF4-FFF2-40B4-BE49-F238E27FC236}">
                  <a16:creationId xmlns:a16="http://schemas.microsoft.com/office/drawing/2014/main" id="{45EB7ABD-5DE5-4E59-B253-4B858D40221F}"/>
                </a:ext>
              </a:extLst>
            </p:cNvPr>
            <p:cNvSpPr txBox="1"/>
            <p:nvPr/>
          </p:nvSpPr>
          <p:spPr>
            <a:xfrm>
              <a:off x="1368644" y="1179911"/>
              <a:ext cx="1358064" cy="338554"/>
            </a:xfrm>
            <a:prstGeom prst="rect">
              <a:avLst/>
            </a:prstGeom>
            <a:noFill/>
          </p:spPr>
          <p:txBody>
            <a:bodyPr wrap="none" rtlCol="0">
              <a:spAutoFit/>
            </a:bodyPr>
            <a:lstStyle/>
            <a:p>
              <a:r>
                <a:rPr lang="en-US" sz="1600" dirty="0"/>
                <a:t>Everyday life</a:t>
              </a:r>
            </a:p>
          </p:txBody>
        </p:sp>
        <p:pic>
          <p:nvPicPr>
            <p:cNvPr id="42" name="Image" descr="Image">
              <a:extLst>
                <a:ext uri="{FF2B5EF4-FFF2-40B4-BE49-F238E27FC236}">
                  <a16:creationId xmlns:a16="http://schemas.microsoft.com/office/drawing/2014/main" id="{47DDDF21-4BFF-478E-B738-BA3EE12C48D1}"/>
                </a:ext>
              </a:extLst>
            </p:cNvPr>
            <p:cNvPicPr>
              <a:picLocks noChangeAspect="1"/>
            </p:cNvPicPr>
            <p:nvPr/>
          </p:nvPicPr>
          <p:blipFill rotWithShape="1">
            <a:blip r:embed="rId3"/>
            <a:srcRect l="66637" t="15680" r="2856" b="24818"/>
            <a:stretch/>
          </p:blipFill>
          <p:spPr>
            <a:xfrm>
              <a:off x="1485406" y="1640114"/>
              <a:ext cx="1124541" cy="736784"/>
            </a:xfrm>
            <a:prstGeom prst="rect">
              <a:avLst/>
            </a:prstGeom>
            <a:ln w="12700" cap="flat">
              <a:noFill/>
              <a:miter lim="400000"/>
            </a:ln>
            <a:effectLst/>
          </p:spPr>
        </p:pic>
      </p:grpSp>
      <p:grpSp>
        <p:nvGrpSpPr>
          <p:cNvPr id="17" name="Group 16">
            <a:extLst>
              <a:ext uri="{FF2B5EF4-FFF2-40B4-BE49-F238E27FC236}">
                <a16:creationId xmlns:a16="http://schemas.microsoft.com/office/drawing/2014/main" id="{A221B5A8-F66B-4462-9F03-28C46A9939BB}"/>
              </a:ext>
            </a:extLst>
          </p:cNvPr>
          <p:cNvGrpSpPr/>
          <p:nvPr/>
        </p:nvGrpSpPr>
        <p:grpSpPr>
          <a:xfrm>
            <a:off x="2469648" y="405614"/>
            <a:ext cx="2060264" cy="2048842"/>
            <a:chOff x="2469648" y="405614"/>
            <a:chExt cx="2060264" cy="2048842"/>
          </a:xfrm>
        </p:grpSpPr>
        <p:sp>
          <p:nvSpPr>
            <p:cNvPr id="7" name="TextBox 6">
              <a:extLst>
                <a:ext uri="{FF2B5EF4-FFF2-40B4-BE49-F238E27FC236}">
                  <a16:creationId xmlns:a16="http://schemas.microsoft.com/office/drawing/2014/main" id="{093E9964-C997-477E-9591-F90640E72657}"/>
                </a:ext>
              </a:extLst>
            </p:cNvPr>
            <p:cNvSpPr txBox="1"/>
            <p:nvPr/>
          </p:nvSpPr>
          <p:spPr>
            <a:xfrm>
              <a:off x="2684975" y="405614"/>
              <a:ext cx="1629610" cy="707886"/>
            </a:xfrm>
            <a:prstGeom prst="rect">
              <a:avLst/>
            </a:prstGeom>
            <a:noFill/>
          </p:spPr>
          <p:txBody>
            <a:bodyPr wrap="square" rtlCol="0">
              <a:spAutoFit/>
            </a:bodyPr>
            <a:lstStyle/>
            <a:p>
              <a:pPr algn="ctr"/>
              <a:r>
                <a:rPr lang="en-US" sz="2000" i="1" dirty="0"/>
                <a:t>Locally Euclidean</a:t>
              </a:r>
            </a:p>
          </p:txBody>
        </p:sp>
        <p:grpSp>
          <p:nvGrpSpPr>
            <p:cNvPr id="2" name="Group 1">
              <a:extLst>
                <a:ext uri="{FF2B5EF4-FFF2-40B4-BE49-F238E27FC236}">
                  <a16:creationId xmlns:a16="http://schemas.microsoft.com/office/drawing/2014/main" id="{0A49F5B5-5555-48D2-B249-B25599C8FA60}"/>
                </a:ext>
              </a:extLst>
            </p:cNvPr>
            <p:cNvGrpSpPr/>
            <p:nvPr/>
          </p:nvGrpSpPr>
          <p:grpSpPr>
            <a:xfrm>
              <a:off x="2489824" y="1562557"/>
              <a:ext cx="2019913" cy="891899"/>
              <a:chOff x="2466841" y="1320271"/>
              <a:chExt cx="2019913" cy="891899"/>
            </a:xfrm>
          </p:grpSpPr>
          <p:pic>
            <p:nvPicPr>
              <p:cNvPr id="43" name="Image" descr="Image">
                <a:extLst>
                  <a:ext uri="{FF2B5EF4-FFF2-40B4-BE49-F238E27FC236}">
                    <a16:creationId xmlns:a16="http://schemas.microsoft.com/office/drawing/2014/main" id="{C4DF7188-B85C-4D06-9B9E-BDD89A070558}"/>
                  </a:ext>
                </a:extLst>
              </p:cNvPr>
              <p:cNvPicPr>
                <a:picLocks noChangeAspect="1"/>
              </p:cNvPicPr>
              <p:nvPr/>
            </p:nvPicPr>
            <p:blipFill rotWithShape="1">
              <a:blip r:embed="rId3"/>
              <a:srcRect l="3570" t="5414" r="70130" b="22557"/>
              <a:stretch/>
            </p:blipFill>
            <p:spPr>
              <a:xfrm>
                <a:off x="2466841" y="1320271"/>
                <a:ext cx="969464" cy="891899"/>
              </a:xfrm>
              <a:prstGeom prst="rect">
                <a:avLst/>
              </a:prstGeom>
              <a:ln w="12700" cap="flat">
                <a:noFill/>
                <a:miter lim="400000"/>
              </a:ln>
              <a:effectLst/>
            </p:spPr>
          </p:pic>
          <p:pic>
            <p:nvPicPr>
              <p:cNvPr id="45" name="Image" descr="Image">
                <a:extLst>
                  <a:ext uri="{FF2B5EF4-FFF2-40B4-BE49-F238E27FC236}">
                    <a16:creationId xmlns:a16="http://schemas.microsoft.com/office/drawing/2014/main" id="{7B9F20A8-C8CB-4922-ACAF-1A7B23C20D7D}"/>
                  </a:ext>
                </a:extLst>
              </p:cNvPr>
              <p:cNvPicPr>
                <a:picLocks noChangeAspect="1"/>
              </p:cNvPicPr>
              <p:nvPr/>
            </p:nvPicPr>
            <p:blipFill rotWithShape="1">
              <a:blip r:embed="rId3"/>
              <a:srcRect l="33661" t="16887" r="35830" b="23612"/>
              <a:stretch/>
            </p:blipFill>
            <p:spPr>
              <a:xfrm>
                <a:off x="3362139" y="1387952"/>
                <a:ext cx="1124615" cy="736771"/>
              </a:xfrm>
              <a:prstGeom prst="rect">
                <a:avLst/>
              </a:prstGeom>
              <a:ln w="12700" cap="flat">
                <a:noFill/>
                <a:miter lim="400000"/>
              </a:ln>
              <a:effectLst/>
            </p:spPr>
          </p:pic>
        </p:grpSp>
        <p:sp>
          <p:nvSpPr>
            <p:cNvPr id="6" name="TextBox 5">
              <a:extLst>
                <a:ext uri="{FF2B5EF4-FFF2-40B4-BE49-F238E27FC236}">
                  <a16:creationId xmlns:a16="http://schemas.microsoft.com/office/drawing/2014/main" id="{6EF1FADE-8E58-4AAA-960C-603E24F8B5FE}"/>
                </a:ext>
              </a:extLst>
            </p:cNvPr>
            <p:cNvSpPr txBox="1"/>
            <p:nvPr/>
          </p:nvSpPr>
          <p:spPr>
            <a:xfrm>
              <a:off x="2469648" y="1056801"/>
              <a:ext cx="2060264" cy="584775"/>
            </a:xfrm>
            <a:prstGeom prst="rect">
              <a:avLst/>
            </a:prstGeom>
            <a:noFill/>
          </p:spPr>
          <p:txBody>
            <a:bodyPr wrap="square" rtlCol="0">
              <a:spAutoFit/>
            </a:bodyPr>
            <a:lstStyle/>
            <a:p>
              <a:pPr algn="ctr"/>
              <a:r>
                <a:rPr lang="en-US" sz="1600" dirty="0"/>
                <a:t>Distances on </a:t>
              </a:r>
            </a:p>
            <a:p>
              <a:pPr algn="ctr"/>
              <a:r>
                <a:rPr lang="en-US" sz="1600" dirty="0"/>
                <a:t>curved surfaces</a:t>
              </a:r>
            </a:p>
          </p:txBody>
        </p:sp>
      </p:grpSp>
      <p:sp>
        <p:nvSpPr>
          <p:cNvPr id="9" name="TextBox 8">
            <a:extLst>
              <a:ext uri="{FF2B5EF4-FFF2-40B4-BE49-F238E27FC236}">
                <a16:creationId xmlns:a16="http://schemas.microsoft.com/office/drawing/2014/main" id="{143958EC-03C9-4E2F-B0EF-5F7D612C86B6}"/>
              </a:ext>
            </a:extLst>
          </p:cNvPr>
          <p:cNvSpPr txBox="1"/>
          <p:nvPr/>
        </p:nvSpPr>
        <p:spPr>
          <a:xfrm>
            <a:off x="6460759" y="559502"/>
            <a:ext cx="1082348" cy="400110"/>
          </a:xfrm>
          <a:prstGeom prst="rect">
            <a:avLst/>
          </a:prstGeom>
          <a:noFill/>
        </p:spPr>
        <p:txBody>
          <a:bodyPr wrap="none" rtlCol="0">
            <a:spAutoFit/>
          </a:bodyPr>
          <a:lstStyle/>
          <a:p>
            <a:r>
              <a:rPr lang="en-US" sz="2000" i="1" dirty="0" err="1"/>
              <a:t>Addtree</a:t>
            </a:r>
            <a:endParaRPr lang="en-US" sz="2000" i="1" dirty="0"/>
          </a:p>
        </p:txBody>
      </p:sp>
      <p:sp>
        <p:nvSpPr>
          <p:cNvPr id="11" name="TextBox 10">
            <a:extLst>
              <a:ext uri="{FF2B5EF4-FFF2-40B4-BE49-F238E27FC236}">
                <a16:creationId xmlns:a16="http://schemas.microsoft.com/office/drawing/2014/main" id="{F3451161-9316-4B75-8EC6-EBAF5DD4784E}"/>
              </a:ext>
            </a:extLst>
          </p:cNvPr>
          <p:cNvSpPr txBox="1"/>
          <p:nvPr/>
        </p:nvSpPr>
        <p:spPr>
          <a:xfrm>
            <a:off x="6151732" y="1026916"/>
            <a:ext cx="1775246" cy="584775"/>
          </a:xfrm>
          <a:prstGeom prst="rect">
            <a:avLst/>
          </a:prstGeom>
          <a:noFill/>
        </p:spPr>
        <p:txBody>
          <a:bodyPr wrap="square" rtlCol="0">
            <a:spAutoFit/>
          </a:bodyPr>
          <a:lstStyle/>
          <a:p>
            <a:pPr algn="ctr"/>
            <a:r>
              <a:rPr lang="en-US" sz="1600" dirty="0"/>
              <a:t>Mileage </a:t>
            </a:r>
          </a:p>
          <a:p>
            <a:pPr algn="ctr"/>
            <a:r>
              <a:rPr lang="en-US" sz="1600" dirty="0"/>
              <a:t>(no loops)</a:t>
            </a:r>
          </a:p>
        </p:txBody>
      </p:sp>
      <p:sp>
        <p:nvSpPr>
          <p:cNvPr id="16" name="TextBox 15">
            <a:extLst>
              <a:ext uri="{FF2B5EF4-FFF2-40B4-BE49-F238E27FC236}">
                <a16:creationId xmlns:a16="http://schemas.microsoft.com/office/drawing/2014/main" id="{A5E473DA-9602-48B7-9793-A7648EE9A4F7}"/>
              </a:ext>
            </a:extLst>
          </p:cNvPr>
          <p:cNvSpPr txBox="1"/>
          <p:nvPr/>
        </p:nvSpPr>
        <p:spPr>
          <a:xfrm>
            <a:off x="4577814" y="559502"/>
            <a:ext cx="1369286" cy="400110"/>
          </a:xfrm>
          <a:prstGeom prst="rect">
            <a:avLst/>
          </a:prstGeom>
          <a:noFill/>
        </p:spPr>
        <p:txBody>
          <a:bodyPr wrap="none" rtlCol="0">
            <a:spAutoFit/>
          </a:bodyPr>
          <a:lstStyle/>
          <a:p>
            <a:r>
              <a:rPr lang="en-US" sz="2000" i="1" dirty="0" err="1"/>
              <a:t>Minkowski</a:t>
            </a:r>
            <a:endParaRPr lang="en-US" sz="2000" i="1" dirty="0"/>
          </a:p>
        </p:txBody>
      </p:sp>
      <p:sp>
        <p:nvSpPr>
          <p:cNvPr id="13" name="TextBox 12">
            <a:extLst>
              <a:ext uri="{FF2B5EF4-FFF2-40B4-BE49-F238E27FC236}">
                <a16:creationId xmlns:a16="http://schemas.microsoft.com/office/drawing/2014/main" id="{9609DCF5-9ABA-43F9-94D5-8C301D9EA0A0}"/>
              </a:ext>
            </a:extLst>
          </p:cNvPr>
          <p:cNvSpPr txBox="1"/>
          <p:nvPr/>
        </p:nvSpPr>
        <p:spPr>
          <a:xfrm>
            <a:off x="4669358" y="1056801"/>
            <a:ext cx="1186199" cy="584775"/>
          </a:xfrm>
          <a:prstGeom prst="rect">
            <a:avLst/>
          </a:prstGeom>
          <a:noFill/>
        </p:spPr>
        <p:txBody>
          <a:bodyPr wrap="square" rtlCol="0">
            <a:spAutoFit/>
          </a:bodyPr>
          <a:lstStyle/>
          <a:p>
            <a:pPr algn="ctr"/>
            <a:r>
              <a:rPr lang="en-US" sz="1600" dirty="0"/>
              <a:t>Manhattan distances</a:t>
            </a:r>
          </a:p>
        </p:txBody>
      </p:sp>
      <p:pic>
        <p:nvPicPr>
          <p:cNvPr id="34820" name="Picture 4">
            <a:extLst>
              <a:ext uri="{FF2B5EF4-FFF2-40B4-BE49-F238E27FC236}">
                <a16:creationId xmlns:a16="http://schemas.microsoft.com/office/drawing/2014/main" id="{6BB91792-47D8-46B6-B3C9-55F2EE02666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4088" t="36510" r="18712" b="39808"/>
          <a:stretch/>
        </p:blipFill>
        <p:spPr bwMode="auto">
          <a:xfrm>
            <a:off x="4808891" y="1586248"/>
            <a:ext cx="890571" cy="8905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arrow&#10;&#10;Description automatically generated">
            <a:extLst>
              <a:ext uri="{FF2B5EF4-FFF2-40B4-BE49-F238E27FC236}">
                <a16:creationId xmlns:a16="http://schemas.microsoft.com/office/drawing/2014/main" id="{14E35184-3B81-4802-BE26-86007AEE68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2546581"/>
            <a:ext cx="607223" cy="562932"/>
          </a:xfrm>
          <a:prstGeom prst="rect">
            <a:avLst/>
          </a:prstGeom>
        </p:spPr>
      </p:pic>
      <p:pic>
        <p:nvPicPr>
          <p:cNvPr id="53" name="Picture 52" descr="A picture containing arrow&#10;&#10;Description automatically generated">
            <a:extLst>
              <a:ext uri="{FF2B5EF4-FFF2-40B4-BE49-F238E27FC236}">
                <a16:creationId xmlns:a16="http://schemas.microsoft.com/office/drawing/2014/main" id="{A59BBF6F-FED0-4D76-A3A0-C74410EB6F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3181511"/>
            <a:ext cx="607223" cy="562932"/>
          </a:xfrm>
          <a:prstGeom prst="rect">
            <a:avLst/>
          </a:prstGeom>
        </p:spPr>
      </p:pic>
      <p:pic>
        <p:nvPicPr>
          <p:cNvPr id="59" name="Picture 58" descr="A picture containing arrow&#10;&#10;Description automatically generated">
            <a:extLst>
              <a:ext uri="{FF2B5EF4-FFF2-40B4-BE49-F238E27FC236}">
                <a16:creationId xmlns:a16="http://schemas.microsoft.com/office/drawing/2014/main" id="{5D6C714A-358F-4C9A-9678-5D44EE266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3909212"/>
            <a:ext cx="607223" cy="562932"/>
          </a:xfrm>
          <a:prstGeom prst="rect">
            <a:avLst/>
          </a:prstGeom>
        </p:spPr>
      </p:pic>
      <p:pic>
        <p:nvPicPr>
          <p:cNvPr id="61" name="Picture 60" descr="A picture containing arrow&#10;&#10;Description automatically generated">
            <a:extLst>
              <a:ext uri="{FF2B5EF4-FFF2-40B4-BE49-F238E27FC236}">
                <a16:creationId xmlns:a16="http://schemas.microsoft.com/office/drawing/2014/main" id="{5F869D4B-5C0A-4EBF-B2ED-3E4989D55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4672720"/>
            <a:ext cx="607223" cy="562932"/>
          </a:xfrm>
          <a:prstGeom prst="rect">
            <a:avLst/>
          </a:prstGeom>
        </p:spPr>
      </p:pic>
      <p:sp>
        <p:nvSpPr>
          <p:cNvPr id="25" name="TextBox 24">
            <a:extLst>
              <a:ext uri="{FF2B5EF4-FFF2-40B4-BE49-F238E27FC236}">
                <a16:creationId xmlns:a16="http://schemas.microsoft.com/office/drawing/2014/main" id="{80C8415F-4299-401C-8E62-FB1097E73B28}"/>
              </a:ext>
            </a:extLst>
          </p:cNvPr>
          <p:cNvSpPr txBox="1"/>
          <p:nvPr/>
        </p:nvSpPr>
        <p:spPr>
          <a:xfrm>
            <a:off x="-71836" y="4006012"/>
            <a:ext cx="1611090" cy="369332"/>
          </a:xfrm>
          <a:prstGeom prst="rect">
            <a:avLst/>
          </a:prstGeom>
          <a:noFill/>
        </p:spPr>
        <p:txBody>
          <a:bodyPr wrap="square" rtlCol="0">
            <a:spAutoFit/>
          </a:bodyPr>
          <a:lstStyle/>
          <a:p>
            <a:pPr algn="r"/>
            <a:r>
              <a:rPr lang="en-US" sz="1800" dirty="0"/>
              <a:t>Pythagorean?</a:t>
            </a:r>
          </a:p>
        </p:txBody>
      </p:sp>
      <p:sp>
        <p:nvSpPr>
          <p:cNvPr id="18" name="TextBox 17">
            <a:extLst>
              <a:ext uri="{FF2B5EF4-FFF2-40B4-BE49-F238E27FC236}">
                <a16:creationId xmlns:a16="http://schemas.microsoft.com/office/drawing/2014/main" id="{E206B0C2-58AB-490C-91DD-82DE673C5E6E}"/>
              </a:ext>
            </a:extLst>
          </p:cNvPr>
          <p:cNvSpPr txBox="1"/>
          <p:nvPr/>
        </p:nvSpPr>
        <p:spPr>
          <a:xfrm>
            <a:off x="354314" y="4769520"/>
            <a:ext cx="1184940" cy="369332"/>
          </a:xfrm>
          <a:prstGeom prst="rect">
            <a:avLst/>
          </a:prstGeom>
          <a:noFill/>
        </p:spPr>
        <p:txBody>
          <a:bodyPr wrap="none" rtlCol="0">
            <a:spAutoFit/>
          </a:bodyPr>
          <a:lstStyle/>
          <a:p>
            <a:pPr algn="r"/>
            <a:r>
              <a:rPr lang="en-US" sz="1800" dirty="0"/>
              <a:t>Isotropic?</a:t>
            </a:r>
          </a:p>
        </p:txBody>
      </p:sp>
      <p:sp>
        <p:nvSpPr>
          <p:cNvPr id="14" name="TextBox 13">
            <a:extLst>
              <a:ext uri="{FF2B5EF4-FFF2-40B4-BE49-F238E27FC236}">
                <a16:creationId xmlns:a16="http://schemas.microsoft.com/office/drawing/2014/main" id="{4FE01941-F313-4175-B7C9-F489F85CB694}"/>
              </a:ext>
            </a:extLst>
          </p:cNvPr>
          <p:cNvSpPr txBox="1"/>
          <p:nvPr/>
        </p:nvSpPr>
        <p:spPr>
          <a:xfrm>
            <a:off x="33714" y="2643381"/>
            <a:ext cx="1505540" cy="369332"/>
          </a:xfrm>
          <a:prstGeom prst="rect">
            <a:avLst/>
          </a:prstGeom>
          <a:noFill/>
        </p:spPr>
        <p:txBody>
          <a:bodyPr wrap="none" rtlCol="0">
            <a:spAutoFit/>
          </a:bodyPr>
          <a:lstStyle/>
          <a:p>
            <a:pPr algn="r"/>
            <a:r>
              <a:rPr lang="en-US" sz="1800" dirty="0"/>
              <a:t>coordinates?</a:t>
            </a:r>
          </a:p>
        </p:txBody>
      </p:sp>
      <p:sp>
        <p:nvSpPr>
          <p:cNvPr id="23" name="TextBox 22">
            <a:extLst>
              <a:ext uri="{FF2B5EF4-FFF2-40B4-BE49-F238E27FC236}">
                <a16:creationId xmlns:a16="http://schemas.microsoft.com/office/drawing/2014/main" id="{EBB57BD2-4A77-40F7-85A7-07457A9B0E7D}"/>
              </a:ext>
            </a:extLst>
          </p:cNvPr>
          <p:cNvSpPr txBox="1"/>
          <p:nvPr/>
        </p:nvSpPr>
        <p:spPr>
          <a:xfrm>
            <a:off x="110658" y="3278311"/>
            <a:ext cx="1428596" cy="369332"/>
          </a:xfrm>
          <a:prstGeom prst="rect">
            <a:avLst/>
          </a:prstGeom>
          <a:noFill/>
        </p:spPr>
        <p:txBody>
          <a:bodyPr wrap="none" rtlCol="0">
            <a:spAutoFit/>
          </a:bodyPr>
          <a:lstStyle/>
          <a:p>
            <a:pPr algn="r"/>
            <a:r>
              <a:rPr lang="en-US" sz="1800" dirty="0"/>
              <a:t>continuous?</a:t>
            </a:r>
          </a:p>
        </p:txBody>
      </p:sp>
      <p:sp>
        <p:nvSpPr>
          <p:cNvPr id="65" name="TextBox 64">
            <a:extLst>
              <a:ext uri="{FF2B5EF4-FFF2-40B4-BE49-F238E27FC236}">
                <a16:creationId xmlns:a16="http://schemas.microsoft.com/office/drawing/2014/main" id="{7327850F-75B9-4638-A8AA-377B314808B3}"/>
              </a:ext>
            </a:extLst>
          </p:cNvPr>
          <p:cNvSpPr txBox="1"/>
          <p:nvPr/>
        </p:nvSpPr>
        <p:spPr>
          <a:xfrm>
            <a:off x="1010548" y="5257800"/>
            <a:ext cx="1351652" cy="369332"/>
          </a:xfrm>
          <a:prstGeom prst="rect">
            <a:avLst/>
          </a:prstGeom>
          <a:noFill/>
        </p:spPr>
        <p:txBody>
          <a:bodyPr wrap="none" rtlCol="0">
            <a:spAutoFit/>
          </a:bodyPr>
          <a:lstStyle/>
          <a:p>
            <a:pPr algn="r"/>
            <a:r>
              <a:rPr lang="en-US" sz="1800" dirty="0"/>
              <a:t>Inequalities</a:t>
            </a:r>
          </a:p>
        </p:txBody>
      </p:sp>
      <p:sp>
        <p:nvSpPr>
          <p:cNvPr id="46" name="TextBox 45">
            <a:extLst>
              <a:ext uri="{FF2B5EF4-FFF2-40B4-BE49-F238E27FC236}">
                <a16:creationId xmlns:a16="http://schemas.microsoft.com/office/drawing/2014/main" id="{D3C11215-426B-48FE-B730-2076D37360EF}"/>
              </a:ext>
            </a:extLst>
          </p:cNvPr>
          <p:cNvSpPr txBox="1"/>
          <p:nvPr/>
        </p:nvSpPr>
        <p:spPr>
          <a:xfrm>
            <a:off x="823601" y="5627653"/>
            <a:ext cx="771365" cy="307777"/>
          </a:xfrm>
          <a:prstGeom prst="rect">
            <a:avLst/>
          </a:prstGeom>
          <a:noFill/>
        </p:spPr>
        <p:txBody>
          <a:bodyPr wrap="none" rtlCol="0">
            <a:spAutoFit/>
          </a:bodyPr>
          <a:lstStyle/>
          <a:p>
            <a:pPr algn="r"/>
            <a:r>
              <a:rPr lang="en-US" sz="1400" dirty="0"/>
              <a:t>triangle</a:t>
            </a:r>
          </a:p>
        </p:txBody>
      </p:sp>
      <p:sp>
        <p:nvSpPr>
          <p:cNvPr id="68" name="TextBox 67">
            <a:extLst>
              <a:ext uri="{FF2B5EF4-FFF2-40B4-BE49-F238E27FC236}">
                <a16:creationId xmlns:a16="http://schemas.microsoft.com/office/drawing/2014/main" id="{D5D559A2-F05F-4777-8D85-D342AE31DAE7}"/>
              </a:ext>
            </a:extLst>
          </p:cNvPr>
          <p:cNvSpPr txBox="1"/>
          <p:nvPr/>
        </p:nvSpPr>
        <p:spPr>
          <a:xfrm>
            <a:off x="575135" y="6147071"/>
            <a:ext cx="1019831" cy="307777"/>
          </a:xfrm>
          <a:prstGeom prst="rect">
            <a:avLst/>
          </a:prstGeom>
          <a:noFill/>
        </p:spPr>
        <p:txBody>
          <a:bodyPr wrap="none" rtlCol="0">
            <a:spAutoFit/>
          </a:bodyPr>
          <a:lstStyle/>
          <a:p>
            <a:pPr algn="r"/>
            <a:r>
              <a:rPr lang="en-US" sz="1400" dirty="0" err="1"/>
              <a:t>ultrametric</a:t>
            </a:r>
            <a:endParaRPr lang="en-US" sz="1400" dirty="0"/>
          </a:p>
        </p:txBody>
      </p:sp>
      <p:pic>
        <p:nvPicPr>
          <p:cNvPr id="29" name="Picture 28" descr="Icon&#10;&#10;Description automatically generated">
            <a:extLst>
              <a:ext uri="{FF2B5EF4-FFF2-40B4-BE49-F238E27FC236}">
                <a16:creationId xmlns:a16="http://schemas.microsoft.com/office/drawing/2014/main" id="{2C837CAF-F4D4-4E3E-82F1-CD8445865A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190" y="2592302"/>
            <a:ext cx="441487" cy="471491"/>
          </a:xfrm>
          <a:prstGeom prst="rect">
            <a:avLst/>
          </a:prstGeom>
        </p:spPr>
      </p:pic>
      <p:grpSp>
        <p:nvGrpSpPr>
          <p:cNvPr id="95" name="Group 94">
            <a:extLst>
              <a:ext uri="{FF2B5EF4-FFF2-40B4-BE49-F238E27FC236}">
                <a16:creationId xmlns:a16="http://schemas.microsoft.com/office/drawing/2014/main" id="{9A6DECD7-D9C8-4D95-B713-F082FFB4F191}"/>
              </a:ext>
            </a:extLst>
          </p:cNvPr>
          <p:cNvGrpSpPr/>
          <p:nvPr/>
        </p:nvGrpSpPr>
        <p:grpSpPr>
          <a:xfrm>
            <a:off x="6395830" y="3181511"/>
            <a:ext cx="1212207" cy="562932"/>
            <a:chOff x="6318901" y="3156217"/>
            <a:chExt cx="1212207" cy="562932"/>
          </a:xfrm>
        </p:grpSpPr>
        <p:pic>
          <p:nvPicPr>
            <p:cNvPr id="56" name="Picture 55" descr="Icon&#10;&#10;Description automatically generated">
              <a:extLst>
                <a:ext uri="{FF2B5EF4-FFF2-40B4-BE49-F238E27FC236}">
                  <a16:creationId xmlns:a16="http://schemas.microsoft.com/office/drawing/2014/main" id="{18A87FDE-C1CB-4618-9D94-84BA38DB0E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9621" y="3201938"/>
              <a:ext cx="441487" cy="471491"/>
            </a:xfrm>
            <a:prstGeom prst="rect">
              <a:avLst/>
            </a:prstGeom>
          </p:spPr>
        </p:pic>
        <p:pic>
          <p:nvPicPr>
            <p:cNvPr id="58" name="Picture 57" descr="A picture containing arrow&#10;&#10;Description automatically generated">
              <a:extLst>
                <a:ext uri="{FF2B5EF4-FFF2-40B4-BE49-F238E27FC236}">
                  <a16:creationId xmlns:a16="http://schemas.microsoft.com/office/drawing/2014/main" id="{5CAEC24F-E176-47BF-9C0E-5C2B22A541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8901" y="3156217"/>
              <a:ext cx="607223" cy="562932"/>
            </a:xfrm>
            <a:prstGeom prst="rect">
              <a:avLst/>
            </a:prstGeom>
          </p:spPr>
        </p:pic>
      </p:grpSp>
      <p:pic>
        <p:nvPicPr>
          <p:cNvPr id="75" name="Picture 74" descr="A picture containing arrow&#10;&#10;Description automatically generated">
            <a:extLst>
              <a:ext uri="{FF2B5EF4-FFF2-40B4-BE49-F238E27FC236}">
                <a16:creationId xmlns:a16="http://schemas.microsoft.com/office/drawing/2014/main" id="{92FD42D7-14CE-445A-AC42-8E6CB1DFD9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127" y="5656197"/>
            <a:ext cx="303612" cy="281466"/>
          </a:xfrm>
          <a:prstGeom prst="rect">
            <a:avLst/>
          </a:prstGeom>
        </p:spPr>
      </p:pic>
      <p:pic>
        <p:nvPicPr>
          <p:cNvPr id="76" name="Picture 75" descr="Icon&#10;&#10;Description automatically generated">
            <a:extLst>
              <a:ext uri="{FF2B5EF4-FFF2-40B4-BE49-F238E27FC236}">
                <a16:creationId xmlns:a16="http://schemas.microsoft.com/office/drawing/2014/main" id="{B17C710D-B1AD-4D07-811F-31CE19208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1562" y="6198476"/>
            <a:ext cx="220743" cy="235745"/>
          </a:xfrm>
          <a:prstGeom prst="rect">
            <a:avLst/>
          </a:prstGeom>
        </p:spPr>
      </p:pic>
      <p:pic>
        <p:nvPicPr>
          <p:cNvPr id="77" name="Picture 76" descr="A picture containing arrow&#10;&#10;Description automatically generated">
            <a:extLst>
              <a:ext uri="{FF2B5EF4-FFF2-40B4-BE49-F238E27FC236}">
                <a16:creationId xmlns:a16="http://schemas.microsoft.com/office/drawing/2014/main" id="{75B25F2E-D7CD-4C52-BFD1-6317FB3C7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127" y="5910006"/>
            <a:ext cx="303612" cy="281466"/>
          </a:xfrm>
          <a:prstGeom prst="rect">
            <a:avLst/>
          </a:prstGeom>
        </p:spPr>
      </p:pic>
      <p:pic>
        <p:nvPicPr>
          <p:cNvPr id="69" name="Picture 68" descr="A picture containing arrow&#10;&#10;Description automatically generated">
            <a:extLst>
              <a:ext uri="{FF2B5EF4-FFF2-40B4-BE49-F238E27FC236}">
                <a16:creationId xmlns:a16="http://schemas.microsoft.com/office/drawing/2014/main" id="{0C1FB3F5-F62B-45E5-965E-DDE66A3579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870" y="5656197"/>
            <a:ext cx="303612" cy="281466"/>
          </a:xfrm>
          <a:prstGeom prst="rect">
            <a:avLst/>
          </a:prstGeom>
        </p:spPr>
      </p:pic>
      <p:pic>
        <p:nvPicPr>
          <p:cNvPr id="70" name="Picture 69" descr="Icon&#10;&#10;Description automatically generated">
            <a:extLst>
              <a:ext uri="{FF2B5EF4-FFF2-40B4-BE49-F238E27FC236}">
                <a16:creationId xmlns:a16="http://schemas.microsoft.com/office/drawing/2014/main" id="{5012A3CD-0A24-430E-92AA-A126BE3ADE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7305" y="6198476"/>
            <a:ext cx="220743" cy="235745"/>
          </a:xfrm>
          <a:prstGeom prst="rect">
            <a:avLst/>
          </a:prstGeom>
        </p:spPr>
      </p:pic>
      <p:pic>
        <p:nvPicPr>
          <p:cNvPr id="78" name="Picture 77" descr="Icon&#10;&#10;Description automatically generated">
            <a:extLst>
              <a:ext uri="{FF2B5EF4-FFF2-40B4-BE49-F238E27FC236}">
                <a16:creationId xmlns:a16="http://schemas.microsoft.com/office/drawing/2014/main" id="{FAFABB5F-44E7-48D9-812B-C7FD2B62CD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1169" y="5932867"/>
            <a:ext cx="220743" cy="235745"/>
          </a:xfrm>
          <a:prstGeom prst="rect">
            <a:avLst/>
          </a:prstGeom>
        </p:spPr>
      </p:pic>
      <p:sp>
        <p:nvSpPr>
          <p:cNvPr id="26" name="TextBox 25">
            <a:extLst>
              <a:ext uri="{FF2B5EF4-FFF2-40B4-BE49-F238E27FC236}">
                <a16:creationId xmlns:a16="http://schemas.microsoft.com/office/drawing/2014/main" id="{03696E73-781A-4821-B22E-8B2C8296A0AC}"/>
              </a:ext>
            </a:extLst>
          </p:cNvPr>
          <p:cNvSpPr txBox="1"/>
          <p:nvPr/>
        </p:nvSpPr>
        <p:spPr>
          <a:xfrm>
            <a:off x="3197454" y="4021401"/>
            <a:ext cx="604653" cy="338554"/>
          </a:xfrm>
          <a:prstGeom prst="rect">
            <a:avLst/>
          </a:prstGeom>
          <a:noFill/>
        </p:spPr>
        <p:txBody>
          <a:bodyPr wrap="none" rtlCol="0">
            <a:spAutoFit/>
          </a:bodyPr>
          <a:lstStyle/>
          <a:p>
            <a:r>
              <a:rPr lang="en-US" sz="1600" dirty="0"/>
              <a:t>local</a:t>
            </a:r>
          </a:p>
        </p:txBody>
      </p:sp>
      <p:sp>
        <p:nvSpPr>
          <p:cNvPr id="19" name="TextBox 18">
            <a:extLst>
              <a:ext uri="{FF2B5EF4-FFF2-40B4-BE49-F238E27FC236}">
                <a16:creationId xmlns:a16="http://schemas.microsoft.com/office/drawing/2014/main" id="{321655A8-4BAD-428C-8CF6-AED7C4BC46B5}"/>
              </a:ext>
            </a:extLst>
          </p:cNvPr>
          <p:cNvSpPr txBox="1"/>
          <p:nvPr/>
        </p:nvSpPr>
        <p:spPr>
          <a:xfrm>
            <a:off x="3177121" y="2658770"/>
            <a:ext cx="645318" cy="338554"/>
          </a:xfrm>
          <a:prstGeom prst="rect">
            <a:avLst/>
          </a:prstGeom>
          <a:noFill/>
        </p:spPr>
        <p:txBody>
          <a:bodyPr wrap="none" rtlCol="0">
            <a:spAutoFit/>
          </a:bodyPr>
          <a:lstStyle/>
          <a:p>
            <a:r>
              <a:rPr lang="en-US" sz="1600" dirty="0"/>
              <a:t>local</a:t>
            </a:r>
          </a:p>
        </p:txBody>
      </p:sp>
      <p:pic>
        <p:nvPicPr>
          <p:cNvPr id="54" name="Picture 53" descr="A picture containing arrow&#10;&#10;Description automatically generated">
            <a:extLst>
              <a:ext uri="{FF2B5EF4-FFF2-40B4-BE49-F238E27FC236}">
                <a16:creationId xmlns:a16="http://schemas.microsoft.com/office/drawing/2014/main" id="{54303E6A-3B8A-48C6-82C1-D352870191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169" y="3181511"/>
            <a:ext cx="607223" cy="562932"/>
          </a:xfrm>
          <a:prstGeom prst="rect">
            <a:avLst/>
          </a:prstGeom>
        </p:spPr>
      </p:pic>
      <p:pic>
        <p:nvPicPr>
          <p:cNvPr id="62" name="Picture 61" descr="A picture containing arrow&#10;&#10;Description automatically generated">
            <a:extLst>
              <a:ext uri="{FF2B5EF4-FFF2-40B4-BE49-F238E27FC236}">
                <a16:creationId xmlns:a16="http://schemas.microsoft.com/office/drawing/2014/main" id="{C9360215-4430-48DA-8DD0-F9CECB1400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169" y="4672720"/>
            <a:ext cx="607223" cy="562932"/>
          </a:xfrm>
          <a:prstGeom prst="rect">
            <a:avLst/>
          </a:prstGeom>
        </p:spPr>
      </p:pic>
      <p:pic>
        <p:nvPicPr>
          <p:cNvPr id="81" name="Picture 80" descr="A picture containing arrow&#10;&#10;Description automatically generated">
            <a:extLst>
              <a:ext uri="{FF2B5EF4-FFF2-40B4-BE49-F238E27FC236}">
                <a16:creationId xmlns:a16="http://schemas.microsoft.com/office/drawing/2014/main" id="{0C27945B-F497-4A09-8819-A30702ABA9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974" y="5656197"/>
            <a:ext cx="303612" cy="281466"/>
          </a:xfrm>
          <a:prstGeom prst="rect">
            <a:avLst/>
          </a:prstGeom>
        </p:spPr>
      </p:pic>
      <p:pic>
        <p:nvPicPr>
          <p:cNvPr id="82" name="Picture 81" descr="Icon&#10;&#10;Description automatically generated">
            <a:extLst>
              <a:ext uri="{FF2B5EF4-FFF2-40B4-BE49-F238E27FC236}">
                <a16:creationId xmlns:a16="http://schemas.microsoft.com/office/drawing/2014/main" id="{333C001E-F3B3-4F5C-A099-B6A1FACC22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9409" y="6198476"/>
            <a:ext cx="220743" cy="235745"/>
          </a:xfrm>
          <a:prstGeom prst="rect">
            <a:avLst/>
          </a:prstGeom>
        </p:spPr>
      </p:pic>
      <p:pic>
        <p:nvPicPr>
          <p:cNvPr id="83" name="Picture 82" descr="Icon&#10;&#10;Description automatically generated">
            <a:extLst>
              <a:ext uri="{FF2B5EF4-FFF2-40B4-BE49-F238E27FC236}">
                <a16:creationId xmlns:a16="http://schemas.microsoft.com/office/drawing/2014/main" id="{D70B9CD5-73A7-41C5-822E-4452186FE4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3273" y="5932867"/>
            <a:ext cx="220743" cy="235745"/>
          </a:xfrm>
          <a:prstGeom prst="rect">
            <a:avLst/>
          </a:prstGeom>
        </p:spPr>
      </p:pic>
      <p:pic>
        <p:nvPicPr>
          <p:cNvPr id="51" name="Picture 50" descr="A picture containing arrow&#10;&#10;Description automatically generated">
            <a:extLst>
              <a:ext uri="{FF2B5EF4-FFF2-40B4-BE49-F238E27FC236}">
                <a16:creationId xmlns:a16="http://schemas.microsoft.com/office/drawing/2014/main" id="{E0E0DE9A-1B8D-46E8-8AC7-A2396C09B7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7" y="2546581"/>
            <a:ext cx="607223" cy="562932"/>
          </a:xfrm>
          <a:prstGeom prst="rect">
            <a:avLst/>
          </a:prstGeom>
        </p:spPr>
      </p:pic>
      <p:pic>
        <p:nvPicPr>
          <p:cNvPr id="55" name="Picture 54" descr="A picture containing arrow&#10;&#10;Description automatically generated">
            <a:extLst>
              <a:ext uri="{FF2B5EF4-FFF2-40B4-BE49-F238E27FC236}">
                <a16:creationId xmlns:a16="http://schemas.microsoft.com/office/drawing/2014/main" id="{54BD685B-48C8-4276-81C7-EA8F5F92B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7" y="3181511"/>
            <a:ext cx="607223" cy="562932"/>
          </a:xfrm>
          <a:prstGeom prst="rect">
            <a:avLst/>
          </a:prstGeom>
        </p:spPr>
      </p:pic>
      <p:pic>
        <p:nvPicPr>
          <p:cNvPr id="60" name="Picture 59" descr="Icon&#10;&#10;Description automatically generated">
            <a:extLst>
              <a:ext uri="{FF2B5EF4-FFF2-40B4-BE49-F238E27FC236}">
                <a16:creationId xmlns:a16="http://schemas.microsoft.com/office/drawing/2014/main" id="{9F962B6D-F70E-46CB-A703-30A8F3CDC4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45" y="3954933"/>
            <a:ext cx="441487" cy="471491"/>
          </a:xfrm>
          <a:prstGeom prst="rect">
            <a:avLst/>
          </a:prstGeom>
        </p:spPr>
      </p:pic>
      <p:pic>
        <p:nvPicPr>
          <p:cNvPr id="63" name="Picture 62" descr="Icon&#10;&#10;Description automatically generated">
            <a:extLst>
              <a:ext uri="{FF2B5EF4-FFF2-40B4-BE49-F238E27FC236}">
                <a16:creationId xmlns:a16="http://schemas.microsoft.com/office/drawing/2014/main" id="{1FFEFFA2-36EB-4DFD-9D64-0B19D4F997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45" y="4718441"/>
            <a:ext cx="441487" cy="471491"/>
          </a:xfrm>
          <a:prstGeom prst="rect">
            <a:avLst/>
          </a:prstGeom>
        </p:spPr>
      </p:pic>
      <p:pic>
        <p:nvPicPr>
          <p:cNvPr id="85" name="Picture 84" descr="A picture containing arrow&#10;&#10;Description automatically generated">
            <a:extLst>
              <a:ext uri="{FF2B5EF4-FFF2-40B4-BE49-F238E27FC236}">
                <a16:creationId xmlns:a16="http://schemas.microsoft.com/office/drawing/2014/main" id="{1EDD78A5-A1D9-45A5-A500-E20729F9F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7182" y="5656197"/>
            <a:ext cx="303612" cy="281466"/>
          </a:xfrm>
          <a:prstGeom prst="rect">
            <a:avLst/>
          </a:prstGeom>
        </p:spPr>
      </p:pic>
      <p:pic>
        <p:nvPicPr>
          <p:cNvPr id="86" name="Picture 85" descr="Icon&#10;&#10;Description automatically generated">
            <a:extLst>
              <a:ext uri="{FF2B5EF4-FFF2-40B4-BE49-F238E27FC236}">
                <a16:creationId xmlns:a16="http://schemas.microsoft.com/office/drawing/2014/main" id="{0BFEE92F-75F4-4968-9DCE-511BC3D583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617" y="6198476"/>
            <a:ext cx="220743" cy="235745"/>
          </a:xfrm>
          <a:prstGeom prst="rect">
            <a:avLst/>
          </a:prstGeom>
        </p:spPr>
      </p:pic>
      <p:pic>
        <p:nvPicPr>
          <p:cNvPr id="87" name="Picture 86" descr="Icon&#10;&#10;Description automatically generated">
            <a:extLst>
              <a:ext uri="{FF2B5EF4-FFF2-40B4-BE49-F238E27FC236}">
                <a16:creationId xmlns:a16="http://schemas.microsoft.com/office/drawing/2014/main" id="{8F2C8CA7-5D66-4B07-A3A2-457531FFB0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481" y="5932867"/>
            <a:ext cx="220743" cy="235745"/>
          </a:xfrm>
          <a:prstGeom prst="rect">
            <a:avLst/>
          </a:prstGeom>
        </p:spPr>
      </p:pic>
      <p:pic>
        <p:nvPicPr>
          <p:cNvPr id="52" name="Picture 51" descr="Icon&#10;&#10;Description automatically generated">
            <a:extLst>
              <a:ext uri="{FF2B5EF4-FFF2-40B4-BE49-F238E27FC236}">
                <a16:creationId xmlns:a16="http://schemas.microsoft.com/office/drawing/2014/main" id="{A927B1C8-8A8E-4B74-93C6-69547DB826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005" y="2592302"/>
            <a:ext cx="441487" cy="471491"/>
          </a:xfrm>
          <a:prstGeom prst="rect">
            <a:avLst/>
          </a:prstGeom>
        </p:spPr>
      </p:pic>
      <p:pic>
        <p:nvPicPr>
          <p:cNvPr id="57" name="Picture 56" descr="Icon&#10;&#10;Description automatically generated">
            <a:extLst>
              <a:ext uri="{FF2B5EF4-FFF2-40B4-BE49-F238E27FC236}">
                <a16:creationId xmlns:a16="http://schemas.microsoft.com/office/drawing/2014/main" id="{5ADE52C4-B4AC-4D02-9FE3-E370F742D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005" y="3227232"/>
            <a:ext cx="441487" cy="471491"/>
          </a:xfrm>
          <a:prstGeom prst="rect">
            <a:avLst/>
          </a:prstGeom>
        </p:spPr>
      </p:pic>
      <p:pic>
        <p:nvPicPr>
          <p:cNvPr id="89" name="Picture 88" descr="A picture containing arrow&#10;&#10;Description automatically generated">
            <a:extLst>
              <a:ext uri="{FF2B5EF4-FFF2-40B4-BE49-F238E27FC236}">
                <a16:creationId xmlns:a16="http://schemas.microsoft.com/office/drawing/2014/main" id="{73E62C04-B80C-4BCC-A328-0B2B61ED00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0686" y="5656197"/>
            <a:ext cx="303612" cy="281466"/>
          </a:xfrm>
          <a:prstGeom prst="rect">
            <a:avLst/>
          </a:prstGeom>
        </p:spPr>
      </p:pic>
      <p:pic>
        <p:nvPicPr>
          <p:cNvPr id="91" name="Picture 90" descr="A picture containing arrow&#10;&#10;Description automatically generated">
            <a:extLst>
              <a:ext uri="{FF2B5EF4-FFF2-40B4-BE49-F238E27FC236}">
                <a16:creationId xmlns:a16="http://schemas.microsoft.com/office/drawing/2014/main" id="{CEF32FB5-28C0-4B7A-8B51-64F9079537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8805" y="5910006"/>
            <a:ext cx="303612" cy="281466"/>
          </a:xfrm>
          <a:prstGeom prst="rect">
            <a:avLst/>
          </a:prstGeom>
        </p:spPr>
      </p:pic>
      <p:pic>
        <p:nvPicPr>
          <p:cNvPr id="92" name="Picture 91" descr="A picture containing arrow&#10;&#10;Description automatically generated">
            <a:extLst>
              <a:ext uri="{FF2B5EF4-FFF2-40B4-BE49-F238E27FC236}">
                <a16:creationId xmlns:a16="http://schemas.microsoft.com/office/drawing/2014/main" id="{92CA00AA-40D6-4849-850D-FC13F832DA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9199" y="6175615"/>
            <a:ext cx="303612" cy="281466"/>
          </a:xfrm>
          <a:prstGeom prst="rect">
            <a:avLst/>
          </a:prstGeom>
        </p:spPr>
      </p:pic>
      <p:pic>
        <p:nvPicPr>
          <p:cNvPr id="101" name="Picture 100" descr="Icon&#10;&#10;Description automatically generated">
            <a:extLst>
              <a:ext uri="{FF2B5EF4-FFF2-40B4-BE49-F238E27FC236}">
                <a16:creationId xmlns:a16="http://schemas.microsoft.com/office/drawing/2014/main" id="{878EA251-42FC-472C-B32D-47CA679409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9696" y="3819196"/>
            <a:ext cx="1574434" cy="1681434"/>
          </a:xfrm>
          <a:prstGeom prst="rect">
            <a:avLst/>
          </a:prstGeom>
        </p:spPr>
      </p:pic>
      <p:sp>
        <p:nvSpPr>
          <p:cNvPr id="20" name="TextBox 19">
            <a:extLst>
              <a:ext uri="{FF2B5EF4-FFF2-40B4-BE49-F238E27FC236}">
                <a16:creationId xmlns:a16="http://schemas.microsoft.com/office/drawing/2014/main" id="{4F1CA8A1-5B95-A536-BCC5-1960331AF570}"/>
              </a:ext>
            </a:extLst>
          </p:cNvPr>
          <p:cNvSpPr txBox="1"/>
          <p:nvPr/>
        </p:nvSpPr>
        <p:spPr>
          <a:xfrm>
            <a:off x="536663" y="5881462"/>
            <a:ext cx="1058303" cy="307777"/>
          </a:xfrm>
          <a:prstGeom prst="rect">
            <a:avLst/>
          </a:prstGeom>
          <a:noFill/>
        </p:spPr>
        <p:txBody>
          <a:bodyPr wrap="none" rtlCol="0">
            <a:spAutoFit/>
          </a:bodyPr>
          <a:lstStyle/>
          <a:p>
            <a:pPr algn="r"/>
            <a:r>
              <a:rPr lang="en-US" sz="1400" dirty="0"/>
              <a:t>“four-point”</a:t>
            </a:r>
          </a:p>
        </p:txBody>
      </p:sp>
      <p:grpSp>
        <p:nvGrpSpPr>
          <p:cNvPr id="22" name="Group 21">
            <a:extLst>
              <a:ext uri="{FF2B5EF4-FFF2-40B4-BE49-F238E27FC236}">
                <a16:creationId xmlns:a16="http://schemas.microsoft.com/office/drawing/2014/main" id="{82CA5D52-643F-0359-D95A-3B59543D6976}"/>
              </a:ext>
            </a:extLst>
          </p:cNvPr>
          <p:cNvGrpSpPr/>
          <p:nvPr/>
        </p:nvGrpSpPr>
        <p:grpSpPr>
          <a:xfrm>
            <a:off x="7854302" y="1727557"/>
            <a:ext cx="1017802" cy="537378"/>
            <a:chOff x="456167" y="2469707"/>
            <a:chExt cx="1017802" cy="537378"/>
          </a:xfrm>
        </p:grpSpPr>
        <p:grpSp>
          <p:nvGrpSpPr>
            <p:cNvPr id="28" name="Group 27">
              <a:extLst>
                <a:ext uri="{FF2B5EF4-FFF2-40B4-BE49-F238E27FC236}">
                  <a16:creationId xmlns:a16="http://schemas.microsoft.com/office/drawing/2014/main" id="{9B01FA62-8943-7942-6878-D50C14766485}"/>
                </a:ext>
              </a:extLst>
            </p:cNvPr>
            <p:cNvGrpSpPr/>
            <p:nvPr/>
          </p:nvGrpSpPr>
          <p:grpSpPr>
            <a:xfrm>
              <a:off x="1003422" y="2804716"/>
              <a:ext cx="208160" cy="202369"/>
              <a:chOff x="1003422" y="2804716"/>
              <a:chExt cx="208160" cy="202369"/>
            </a:xfrm>
          </p:grpSpPr>
          <p:sp>
            <p:nvSpPr>
              <p:cNvPr id="8193" name="Oval 8192">
                <a:extLst>
                  <a:ext uri="{FF2B5EF4-FFF2-40B4-BE49-F238E27FC236}">
                    <a16:creationId xmlns:a16="http://schemas.microsoft.com/office/drawing/2014/main" id="{646BB1DC-D38D-6193-BC11-598694AD3AF3}"/>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Oval 8194">
                <a:extLst>
                  <a:ext uri="{FF2B5EF4-FFF2-40B4-BE49-F238E27FC236}">
                    <a16:creationId xmlns:a16="http://schemas.microsoft.com/office/drawing/2014/main" id="{1A2F4C4F-440A-2B62-C5DB-F0196C6D872F}"/>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96" name="Straight Connector 8195">
                <a:extLst>
                  <a:ext uri="{FF2B5EF4-FFF2-40B4-BE49-F238E27FC236}">
                    <a16:creationId xmlns:a16="http://schemas.microsoft.com/office/drawing/2014/main" id="{10658E43-72CF-9D2F-89AB-C66A65EA4330}"/>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7" name="Straight Connector 8196">
                <a:extLst>
                  <a:ext uri="{FF2B5EF4-FFF2-40B4-BE49-F238E27FC236}">
                    <a16:creationId xmlns:a16="http://schemas.microsoft.com/office/drawing/2014/main" id="{EF47ADCE-963A-77F8-E345-C4278974B01F}"/>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7FD7D132-4AD1-F662-C460-B5A126E1DD40}"/>
                </a:ext>
              </a:extLst>
            </p:cNvPr>
            <p:cNvGrpSpPr/>
            <p:nvPr/>
          </p:nvGrpSpPr>
          <p:grpSpPr>
            <a:xfrm>
              <a:off x="729795" y="2804716"/>
              <a:ext cx="208160" cy="202369"/>
              <a:chOff x="1003422" y="2804716"/>
              <a:chExt cx="208160" cy="202369"/>
            </a:xfrm>
          </p:grpSpPr>
          <p:sp>
            <p:nvSpPr>
              <p:cNvPr id="125" name="Oval 124">
                <a:extLst>
                  <a:ext uri="{FF2B5EF4-FFF2-40B4-BE49-F238E27FC236}">
                    <a16:creationId xmlns:a16="http://schemas.microsoft.com/office/drawing/2014/main" id="{A4550528-C9FC-8817-A930-F9958DAFF1DD}"/>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457514C3-0A05-006A-AEB9-1F640CF8E56C}"/>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a:extLst>
                  <a:ext uri="{FF2B5EF4-FFF2-40B4-BE49-F238E27FC236}">
                    <a16:creationId xmlns:a16="http://schemas.microsoft.com/office/drawing/2014/main" id="{98DDBAA6-FABE-F1EE-E2F4-FA720C9BA4C7}"/>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2" name="Straight Connector 8191">
                <a:extLst>
                  <a:ext uri="{FF2B5EF4-FFF2-40B4-BE49-F238E27FC236}">
                    <a16:creationId xmlns:a16="http://schemas.microsoft.com/office/drawing/2014/main" id="{5DDAA30A-0F8D-CC9A-1FAB-9F6A2EBB49D5}"/>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C588D07-3865-62A0-F084-7ADB93845840}"/>
                </a:ext>
              </a:extLst>
            </p:cNvPr>
            <p:cNvGrpSpPr/>
            <p:nvPr/>
          </p:nvGrpSpPr>
          <p:grpSpPr>
            <a:xfrm>
              <a:off x="456167" y="2804716"/>
              <a:ext cx="208160" cy="202369"/>
              <a:chOff x="1003422" y="2804716"/>
              <a:chExt cx="208160" cy="202369"/>
            </a:xfrm>
          </p:grpSpPr>
          <p:sp>
            <p:nvSpPr>
              <p:cNvPr id="121" name="Oval 120">
                <a:extLst>
                  <a:ext uri="{FF2B5EF4-FFF2-40B4-BE49-F238E27FC236}">
                    <a16:creationId xmlns:a16="http://schemas.microsoft.com/office/drawing/2014/main" id="{E44B3AC1-7DE5-3F7D-FF3A-B55FD0DC24A5}"/>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A2AC5F9-6067-4ED4-AC2C-105F229CD697}"/>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a:extLst>
                  <a:ext uri="{FF2B5EF4-FFF2-40B4-BE49-F238E27FC236}">
                    <a16:creationId xmlns:a16="http://schemas.microsoft.com/office/drawing/2014/main" id="{F7EB92E7-2F05-35F6-E5AC-345CDADA7484}"/>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BD7E0B6-2321-88C0-9B6D-1A1C4DDEB0EB}"/>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DDF7ADB2-6A34-D71F-EFE4-52BCB53C8500}"/>
                </a:ext>
              </a:extLst>
            </p:cNvPr>
            <p:cNvCxnSpPr>
              <a:cxnSpLocks/>
            </p:cNvCxnSpPr>
            <p:nvPr/>
          </p:nvCxnSpPr>
          <p:spPr>
            <a:xfrm flipH="1" flipV="1">
              <a:off x="837607" y="2640005"/>
              <a:ext cx="263100" cy="168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851B17-A623-D9E5-0546-E3183BC7EE57}"/>
                </a:ext>
              </a:extLst>
            </p:cNvPr>
            <p:cNvCxnSpPr>
              <a:cxnSpLocks/>
            </p:cNvCxnSpPr>
            <p:nvPr/>
          </p:nvCxnSpPr>
          <p:spPr>
            <a:xfrm flipV="1">
              <a:off x="557051" y="2636211"/>
              <a:ext cx="280556" cy="17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936AF2-8C2A-14F8-AB8C-1AF6FEE91898}"/>
                </a:ext>
              </a:extLst>
            </p:cNvPr>
            <p:cNvCxnSpPr>
              <a:cxnSpLocks/>
            </p:cNvCxnSpPr>
            <p:nvPr/>
          </p:nvCxnSpPr>
          <p:spPr>
            <a:xfrm flipV="1">
              <a:off x="829929" y="2643139"/>
              <a:ext cx="7303" cy="16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CC7EFE9F-76B5-A9FC-11D2-7B91A4A9704D}"/>
                </a:ext>
              </a:extLst>
            </p:cNvPr>
            <p:cNvGrpSpPr/>
            <p:nvPr/>
          </p:nvGrpSpPr>
          <p:grpSpPr>
            <a:xfrm>
              <a:off x="1265809" y="2803177"/>
              <a:ext cx="208160" cy="202369"/>
              <a:chOff x="1003422" y="2804716"/>
              <a:chExt cx="208160" cy="202369"/>
            </a:xfrm>
          </p:grpSpPr>
          <p:sp>
            <p:nvSpPr>
              <p:cNvPr id="79" name="Oval 78">
                <a:extLst>
                  <a:ext uri="{FF2B5EF4-FFF2-40B4-BE49-F238E27FC236}">
                    <a16:creationId xmlns:a16="http://schemas.microsoft.com/office/drawing/2014/main" id="{F096E53E-2AEB-60B2-18B8-057A7D00E0C8}"/>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D71FABB7-19EC-3208-4AC7-B76FFA1D9438}"/>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a:extLst>
                  <a:ext uri="{FF2B5EF4-FFF2-40B4-BE49-F238E27FC236}">
                    <a16:creationId xmlns:a16="http://schemas.microsoft.com/office/drawing/2014/main" id="{0454D7A0-2509-9EA7-5324-9662053BF62C}"/>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8426CCC-853D-7C2E-C651-1A054305300C}"/>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794E8F33-3898-6FBD-4FFA-A8252B933004}"/>
                </a:ext>
              </a:extLst>
            </p:cNvPr>
            <p:cNvCxnSpPr>
              <a:cxnSpLocks/>
            </p:cNvCxnSpPr>
            <p:nvPr/>
          </p:nvCxnSpPr>
          <p:spPr>
            <a:xfrm flipH="1" flipV="1">
              <a:off x="937955" y="2469707"/>
              <a:ext cx="427201" cy="343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5870548-4557-AE92-0283-CBEAC0D6FB4B}"/>
                </a:ext>
              </a:extLst>
            </p:cNvPr>
            <p:cNvCxnSpPr>
              <a:cxnSpLocks/>
            </p:cNvCxnSpPr>
            <p:nvPr/>
          </p:nvCxnSpPr>
          <p:spPr>
            <a:xfrm flipV="1">
              <a:off x="836973" y="2477787"/>
              <a:ext cx="119184" cy="161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98" name="Group 8197">
            <a:extLst>
              <a:ext uri="{FF2B5EF4-FFF2-40B4-BE49-F238E27FC236}">
                <a16:creationId xmlns:a16="http://schemas.microsoft.com/office/drawing/2014/main" id="{FF48F837-A7B6-7B01-75F2-E00F018B3A5C}"/>
              </a:ext>
            </a:extLst>
          </p:cNvPr>
          <p:cNvGrpSpPr/>
          <p:nvPr/>
        </p:nvGrpSpPr>
        <p:grpSpPr>
          <a:xfrm>
            <a:off x="6654017" y="1679945"/>
            <a:ext cx="862901" cy="822513"/>
            <a:chOff x="1210897" y="8286129"/>
            <a:chExt cx="862901" cy="822513"/>
          </a:xfrm>
        </p:grpSpPr>
        <p:grpSp>
          <p:nvGrpSpPr>
            <p:cNvPr id="8199" name="Group 8198">
              <a:extLst>
                <a:ext uri="{FF2B5EF4-FFF2-40B4-BE49-F238E27FC236}">
                  <a16:creationId xmlns:a16="http://schemas.microsoft.com/office/drawing/2014/main" id="{BD64C903-E5F7-63C2-23C7-B06C7AB76C81}"/>
                </a:ext>
              </a:extLst>
            </p:cNvPr>
            <p:cNvGrpSpPr/>
            <p:nvPr/>
          </p:nvGrpSpPr>
          <p:grpSpPr>
            <a:xfrm>
              <a:off x="1210897" y="8286129"/>
              <a:ext cx="862901" cy="822513"/>
              <a:chOff x="423204" y="4973470"/>
              <a:chExt cx="862901" cy="822513"/>
            </a:xfrm>
          </p:grpSpPr>
          <p:grpSp>
            <p:nvGrpSpPr>
              <p:cNvPr id="8202" name="Group 8201">
                <a:extLst>
                  <a:ext uri="{FF2B5EF4-FFF2-40B4-BE49-F238E27FC236}">
                    <a16:creationId xmlns:a16="http://schemas.microsoft.com/office/drawing/2014/main" id="{6D17B421-8805-4B63-093E-50CD5B44E303}"/>
                  </a:ext>
                </a:extLst>
              </p:cNvPr>
              <p:cNvGrpSpPr/>
              <p:nvPr/>
            </p:nvGrpSpPr>
            <p:grpSpPr>
              <a:xfrm>
                <a:off x="466357" y="4992794"/>
                <a:ext cx="766488" cy="738062"/>
                <a:chOff x="200309" y="152400"/>
                <a:chExt cx="609205" cy="529409"/>
              </a:xfrm>
            </p:grpSpPr>
            <p:cxnSp>
              <p:nvCxnSpPr>
                <p:cNvPr id="8213" name="Straight Connector 8212">
                  <a:extLst>
                    <a:ext uri="{FF2B5EF4-FFF2-40B4-BE49-F238E27FC236}">
                      <a16:creationId xmlns:a16="http://schemas.microsoft.com/office/drawing/2014/main" id="{243A7B52-2099-C527-E27D-D09A1650FE5A}"/>
                    </a:ext>
                  </a:extLst>
                </p:cNvPr>
                <p:cNvCxnSpPr>
                  <a:cxnSpLocks/>
                </p:cNvCxnSpPr>
                <p:nvPr/>
              </p:nvCxnSpPr>
              <p:spPr>
                <a:xfrm>
                  <a:off x="200309" y="300793"/>
                  <a:ext cx="374826" cy="347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4" name="Straight Connector 8213">
                  <a:extLst>
                    <a:ext uri="{FF2B5EF4-FFF2-40B4-BE49-F238E27FC236}">
                      <a16:creationId xmlns:a16="http://schemas.microsoft.com/office/drawing/2014/main" id="{CAAE1EA0-3703-DFEE-25CA-654451ED8309}"/>
                    </a:ext>
                  </a:extLst>
                </p:cNvPr>
                <p:cNvCxnSpPr>
                  <a:cxnSpLocks/>
                </p:cNvCxnSpPr>
                <p:nvPr/>
              </p:nvCxnSpPr>
              <p:spPr>
                <a:xfrm>
                  <a:off x="360279" y="453193"/>
                  <a:ext cx="444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5" name="Straight Connector 8214">
                  <a:extLst>
                    <a:ext uri="{FF2B5EF4-FFF2-40B4-BE49-F238E27FC236}">
                      <a16:creationId xmlns:a16="http://schemas.microsoft.com/office/drawing/2014/main" id="{15C711AB-8FD3-5C5B-4F0D-DB4A6FBB4089}"/>
                    </a:ext>
                  </a:extLst>
                </p:cNvPr>
                <p:cNvCxnSpPr>
                  <a:cxnSpLocks/>
                </p:cNvCxnSpPr>
                <p:nvPr/>
              </p:nvCxnSpPr>
              <p:spPr>
                <a:xfrm flipV="1">
                  <a:off x="538801" y="152400"/>
                  <a:ext cx="105372"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id="{CF9EA91E-D5D2-3786-176A-DB2FCFE6FA9D}"/>
                    </a:ext>
                  </a:extLst>
                </p:cNvPr>
                <p:cNvCxnSpPr>
                  <a:cxnSpLocks/>
                </p:cNvCxnSpPr>
                <p:nvPr/>
              </p:nvCxnSpPr>
              <p:spPr>
                <a:xfrm flipV="1">
                  <a:off x="224704" y="398781"/>
                  <a:ext cx="69918" cy="20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id="{B2DE0E7D-3EA7-C4B2-97B1-3925E5552CB8}"/>
                    </a:ext>
                  </a:extLst>
                </p:cNvPr>
                <p:cNvCxnSpPr>
                  <a:cxnSpLocks/>
                </p:cNvCxnSpPr>
                <p:nvPr/>
              </p:nvCxnSpPr>
              <p:spPr>
                <a:xfrm flipH="1" flipV="1">
                  <a:off x="473238" y="551742"/>
                  <a:ext cx="44282" cy="13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id="{A2EF5866-AD9C-FB83-B9F9-71B37B79A0D5}"/>
                    </a:ext>
                  </a:extLst>
                </p:cNvPr>
                <p:cNvCxnSpPr>
                  <a:cxnSpLocks/>
                </p:cNvCxnSpPr>
                <p:nvPr/>
              </p:nvCxnSpPr>
              <p:spPr>
                <a:xfrm>
                  <a:off x="289280" y="220508"/>
                  <a:ext cx="300933" cy="8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id="{6FE0E1F8-610A-A7A2-C4D6-89A3243C0BD5}"/>
                    </a:ext>
                  </a:extLst>
                </p:cNvPr>
                <p:cNvCxnSpPr>
                  <a:cxnSpLocks/>
                </p:cNvCxnSpPr>
                <p:nvPr/>
              </p:nvCxnSpPr>
              <p:spPr>
                <a:xfrm flipV="1">
                  <a:off x="644173" y="300793"/>
                  <a:ext cx="16534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0" name="Straight Connector 8219">
                  <a:extLst>
                    <a:ext uri="{FF2B5EF4-FFF2-40B4-BE49-F238E27FC236}">
                      <a16:creationId xmlns:a16="http://schemas.microsoft.com/office/drawing/2014/main" id="{B09515DB-8F78-6007-3D35-F2A5C2758E17}"/>
                    </a:ext>
                  </a:extLst>
                </p:cNvPr>
                <p:cNvCxnSpPr>
                  <a:cxnSpLocks/>
                </p:cNvCxnSpPr>
                <p:nvPr/>
              </p:nvCxnSpPr>
              <p:spPr>
                <a:xfrm flipV="1">
                  <a:off x="680994" y="457200"/>
                  <a:ext cx="52715" cy="154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1" name="Straight Connector 8220">
                  <a:extLst>
                    <a:ext uri="{FF2B5EF4-FFF2-40B4-BE49-F238E27FC236}">
                      <a16:creationId xmlns:a16="http://schemas.microsoft.com/office/drawing/2014/main" id="{AB3BD2A1-6638-8255-74E3-999C7B673B2B}"/>
                    </a:ext>
                  </a:extLst>
                </p:cNvPr>
                <p:cNvCxnSpPr>
                  <a:cxnSpLocks/>
                </p:cNvCxnSpPr>
                <p:nvPr/>
              </p:nvCxnSpPr>
              <p:spPr>
                <a:xfrm>
                  <a:off x="342626" y="593950"/>
                  <a:ext cx="146650" cy="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03" name="Oval 8202">
                <a:extLst>
                  <a:ext uri="{FF2B5EF4-FFF2-40B4-BE49-F238E27FC236}">
                    <a16:creationId xmlns:a16="http://schemas.microsoft.com/office/drawing/2014/main" id="{4CE13093-4218-610F-A10C-1AA32559BCA1}"/>
                  </a:ext>
                </a:extLst>
              </p:cNvPr>
              <p:cNvSpPr>
                <a:spLocks noChangeAspect="1"/>
              </p:cNvSpPr>
              <p:nvPr/>
            </p:nvSpPr>
            <p:spPr>
              <a:xfrm>
                <a:off x="1181942" y="517453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4" name="Oval 8203">
                <a:extLst>
                  <a:ext uri="{FF2B5EF4-FFF2-40B4-BE49-F238E27FC236}">
                    <a16:creationId xmlns:a16="http://schemas.microsoft.com/office/drawing/2014/main" id="{F63FFEFA-16D5-7F1E-DAB6-0D788106BD08}"/>
                  </a:ext>
                </a:extLst>
              </p:cNvPr>
              <p:cNvSpPr>
                <a:spLocks noChangeAspect="1"/>
              </p:cNvSpPr>
              <p:nvPr/>
            </p:nvSpPr>
            <p:spPr>
              <a:xfrm>
                <a:off x="1212953" y="537118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Oval 8204">
                <a:extLst>
                  <a:ext uri="{FF2B5EF4-FFF2-40B4-BE49-F238E27FC236}">
                    <a16:creationId xmlns:a16="http://schemas.microsoft.com/office/drawing/2014/main" id="{37464BD3-859A-C9AA-3C03-8481B5DF3083}"/>
                  </a:ext>
                </a:extLst>
              </p:cNvPr>
              <p:cNvSpPr>
                <a:spLocks noChangeAspect="1"/>
              </p:cNvSpPr>
              <p:nvPr/>
            </p:nvSpPr>
            <p:spPr>
              <a:xfrm>
                <a:off x="549612" y="504658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Oval 8205">
                <a:extLst>
                  <a:ext uri="{FF2B5EF4-FFF2-40B4-BE49-F238E27FC236}">
                    <a16:creationId xmlns:a16="http://schemas.microsoft.com/office/drawing/2014/main" id="{DE7D5C92-D3BD-F166-91A5-591C41020562}"/>
                  </a:ext>
                </a:extLst>
              </p:cNvPr>
              <p:cNvSpPr>
                <a:spLocks noChangeAspect="1"/>
              </p:cNvSpPr>
              <p:nvPr/>
            </p:nvSpPr>
            <p:spPr>
              <a:xfrm>
                <a:off x="445099" y="557886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Oval 8206">
                <a:extLst>
                  <a:ext uri="{FF2B5EF4-FFF2-40B4-BE49-F238E27FC236}">
                    <a16:creationId xmlns:a16="http://schemas.microsoft.com/office/drawing/2014/main" id="{AE4DCF27-34AA-9647-DEFA-1E53602AC3D0}"/>
                  </a:ext>
                </a:extLst>
              </p:cNvPr>
              <p:cNvSpPr>
                <a:spLocks noChangeAspect="1"/>
              </p:cNvSpPr>
              <p:nvPr/>
            </p:nvSpPr>
            <p:spPr>
              <a:xfrm>
                <a:off x="593065" y="557334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Oval 8207">
                <a:extLst>
                  <a:ext uri="{FF2B5EF4-FFF2-40B4-BE49-F238E27FC236}">
                    <a16:creationId xmlns:a16="http://schemas.microsoft.com/office/drawing/2014/main" id="{B21E08D8-08C0-3106-5483-B0DCB0A06389}"/>
                  </a:ext>
                </a:extLst>
              </p:cNvPr>
              <p:cNvSpPr>
                <a:spLocks noChangeAspect="1"/>
              </p:cNvSpPr>
              <p:nvPr/>
            </p:nvSpPr>
            <p:spPr>
              <a:xfrm>
                <a:off x="828081" y="572283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Oval 8208">
                <a:extLst>
                  <a:ext uri="{FF2B5EF4-FFF2-40B4-BE49-F238E27FC236}">
                    <a16:creationId xmlns:a16="http://schemas.microsoft.com/office/drawing/2014/main" id="{FFE3A91F-ED9D-27A5-62FB-1757015CD704}"/>
                  </a:ext>
                </a:extLst>
              </p:cNvPr>
              <p:cNvSpPr>
                <a:spLocks noChangeAspect="1"/>
              </p:cNvSpPr>
              <p:nvPr/>
            </p:nvSpPr>
            <p:spPr>
              <a:xfrm>
                <a:off x="1038997" y="55801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0" name="Oval 8209">
                <a:extLst>
                  <a:ext uri="{FF2B5EF4-FFF2-40B4-BE49-F238E27FC236}">
                    <a16:creationId xmlns:a16="http://schemas.microsoft.com/office/drawing/2014/main" id="{186BC915-8C27-9541-C208-257AEDA577B5}"/>
                  </a:ext>
                </a:extLst>
              </p:cNvPr>
              <p:cNvSpPr>
                <a:spLocks noChangeAspect="1"/>
              </p:cNvSpPr>
              <p:nvPr/>
            </p:nvSpPr>
            <p:spPr>
              <a:xfrm>
                <a:off x="906855" y="563157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Oval 8210">
                <a:extLst>
                  <a:ext uri="{FF2B5EF4-FFF2-40B4-BE49-F238E27FC236}">
                    <a16:creationId xmlns:a16="http://schemas.microsoft.com/office/drawing/2014/main" id="{D81DA021-29A0-059B-4CEE-3EB46FABBD66}"/>
                  </a:ext>
                </a:extLst>
              </p:cNvPr>
              <p:cNvSpPr>
                <a:spLocks noChangeAspect="1"/>
              </p:cNvSpPr>
              <p:nvPr/>
            </p:nvSpPr>
            <p:spPr>
              <a:xfrm>
                <a:off x="423204" y="51619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Oval 8211">
                <a:extLst>
                  <a:ext uri="{FF2B5EF4-FFF2-40B4-BE49-F238E27FC236}">
                    <a16:creationId xmlns:a16="http://schemas.microsoft.com/office/drawing/2014/main" id="{670B3444-1ECC-65E7-DD6B-9B8FBA6B06DE}"/>
                  </a:ext>
                </a:extLst>
              </p:cNvPr>
              <p:cNvSpPr>
                <a:spLocks noChangeAspect="1"/>
              </p:cNvSpPr>
              <p:nvPr/>
            </p:nvSpPr>
            <p:spPr>
              <a:xfrm>
                <a:off x="973038" y="497347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0" name="Oval 8199">
              <a:extLst>
                <a:ext uri="{FF2B5EF4-FFF2-40B4-BE49-F238E27FC236}">
                  <a16:creationId xmlns:a16="http://schemas.microsoft.com/office/drawing/2014/main" id="{6ED8B2A1-54F6-EAFA-230C-733E793A0357}"/>
                </a:ext>
              </a:extLst>
            </p:cNvPr>
            <p:cNvSpPr>
              <a:spLocks noChangeAspect="1"/>
            </p:cNvSpPr>
            <p:nvPr/>
          </p:nvSpPr>
          <p:spPr>
            <a:xfrm>
              <a:off x="1683635" y="85658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Oval 8200">
              <a:extLst>
                <a:ext uri="{FF2B5EF4-FFF2-40B4-BE49-F238E27FC236}">
                  <a16:creationId xmlns:a16="http://schemas.microsoft.com/office/drawing/2014/main" id="{0BF72A4B-D154-A1CE-4D15-52B095674D2C}"/>
                </a:ext>
              </a:extLst>
            </p:cNvPr>
            <p:cNvSpPr>
              <a:spLocks noChangeAspect="1"/>
            </p:cNvSpPr>
            <p:nvPr/>
          </p:nvSpPr>
          <p:spPr>
            <a:xfrm>
              <a:off x="1406110" y="868937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94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F712443-F71D-60FF-86F0-362D752C8C72}"/>
              </a:ext>
            </a:extLst>
          </p:cNvPr>
          <p:cNvSpPr>
            <a:spLocks noChangeAspect="1"/>
          </p:cNvSpPr>
          <p:nvPr/>
        </p:nvSpPr>
        <p:spPr>
          <a:xfrm>
            <a:off x="4429924" y="290178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758" name="TextBox 842757">
            <a:extLst>
              <a:ext uri="{FF2B5EF4-FFF2-40B4-BE49-F238E27FC236}">
                <a16:creationId xmlns:a16="http://schemas.microsoft.com/office/drawing/2014/main" id="{9EBBE43B-326A-412D-9159-4546496210EF}"/>
              </a:ext>
            </a:extLst>
          </p:cNvPr>
          <p:cNvSpPr txBox="1"/>
          <p:nvPr/>
        </p:nvSpPr>
        <p:spPr>
          <a:xfrm>
            <a:off x="5562600" y="2894659"/>
            <a:ext cx="304800" cy="461665"/>
          </a:xfrm>
          <a:prstGeom prst="rect">
            <a:avLst/>
          </a:prstGeom>
          <a:noFill/>
        </p:spPr>
        <p:txBody>
          <a:bodyPr wrap="square" rtlCol="0">
            <a:spAutoFit/>
          </a:bodyPr>
          <a:lstStyle/>
          <a:p>
            <a:r>
              <a:rPr lang="en-US" dirty="0"/>
              <a:t>a</a:t>
            </a:r>
          </a:p>
        </p:txBody>
      </p:sp>
      <p:cxnSp>
        <p:nvCxnSpPr>
          <p:cNvPr id="842756" name="Straight Arrow Connector 842755">
            <a:extLst>
              <a:ext uri="{FF2B5EF4-FFF2-40B4-BE49-F238E27FC236}">
                <a16:creationId xmlns:a16="http://schemas.microsoft.com/office/drawing/2014/main" id="{749A121D-FF83-470E-9D7F-7E6353F6B2E7}"/>
              </a:ext>
            </a:extLst>
          </p:cNvPr>
          <p:cNvCxnSpPr>
            <a:cxnSpLocks/>
          </p:cNvCxnSpPr>
          <p:nvPr/>
        </p:nvCxnSpPr>
        <p:spPr>
          <a:xfrm>
            <a:off x="2909385" y="2967908"/>
            <a:ext cx="3200400"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42757" name="TextBox 842756">
            <a:extLst>
              <a:ext uri="{FF2B5EF4-FFF2-40B4-BE49-F238E27FC236}">
                <a16:creationId xmlns:a16="http://schemas.microsoft.com/office/drawing/2014/main" id="{A287F0E3-44C0-4BC4-B2E1-CC0FE48E04F8}"/>
              </a:ext>
            </a:extLst>
          </p:cNvPr>
          <p:cNvSpPr txBox="1"/>
          <p:nvPr/>
        </p:nvSpPr>
        <p:spPr>
          <a:xfrm>
            <a:off x="6256013" y="2737076"/>
            <a:ext cx="510076" cy="461665"/>
          </a:xfrm>
          <a:prstGeom prst="rect">
            <a:avLst/>
          </a:prstGeom>
          <a:noFill/>
        </p:spPr>
        <p:txBody>
          <a:bodyPr wrap="none" rtlCol="0">
            <a:spAutoFit/>
          </a:bodyPr>
          <a:lstStyle/>
          <a:p>
            <a:r>
              <a:rPr lang="en-US" dirty="0"/>
              <a:t>A</a:t>
            </a:r>
            <a:r>
              <a:rPr lang="en-US" baseline="-25000" dirty="0"/>
              <a:t>+</a:t>
            </a:r>
          </a:p>
        </p:txBody>
      </p:sp>
      <p:sp>
        <p:nvSpPr>
          <p:cNvPr id="231" name="TextBox 230">
            <a:extLst>
              <a:ext uri="{FF2B5EF4-FFF2-40B4-BE49-F238E27FC236}">
                <a16:creationId xmlns:a16="http://schemas.microsoft.com/office/drawing/2014/main" id="{419EEA9E-8FEF-49DA-8141-D7F84DC9DE76}"/>
              </a:ext>
            </a:extLst>
          </p:cNvPr>
          <p:cNvSpPr txBox="1"/>
          <p:nvPr/>
        </p:nvSpPr>
        <p:spPr>
          <a:xfrm>
            <a:off x="2286000" y="2728043"/>
            <a:ext cx="458780" cy="461665"/>
          </a:xfrm>
          <a:prstGeom prst="rect">
            <a:avLst/>
          </a:prstGeom>
          <a:noFill/>
        </p:spPr>
        <p:txBody>
          <a:bodyPr wrap="none" rtlCol="0">
            <a:spAutoFit/>
          </a:bodyPr>
          <a:lstStyle/>
          <a:p>
            <a:r>
              <a:rPr lang="en-US" dirty="0"/>
              <a:t>A</a:t>
            </a:r>
            <a:r>
              <a:rPr lang="en-US" baseline="-25000" dirty="0"/>
              <a:t>-</a:t>
            </a:r>
          </a:p>
        </p:txBody>
      </p:sp>
      <p:sp>
        <p:nvSpPr>
          <p:cNvPr id="842759" name="Oval 842758">
            <a:extLst>
              <a:ext uri="{FF2B5EF4-FFF2-40B4-BE49-F238E27FC236}">
                <a16:creationId xmlns:a16="http://schemas.microsoft.com/office/drawing/2014/main" id="{A115788D-8880-4868-9BB1-2BCBB69006A7}"/>
              </a:ext>
            </a:extLst>
          </p:cNvPr>
          <p:cNvSpPr>
            <a:spLocks noChangeAspect="1"/>
          </p:cNvSpPr>
          <p:nvPr/>
        </p:nvSpPr>
        <p:spPr>
          <a:xfrm>
            <a:off x="6185985" y="289932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C01958AC-45AD-42FC-AEE6-0FAB1B4CC4BF}"/>
              </a:ext>
            </a:extLst>
          </p:cNvPr>
          <p:cNvSpPr>
            <a:spLocks noChangeAspect="1"/>
          </p:cNvSpPr>
          <p:nvPr/>
        </p:nvSpPr>
        <p:spPr>
          <a:xfrm>
            <a:off x="2696025" y="289932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4F259C01-83CD-4F6E-82A9-DFD42B0F57E4}"/>
              </a:ext>
            </a:extLst>
          </p:cNvPr>
          <p:cNvSpPr txBox="1"/>
          <p:nvPr/>
        </p:nvSpPr>
        <p:spPr>
          <a:xfrm>
            <a:off x="4254547" y="689558"/>
            <a:ext cx="510076" cy="461665"/>
          </a:xfrm>
          <a:prstGeom prst="rect">
            <a:avLst/>
          </a:prstGeom>
          <a:noFill/>
        </p:spPr>
        <p:txBody>
          <a:bodyPr wrap="none" rtlCol="0">
            <a:spAutoFit/>
          </a:bodyPr>
          <a:lstStyle/>
          <a:p>
            <a:r>
              <a:rPr lang="en-US" dirty="0"/>
              <a:t>B</a:t>
            </a:r>
            <a:r>
              <a:rPr lang="en-US" baseline="-25000" dirty="0"/>
              <a:t>+</a:t>
            </a:r>
          </a:p>
        </p:txBody>
      </p:sp>
      <p:sp>
        <p:nvSpPr>
          <p:cNvPr id="239" name="TextBox 238">
            <a:extLst>
              <a:ext uri="{FF2B5EF4-FFF2-40B4-BE49-F238E27FC236}">
                <a16:creationId xmlns:a16="http://schemas.microsoft.com/office/drawing/2014/main" id="{689EE89E-F574-43FB-9996-757E0F25583C}"/>
              </a:ext>
            </a:extLst>
          </p:cNvPr>
          <p:cNvSpPr txBox="1"/>
          <p:nvPr/>
        </p:nvSpPr>
        <p:spPr>
          <a:xfrm>
            <a:off x="4317963" y="4651109"/>
            <a:ext cx="458780" cy="461665"/>
          </a:xfrm>
          <a:prstGeom prst="rect">
            <a:avLst/>
          </a:prstGeom>
          <a:noFill/>
        </p:spPr>
        <p:txBody>
          <a:bodyPr wrap="none" rtlCol="0">
            <a:spAutoFit/>
          </a:bodyPr>
          <a:lstStyle/>
          <a:p>
            <a:r>
              <a:rPr lang="en-US" dirty="0"/>
              <a:t>B</a:t>
            </a:r>
            <a:r>
              <a:rPr lang="en-US" baseline="-25000" dirty="0"/>
              <a:t>-</a:t>
            </a:r>
          </a:p>
        </p:txBody>
      </p:sp>
      <p:cxnSp>
        <p:nvCxnSpPr>
          <p:cNvPr id="237" name="Straight Arrow Connector 236">
            <a:extLst>
              <a:ext uri="{FF2B5EF4-FFF2-40B4-BE49-F238E27FC236}">
                <a16:creationId xmlns:a16="http://schemas.microsoft.com/office/drawing/2014/main" id="{316E5DFE-465F-4C6F-B0FE-98057647142C}"/>
              </a:ext>
            </a:extLst>
          </p:cNvPr>
          <p:cNvCxnSpPr>
            <a:cxnSpLocks/>
          </p:cNvCxnSpPr>
          <p:nvPr/>
        </p:nvCxnSpPr>
        <p:spPr>
          <a:xfrm rot="16200000">
            <a:off x="2893077" y="2902974"/>
            <a:ext cx="3200400"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E9494927-3950-4CAF-BAA6-17F0AB6A6BAF}"/>
              </a:ext>
            </a:extLst>
          </p:cNvPr>
          <p:cNvSpPr>
            <a:spLocks noChangeAspect="1"/>
          </p:cNvSpPr>
          <p:nvPr/>
        </p:nvSpPr>
        <p:spPr>
          <a:xfrm rot="16200000">
            <a:off x="4424697" y="1150375"/>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1B44B9F5-93B2-4602-BB98-321699C35932}"/>
              </a:ext>
            </a:extLst>
          </p:cNvPr>
          <p:cNvSpPr>
            <a:spLocks noChangeAspect="1"/>
          </p:cNvSpPr>
          <p:nvPr/>
        </p:nvSpPr>
        <p:spPr>
          <a:xfrm rot="16200000">
            <a:off x="4424697" y="457937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Arrow Connector 245">
            <a:extLst>
              <a:ext uri="{FF2B5EF4-FFF2-40B4-BE49-F238E27FC236}">
                <a16:creationId xmlns:a16="http://schemas.microsoft.com/office/drawing/2014/main" id="{FCF6BAD5-7331-4587-9309-88FB0818A854}"/>
              </a:ext>
            </a:extLst>
          </p:cNvPr>
          <p:cNvCxnSpPr>
            <a:cxnSpLocks/>
          </p:cNvCxnSpPr>
          <p:nvPr/>
        </p:nvCxnSpPr>
        <p:spPr>
          <a:xfrm>
            <a:off x="4627885" y="1334062"/>
            <a:ext cx="1481900" cy="1494399"/>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C4665C18-E217-4277-A2F7-C1EA0BA32D2E}"/>
              </a:ext>
            </a:extLst>
          </p:cNvPr>
          <p:cNvSpPr txBox="1"/>
          <p:nvPr/>
        </p:nvSpPr>
        <p:spPr>
          <a:xfrm>
            <a:off x="4953000" y="1295400"/>
            <a:ext cx="304800" cy="461665"/>
          </a:xfrm>
          <a:prstGeom prst="rect">
            <a:avLst/>
          </a:prstGeom>
          <a:noFill/>
        </p:spPr>
        <p:txBody>
          <a:bodyPr wrap="square" rtlCol="0">
            <a:spAutoFit/>
          </a:bodyPr>
          <a:lstStyle/>
          <a:p>
            <a:r>
              <a:rPr lang="en-US" dirty="0"/>
              <a:t>c</a:t>
            </a:r>
          </a:p>
        </p:txBody>
      </p:sp>
      <p:cxnSp>
        <p:nvCxnSpPr>
          <p:cNvPr id="250" name="Straight Arrow Connector 249">
            <a:extLst>
              <a:ext uri="{FF2B5EF4-FFF2-40B4-BE49-F238E27FC236}">
                <a16:creationId xmlns:a16="http://schemas.microsoft.com/office/drawing/2014/main" id="{BAF1BA51-4F1A-4919-915F-5D3FECDCCA9D}"/>
              </a:ext>
            </a:extLst>
          </p:cNvPr>
          <p:cNvCxnSpPr>
            <a:cxnSpLocks/>
          </p:cNvCxnSpPr>
          <p:nvPr/>
        </p:nvCxnSpPr>
        <p:spPr>
          <a:xfrm flipH="1" flipV="1">
            <a:off x="2848477" y="3127818"/>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16AF4D96-C743-4174-A696-B57449DEF3A6}"/>
              </a:ext>
            </a:extLst>
          </p:cNvPr>
          <p:cNvCxnSpPr>
            <a:cxnSpLocks/>
          </p:cNvCxnSpPr>
          <p:nvPr/>
        </p:nvCxnSpPr>
        <p:spPr>
          <a:xfrm flipH="1">
            <a:off x="2848477" y="1334062"/>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195065A9-C6FA-41AA-8041-75141647368B}"/>
              </a:ext>
            </a:extLst>
          </p:cNvPr>
          <p:cNvCxnSpPr>
            <a:cxnSpLocks/>
          </p:cNvCxnSpPr>
          <p:nvPr/>
        </p:nvCxnSpPr>
        <p:spPr>
          <a:xfrm flipV="1">
            <a:off x="4635026" y="3099538"/>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895CD8A-D304-44BF-916A-17C0005FCD0C}"/>
              </a:ext>
            </a:extLst>
          </p:cNvPr>
          <p:cNvSpPr txBox="1"/>
          <p:nvPr/>
        </p:nvSpPr>
        <p:spPr>
          <a:xfrm>
            <a:off x="152400" y="5444135"/>
            <a:ext cx="2130711" cy="369332"/>
          </a:xfrm>
          <a:prstGeom prst="rect">
            <a:avLst/>
          </a:prstGeom>
          <a:noFill/>
        </p:spPr>
        <p:txBody>
          <a:bodyPr wrap="none" rtlCol="0">
            <a:spAutoFit/>
          </a:bodyPr>
          <a:lstStyle/>
          <a:p>
            <a:r>
              <a:rPr lang="en-US" sz="1800" dirty="0"/>
              <a:t>Euclidean: c</a:t>
            </a:r>
            <a:r>
              <a:rPr lang="en-US" sz="1800" baseline="30000" dirty="0"/>
              <a:t>2</a:t>
            </a:r>
            <a:r>
              <a:rPr lang="en-US" sz="1800" dirty="0"/>
              <a:t> = 2a</a:t>
            </a:r>
            <a:r>
              <a:rPr lang="en-US" sz="1800" baseline="30000" dirty="0"/>
              <a:t>2</a:t>
            </a:r>
            <a:endParaRPr lang="en-US" sz="1800" dirty="0"/>
          </a:p>
        </p:txBody>
      </p:sp>
      <p:sp>
        <p:nvSpPr>
          <p:cNvPr id="28" name="TextBox 27">
            <a:extLst>
              <a:ext uri="{FF2B5EF4-FFF2-40B4-BE49-F238E27FC236}">
                <a16:creationId xmlns:a16="http://schemas.microsoft.com/office/drawing/2014/main" id="{28D23FB9-C3D0-4E52-9D30-1F7DF614D830}"/>
              </a:ext>
            </a:extLst>
          </p:cNvPr>
          <p:cNvSpPr txBox="1"/>
          <p:nvPr/>
        </p:nvSpPr>
        <p:spPr>
          <a:xfrm>
            <a:off x="152400" y="5860807"/>
            <a:ext cx="2079415" cy="369332"/>
          </a:xfrm>
          <a:prstGeom prst="rect">
            <a:avLst/>
          </a:prstGeom>
          <a:noFill/>
        </p:spPr>
        <p:txBody>
          <a:bodyPr wrap="none" rtlCol="0">
            <a:spAutoFit/>
          </a:bodyPr>
          <a:lstStyle/>
          <a:p>
            <a:r>
              <a:rPr lang="en-US" sz="1800" dirty="0"/>
              <a:t>Spherical: c</a:t>
            </a:r>
            <a:r>
              <a:rPr lang="en-US" sz="1800" baseline="30000" dirty="0"/>
              <a:t>2</a:t>
            </a:r>
            <a:r>
              <a:rPr lang="en-US" sz="1800" dirty="0"/>
              <a:t> &lt; 2a</a:t>
            </a:r>
            <a:r>
              <a:rPr lang="en-US" sz="1800" baseline="30000" dirty="0"/>
              <a:t>2</a:t>
            </a:r>
            <a:endParaRPr lang="en-US" sz="1800" dirty="0"/>
          </a:p>
        </p:txBody>
      </p:sp>
      <p:sp>
        <p:nvSpPr>
          <p:cNvPr id="29" name="TextBox 28">
            <a:extLst>
              <a:ext uri="{FF2B5EF4-FFF2-40B4-BE49-F238E27FC236}">
                <a16:creationId xmlns:a16="http://schemas.microsoft.com/office/drawing/2014/main" id="{DE0A5281-2DE9-442F-A992-55147C66EB81}"/>
              </a:ext>
            </a:extLst>
          </p:cNvPr>
          <p:cNvSpPr txBox="1"/>
          <p:nvPr/>
        </p:nvSpPr>
        <p:spPr>
          <a:xfrm>
            <a:off x="152400" y="6277479"/>
            <a:ext cx="2207656" cy="369332"/>
          </a:xfrm>
          <a:prstGeom prst="rect">
            <a:avLst/>
          </a:prstGeom>
          <a:noFill/>
        </p:spPr>
        <p:txBody>
          <a:bodyPr wrap="none" rtlCol="0">
            <a:spAutoFit/>
          </a:bodyPr>
          <a:lstStyle/>
          <a:p>
            <a:r>
              <a:rPr lang="en-US" sz="1800" dirty="0"/>
              <a:t>Hyperbolic: c</a:t>
            </a:r>
            <a:r>
              <a:rPr lang="en-US" sz="1800" baseline="30000" dirty="0"/>
              <a:t>2</a:t>
            </a:r>
            <a:r>
              <a:rPr lang="en-US" sz="1800" dirty="0"/>
              <a:t> &gt; 2a</a:t>
            </a:r>
            <a:r>
              <a:rPr lang="en-US" sz="1800" baseline="30000" dirty="0"/>
              <a:t>2</a:t>
            </a:r>
            <a:endParaRPr lang="en-US" sz="1800" dirty="0"/>
          </a:p>
        </p:txBody>
      </p:sp>
      <p:sp>
        <p:nvSpPr>
          <p:cNvPr id="23" name="TextBox 22">
            <a:extLst>
              <a:ext uri="{FF2B5EF4-FFF2-40B4-BE49-F238E27FC236}">
                <a16:creationId xmlns:a16="http://schemas.microsoft.com/office/drawing/2014/main" id="{2BB9E34C-539F-4877-8484-61986C45E1D6}"/>
              </a:ext>
            </a:extLst>
          </p:cNvPr>
          <p:cNvSpPr txBox="1"/>
          <p:nvPr/>
        </p:nvSpPr>
        <p:spPr>
          <a:xfrm>
            <a:off x="2667000" y="5806484"/>
            <a:ext cx="2791149" cy="369332"/>
          </a:xfrm>
          <a:prstGeom prst="rect">
            <a:avLst/>
          </a:prstGeom>
          <a:noFill/>
        </p:spPr>
        <p:txBody>
          <a:bodyPr wrap="none" rtlCol="0">
            <a:spAutoFit/>
          </a:bodyPr>
          <a:lstStyle/>
          <a:p>
            <a:r>
              <a:rPr lang="en-US" sz="1800" dirty="0" err="1"/>
              <a:t>Minkowski</a:t>
            </a:r>
            <a:r>
              <a:rPr lang="en-US" sz="1800" dirty="0"/>
              <a:t> (p&gt;2): c</a:t>
            </a:r>
            <a:r>
              <a:rPr lang="en-US" sz="1800" baseline="30000" dirty="0"/>
              <a:t>2</a:t>
            </a:r>
            <a:r>
              <a:rPr lang="en-US" sz="1800" dirty="0"/>
              <a:t> &lt; 2a</a:t>
            </a:r>
            <a:r>
              <a:rPr lang="en-US" sz="1800" baseline="30000" dirty="0"/>
              <a:t>2</a:t>
            </a:r>
            <a:endParaRPr lang="en-US" sz="1800" dirty="0"/>
          </a:p>
        </p:txBody>
      </p:sp>
      <p:grpSp>
        <p:nvGrpSpPr>
          <p:cNvPr id="6" name="Group 5">
            <a:extLst>
              <a:ext uri="{FF2B5EF4-FFF2-40B4-BE49-F238E27FC236}">
                <a16:creationId xmlns:a16="http://schemas.microsoft.com/office/drawing/2014/main" id="{40B2C78D-F966-45DD-8F1F-BF618A866118}"/>
              </a:ext>
            </a:extLst>
          </p:cNvPr>
          <p:cNvGrpSpPr/>
          <p:nvPr/>
        </p:nvGrpSpPr>
        <p:grpSpPr>
          <a:xfrm>
            <a:off x="3503232" y="1981201"/>
            <a:ext cx="1954143" cy="1936463"/>
            <a:chOff x="1598232" y="1981201"/>
            <a:chExt cx="1954143" cy="1936463"/>
          </a:xfrm>
        </p:grpSpPr>
        <p:sp>
          <p:nvSpPr>
            <p:cNvPr id="26" name="Oval 25">
              <a:extLst>
                <a:ext uri="{FF2B5EF4-FFF2-40B4-BE49-F238E27FC236}">
                  <a16:creationId xmlns:a16="http://schemas.microsoft.com/office/drawing/2014/main" id="{F7CAC5DC-A844-4851-BD5F-3E1F07B12F55}"/>
                </a:ext>
              </a:extLst>
            </p:cNvPr>
            <p:cNvSpPr>
              <a:spLocks noChangeAspect="1"/>
            </p:cNvSpPr>
            <p:nvPr/>
          </p:nvSpPr>
          <p:spPr>
            <a:xfrm rot="16200000">
              <a:off x="3375883" y="1987107"/>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E27EE1-CE75-4246-ABF7-794963C313BD}"/>
                </a:ext>
              </a:extLst>
            </p:cNvPr>
            <p:cNvSpPr>
              <a:spLocks noChangeAspect="1"/>
            </p:cNvSpPr>
            <p:nvPr/>
          </p:nvSpPr>
          <p:spPr>
            <a:xfrm rot="16200000">
              <a:off x="3415215" y="3736748"/>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1FB8FA-2FEE-4EF0-A63D-D45C2CE2D545}"/>
                </a:ext>
              </a:extLst>
            </p:cNvPr>
            <p:cNvSpPr>
              <a:spLocks noChangeAspect="1"/>
            </p:cNvSpPr>
            <p:nvPr/>
          </p:nvSpPr>
          <p:spPr>
            <a:xfrm rot="16200000">
              <a:off x="1619864" y="1981201"/>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7613E98-8B36-4F6E-B581-C9D39C831B59}"/>
                </a:ext>
              </a:extLst>
            </p:cNvPr>
            <p:cNvSpPr>
              <a:spLocks noChangeAspect="1"/>
            </p:cNvSpPr>
            <p:nvPr/>
          </p:nvSpPr>
          <p:spPr>
            <a:xfrm rot="16200000">
              <a:off x="1598232" y="3780504"/>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B3B9C8CC-C8BD-43CC-ADC0-462001BFF72B}"/>
                </a:ext>
              </a:extLst>
            </p:cNvPr>
            <p:cNvCxnSpPr>
              <a:cxnSpLocks/>
            </p:cNvCxnSpPr>
            <p:nvPr/>
          </p:nvCxnSpPr>
          <p:spPr>
            <a:xfrm>
              <a:off x="1820468" y="2189437"/>
              <a:ext cx="1554480" cy="1554480"/>
            </a:xfrm>
            <a:prstGeom prst="straightConnector1">
              <a:avLst/>
            </a:prstGeom>
            <a:ln w="19050">
              <a:solidFill>
                <a:srgbClr val="00B0F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F0025A6-43B3-4253-A51C-B1E4CC3B9F7F}"/>
                </a:ext>
              </a:extLst>
            </p:cNvPr>
            <p:cNvCxnSpPr>
              <a:cxnSpLocks/>
            </p:cNvCxnSpPr>
            <p:nvPr/>
          </p:nvCxnSpPr>
          <p:spPr>
            <a:xfrm flipV="1">
              <a:off x="1821424" y="2179320"/>
              <a:ext cx="1554480" cy="1554480"/>
            </a:xfrm>
            <a:prstGeom prst="straightConnector1">
              <a:avLst/>
            </a:prstGeom>
            <a:ln w="19050">
              <a:solidFill>
                <a:srgbClr val="00B0F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685D846-E2ED-4A51-B324-D3DA96871F32}"/>
                </a:ext>
              </a:extLst>
            </p:cNvPr>
            <p:cNvCxnSpPr>
              <a:cxnSpLocks/>
            </p:cNvCxnSpPr>
            <p:nvPr/>
          </p:nvCxnSpPr>
          <p:spPr>
            <a:xfrm flipH="1" flipV="1">
              <a:off x="3467678" y="2144146"/>
              <a:ext cx="0" cy="1523286"/>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0DE48DE-8D48-4F74-92F8-FEF455BFB807}"/>
                </a:ext>
              </a:extLst>
            </p:cNvPr>
            <p:cNvCxnSpPr>
              <a:cxnSpLocks/>
            </p:cNvCxnSpPr>
            <p:nvPr/>
          </p:nvCxnSpPr>
          <p:spPr>
            <a:xfrm flipH="1" flipV="1">
              <a:off x="1676400" y="2190136"/>
              <a:ext cx="0" cy="1523286"/>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FB5D240-8E7D-49FF-B27F-4BAB16BEE0BD}"/>
                </a:ext>
              </a:extLst>
            </p:cNvPr>
            <p:cNvCxnSpPr>
              <a:cxnSpLocks/>
            </p:cNvCxnSpPr>
            <p:nvPr/>
          </p:nvCxnSpPr>
          <p:spPr>
            <a:xfrm flipH="1" flipV="1">
              <a:off x="1814444" y="2050495"/>
              <a:ext cx="1527048" cy="0"/>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544586-4F73-4375-8A25-3B5A080F9FAC}"/>
                </a:ext>
              </a:extLst>
            </p:cNvPr>
            <p:cNvCxnSpPr>
              <a:cxnSpLocks/>
            </p:cNvCxnSpPr>
            <p:nvPr/>
          </p:nvCxnSpPr>
          <p:spPr>
            <a:xfrm flipH="1" flipV="1">
              <a:off x="1809136" y="3824748"/>
              <a:ext cx="1527048" cy="0"/>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0AE55DD2-2D4C-4314-A5B8-C334ED753869}"/>
              </a:ext>
            </a:extLst>
          </p:cNvPr>
          <p:cNvGrpSpPr/>
          <p:nvPr/>
        </p:nvGrpSpPr>
        <p:grpSpPr>
          <a:xfrm>
            <a:off x="2667001" y="6147801"/>
            <a:ext cx="5571029" cy="414965"/>
            <a:chOff x="2667001" y="6147801"/>
            <a:chExt cx="5571029" cy="414965"/>
          </a:xfrm>
        </p:grpSpPr>
        <p:sp>
          <p:nvSpPr>
            <p:cNvPr id="24" name="TextBox 23">
              <a:extLst>
                <a:ext uri="{FF2B5EF4-FFF2-40B4-BE49-F238E27FC236}">
                  <a16:creationId xmlns:a16="http://schemas.microsoft.com/office/drawing/2014/main" id="{4BB73F85-E7BE-4C08-8D0D-7B2A5880DBD6}"/>
                </a:ext>
              </a:extLst>
            </p:cNvPr>
            <p:cNvSpPr txBox="1"/>
            <p:nvPr/>
          </p:nvSpPr>
          <p:spPr>
            <a:xfrm>
              <a:off x="2667001" y="6193434"/>
              <a:ext cx="2791149" cy="369332"/>
            </a:xfrm>
            <a:prstGeom prst="rect">
              <a:avLst/>
            </a:prstGeom>
            <a:noFill/>
          </p:spPr>
          <p:txBody>
            <a:bodyPr wrap="none" rtlCol="0">
              <a:spAutoFit/>
            </a:bodyPr>
            <a:lstStyle/>
            <a:p>
              <a:r>
                <a:rPr lang="en-US" sz="1800" dirty="0" err="1"/>
                <a:t>Minkowski</a:t>
              </a:r>
              <a:r>
                <a:rPr lang="en-US" sz="1800" dirty="0"/>
                <a:t> (p&lt;2): c</a:t>
              </a:r>
              <a:r>
                <a:rPr lang="en-US" sz="1800" baseline="30000" dirty="0"/>
                <a:t>2</a:t>
              </a:r>
              <a:r>
                <a:rPr lang="en-US" sz="1800" dirty="0"/>
                <a:t> &gt; 2a</a:t>
              </a:r>
              <a:r>
                <a:rPr lang="en-US" sz="1800" baseline="30000" dirty="0"/>
                <a:t>2</a:t>
              </a:r>
              <a:endParaRPr lang="en-US" sz="1800" dirty="0"/>
            </a:p>
          </p:txBody>
        </p:sp>
        <p:sp>
          <p:nvSpPr>
            <p:cNvPr id="2" name="TextBox 1">
              <a:extLst>
                <a:ext uri="{FF2B5EF4-FFF2-40B4-BE49-F238E27FC236}">
                  <a16:creationId xmlns:a16="http://schemas.microsoft.com/office/drawing/2014/main" id="{D4B67B50-5F27-4B1D-AE88-4B4CB8C6D9C1}"/>
                </a:ext>
              </a:extLst>
            </p:cNvPr>
            <p:cNvSpPr txBox="1"/>
            <p:nvPr/>
          </p:nvSpPr>
          <p:spPr>
            <a:xfrm>
              <a:off x="5329862" y="6147801"/>
              <a:ext cx="2908168" cy="400110"/>
            </a:xfrm>
            <a:prstGeom prst="rect">
              <a:avLst/>
            </a:prstGeom>
            <a:noFill/>
          </p:spPr>
          <p:txBody>
            <a:bodyPr wrap="none" rtlCol="0">
              <a:spAutoFit/>
            </a:bodyPr>
            <a:lstStyle/>
            <a:p>
              <a:r>
                <a:rPr lang="en-US" sz="2000" dirty="0"/>
                <a:t>(p=1: Manhattan metric)</a:t>
              </a:r>
            </a:p>
          </p:txBody>
        </p:sp>
      </p:grpSp>
      <p:sp>
        <p:nvSpPr>
          <p:cNvPr id="4" name="Title 3">
            <a:extLst>
              <a:ext uri="{FF2B5EF4-FFF2-40B4-BE49-F238E27FC236}">
                <a16:creationId xmlns:a16="http://schemas.microsoft.com/office/drawing/2014/main" id="{514C4877-23E8-4CD3-809D-1A72CD317154}"/>
              </a:ext>
            </a:extLst>
          </p:cNvPr>
          <p:cNvSpPr>
            <a:spLocks noGrp="1"/>
          </p:cNvSpPr>
          <p:nvPr>
            <p:ph type="title"/>
          </p:nvPr>
        </p:nvSpPr>
        <p:spPr>
          <a:xfrm>
            <a:off x="491251" y="-152400"/>
            <a:ext cx="8229600" cy="1143000"/>
          </a:xfrm>
        </p:spPr>
        <p:txBody>
          <a:bodyPr/>
          <a:lstStyle/>
          <a:p>
            <a:r>
              <a:rPr lang="en-US" sz="3200" dirty="0"/>
              <a:t>Back to the Toy Scenario</a:t>
            </a:r>
          </a:p>
        </p:txBody>
      </p:sp>
    </p:spTree>
    <p:extLst>
      <p:ext uri="{BB962C8B-B14F-4D97-AF65-F5344CB8AC3E}">
        <p14:creationId xmlns:p14="http://schemas.microsoft.com/office/powerpoint/2010/main" val="42052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152400"/>
            <a:ext cx="8305800" cy="1143000"/>
          </a:xfrm>
        </p:spPr>
        <p:txBody>
          <a:bodyPr/>
          <a:lstStyle/>
          <a:p>
            <a:r>
              <a:rPr lang="en-US" altLang="en-US" sz="3200" dirty="0"/>
              <a:t>We can use geometry in (at least) two ways:</a:t>
            </a:r>
          </a:p>
        </p:txBody>
      </p:sp>
      <p:sp>
        <p:nvSpPr>
          <p:cNvPr id="842757" name="Rectangle 5"/>
          <p:cNvSpPr>
            <a:spLocks noGrp="1" noChangeArrowheads="1"/>
          </p:cNvSpPr>
          <p:nvPr>
            <p:ph type="body" idx="1"/>
          </p:nvPr>
        </p:nvSpPr>
        <p:spPr>
          <a:xfrm>
            <a:off x="0" y="1676400"/>
            <a:ext cx="8839200" cy="3352800"/>
          </a:xfrm>
        </p:spPr>
        <p:txBody>
          <a:bodyPr/>
          <a:lstStyle/>
          <a:p>
            <a:r>
              <a:rPr lang="en-US" altLang="en-US" sz="2400" dirty="0"/>
              <a:t>Dimension reduction</a:t>
            </a:r>
          </a:p>
          <a:p>
            <a:pPr lvl="1"/>
            <a:r>
              <a:rPr lang="en-US" altLang="en-US" sz="2000" dirty="0"/>
              <a:t>We can acquire vast datasets, typically spatiotemporal, and need to make sense of it </a:t>
            </a:r>
          </a:p>
          <a:p>
            <a:pPr lvl="1"/>
            <a:r>
              <a:rPr lang="en-US" altLang="en-US" sz="2000" dirty="0">
                <a:solidFill>
                  <a:srgbClr val="FF0000"/>
                </a:solidFill>
              </a:rPr>
              <a:t>Vector-space formalisms are appropriate</a:t>
            </a:r>
          </a:p>
          <a:p>
            <a:pPr marL="0" indent="0">
              <a:buNone/>
            </a:pPr>
            <a:endParaRPr lang="en-US" altLang="en-US" sz="2400" baseline="30000" dirty="0"/>
          </a:p>
          <a:p>
            <a:r>
              <a:rPr lang="en-US" altLang="en-US" sz="2400" dirty="0"/>
              <a:t>Understand neural underpinnings of behavior and perception</a:t>
            </a:r>
          </a:p>
          <a:p>
            <a:pPr lvl="1"/>
            <a:r>
              <a:rPr lang="en-US" altLang="en-US" sz="2000" dirty="0"/>
              <a:t>The guiding principle is that similar percepts correspond to similar activity patterns</a:t>
            </a:r>
          </a:p>
          <a:p>
            <a:pPr lvl="1"/>
            <a:r>
              <a:rPr lang="en-US" altLang="en-US" sz="2000" dirty="0">
                <a:solidFill>
                  <a:srgbClr val="FF0000"/>
                </a:solidFill>
              </a:rPr>
              <a:t>We need to think about what we mean by “similar”</a:t>
            </a:r>
          </a:p>
          <a:p>
            <a:pPr lvl="1"/>
            <a:r>
              <a:rPr lang="en-US" altLang="en-US" sz="2000" dirty="0">
                <a:solidFill>
                  <a:srgbClr val="FF0000"/>
                </a:solidFill>
              </a:rPr>
              <a:t>Vector space formalisms may, or may not, be appropriate</a:t>
            </a:r>
          </a:p>
          <a:p>
            <a:endParaRPr lang="en-US" altLang="en-US" sz="2400" dirty="0"/>
          </a:p>
          <a:p>
            <a:endParaRPr lang="en-US" altLang="en-US" sz="2400" dirty="0"/>
          </a:p>
          <a:p>
            <a:pPr marL="0" indent="0">
              <a:buNone/>
            </a:pPr>
            <a:endParaRPr lang="en-US" altLang="en-US" sz="2400" baseline="30000" dirty="0"/>
          </a:p>
        </p:txBody>
      </p:sp>
    </p:spTree>
    <p:extLst>
      <p:ext uri="{BB962C8B-B14F-4D97-AF65-F5344CB8AC3E}">
        <p14:creationId xmlns:p14="http://schemas.microsoft.com/office/powerpoint/2010/main" val="21126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27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27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275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275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275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27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7"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08FEF9F-42EA-39D5-66C0-670D4BAA8792}"/>
              </a:ext>
            </a:extLst>
          </p:cNvPr>
          <p:cNvSpPr>
            <a:spLocks noChangeAspect="1"/>
          </p:cNvSpPr>
          <p:nvPr/>
        </p:nvSpPr>
        <p:spPr>
          <a:xfrm>
            <a:off x="2514600" y="25146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4"/>
          <p:cNvSpPr>
            <a:spLocks noGrp="1" noChangeArrowheads="1"/>
          </p:cNvSpPr>
          <p:nvPr>
            <p:ph type="title"/>
          </p:nvPr>
        </p:nvSpPr>
        <p:spPr>
          <a:xfrm>
            <a:off x="-152400" y="-158201"/>
            <a:ext cx="9788525" cy="1143000"/>
          </a:xfrm>
        </p:spPr>
        <p:txBody>
          <a:bodyPr/>
          <a:lstStyle/>
          <a:p>
            <a:endParaRPr lang="en-US" altLang="en-US" sz="3200" dirty="0"/>
          </a:p>
        </p:txBody>
      </p:sp>
      <p:grpSp>
        <p:nvGrpSpPr>
          <p:cNvPr id="2" name="Group 1">
            <a:extLst>
              <a:ext uri="{FF2B5EF4-FFF2-40B4-BE49-F238E27FC236}">
                <a16:creationId xmlns:a16="http://schemas.microsoft.com/office/drawing/2014/main" id="{A8E993E6-805B-479B-949A-F8B0155915EA}"/>
              </a:ext>
            </a:extLst>
          </p:cNvPr>
          <p:cNvGrpSpPr/>
          <p:nvPr/>
        </p:nvGrpSpPr>
        <p:grpSpPr>
          <a:xfrm>
            <a:off x="3583544" y="3810000"/>
            <a:ext cx="2207656" cy="1202676"/>
            <a:chOff x="152400" y="4876800"/>
            <a:chExt cx="2207656" cy="1202676"/>
          </a:xfrm>
        </p:grpSpPr>
        <p:sp>
          <p:nvSpPr>
            <p:cNvPr id="27" name="TextBox 26">
              <a:extLst>
                <a:ext uri="{FF2B5EF4-FFF2-40B4-BE49-F238E27FC236}">
                  <a16:creationId xmlns:a16="http://schemas.microsoft.com/office/drawing/2014/main" id="{D895CD8A-D304-44BF-916A-17C0005FCD0C}"/>
                </a:ext>
              </a:extLst>
            </p:cNvPr>
            <p:cNvSpPr txBox="1"/>
            <p:nvPr/>
          </p:nvSpPr>
          <p:spPr>
            <a:xfrm>
              <a:off x="152400" y="4876800"/>
              <a:ext cx="2130711" cy="369332"/>
            </a:xfrm>
            <a:prstGeom prst="rect">
              <a:avLst/>
            </a:prstGeom>
            <a:noFill/>
          </p:spPr>
          <p:txBody>
            <a:bodyPr wrap="none" rtlCol="0">
              <a:spAutoFit/>
            </a:bodyPr>
            <a:lstStyle/>
            <a:p>
              <a:r>
                <a:rPr lang="en-US" sz="1800" dirty="0"/>
                <a:t>Euclidean: c</a:t>
              </a:r>
              <a:r>
                <a:rPr lang="en-US" sz="1800" baseline="30000" dirty="0"/>
                <a:t>2</a:t>
              </a:r>
              <a:r>
                <a:rPr lang="en-US" sz="1800" dirty="0"/>
                <a:t> = 2a</a:t>
              </a:r>
              <a:r>
                <a:rPr lang="en-US" sz="1800" baseline="30000" dirty="0"/>
                <a:t>2</a:t>
              </a:r>
              <a:endParaRPr lang="en-US" sz="1800" dirty="0"/>
            </a:p>
          </p:txBody>
        </p:sp>
        <p:sp>
          <p:nvSpPr>
            <p:cNvPr id="28" name="TextBox 27">
              <a:extLst>
                <a:ext uri="{FF2B5EF4-FFF2-40B4-BE49-F238E27FC236}">
                  <a16:creationId xmlns:a16="http://schemas.microsoft.com/office/drawing/2014/main" id="{28D23FB9-C3D0-4E52-9D30-1F7DF614D830}"/>
                </a:ext>
              </a:extLst>
            </p:cNvPr>
            <p:cNvSpPr txBox="1"/>
            <p:nvPr/>
          </p:nvSpPr>
          <p:spPr>
            <a:xfrm>
              <a:off x="152400" y="5293472"/>
              <a:ext cx="2079415" cy="369332"/>
            </a:xfrm>
            <a:prstGeom prst="rect">
              <a:avLst/>
            </a:prstGeom>
            <a:noFill/>
          </p:spPr>
          <p:txBody>
            <a:bodyPr wrap="none" rtlCol="0">
              <a:spAutoFit/>
            </a:bodyPr>
            <a:lstStyle/>
            <a:p>
              <a:r>
                <a:rPr lang="en-US" sz="1800" dirty="0"/>
                <a:t>Spherical: c</a:t>
              </a:r>
              <a:r>
                <a:rPr lang="en-US" sz="1800" baseline="30000" dirty="0"/>
                <a:t>2</a:t>
              </a:r>
              <a:r>
                <a:rPr lang="en-US" sz="1800" dirty="0"/>
                <a:t> &lt; 2a</a:t>
              </a:r>
              <a:r>
                <a:rPr lang="en-US" sz="1800" baseline="30000" dirty="0"/>
                <a:t>2</a:t>
              </a:r>
              <a:endParaRPr lang="en-US" sz="1800" dirty="0"/>
            </a:p>
          </p:txBody>
        </p:sp>
        <p:sp>
          <p:nvSpPr>
            <p:cNvPr id="29" name="TextBox 28">
              <a:extLst>
                <a:ext uri="{FF2B5EF4-FFF2-40B4-BE49-F238E27FC236}">
                  <a16:creationId xmlns:a16="http://schemas.microsoft.com/office/drawing/2014/main" id="{DE0A5281-2DE9-442F-A992-55147C66EB81}"/>
                </a:ext>
              </a:extLst>
            </p:cNvPr>
            <p:cNvSpPr txBox="1"/>
            <p:nvPr/>
          </p:nvSpPr>
          <p:spPr>
            <a:xfrm>
              <a:off x="152400" y="5710144"/>
              <a:ext cx="2207656" cy="369332"/>
            </a:xfrm>
            <a:prstGeom prst="rect">
              <a:avLst/>
            </a:prstGeom>
            <a:noFill/>
          </p:spPr>
          <p:txBody>
            <a:bodyPr wrap="none" rtlCol="0">
              <a:spAutoFit/>
            </a:bodyPr>
            <a:lstStyle/>
            <a:p>
              <a:r>
                <a:rPr lang="en-US" sz="1800" dirty="0"/>
                <a:t>Hyperbolic: c</a:t>
              </a:r>
              <a:r>
                <a:rPr lang="en-US" sz="1800" baseline="30000" dirty="0"/>
                <a:t>2</a:t>
              </a:r>
              <a:r>
                <a:rPr lang="en-US" sz="1800" dirty="0"/>
                <a:t> &gt; 2a</a:t>
              </a:r>
              <a:r>
                <a:rPr lang="en-US" sz="1800" baseline="30000" dirty="0"/>
                <a:t>2</a:t>
              </a:r>
              <a:endParaRPr lang="en-US" sz="1800" dirty="0"/>
            </a:p>
          </p:txBody>
        </p:sp>
      </p:grpSp>
      <p:sp>
        <p:nvSpPr>
          <p:cNvPr id="23" name="TextBox 22">
            <a:extLst>
              <a:ext uri="{FF2B5EF4-FFF2-40B4-BE49-F238E27FC236}">
                <a16:creationId xmlns:a16="http://schemas.microsoft.com/office/drawing/2014/main" id="{2BB9E34C-539F-4877-8484-61986C45E1D6}"/>
              </a:ext>
            </a:extLst>
          </p:cNvPr>
          <p:cNvSpPr txBox="1"/>
          <p:nvPr/>
        </p:nvSpPr>
        <p:spPr>
          <a:xfrm>
            <a:off x="80593" y="5141747"/>
            <a:ext cx="2791149" cy="369332"/>
          </a:xfrm>
          <a:prstGeom prst="rect">
            <a:avLst/>
          </a:prstGeom>
          <a:noFill/>
        </p:spPr>
        <p:txBody>
          <a:bodyPr wrap="none" rtlCol="0">
            <a:spAutoFit/>
          </a:bodyPr>
          <a:lstStyle/>
          <a:p>
            <a:r>
              <a:rPr lang="en-US" sz="1800" dirty="0" err="1"/>
              <a:t>Minkowski</a:t>
            </a:r>
            <a:r>
              <a:rPr lang="en-US" sz="1800" dirty="0"/>
              <a:t> (p&gt;2): c</a:t>
            </a:r>
            <a:r>
              <a:rPr lang="en-US" sz="1800" baseline="30000" dirty="0"/>
              <a:t>2</a:t>
            </a:r>
            <a:r>
              <a:rPr lang="en-US" sz="1800" dirty="0"/>
              <a:t> &lt; 2a</a:t>
            </a:r>
            <a:r>
              <a:rPr lang="en-US" sz="1800" baseline="30000" dirty="0"/>
              <a:t>2</a:t>
            </a:r>
            <a:endParaRPr lang="en-US" sz="1800" dirty="0"/>
          </a:p>
        </p:txBody>
      </p:sp>
      <p:sp>
        <p:nvSpPr>
          <p:cNvPr id="24" name="TextBox 23">
            <a:extLst>
              <a:ext uri="{FF2B5EF4-FFF2-40B4-BE49-F238E27FC236}">
                <a16:creationId xmlns:a16="http://schemas.microsoft.com/office/drawing/2014/main" id="{4BB73F85-E7BE-4C08-8D0D-7B2A5880DBD6}"/>
              </a:ext>
            </a:extLst>
          </p:cNvPr>
          <p:cNvSpPr txBox="1"/>
          <p:nvPr/>
        </p:nvSpPr>
        <p:spPr>
          <a:xfrm>
            <a:off x="80594" y="5528697"/>
            <a:ext cx="2791149" cy="369332"/>
          </a:xfrm>
          <a:prstGeom prst="rect">
            <a:avLst/>
          </a:prstGeom>
          <a:noFill/>
        </p:spPr>
        <p:txBody>
          <a:bodyPr wrap="none" rtlCol="0">
            <a:spAutoFit/>
          </a:bodyPr>
          <a:lstStyle/>
          <a:p>
            <a:r>
              <a:rPr lang="en-US" sz="1800" dirty="0" err="1"/>
              <a:t>Minkowski</a:t>
            </a:r>
            <a:r>
              <a:rPr lang="en-US" sz="1800" dirty="0"/>
              <a:t> (p&lt;2): c</a:t>
            </a:r>
            <a:r>
              <a:rPr lang="en-US" sz="1800" baseline="30000" dirty="0"/>
              <a:t>2</a:t>
            </a:r>
            <a:r>
              <a:rPr lang="en-US" sz="1800" dirty="0"/>
              <a:t> &gt; 2a</a:t>
            </a:r>
            <a:r>
              <a:rPr lang="en-US" sz="1800" baseline="30000" dirty="0"/>
              <a:t>2</a:t>
            </a:r>
            <a:endParaRPr lang="en-US" sz="1800" dirty="0"/>
          </a:p>
        </p:txBody>
      </p:sp>
      <p:grpSp>
        <p:nvGrpSpPr>
          <p:cNvPr id="9" name="Group 8">
            <a:extLst>
              <a:ext uri="{FF2B5EF4-FFF2-40B4-BE49-F238E27FC236}">
                <a16:creationId xmlns:a16="http://schemas.microsoft.com/office/drawing/2014/main" id="{8F88C07B-11DA-46AD-ADA6-5F7426B8BFC1}"/>
              </a:ext>
            </a:extLst>
          </p:cNvPr>
          <p:cNvGrpSpPr/>
          <p:nvPr/>
        </p:nvGrpSpPr>
        <p:grpSpPr>
          <a:xfrm>
            <a:off x="381000" y="304800"/>
            <a:ext cx="4480089" cy="4423216"/>
            <a:chOff x="381000" y="689558"/>
            <a:chExt cx="4480089" cy="4423216"/>
          </a:xfrm>
        </p:grpSpPr>
        <p:sp>
          <p:nvSpPr>
            <p:cNvPr id="842758" name="TextBox 842757">
              <a:extLst>
                <a:ext uri="{FF2B5EF4-FFF2-40B4-BE49-F238E27FC236}">
                  <a16:creationId xmlns:a16="http://schemas.microsoft.com/office/drawing/2014/main" id="{9EBBE43B-326A-412D-9159-4546496210EF}"/>
                </a:ext>
              </a:extLst>
            </p:cNvPr>
            <p:cNvSpPr txBox="1"/>
            <p:nvPr/>
          </p:nvSpPr>
          <p:spPr>
            <a:xfrm>
              <a:off x="3657600" y="2894659"/>
              <a:ext cx="304800" cy="461665"/>
            </a:xfrm>
            <a:prstGeom prst="rect">
              <a:avLst/>
            </a:prstGeom>
            <a:noFill/>
          </p:spPr>
          <p:txBody>
            <a:bodyPr wrap="square" rtlCol="0">
              <a:spAutoFit/>
            </a:bodyPr>
            <a:lstStyle/>
            <a:p>
              <a:r>
                <a:rPr lang="en-US" dirty="0"/>
                <a:t>a</a:t>
              </a:r>
            </a:p>
          </p:txBody>
        </p:sp>
        <p:cxnSp>
          <p:nvCxnSpPr>
            <p:cNvPr id="842756" name="Straight Arrow Connector 842755">
              <a:extLst>
                <a:ext uri="{FF2B5EF4-FFF2-40B4-BE49-F238E27FC236}">
                  <a16:creationId xmlns:a16="http://schemas.microsoft.com/office/drawing/2014/main" id="{749A121D-FF83-470E-9D7F-7E6353F6B2E7}"/>
                </a:ext>
              </a:extLst>
            </p:cNvPr>
            <p:cNvCxnSpPr>
              <a:cxnSpLocks/>
            </p:cNvCxnSpPr>
            <p:nvPr/>
          </p:nvCxnSpPr>
          <p:spPr>
            <a:xfrm>
              <a:off x="1004385" y="2967908"/>
              <a:ext cx="3200400"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42757" name="TextBox 842756">
              <a:extLst>
                <a:ext uri="{FF2B5EF4-FFF2-40B4-BE49-F238E27FC236}">
                  <a16:creationId xmlns:a16="http://schemas.microsoft.com/office/drawing/2014/main" id="{A287F0E3-44C0-4BC4-B2E1-CC0FE48E04F8}"/>
                </a:ext>
              </a:extLst>
            </p:cNvPr>
            <p:cNvSpPr txBox="1"/>
            <p:nvPr/>
          </p:nvSpPr>
          <p:spPr>
            <a:xfrm>
              <a:off x="4351013" y="2737076"/>
              <a:ext cx="510076" cy="461665"/>
            </a:xfrm>
            <a:prstGeom prst="rect">
              <a:avLst/>
            </a:prstGeom>
            <a:noFill/>
          </p:spPr>
          <p:txBody>
            <a:bodyPr wrap="none" rtlCol="0">
              <a:spAutoFit/>
            </a:bodyPr>
            <a:lstStyle/>
            <a:p>
              <a:r>
                <a:rPr lang="en-US" dirty="0"/>
                <a:t>A</a:t>
              </a:r>
              <a:r>
                <a:rPr lang="en-US" baseline="-25000" dirty="0"/>
                <a:t>+</a:t>
              </a:r>
            </a:p>
          </p:txBody>
        </p:sp>
        <p:sp>
          <p:nvSpPr>
            <p:cNvPr id="231" name="TextBox 230">
              <a:extLst>
                <a:ext uri="{FF2B5EF4-FFF2-40B4-BE49-F238E27FC236}">
                  <a16:creationId xmlns:a16="http://schemas.microsoft.com/office/drawing/2014/main" id="{419EEA9E-8FEF-49DA-8141-D7F84DC9DE76}"/>
                </a:ext>
              </a:extLst>
            </p:cNvPr>
            <p:cNvSpPr txBox="1"/>
            <p:nvPr/>
          </p:nvSpPr>
          <p:spPr>
            <a:xfrm>
              <a:off x="381000" y="2728043"/>
              <a:ext cx="458780" cy="461665"/>
            </a:xfrm>
            <a:prstGeom prst="rect">
              <a:avLst/>
            </a:prstGeom>
            <a:noFill/>
          </p:spPr>
          <p:txBody>
            <a:bodyPr wrap="none" rtlCol="0">
              <a:spAutoFit/>
            </a:bodyPr>
            <a:lstStyle/>
            <a:p>
              <a:r>
                <a:rPr lang="en-US" dirty="0"/>
                <a:t>A</a:t>
              </a:r>
              <a:r>
                <a:rPr lang="en-US" baseline="-25000" dirty="0"/>
                <a:t>-</a:t>
              </a:r>
            </a:p>
          </p:txBody>
        </p:sp>
        <p:sp>
          <p:nvSpPr>
            <p:cNvPr id="842759" name="Oval 842758">
              <a:extLst>
                <a:ext uri="{FF2B5EF4-FFF2-40B4-BE49-F238E27FC236}">
                  <a16:creationId xmlns:a16="http://schemas.microsoft.com/office/drawing/2014/main" id="{A115788D-8880-4868-9BB1-2BCBB69006A7}"/>
                </a:ext>
              </a:extLst>
            </p:cNvPr>
            <p:cNvSpPr>
              <a:spLocks noChangeAspect="1"/>
            </p:cNvSpPr>
            <p:nvPr/>
          </p:nvSpPr>
          <p:spPr>
            <a:xfrm>
              <a:off x="4280985" y="289932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C01958AC-45AD-42FC-AEE6-0FAB1B4CC4BF}"/>
                </a:ext>
              </a:extLst>
            </p:cNvPr>
            <p:cNvSpPr>
              <a:spLocks noChangeAspect="1"/>
            </p:cNvSpPr>
            <p:nvPr/>
          </p:nvSpPr>
          <p:spPr>
            <a:xfrm>
              <a:off x="791025" y="289932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4F259C01-83CD-4F6E-82A9-DFD42B0F57E4}"/>
                </a:ext>
              </a:extLst>
            </p:cNvPr>
            <p:cNvSpPr txBox="1"/>
            <p:nvPr/>
          </p:nvSpPr>
          <p:spPr>
            <a:xfrm>
              <a:off x="2349547" y="689558"/>
              <a:ext cx="510076" cy="461665"/>
            </a:xfrm>
            <a:prstGeom prst="rect">
              <a:avLst/>
            </a:prstGeom>
            <a:noFill/>
          </p:spPr>
          <p:txBody>
            <a:bodyPr wrap="none" rtlCol="0">
              <a:spAutoFit/>
            </a:bodyPr>
            <a:lstStyle/>
            <a:p>
              <a:r>
                <a:rPr lang="en-US" dirty="0"/>
                <a:t>B</a:t>
              </a:r>
              <a:r>
                <a:rPr lang="en-US" baseline="-25000" dirty="0"/>
                <a:t>+</a:t>
              </a:r>
            </a:p>
          </p:txBody>
        </p:sp>
        <p:sp>
          <p:nvSpPr>
            <p:cNvPr id="239" name="TextBox 238">
              <a:extLst>
                <a:ext uri="{FF2B5EF4-FFF2-40B4-BE49-F238E27FC236}">
                  <a16:creationId xmlns:a16="http://schemas.microsoft.com/office/drawing/2014/main" id="{689EE89E-F574-43FB-9996-757E0F25583C}"/>
                </a:ext>
              </a:extLst>
            </p:cNvPr>
            <p:cNvSpPr txBox="1"/>
            <p:nvPr/>
          </p:nvSpPr>
          <p:spPr>
            <a:xfrm>
              <a:off x="2412963" y="4651109"/>
              <a:ext cx="458780" cy="461665"/>
            </a:xfrm>
            <a:prstGeom prst="rect">
              <a:avLst/>
            </a:prstGeom>
            <a:noFill/>
          </p:spPr>
          <p:txBody>
            <a:bodyPr wrap="none" rtlCol="0">
              <a:spAutoFit/>
            </a:bodyPr>
            <a:lstStyle/>
            <a:p>
              <a:r>
                <a:rPr lang="en-US" dirty="0"/>
                <a:t>B</a:t>
              </a:r>
              <a:r>
                <a:rPr lang="en-US" baseline="-25000" dirty="0"/>
                <a:t>-</a:t>
              </a:r>
            </a:p>
          </p:txBody>
        </p:sp>
        <p:cxnSp>
          <p:nvCxnSpPr>
            <p:cNvPr id="237" name="Straight Arrow Connector 236">
              <a:extLst>
                <a:ext uri="{FF2B5EF4-FFF2-40B4-BE49-F238E27FC236}">
                  <a16:creationId xmlns:a16="http://schemas.microsoft.com/office/drawing/2014/main" id="{316E5DFE-465F-4C6F-B0FE-98057647142C}"/>
                </a:ext>
              </a:extLst>
            </p:cNvPr>
            <p:cNvCxnSpPr>
              <a:cxnSpLocks/>
            </p:cNvCxnSpPr>
            <p:nvPr/>
          </p:nvCxnSpPr>
          <p:spPr>
            <a:xfrm rot="16200000">
              <a:off x="988077" y="2902974"/>
              <a:ext cx="3200400"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E9494927-3950-4CAF-BAA6-17F0AB6A6BAF}"/>
                </a:ext>
              </a:extLst>
            </p:cNvPr>
            <p:cNvSpPr>
              <a:spLocks noChangeAspect="1"/>
            </p:cNvSpPr>
            <p:nvPr/>
          </p:nvSpPr>
          <p:spPr>
            <a:xfrm rot="16200000">
              <a:off x="2519697" y="1150375"/>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1B44B9F5-93B2-4602-BB98-321699C35932}"/>
                </a:ext>
              </a:extLst>
            </p:cNvPr>
            <p:cNvSpPr>
              <a:spLocks noChangeAspect="1"/>
            </p:cNvSpPr>
            <p:nvPr/>
          </p:nvSpPr>
          <p:spPr>
            <a:xfrm rot="16200000">
              <a:off x="2519697" y="457937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Arrow Connector 245">
              <a:extLst>
                <a:ext uri="{FF2B5EF4-FFF2-40B4-BE49-F238E27FC236}">
                  <a16:creationId xmlns:a16="http://schemas.microsoft.com/office/drawing/2014/main" id="{FCF6BAD5-7331-4587-9309-88FB0818A854}"/>
                </a:ext>
              </a:extLst>
            </p:cNvPr>
            <p:cNvCxnSpPr>
              <a:cxnSpLocks/>
            </p:cNvCxnSpPr>
            <p:nvPr/>
          </p:nvCxnSpPr>
          <p:spPr>
            <a:xfrm>
              <a:off x="2722885" y="1334062"/>
              <a:ext cx="1481900" cy="1494399"/>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C4665C18-E217-4277-A2F7-C1EA0BA32D2E}"/>
                </a:ext>
              </a:extLst>
            </p:cNvPr>
            <p:cNvSpPr txBox="1"/>
            <p:nvPr/>
          </p:nvSpPr>
          <p:spPr>
            <a:xfrm>
              <a:off x="3048000" y="1295400"/>
              <a:ext cx="304800" cy="461665"/>
            </a:xfrm>
            <a:prstGeom prst="rect">
              <a:avLst/>
            </a:prstGeom>
            <a:noFill/>
          </p:spPr>
          <p:txBody>
            <a:bodyPr wrap="square" rtlCol="0">
              <a:spAutoFit/>
            </a:bodyPr>
            <a:lstStyle/>
            <a:p>
              <a:r>
                <a:rPr lang="en-US" dirty="0"/>
                <a:t>c</a:t>
              </a:r>
            </a:p>
          </p:txBody>
        </p:sp>
        <p:cxnSp>
          <p:nvCxnSpPr>
            <p:cNvPr id="250" name="Straight Arrow Connector 249">
              <a:extLst>
                <a:ext uri="{FF2B5EF4-FFF2-40B4-BE49-F238E27FC236}">
                  <a16:creationId xmlns:a16="http://schemas.microsoft.com/office/drawing/2014/main" id="{BAF1BA51-4F1A-4919-915F-5D3FECDCCA9D}"/>
                </a:ext>
              </a:extLst>
            </p:cNvPr>
            <p:cNvCxnSpPr>
              <a:cxnSpLocks/>
            </p:cNvCxnSpPr>
            <p:nvPr/>
          </p:nvCxnSpPr>
          <p:spPr>
            <a:xfrm flipH="1" flipV="1">
              <a:off x="943477" y="3127818"/>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16AF4D96-C743-4174-A696-B57449DEF3A6}"/>
                </a:ext>
              </a:extLst>
            </p:cNvPr>
            <p:cNvCxnSpPr>
              <a:cxnSpLocks/>
            </p:cNvCxnSpPr>
            <p:nvPr/>
          </p:nvCxnSpPr>
          <p:spPr>
            <a:xfrm flipH="1">
              <a:off x="943477" y="1334062"/>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195065A9-C6FA-41AA-8041-75141647368B}"/>
                </a:ext>
              </a:extLst>
            </p:cNvPr>
            <p:cNvCxnSpPr>
              <a:cxnSpLocks/>
            </p:cNvCxnSpPr>
            <p:nvPr/>
          </p:nvCxnSpPr>
          <p:spPr>
            <a:xfrm flipV="1">
              <a:off x="2730026" y="3099538"/>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B2C78D-F966-45DD-8F1F-BF618A866118}"/>
                </a:ext>
              </a:extLst>
            </p:cNvPr>
            <p:cNvGrpSpPr/>
            <p:nvPr/>
          </p:nvGrpSpPr>
          <p:grpSpPr>
            <a:xfrm>
              <a:off x="1598232" y="1981201"/>
              <a:ext cx="1954143" cy="1936463"/>
              <a:chOff x="1598232" y="1981201"/>
              <a:chExt cx="1954143" cy="1936463"/>
            </a:xfrm>
          </p:grpSpPr>
          <p:sp>
            <p:nvSpPr>
              <p:cNvPr id="26" name="Oval 25">
                <a:extLst>
                  <a:ext uri="{FF2B5EF4-FFF2-40B4-BE49-F238E27FC236}">
                    <a16:creationId xmlns:a16="http://schemas.microsoft.com/office/drawing/2014/main" id="{F7CAC5DC-A844-4851-BD5F-3E1F07B12F55}"/>
                  </a:ext>
                </a:extLst>
              </p:cNvPr>
              <p:cNvSpPr>
                <a:spLocks noChangeAspect="1"/>
              </p:cNvSpPr>
              <p:nvPr/>
            </p:nvSpPr>
            <p:spPr>
              <a:xfrm rot="16200000">
                <a:off x="3375883" y="1987107"/>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5E27EE1-CE75-4246-ABF7-794963C313BD}"/>
                  </a:ext>
                </a:extLst>
              </p:cNvPr>
              <p:cNvSpPr>
                <a:spLocks noChangeAspect="1"/>
              </p:cNvSpPr>
              <p:nvPr/>
            </p:nvSpPr>
            <p:spPr>
              <a:xfrm rot="16200000">
                <a:off x="3415215" y="3736748"/>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31FB8FA-2FEE-4EF0-A63D-D45C2CE2D545}"/>
                  </a:ext>
                </a:extLst>
              </p:cNvPr>
              <p:cNvSpPr>
                <a:spLocks noChangeAspect="1"/>
              </p:cNvSpPr>
              <p:nvPr/>
            </p:nvSpPr>
            <p:spPr>
              <a:xfrm rot="16200000">
                <a:off x="1619864" y="1981201"/>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7613E98-8B36-4F6E-B581-C9D39C831B59}"/>
                  </a:ext>
                </a:extLst>
              </p:cNvPr>
              <p:cNvSpPr>
                <a:spLocks noChangeAspect="1"/>
              </p:cNvSpPr>
              <p:nvPr/>
            </p:nvSpPr>
            <p:spPr>
              <a:xfrm rot="16200000">
                <a:off x="1598232" y="3780504"/>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B3B9C8CC-C8BD-43CC-ADC0-462001BFF72B}"/>
                  </a:ext>
                </a:extLst>
              </p:cNvPr>
              <p:cNvCxnSpPr>
                <a:cxnSpLocks/>
              </p:cNvCxnSpPr>
              <p:nvPr/>
            </p:nvCxnSpPr>
            <p:spPr>
              <a:xfrm>
                <a:off x="1830300" y="2204185"/>
                <a:ext cx="1554480" cy="1554480"/>
              </a:xfrm>
              <a:prstGeom prst="straightConnector1">
                <a:avLst/>
              </a:prstGeom>
              <a:ln w="19050">
                <a:solidFill>
                  <a:srgbClr val="00B0F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F0025A6-43B3-4253-A51C-B1E4CC3B9F7F}"/>
                  </a:ext>
                </a:extLst>
              </p:cNvPr>
              <p:cNvCxnSpPr>
                <a:cxnSpLocks/>
              </p:cNvCxnSpPr>
              <p:nvPr/>
            </p:nvCxnSpPr>
            <p:spPr>
              <a:xfrm flipV="1">
                <a:off x="1816508" y="2179320"/>
                <a:ext cx="1554480" cy="1554480"/>
              </a:xfrm>
              <a:prstGeom prst="straightConnector1">
                <a:avLst/>
              </a:prstGeom>
              <a:ln w="19050">
                <a:solidFill>
                  <a:srgbClr val="00B0F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685D846-E2ED-4A51-B324-D3DA96871F32}"/>
                  </a:ext>
                </a:extLst>
              </p:cNvPr>
              <p:cNvCxnSpPr>
                <a:cxnSpLocks/>
              </p:cNvCxnSpPr>
              <p:nvPr/>
            </p:nvCxnSpPr>
            <p:spPr>
              <a:xfrm flipH="1" flipV="1">
                <a:off x="3467678" y="2144146"/>
                <a:ext cx="0" cy="1523286"/>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0DE48DE-8D48-4F74-92F8-FEF455BFB807}"/>
                  </a:ext>
                </a:extLst>
              </p:cNvPr>
              <p:cNvCxnSpPr>
                <a:cxnSpLocks/>
              </p:cNvCxnSpPr>
              <p:nvPr/>
            </p:nvCxnSpPr>
            <p:spPr>
              <a:xfrm flipH="1" flipV="1">
                <a:off x="1676400" y="2190136"/>
                <a:ext cx="0" cy="1523286"/>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FB5D240-8E7D-49FF-B27F-4BAB16BEE0BD}"/>
                  </a:ext>
                </a:extLst>
              </p:cNvPr>
              <p:cNvCxnSpPr>
                <a:cxnSpLocks/>
              </p:cNvCxnSpPr>
              <p:nvPr/>
            </p:nvCxnSpPr>
            <p:spPr>
              <a:xfrm flipH="1" flipV="1">
                <a:off x="1814444" y="2050495"/>
                <a:ext cx="1527048" cy="0"/>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544586-4F73-4375-8A25-3B5A080F9FAC}"/>
                  </a:ext>
                </a:extLst>
              </p:cNvPr>
              <p:cNvCxnSpPr>
                <a:cxnSpLocks/>
              </p:cNvCxnSpPr>
              <p:nvPr/>
            </p:nvCxnSpPr>
            <p:spPr>
              <a:xfrm flipH="1" flipV="1">
                <a:off x="1809136" y="3824748"/>
                <a:ext cx="1527048" cy="0"/>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452B7AC2-D368-4557-B4D8-D32528690D47}"/>
              </a:ext>
            </a:extLst>
          </p:cNvPr>
          <p:cNvGrpSpPr/>
          <p:nvPr/>
        </p:nvGrpSpPr>
        <p:grpSpPr>
          <a:xfrm>
            <a:off x="3203799" y="5029200"/>
            <a:ext cx="5302351" cy="756282"/>
            <a:chOff x="3203799" y="5334000"/>
            <a:chExt cx="5302351" cy="756282"/>
          </a:xfrm>
        </p:grpSpPr>
        <p:sp>
          <p:nvSpPr>
            <p:cNvPr id="52" name="TextBox 51">
              <a:extLst>
                <a:ext uri="{FF2B5EF4-FFF2-40B4-BE49-F238E27FC236}">
                  <a16:creationId xmlns:a16="http://schemas.microsoft.com/office/drawing/2014/main" id="{1CAC1E2D-2C69-4EDA-B915-6268319ACC73}"/>
                </a:ext>
              </a:extLst>
            </p:cNvPr>
            <p:cNvSpPr txBox="1"/>
            <p:nvPr/>
          </p:nvSpPr>
          <p:spPr>
            <a:xfrm>
              <a:off x="5715000" y="5334000"/>
              <a:ext cx="2791149" cy="369332"/>
            </a:xfrm>
            <a:prstGeom prst="rect">
              <a:avLst/>
            </a:prstGeom>
            <a:noFill/>
          </p:spPr>
          <p:txBody>
            <a:bodyPr wrap="none" rtlCol="0">
              <a:spAutoFit/>
            </a:bodyPr>
            <a:lstStyle/>
            <a:p>
              <a:r>
                <a:rPr lang="en-US" sz="1800" dirty="0" err="1">
                  <a:solidFill>
                    <a:srgbClr val="00B0F0"/>
                  </a:solidFill>
                </a:rPr>
                <a:t>Minkowski</a:t>
              </a:r>
              <a:r>
                <a:rPr lang="en-US" sz="1800" dirty="0">
                  <a:solidFill>
                    <a:srgbClr val="00B0F0"/>
                  </a:solidFill>
                </a:rPr>
                <a:t> (p&lt;2): c</a:t>
              </a:r>
              <a:r>
                <a:rPr lang="en-US" sz="1800" baseline="30000" dirty="0">
                  <a:solidFill>
                    <a:srgbClr val="00B0F0"/>
                  </a:solidFill>
                </a:rPr>
                <a:t>2</a:t>
              </a:r>
              <a:r>
                <a:rPr lang="en-US" sz="1800" dirty="0">
                  <a:solidFill>
                    <a:srgbClr val="00B0F0"/>
                  </a:solidFill>
                </a:rPr>
                <a:t> &lt; 2a</a:t>
              </a:r>
              <a:r>
                <a:rPr lang="en-US" sz="1800" baseline="30000" dirty="0">
                  <a:solidFill>
                    <a:srgbClr val="00B0F0"/>
                  </a:solidFill>
                </a:rPr>
                <a:t>2</a:t>
              </a:r>
              <a:endParaRPr lang="en-US" sz="1800" dirty="0">
                <a:solidFill>
                  <a:srgbClr val="00B0F0"/>
                </a:solidFill>
              </a:endParaRPr>
            </a:p>
          </p:txBody>
        </p:sp>
        <p:sp>
          <p:nvSpPr>
            <p:cNvPr id="53" name="TextBox 52">
              <a:extLst>
                <a:ext uri="{FF2B5EF4-FFF2-40B4-BE49-F238E27FC236}">
                  <a16:creationId xmlns:a16="http://schemas.microsoft.com/office/drawing/2014/main" id="{817EDB57-B941-4793-913B-AE06DFC50396}"/>
                </a:ext>
              </a:extLst>
            </p:cNvPr>
            <p:cNvSpPr txBox="1"/>
            <p:nvPr/>
          </p:nvSpPr>
          <p:spPr>
            <a:xfrm>
              <a:off x="5715001" y="5720950"/>
              <a:ext cx="2791149" cy="369332"/>
            </a:xfrm>
            <a:prstGeom prst="rect">
              <a:avLst/>
            </a:prstGeom>
            <a:noFill/>
          </p:spPr>
          <p:txBody>
            <a:bodyPr wrap="none" rtlCol="0">
              <a:spAutoFit/>
            </a:bodyPr>
            <a:lstStyle/>
            <a:p>
              <a:r>
                <a:rPr lang="en-US" sz="1800" dirty="0" err="1">
                  <a:solidFill>
                    <a:srgbClr val="00B0F0"/>
                  </a:solidFill>
                </a:rPr>
                <a:t>Minkowski</a:t>
              </a:r>
              <a:r>
                <a:rPr lang="en-US" sz="1800" dirty="0">
                  <a:solidFill>
                    <a:srgbClr val="00B0F0"/>
                  </a:solidFill>
                </a:rPr>
                <a:t> (p&gt;2): c</a:t>
              </a:r>
              <a:r>
                <a:rPr lang="en-US" sz="1800" baseline="30000" dirty="0">
                  <a:solidFill>
                    <a:srgbClr val="00B0F0"/>
                  </a:solidFill>
                </a:rPr>
                <a:t>2</a:t>
              </a:r>
              <a:r>
                <a:rPr lang="en-US" sz="1800" dirty="0">
                  <a:solidFill>
                    <a:srgbClr val="00B0F0"/>
                  </a:solidFill>
                </a:rPr>
                <a:t> &gt; 2a</a:t>
              </a:r>
              <a:r>
                <a:rPr lang="en-US" sz="1800" baseline="30000" dirty="0">
                  <a:solidFill>
                    <a:srgbClr val="00B0F0"/>
                  </a:solidFill>
                </a:rPr>
                <a:t>2</a:t>
              </a:r>
              <a:endParaRPr lang="en-US" sz="1800" dirty="0">
                <a:solidFill>
                  <a:srgbClr val="00B0F0"/>
                </a:solidFill>
              </a:endParaRPr>
            </a:p>
          </p:txBody>
        </p:sp>
        <p:sp>
          <p:nvSpPr>
            <p:cNvPr id="4" name="Arrow: Right 3">
              <a:extLst>
                <a:ext uri="{FF2B5EF4-FFF2-40B4-BE49-F238E27FC236}">
                  <a16:creationId xmlns:a16="http://schemas.microsoft.com/office/drawing/2014/main" id="{3A4CE0F0-7939-49E3-BAE2-6A8F9D6FF8E6}"/>
                </a:ext>
              </a:extLst>
            </p:cNvPr>
            <p:cNvSpPr/>
            <p:nvPr/>
          </p:nvSpPr>
          <p:spPr>
            <a:xfrm rot="21008306">
              <a:off x="3203799" y="5626288"/>
              <a:ext cx="2220185" cy="270897"/>
            </a:xfrm>
            <a:prstGeom prst="rightArrow">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Right 53">
              <a:extLst>
                <a:ext uri="{FF2B5EF4-FFF2-40B4-BE49-F238E27FC236}">
                  <a16:creationId xmlns:a16="http://schemas.microsoft.com/office/drawing/2014/main" id="{4ABC0902-2A71-4C2B-8F02-A3F43F2FFACE}"/>
                </a:ext>
              </a:extLst>
            </p:cNvPr>
            <p:cNvSpPr/>
            <p:nvPr/>
          </p:nvSpPr>
          <p:spPr>
            <a:xfrm rot="591694" flipV="1">
              <a:off x="3207196" y="5628952"/>
              <a:ext cx="2220185" cy="270897"/>
            </a:xfrm>
            <a:prstGeom prst="rightArrow">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E308A8A-7445-4AE2-9A1A-36636BD00BBA}"/>
              </a:ext>
            </a:extLst>
          </p:cNvPr>
          <p:cNvGrpSpPr/>
          <p:nvPr/>
        </p:nvGrpSpPr>
        <p:grpSpPr>
          <a:xfrm>
            <a:off x="4311334" y="951254"/>
            <a:ext cx="3842066" cy="2734052"/>
            <a:chOff x="4311334" y="951254"/>
            <a:chExt cx="3842066" cy="2734052"/>
          </a:xfrm>
        </p:grpSpPr>
        <p:grpSp>
          <p:nvGrpSpPr>
            <p:cNvPr id="12" name="Group 11">
              <a:extLst>
                <a:ext uri="{FF2B5EF4-FFF2-40B4-BE49-F238E27FC236}">
                  <a16:creationId xmlns:a16="http://schemas.microsoft.com/office/drawing/2014/main" id="{79A5DA2D-15B0-430A-B8EB-49A9DB2A2B38}"/>
                </a:ext>
              </a:extLst>
            </p:cNvPr>
            <p:cNvGrpSpPr/>
            <p:nvPr/>
          </p:nvGrpSpPr>
          <p:grpSpPr>
            <a:xfrm>
              <a:off x="6199257" y="1419725"/>
              <a:ext cx="1954143" cy="2265581"/>
              <a:chOff x="6199257" y="1419725"/>
              <a:chExt cx="1954143" cy="2265581"/>
            </a:xfrm>
          </p:grpSpPr>
          <p:sp>
            <p:nvSpPr>
              <p:cNvPr id="51" name="TextBox 50">
                <a:extLst>
                  <a:ext uri="{FF2B5EF4-FFF2-40B4-BE49-F238E27FC236}">
                    <a16:creationId xmlns:a16="http://schemas.microsoft.com/office/drawing/2014/main" id="{841083D7-7B9F-418C-B82A-1A5CBDF4565F}"/>
                  </a:ext>
                </a:extLst>
              </p:cNvPr>
              <p:cNvSpPr txBox="1"/>
              <p:nvPr/>
            </p:nvSpPr>
            <p:spPr>
              <a:xfrm>
                <a:off x="7524136" y="1419725"/>
                <a:ext cx="304800" cy="461665"/>
              </a:xfrm>
              <a:prstGeom prst="rect">
                <a:avLst/>
              </a:prstGeom>
              <a:noFill/>
            </p:spPr>
            <p:txBody>
              <a:bodyPr wrap="square" rtlCol="0">
                <a:spAutoFit/>
              </a:bodyPr>
              <a:lstStyle/>
              <a:p>
                <a:r>
                  <a:rPr lang="en-US" dirty="0">
                    <a:solidFill>
                      <a:srgbClr val="00B0F0"/>
                    </a:solidFill>
                  </a:rPr>
                  <a:t>c</a:t>
                </a:r>
              </a:p>
            </p:txBody>
          </p:sp>
          <p:grpSp>
            <p:nvGrpSpPr>
              <p:cNvPr id="3" name="Group 2">
                <a:extLst>
                  <a:ext uri="{FF2B5EF4-FFF2-40B4-BE49-F238E27FC236}">
                    <a16:creationId xmlns:a16="http://schemas.microsoft.com/office/drawing/2014/main" id="{95A212CD-92E3-461F-88EE-0A17835C692C}"/>
                  </a:ext>
                </a:extLst>
              </p:cNvPr>
              <p:cNvGrpSpPr/>
              <p:nvPr/>
            </p:nvGrpSpPr>
            <p:grpSpPr>
              <a:xfrm>
                <a:off x="6199257" y="1748843"/>
                <a:ext cx="1954143" cy="1936463"/>
                <a:chOff x="6199257" y="1748843"/>
                <a:chExt cx="1954143" cy="1936463"/>
              </a:xfrm>
            </p:grpSpPr>
            <p:grpSp>
              <p:nvGrpSpPr>
                <p:cNvPr id="39" name="Group 38">
                  <a:extLst>
                    <a:ext uri="{FF2B5EF4-FFF2-40B4-BE49-F238E27FC236}">
                      <a16:creationId xmlns:a16="http://schemas.microsoft.com/office/drawing/2014/main" id="{F15C8BCD-C526-4E48-B599-CD3F8497141E}"/>
                    </a:ext>
                  </a:extLst>
                </p:cNvPr>
                <p:cNvGrpSpPr/>
                <p:nvPr/>
              </p:nvGrpSpPr>
              <p:grpSpPr>
                <a:xfrm>
                  <a:off x="6199257" y="1748843"/>
                  <a:ext cx="1954143" cy="1936463"/>
                  <a:chOff x="1598232" y="1981201"/>
                  <a:chExt cx="1954143" cy="1936463"/>
                </a:xfrm>
              </p:grpSpPr>
              <p:sp>
                <p:nvSpPr>
                  <p:cNvPr id="40" name="Oval 39">
                    <a:extLst>
                      <a:ext uri="{FF2B5EF4-FFF2-40B4-BE49-F238E27FC236}">
                        <a16:creationId xmlns:a16="http://schemas.microsoft.com/office/drawing/2014/main" id="{F44E3166-61C1-4662-98BC-9D1E30FB116F}"/>
                      </a:ext>
                    </a:extLst>
                  </p:cNvPr>
                  <p:cNvSpPr>
                    <a:spLocks noChangeAspect="1"/>
                  </p:cNvSpPr>
                  <p:nvPr/>
                </p:nvSpPr>
                <p:spPr>
                  <a:xfrm rot="16200000">
                    <a:off x="3375883" y="1987107"/>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6AF8E14-AA45-4EFC-8035-440567298899}"/>
                      </a:ext>
                    </a:extLst>
                  </p:cNvPr>
                  <p:cNvSpPr>
                    <a:spLocks noChangeAspect="1"/>
                  </p:cNvSpPr>
                  <p:nvPr/>
                </p:nvSpPr>
                <p:spPr>
                  <a:xfrm rot="16200000">
                    <a:off x="3415215" y="3736748"/>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5C46FA-3BE6-4D5C-80D5-A3BBF082AC01}"/>
                      </a:ext>
                    </a:extLst>
                  </p:cNvPr>
                  <p:cNvSpPr>
                    <a:spLocks noChangeAspect="1"/>
                  </p:cNvSpPr>
                  <p:nvPr/>
                </p:nvSpPr>
                <p:spPr>
                  <a:xfrm rot="16200000">
                    <a:off x="1619864" y="1981201"/>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B753F90-87C7-44B1-A38A-6645E027F543}"/>
                      </a:ext>
                    </a:extLst>
                  </p:cNvPr>
                  <p:cNvSpPr>
                    <a:spLocks noChangeAspect="1"/>
                  </p:cNvSpPr>
                  <p:nvPr/>
                </p:nvSpPr>
                <p:spPr>
                  <a:xfrm rot="16200000">
                    <a:off x="1598232" y="3780504"/>
                    <a:ext cx="137160" cy="1371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E9D1623A-9A46-43D2-B447-66F76F520171}"/>
                      </a:ext>
                    </a:extLst>
                  </p:cNvPr>
                  <p:cNvCxnSpPr>
                    <a:cxnSpLocks/>
                  </p:cNvCxnSpPr>
                  <p:nvPr/>
                </p:nvCxnSpPr>
                <p:spPr>
                  <a:xfrm>
                    <a:off x="1820468" y="2174689"/>
                    <a:ext cx="1554480" cy="1554480"/>
                  </a:xfrm>
                  <a:prstGeom prst="straightConnector1">
                    <a:avLst/>
                  </a:prstGeom>
                  <a:ln w="19050">
                    <a:solidFill>
                      <a:srgbClr val="00B0F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E55076B-9E11-4684-AAFD-87DB314BFA4D}"/>
                      </a:ext>
                    </a:extLst>
                  </p:cNvPr>
                  <p:cNvCxnSpPr>
                    <a:cxnSpLocks/>
                  </p:cNvCxnSpPr>
                  <p:nvPr/>
                </p:nvCxnSpPr>
                <p:spPr>
                  <a:xfrm flipV="1">
                    <a:off x="1787012" y="2179320"/>
                    <a:ext cx="1554480" cy="1554480"/>
                  </a:xfrm>
                  <a:prstGeom prst="straightConnector1">
                    <a:avLst/>
                  </a:prstGeom>
                  <a:ln w="19050">
                    <a:solidFill>
                      <a:srgbClr val="00B0F0"/>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309C1E6-283D-4A81-ABE7-F9B67BF67DAA}"/>
                      </a:ext>
                    </a:extLst>
                  </p:cNvPr>
                  <p:cNvCxnSpPr>
                    <a:cxnSpLocks/>
                  </p:cNvCxnSpPr>
                  <p:nvPr/>
                </p:nvCxnSpPr>
                <p:spPr>
                  <a:xfrm flipH="1" flipV="1">
                    <a:off x="3467678" y="2144146"/>
                    <a:ext cx="0" cy="1523286"/>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5FD16FA-645B-438E-AABD-F13522858F50}"/>
                      </a:ext>
                    </a:extLst>
                  </p:cNvPr>
                  <p:cNvCxnSpPr>
                    <a:cxnSpLocks/>
                  </p:cNvCxnSpPr>
                  <p:nvPr/>
                </p:nvCxnSpPr>
                <p:spPr>
                  <a:xfrm flipH="1" flipV="1">
                    <a:off x="1676400" y="2190136"/>
                    <a:ext cx="0" cy="1523286"/>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CF62D44-8991-4884-9676-C21AB6C9B163}"/>
                      </a:ext>
                    </a:extLst>
                  </p:cNvPr>
                  <p:cNvCxnSpPr>
                    <a:cxnSpLocks/>
                  </p:cNvCxnSpPr>
                  <p:nvPr/>
                </p:nvCxnSpPr>
                <p:spPr>
                  <a:xfrm flipH="1" flipV="1">
                    <a:off x="1814444" y="2050495"/>
                    <a:ext cx="1527048" cy="0"/>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2304143-574B-4FE1-B9D9-3849D501A76B}"/>
                      </a:ext>
                    </a:extLst>
                  </p:cNvPr>
                  <p:cNvCxnSpPr>
                    <a:cxnSpLocks/>
                  </p:cNvCxnSpPr>
                  <p:nvPr/>
                </p:nvCxnSpPr>
                <p:spPr>
                  <a:xfrm flipH="1" flipV="1">
                    <a:off x="1809136" y="3824748"/>
                    <a:ext cx="1527048" cy="0"/>
                  </a:xfrm>
                  <a:prstGeom prst="straightConnector1">
                    <a:avLst/>
                  </a:prstGeom>
                  <a:ln w="19050">
                    <a:solidFill>
                      <a:srgbClr val="00B0F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FDAFABB-E1AA-48F3-8F0E-22192C30CC93}"/>
                    </a:ext>
                  </a:extLst>
                </p:cNvPr>
                <p:cNvSpPr txBox="1"/>
                <p:nvPr/>
              </p:nvSpPr>
              <p:spPr>
                <a:xfrm>
                  <a:off x="7238866" y="1964087"/>
                  <a:ext cx="304800" cy="461665"/>
                </a:xfrm>
                <a:prstGeom prst="rect">
                  <a:avLst/>
                </a:prstGeom>
                <a:noFill/>
              </p:spPr>
              <p:txBody>
                <a:bodyPr wrap="square" rtlCol="0">
                  <a:spAutoFit/>
                </a:bodyPr>
                <a:lstStyle/>
                <a:p>
                  <a:r>
                    <a:rPr lang="en-US" dirty="0">
                      <a:solidFill>
                        <a:srgbClr val="00B0F0"/>
                      </a:solidFill>
                    </a:rPr>
                    <a:t>a</a:t>
                  </a:r>
                </a:p>
              </p:txBody>
            </p:sp>
          </p:grpSp>
        </p:grpSp>
        <p:sp>
          <p:nvSpPr>
            <p:cNvPr id="5" name="Arrow: Curved Down 4">
              <a:extLst>
                <a:ext uri="{FF2B5EF4-FFF2-40B4-BE49-F238E27FC236}">
                  <a16:creationId xmlns:a16="http://schemas.microsoft.com/office/drawing/2014/main" id="{CA8469F7-DDD3-4B07-BF76-623CD250F142}"/>
                </a:ext>
              </a:extLst>
            </p:cNvPr>
            <p:cNvSpPr/>
            <p:nvPr/>
          </p:nvSpPr>
          <p:spPr>
            <a:xfrm rot="19208423">
              <a:off x="4311334" y="951254"/>
              <a:ext cx="1398090" cy="644783"/>
            </a:xfrm>
            <a:prstGeom prst="curvedDownArrow">
              <a:avLst>
                <a:gd name="adj1" fmla="val 25000"/>
                <a:gd name="adj2" fmla="val 68248"/>
                <a:gd name="adj3" fmla="val 25000"/>
              </a:avLst>
            </a:prstGeom>
            <a:solidFill>
              <a:srgbClr val="C00000">
                <a:alpha val="5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9E046F5-54BA-407A-BD1A-0B16FEC08B1E}"/>
                </a:ext>
              </a:extLst>
            </p:cNvPr>
            <p:cNvSpPr txBox="1"/>
            <p:nvPr/>
          </p:nvSpPr>
          <p:spPr>
            <a:xfrm>
              <a:off x="4801929" y="1256826"/>
              <a:ext cx="1826141" cy="369332"/>
            </a:xfrm>
            <a:prstGeom prst="rect">
              <a:avLst/>
            </a:prstGeom>
            <a:noFill/>
          </p:spPr>
          <p:txBody>
            <a:bodyPr wrap="none" rtlCol="0">
              <a:spAutoFit/>
            </a:bodyPr>
            <a:lstStyle/>
            <a:p>
              <a:r>
                <a:rPr lang="en-US" sz="1800" i="1" dirty="0">
                  <a:solidFill>
                    <a:srgbClr val="C00000"/>
                  </a:solidFill>
                </a:rPr>
                <a:t>scale and rotate</a:t>
              </a:r>
            </a:p>
          </p:txBody>
        </p:sp>
      </p:grpSp>
      <p:sp>
        <p:nvSpPr>
          <p:cNvPr id="11" name="TextBox 10">
            <a:extLst>
              <a:ext uri="{FF2B5EF4-FFF2-40B4-BE49-F238E27FC236}">
                <a16:creationId xmlns:a16="http://schemas.microsoft.com/office/drawing/2014/main" id="{178BE34E-F99C-49C1-AFA0-E991D1D8C973}"/>
              </a:ext>
            </a:extLst>
          </p:cNvPr>
          <p:cNvSpPr txBox="1"/>
          <p:nvPr/>
        </p:nvSpPr>
        <p:spPr>
          <a:xfrm>
            <a:off x="555549" y="5938661"/>
            <a:ext cx="7725192" cy="461665"/>
          </a:xfrm>
          <a:prstGeom prst="rect">
            <a:avLst/>
          </a:prstGeom>
          <a:noFill/>
        </p:spPr>
        <p:txBody>
          <a:bodyPr wrap="none" rtlCol="0">
            <a:spAutoFit/>
          </a:bodyPr>
          <a:lstStyle/>
          <a:p>
            <a:r>
              <a:rPr lang="en-US" i="1" dirty="0">
                <a:solidFill>
                  <a:srgbClr val="008000"/>
                </a:solidFill>
              </a:rPr>
              <a:t>Rank order never helps to distinguish; in all cases, c&gt;a!</a:t>
            </a:r>
          </a:p>
        </p:txBody>
      </p:sp>
      <p:sp>
        <p:nvSpPr>
          <p:cNvPr id="61" name="TextBox 60">
            <a:extLst>
              <a:ext uri="{FF2B5EF4-FFF2-40B4-BE49-F238E27FC236}">
                <a16:creationId xmlns:a16="http://schemas.microsoft.com/office/drawing/2014/main" id="{883DF964-F91E-4D0A-B2C7-4CDA8EE86EFE}"/>
              </a:ext>
            </a:extLst>
          </p:cNvPr>
          <p:cNvSpPr txBox="1"/>
          <p:nvPr/>
        </p:nvSpPr>
        <p:spPr>
          <a:xfrm>
            <a:off x="228600" y="6353020"/>
            <a:ext cx="8309519" cy="461665"/>
          </a:xfrm>
          <a:prstGeom prst="rect">
            <a:avLst/>
          </a:prstGeom>
          <a:noFill/>
        </p:spPr>
        <p:txBody>
          <a:bodyPr wrap="none" rtlCol="0">
            <a:spAutoFit/>
          </a:bodyPr>
          <a:lstStyle/>
          <a:p>
            <a:r>
              <a:rPr lang="en-US" i="1" dirty="0">
                <a:solidFill>
                  <a:srgbClr val="008000"/>
                </a:solidFill>
              </a:rPr>
              <a:t>We need quantitative distances, and rotation (or </a:t>
            </a:r>
            <a:r>
              <a:rPr lang="en-US" i="1">
                <a:solidFill>
                  <a:srgbClr val="008000"/>
                </a:solidFill>
              </a:rPr>
              <a:t>midpoints).</a:t>
            </a:r>
            <a:endParaRPr lang="en-US" i="1" dirty="0">
              <a:solidFill>
                <a:srgbClr val="008000"/>
              </a:solidFill>
            </a:endParaRPr>
          </a:p>
        </p:txBody>
      </p:sp>
    </p:spTree>
    <p:extLst>
      <p:ext uri="{BB962C8B-B14F-4D97-AF65-F5344CB8AC3E}">
        <p14:creationId xmlns:p14="http://schemas.microsoft.com/office/powerpoint/2010/main" val="269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81000" y="2514600"/>
            <a:ext cx="7772400" cy="1143000"/>
          </a:xfrm>
        </p:spPr>
        <p:txBody>
          <a:bodyPr/>
          <a:lstStyle/>
          <a:p>
            <a:r>
              <a:rPr lang="en-US" altLang="en-US" dirty="0"/>
              <a:t>What we need is a perceptual space of high dimension, in which we can find midpoints.</a:t>
            </a:r>
          </a:p>
        </p:txBody>
      </p:sp>
    </p:spTree>
    <p:extLst>
      <p:ext uri="{BB962C8B-B14F-4D97-AF65-F5344CB8AC3E}">
        <p14:creationId xmlns:p14="http://schemas.microsoft.com/office/powerpoint/2010/main" val="108116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p:cNvSpPr>
            <a:spLocks noGrp="1" noChangeArrowheads="1"/>
          </p:cNvSpPr>
          <p:nvPr>
            <p:ph type="title" idx="4294967295"/>
          </p:nvPr>
        </p:nvSpPr>
        <p:spPr>
          <a:xfrm>
            <a:off x="304800" y="4794"/>
            <a:ext cx="8639266" cy="1143000"/>
          </a:xfrm>
        </p:spPr>
        <p:txBody>
          <a:bodyPr/>
          <a:lstStyle/>
          <a:p>
            <a:r>
              <a:rPr lang="en-US" altLang="en-US" sz="2800" dirty="0"/>
              <a:t>A space of visual textures: 10 degrees of freedom</a:t>
            </a:r>
          </a:p>
        </p:txBody>
      </p:sp>
      <p:grpSp>
        <p:nvGrpSpPr>
          <p:cNvPr id="2" name="Group 1"/>
          <p:cNvGrpSpPr>
            <a:grpSpLocks/>
          </p:cNvGrpSpPr>
          <p:nvPr/>
        </p:nvGrpSpPr>
        <p:grpSpPr bwMode="auto">
          <a:xfrm>
            <a:off x="-30163" y="1219200"/>
            <a:ext cx="9159876" cy="2833688"/>
            <a:chOff x="-30163" y="1219200"/>
            <a:chExt cx="9159876" cy="2833688"/>
          </a:xfrm>
        </p:grpSpPr>
        <p:sp>
          <p:nvSpPr>
            <p:cNvPr id="11338" name="Text Box 407"/>
            <p:cNvSpPr txBox="1">
              <a:spLocks noChangeAspect="1" noChangeArrowheads="1"/>
            </p:cNvSpPr>
            <p:nvPr/>
          </p:nvSpPr>
          <p:spPr bwMode="auto">
            <a:xfrm>
              <a:off x="76200" y="24796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latin typeface="Arial Unicode MS" pitchFamily="34" charset="-128"/>
                  <a:ea typeface="SimSun" panose="02010600030101010101" pitchFamily="2" charset="-122"/>
                  <a:cs typeface="Arial" panose="020B0604020202020204" pitchFamily="34" charset="0"/>
                </a:rPr>
                <a:t>0</a:t>
              </a:r>
            </a:p>
          </p:txBody>
        </p:sp>
        <p:sp>
          <p:nvSpPr>
            <p:cNvPr id="11339" name="Text Box 408"/>
            <p:cNvSpPr txBox="1">
              <a:spLocks noChangeAspect="1" noChangeArrowheads="1"/>
            </p:cNvSpPr>
            <p:nvPr/>
          </p:nvSpPr>
          <p:spPr bwMode="auto">
            <a:xfrm>
              <a:off x="34925" y="3716338"/>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latin typeface="Arial Unicode MS" pitchFamily="34" charset="-128"/>
                  <a:ea typeface="SimSun" panose="02010600030101010101" pitchFamily="2" charset="-122"/>
                  <a:cs typeface="Arial" panose="020B0604020202020204" pitchFamily="34" charset="0"/>
                </a:rPr>
                <a:t>-1</a:t>
              </a:r>
            </a:p>
          </p:txBody>
        </p:sp>
        <p:sp>
          <p:nvSpPr>
            <p:cNvPr id="11340" name="Text Box 409"/>
            <p:cNvSpPr txBox="1">
              <a:spLocks noChangeAspect="1" noChangeArrowheads="1"/>
            </p:cNvSpPr>
            <p:nvPr/>
          </p:nvSpPr>
          <p:spPr bwMode="auto">
            <a:xfrm>
              <a:off x="-30163" y="1219200"/>
              <a:ext cx="41592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latin typeface="Arial Unicode MS" pitchFamily="34" charset="-128"/>
                  <a:ea typeface="SimSun" panose="02010600030101010101" pitchFamily="2" charset="-122"/>
                  <a:cs typeface="Arial" panose="020B0604020202020204" pitchFamily="34" charset="0"/>
                </a:rPr>
                <a:t>+1</a:t>
              </a:r>
            </a:p>
          </p:txBody>
        </p:sp>
        <p:sp>
          <p:nvSpPr>
            <p:cNvPr id="11341" name="Line 411"/>
            <p:cNvSpPr>
              <a:spLocks noChangeAspect="1" noChangeShapeType="1"/>
            </p:cNvSpPr>
            <p:nvPr/>
          </p:nvSpPr>
          <p:spPr bwMode="auto">
            <a:xfrm>
              <a:off x="431800" y="2665413"/>
              <a:ext cx="8697913" cy="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3" name="Line 412"/>
          <p:cNvSpPr>
            <a:spLocks noChangeAspect="1" noChangeShapeType="1"/>
          </p:cNvSpPr>
          <p:nvPr/>
        </p:nvSpPr>
        <p:spPr bwMode="auto">
          <a:xfrm>
            <a:off x="438150" y="1389063"/>
            <a:ext cx="0" cy="2551112"/>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9704" name="Text Box 420"/>
          <p:cNvSpPr txBox="1">
            <a:spLocks noChangeAspect="1" noChangeArrowheads="1"/>
          </p:cNvSpPr>
          <p:nvPr/>
        </p:nvSpPr>
        <p:spPr bwMode="auto">
          <a:xfrm>
            <a:off x="768350" y="5487988"/>
            <a:ext cx="393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g</a:t>
            </a:r>
          </a:p>
        </p:txBody>
      </p:sp>
      <p:grpSp>
        <p:nvGrpSpPr>
          <p:cNvPr id="29705" name="Group 1"/>
          <p:cNvGrpSpPr>
            <a:grpSpLocks/>
          </p:cNvGrpSpPr>
          <p:nvPr/>
        </p:nvGrpSpPr>
        <p:grpSpPr bwMode="auto">
          <a:xfrm>
            <a:off x="595313" y="1325563"/>
            <a:ext cx="817562" cy="2678112"/>
            <a:chOff x="595313" y="1325563"/>
            <a:chExt cx="817562" cy="2678112"/>
          </a:xfrm>
        </p:grpSpPr>
        <p:sp>
          <p:nvSpPr>
            <p:cNvPr id="11336" name="Rectangle 422"/>
            <p:cNvSpPr>
              <a:spLocks noChangeAspect="1" noChangeArrowheads="1"/>
            </p:cNvSpPr>
            <p:nvPr/>
          </p:nvSpPr>
          <p:spPr bwMode="auto">
            <a:xfrm>
              <a:off x="595313" y="1325563"/>
              <a:ext cx="817562" cy="2678112"/>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solidFill>
                  <a:srgbClr val="000000"/>
                </a:solidFill>
                <a:latin typeface="Arial Unicode MS" pitchFamily="34" charset="-128"/>
                <a:ea typeface="SimSun" panose="02010600030101010101" pitchFamily="2" charset="-122"/>
                <a:cs typeface="Arial" panose="020B0604020202020204" pitchFamily="34" charset="0"/>
              </a:endParaRPr>
            </a:p>
          </p:txBody>
        </p:sp>
        <p:pic>
          <p:nvPicPr>
            <p:cNvPr id="11337" name="Picture 423" descr="btc_gamut_full_g_gam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77" y="1377880"/>
              <a:ext cx="681745" cy="255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6" name="Text Box 415"/>
          <p:cNvSpPr txBox="1">
            <a:spLocks noChangeAspect="1" noChangeArrowheads="1"/>
          </p:cNvSpPr>
          <p:nvPr/>
        </p:nvSpPr>
        <p:spPr bwMode="auto">
          <a:xfrm>
            <a:off x="8321675" y="5487988"/>
            <a:ext cx="504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a:t>
            </a:r>
            <a:endPar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grpSp>
        <p:nvGrpSpPr>
          <p:cNvPr id="29707" name="Group 416"/>
          <p:cNvGrpSpPr>
            <a:grpSpLocks noChangeAspect="1"/>
          </p:cNvGrpSpPr>
          <p:nvPr/>
        </p:nvGrpSpPr>
        <p:grpSpPr bwMode="auto">
          <a:xfrm>
            <a:off x="8153400" y="1325563"/>
            <a:ext cx="817563" cy="2678112"/>
            <a:chOff x="21630" y="4166"/>
            <a:chExt cx="921" cy="3225"/>
          </a:xfrm>
        </p:grpSpPr>
        <p:sp>
          <p:nvSpPr>
            <p:cNvPr id="11334" name="Rectangle 417"/>
            <p:cNvSpPr>
              <a:spLocks noChangeAspect="1" noChangeArrowheads="1"/>
            </p:cNvSpPr>
            <p:nvPr/>
          </p:nvSpPr>
          <p:spPr bwMode="auto">
            <a:xfrm>
              <a:off x="21630" y="4166"/>
              <a:ext cx="921" cy="3225"/>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pic>
          <p:nvPicPr>
            <p:cNvPr id="11335" name="Picture 418" descr="btc_gamut_full_a_gam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6" y="4229"/>
              <a:ext cx="768"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8" name="Text Box 437"/>
          <p:cNvSpPr txBox="1">
            <a:spLocks noChangeAspect="1" noChangeArrowheads="1"/>
          </p:cNvSpPr>
          <p:nvPr/>
        </p:nvSpPr>
        <p:spPr bwMode="auto">
          <a:xfrm>
            <a:off x="1573213" y="5486400"/>
            <a:ext cx="717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b_</a:t>
            </a:r>
          </a:p>
        </p:txBody>
      </p:sp>
      <p:sp>
        <p:nvSpPr>
          <p:cNvPr id="29709" name="Text Box 438"/>
          <p:cNvSpPr txBox="1">
            <a:spLocks noChangeAspect="1" noChangeArrowheads="1"/>
          </p:cNvSpPr>
          <p:nvPr/>
        </p:nvSpPr>
        <p:spPr bwMode="auto">
          <a:xfrm>
            <a:off x="2452688" y="5487988"/>
            <a:ext cx="531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rPr>
              <a:t>|</a:t>
            </a:r>
          </a:p>
        </p:txBody>
      </p:sp>
      <p:sp>
        <p:nvSpPr>
          <p:cNvPr id="29710" name="Text Box 439"/>
          <p:cNvSpPr txBox="1">
            <a:spLocks noChangeAspect="1" noChangeArrowheads="1"/>
          </p:cNvSpPr>
          <p:nvPr/>
        </p:nvSpPr>
        <p:spPr bwMode="auto">
          <a:xfrm>
            <a:off x="3248025" y="5505450"/>
            <a:ext cx="56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dirty="0">
                <a:solidFill>
                  <a:srgbClr val="000000"/>
                </a:solidFill>
                <a:latin typeface="+mn-lt"/>
                <a:ea typeface="SimSun" panose="02010600030101010101" pitchFamily="2" charset="-122"/>
                <a:cs typeface="Arial" panose="020B0604020202020204" pitchFamily="34" charset="0"/>
              </a:rPr>
              <a:t>\</a:t>
            </a:r>
          </a:p>
        </p:txBody>
      </p:sp>
      <p:sp>
        <p:nvSpPr>
          <p:cNvPr id="29711" name="Text Box 440"/>
          <p:cNvSpPr txBox="1">
            <a:spLocks noChangeAspect="1" noChangeArrowheads="1"/>
          </p:cNvSpPr>
          <p:nvPr/>
        </p:nvSpPr>
        <p:spPr bwMode="auto">
          <a:xfrm>
            <a:off x="3968750" y="5497513"/>
            <a:ext cx="55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a:solidFill>
                  <a:srgbClr val="000000"/>
                </a:solidFill>
                <a:latin typeface="Arial Unicode MS" pitchFamily="34" charset="-128"/>
                <a:ea typeface="SimSun" panose="02010600030101010101" pitchFamily="2" charset="-122"/>
                <a:cs typeface="Arial" panose="020B0604020202020204" pitchFamily="34" charset="0"/>
              </a:rPr>
              <a:t>/</a:t>
            </a:r>
            <a:endPar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sp>
        <p:nvSpPr>
          <p:cNvPr id="29712" name="Rectangle 442"/>
          <p:cNvSpPr>
            <a:spLocks noChangeAspect="1" noChangeArrowheads="1"/>
          </p:cNvSpPr>
          <p:nvPr/>
        </p:nvSpPr>
        <p:spPr bwMode="auto">
          <a:xfrm>
            <a:off x="1539875" y="1325563"/>
            <a:ext cx="3144838" cy="2678112"/>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nvGrpSpPr>
          <p:cNvPr id="29713" name="Group 443"/>
          <p:cNvGrpSpPr>
            <a:grpSpLocks noChangeAspect="1"/>
          </p:cNvGrpSpPr>
          <p:nvPr/>
        </p:nvGrpSpPr>
        <p:grpSpPr bwMode="auto">
          <a:xfrm>
            <a:off x="1608138" y="1377950"/>
            <a:ext cx="2997200" cy="2570163"/>
            <a:chOff x="14518" y="3431"/>
            <a:chExt cx="2697" cy="2474"/>
          </a:xfrm>
        </p:grpSpPr>
        <p:pic>
          <p:nvPicPr>
            <p:cNvPr id="11330" name="Picture 444" descr="btc_gamut_full_e_gam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985" y="4370"/>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1" name="Picture 445" descr="btc_gamut_full_d_gam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680" y="4363"/>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Picture 446" descr="btc_gamut_full_c_gam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3597" y="4352"/>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3" name="Picture 447" descr="btc_gamut_full_b_gam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288" y="4352"/>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4" name="Text Box 425"/>
          <p:cNvSpPr txBox="1">
            <a:spLocks noChangeAspect="1" noChangeArrowheads="1"/>
          </p:cNvSpPr>
          <p:nvPr/>
        </p:nvSpPr>
        <p:spPr bwMode="auto">
          <a:xfrm>
            <a:off x="4968875" y="5586413"/>
            <a:ext cx="620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endPar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sp>
        <p:nvSpPr>
          <p:cNvPr id="29715" name="Text Box 426"/>
          <p:cNvSpPr txBox="1">
            <a:spLocks noChangeAspect="1" noChangeArrowheads="1"/>
          </p:cNvSpPr>
          <p:nvPr/>
        </p:nvSpPr>
        <p:spPr bwMode="auto">
          <a:xfrm>
            <a:off x="5753100" y="5586413"/>
            <a:ext cx="620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p>
        </p:txBody>
      </p:sp>
      <p:sp>
        <p:nvSpPr>
          <p:cNvPr id="29716" name="Text Box 427"/>
          <p:cNvSpPr txBox="1">
            <a:spLocks noChangeAspect="1" noChangeArrowheads="1"/>
          </p:cNvSpPr>
          <p:nvPr/>
        </p:nvSpPr>
        <p:spPr bwMode="auto">
          <a:xfrm>
            <a:off x="6535738" y="5586413"/>
            <a:ext cx="620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p>
        </p:txBody>
      </p:sp>
      <p:sp>
        <p:nvSpPr>
          <p:cNvPr id="29717" name="Text Box 428"/>
          <p:cNvSpPr txBox="1">
            <a:spLocks noChangeAspect="1" noChangeArrowheads="1"/>
          </p:cNvSpPr>
          <p:nvPr/>
        </p:nvSpPr>
        <p:spPr bwMode="auto">
          <a:xfrm>
            <a:off x="7319963" y="5586413"/>
            <a:ext cx="620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p>
        </p:txBody>
      </p:sp>
      <p:grpSp>
        <p:nvGrpSpPr>
          <p:cNvPr id="29718" name="Group 429"/>
          <p:cNvGrpSpPr>
            <a:grpSpLocks noChangeAspect="1"/>
          </p:cNvGrpSpPr>
          <p:nvPr/>
        </p:nvGrpSpPr>
        <p:grpSpPr bwMode="auto">
          <a:xfrm>
            <a:off x="4884738" y="1319213"/>
            <a:ext cx="3146425" cy="2676525"/>
            <a:chOff x="17952" y="4157"/>
            <a:chExt cx="3541" cy="3225"/>
          </a:xfrm>
        </p:grpSpPr>
        <p:sp>
          <p:nvSpPr>
            <p:cNvPr id="11324" name="Rectangle 430"/>
            <p:cNvSpPr>
              <a:spLocks noChangeAspect="1" noChangeArrowheads="1"/>
            </p:cNvSpPr>
            <p:nvPr/>
          </p:nvSpPr>
          <p:spPr bwMode="auto">
            <a:xfrm>
              <a:off x="17952" y="4157"/>
              <a:ext cx="3541" cy="3225"/>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nvGrpSpPr>
            <p:cNvPr id="11325" name="Group 431"/>
            <p:cNvGrpSpPr>
              <a:grpSpLocks noChangeAspect="1"/>
            </p:cNvGrpSpPr>
            <p:nvPr/>
          </p:nvGrpSpPr>
          <p:grpSpPr bwMode="auto">
            <a:xfrm>
              <a:off x="18040" y="4229"/>
              <a:ext cx="3360" cy="3072"/>
              <a:chOff x="18040" y="4229"/>
              <a:chExt cx="3360" cy="3072"/>
            </a:xfrm>
          </p:grpSpPr>
          <p:pic>
            <p:nvPicPr>
              <p:cNvPr id="11326" name="Picture 432" descr="btc_gamut_full_w_gam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8616"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Picture 433" descr="btc_gamut_full_v_gam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7752"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Picture 434" descr="btc_gamut_full_u_gamu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6888"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435" descr="btc_gamut_full_t_gamu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9480"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9720" name="Rectangle 453"/>
          <p:cNvSpPr>
            <a:spLocks noChangeAspect="1" noChangeArrowheads="1"/>
          </p:cNvSpPr>
          <p:nvPr/>
        </p:nvSpPr>
        <p:spPr bwMode="auto">
          <a:xfrm>
            <a:off x="857250" y="4397375"/>
            <a:ext cx="254000" cy="238125"/>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9721" name="Text Box 15"/>
          <p:cNvSpPr txBox="1">
            <a:spLocks noChangeArrowheads="1"/>
          </p:cNvSpPr>
          <p:nvPr/>
        </p:nvSpPr>
        <p:spPr bwMode="auto">
          <a:xfrm>
            <a:off x="320675" y="5137150"/>
            <a:ext cx="12207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single point</a:t>
            </a:r>
          </a:p>
        </p:txBody>
      </p:sp>
      <p:grpSp>
        <p:nvGrpSpPr>
          <p:cNvPr id="29722" name="Group 479"/>
          <p:cNvGrpSpPr>
            <a:grpSpLocks noChangeAspect="1"/>
          </p:cNvGrpSpPr>
          <p:nvPr/>
        </p:nvGrpSpPr>
        <p:grpSpPr bwMode="auto">
          <a:xfrm>
            <a:off x="8267700" y="4276725"/>
            <a:ext cx="506413" cy="476250"/>
            <a:chOff x="20938" y="6284"/>
            <a:chExt cx="459" cy="461"/>
          </a:xfrm>
        </p:grpSpPr>
        <p:sp>
          <p:nvSpPr>
            <p:cNvPr id="11320" name="Rectangle 480"/>
            <p:cNvSpPr>
              <a:spLocks noChangeAspect="1" noChangeArrowheads="1"/>
            </p:cNvSpPr>
            <p:nvPr/>
          </p:nvSpPr>
          <p:spPr bwMode="auto">
            <a:xfrm>
              <a:off x="21167" y="6284"/>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21" name="Rectangle 481"/>
            <p:cNvSpPr>
              <a:spLocks noChangeAspect="1" noChangeArrowheads="1"/>
            </p:cNvSpPr>
            <p:nvPr/>
          </p:nvSpPr>
          <p:spPr bwMode="auto">
            <a:xfrm>
              <a:off x="21167" y="6515"/>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22" name="Rectangle 482"/>
            <p:cNvSpPr>
              <a:spLocks noChangeAspect="1" noChangeArrowheads="1"/>
            </p:cNvSpPr>
            <p:nvPr/>
          </p:nvSpPr>
          <p:spPr bwMode="auto">
            <a:xfrm>
              <a:off x="20938" y="6284"/>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23" name="Rectangle 483"/>
            <p:cNvSpPr>
              <a:spLocks noChangeAspect="1" noChangeArrowheads="1"/>
            </p:cNvSpPr>
            <p:nvPr/>
          </p:nvSpPr>
          <p:spPr bwMode="auto">
            <a:xfrm>
              <a:off x="20938" y="6515"/>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29723" name="Text Box 26"/>
          <p:cNvSpPr txBox="1">
            <a:spLocks noChangeArrowheads="1"/>
          </p:cNvSpPr>
          <p:nvPr/>
        </p:nvSpPr>
        <p:spPr bwMode="auto">
          <a:xfrm>
            <a:off x="7907338" y="5137150"/>
            <a:ext cx="1143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four points</a:t>
            </a:r>
          </a:p>
        </p:txBody>
      </p:sp>
      <p:grpSp>
        <p:nvGrpSpPr>
          <p:cNvPr id="29724" name="Group 450"/>
          <p:cNvGrpSpPr>
            <a:grpSpLocks noChangeAspect="1"/>
          </p:cNvGrpSpPr>
          <p:nvPr/>
        </p:nvGrpSpPr>
        <p:grpSpPr bwMode="auto">
          <a:xfrm>
            <a:off x="1695450" y="4395788"/>
            <a:ext cx="506413" cy="238125"/>
            <a:chOff x="14522" y="6036"/>
            <a:chExt cx="459" cy="231"/>
          </a:xfrm>
        </p:grpSpPr>
        <p:sp>
          <p:nvSpPr>
            <p:cNvPr id="11318" name="Rectangle 451"/>
            <p:cNvSpPr>
              <a:spLocks noChangeAspect="1" noChangeArrowheads="1"/>
            </p:cNvSpPr>
            <p:nvPr/>
          </p:nvSpPr>
          <p:spPr bwMode="auto">
            <a:xfrm>
              <a:off x="1475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9" name="Rectangle 452"/>
            <p:cNvSpPr>
              <a:spLocks noChangeAspect="1" noChangeArrowheads="1"/>
            </p:cNvSpPr>
            <p:nvPr/>
          </p:nvSpPr>
          <p:spPr bwMode="auto">
            <a:xfrm>
              <a:off x="1452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25" name="Group 454"/>
          <p:cNvGrpSpPr>
            <a:grpSpLocks noChangeAspect="1"/>
          </p:cNvGrpSpPr>
          <p:nvPr/>
        </p:nvGrpSpPr>
        <p:grpSpPr bwMode="auto">
          <a:xfrm>
            <a:off x="2555875" y="4276725"/>
            <a:ext cx="254000" cy="476250"/>
            <a:chOff x="15292" y="6036"/>
            <a:chExt cx="230" cy="461"/>
          </a:xfrm>
        </p:grpSpPr>
        <p:sp>
          <p:nvSpPr>
            <p:cNvPr id="11316" name="Rectangle 455"/>
            <p:cNvSpPr>
              <a:spLocks noChangeAspect="1" noChangeArrowheads="1"/>
            </p:cNvSpPr>
            <p:nvPr/>
          </p:nvSpPr>
          <p:spPr bwMode="auto">
            <a:xfrm>
              <a:off x="1529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7" name="Rectangle 456"/>
            <p:cNvSpPr>
              <a:spLocks noChangeAspect="1" noChangeArrowheads="1"/>
            </p:cNvSpPr>
            <p:nvPr/>
          </p:nvSpPr>
          <p:spPr bwMode="auto">
            <a:xfrm>
              <a:off x="1529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26" name="Group 457"/>
          <p:cNvGrpSpPr>
            <a:grpSpLocks noChangeAspect="1"/>
          </p:cNvGrpSpPr>
          <p:nvPr/>
        </p:nvGrpSpPr>
        <p:grpSpPr bwMode="auto">
          <a:xfrm>
            <a:off x="3163888" y="4276725"/>
            <a:ext cx="506412" cy="476250"/>
            <a:chOff x="16062" y="6036"/>
            <a:chExt cx="459" cy="461"/>
          </a:xfrm>
        </p:grpSpPr>
        <p:sp>
          <p:nvSpPr>
            <p:cNvPr id="11314" name="Rectangle 458"/>
            <p:cNvSpPr>
              <a:spLocks noChangeAspect="1" noChangeArrowheads="1"/>
            </p:cNvSpPr>
            <p:nvPr/>
          </p:nvSpPr>
          <p:spPr bwMode="auto">
            <a:xfrm>
              <a:off x="1629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5" name="Rectangle 459"/>
            <p:cNvSpPr>
              <a:spLocks noChangeAspect="1" noChangeArrowheads="1"/>
            </p:cNvSpPr>
            <p:nvPr/>
          </p:nvSpPr>
          <p:spPr bwMode="auto">
            <a:xfrm>
              <a:off x="1606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27" name="Group 460"/>
          <p:cNvGrpSpPr>
            <a:grpSpLocks noChangeAspect="1"/>
          </p:cNvGrpSpPr>
          <p:nvPr/>
        </p:nvGrpSpPr>
        <p:grpSpPr bwMode="auto">
          <a:xfrm>
            <a:off x="4025900" y="4276725"/>
            <a:ext cx="506413" cy="476250"/>
            <a:chOff x="16700" y="6036"/>
            <a:chExt cx="459" cy="461"/>
          </a:xfrm>
        </p:grpSpPr>
        <p:sp>
          <p:nvSpPr>
            <p:cNvPr id="11312" name="Rectangle 461"/>
            <p:cNvSpPr>
              <a:spLocks noChangeAspect="1" noChangeArrowheads="1"/>
            </p:cNvSpPr>
            <p:nvPr/>
          </p:nvSpPr>
          <p:spPr bwMode="auto">
            <a:xfrm>
              <a:off x="16929"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3" name="Rectangle 462"/>
            <p:cNvSpPr>
              <a:spLocks noChangeAspect="1" noChangeArrowheads="1"/>
            </p:cNvSpPr>
            <p:nvPr/>
          </p:nvSpPr>
          <p:spPr bwMode="auto">
            <a:xfrm>
              <a:off x="16700"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29728" name="Text Box 50"/>
          <p:cNvSpPr txBox="1">
            <a:spLocks noChangeArrowheads="1"/>
          </p:cNvSpPr>
          <p:nvPr/>
        </p:nvSpPr>
        <p:spPr bwMode="auto">
          <a:xfrm>
            <a:off x="2493963" y="5137150"/>
            <a:ext cx="11080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two points</a:t>
            </a:r>
          </a:p>
        </p:txBody>
      </p:sp>
      <p:sp>
        <p:nvSpPr>
          <p:cNvPr id="29729" name="AutoShape 51"/>
          <p:cNvSpPr>
            <a:spLocks/>
          </p:cNvSpPr>
          <p:nvPr/>
        </p:nvSpPr>
        <p:spPr bwMode="auto">
          <a:xfrm rot="-5400000">
            <a:off x="2911475" y="3494088"/>
            <a:ext cx="320675" cy="3016250"/>
          </a:xfrm>
          <a:prstGeom prst="leftBrace">
            <a:avLst>
              <a:gd name="adj1" fmla="val 7833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grpSp>
        <p:nvGrpSpPr>
          <p:cNvPr id="29730" name="Group 463"/>
          <p:cNvGrpSpPr>
            <a:grpSpLocks noChangeAspect="1"/>
          </p:cNvGrpSpPr>
          <p:nvPr/>
        </p:nvGrpSpPr>
        <p:grpSpPr bwMode="auto">
          <a:xfrm>
            <a:off x="5014913" y="4276725"/>
            <a:ext cx="506412" cy="476250"/>
            <a:chOff x="17602" y="6036"/>
            <a:chExt cx="459" cy="461"/>
          </a:xfrm>
        </p:grpSpPr>
        <p:sp>
          <p:nvSpPr>
            <p:cNvPr id="11309" name="Rectangle 464"/>
            <p:cNvSpPr>
              <a:spLocks noChangeAspect="1" noChangeArrowheads="1"/>
            </p:cNvSpPr>
            <p:nvPr/>
          </p:nvSpPr>
          <p:spPr bwMode="auto">
            <a:xfrm>
              <a:off x="1783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0" name="Rectangle 465"/>
            <p:cNvSpPr>
              <a:spLocks noChangeAspect="1" noChangeArrowheads="1"/>
            </p:cNvSpPr>
            <p:nvPr/>
          </p:nvSpPr>
          <p:spPr bwMode="auto">
            <a:xfrm>
              <a:off x="1783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1" name="Rectangle 466"/>
            <p:cNvSpPr>
              <a:spLocks noChangeAspect="1" noChangeArrowheads="1"/>
            </p:cNvSpPr>
            <p:nvPr/>
          </p:nvSpPr>
          <p:spPr bwMode="auto">
            <a:xfrm>
              <a:off x="1760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31" name="Group 467"/>
          <p:cNvGrpSpPr>
            <a:grpSpLocks noChangeAspect="1"/>
          </p:cNvGrpSpPr>
          <p:nvPr/>
        </p:nvGrpSpPr>
        <p:grpSpPr bwMode="auto">
          <a:xfrm>
            <a:off x="5786438" y="4276725"/>
            <a:ext cx="508000" cy="476250"/>
            <a:chOff x="18372" y="6036"/>
            <a:chExt cx="459" cy="461"/>
          </a:xfrm>
        </p:grpSpPr>
        <p:sp>
          <p:nvSpPr>
            <p:cNvPr id="11306" name="Rectangle 468"/>
            <p:cNvSpPr>
              <a:spLocks noChangeAspect="1" noChangeArrowheads="1"/>
            </p:cNvSpPr>
            <p:nvPr/>
          </p:nvSpPr>
          <p:spPr bwMode="auto">
            <a:xfrm>
              <a:off x="1860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7" name="Rectangle 469"/>
            <p:cNvSpPr>
              <a:spLocks noChangeAspect="1" noChangeArrowheads="1"/>
            </p:cNvSpPr>
            <p:nvPr/>
          </p:nvSpPr>
          <p:spPr bwMode="auto">
            <a:xfrm>
              <a:off x="1837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8" name="Rectangle 470"/>
            <p:cNvSpPr>
              <a:spLocks noChangeAspect="1" noChangeArrowheads="1"/>
            </p:cNvSpPr>
            <p:nvPr/>
          </p:nvSpPr>
          <p:spPr bwMode="auto">
            <a:xfrm>
              <a:off x="1837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32" name="Group 471"/>
          <p:cNvGrpSpPr>
            <a:grpSpLocks noChangeAspect="1"/>
          </p:cNvGrpSpPr>
          <p:nvPr/>
        </p:nvGrpSpPr>
        <p:grpSpPr bwMode="auto">
          <a:xfrm>
            <a:off x="6559550" y="4276725"/>
            <a:ext cx="506413" cy="476250"/>
            <a:chOff x="19142" y="6036"/>
            <a:chExt cx="459" cy="461"/>
          </a:xfrm>
        </p:grpSpPr>
        <p:sp>
          <p:nvSpPr>
            <p:cNvPr id="11303" name="Rectangle 472"/>
            <p:cNvSpPr>
              <a:spLocks noChangeAspect="1" noChangeArrowheads="1"/>
            </p:cNvSpPr>
            <p:nvPr/>
          </p:nvSpPr>
          <p:spPr bwMode="auto">
            <a:xfrm>
              <a:off x="1937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4" name="Rectangle 473"/>
            <p:cNvSpPr>
              <a:spLocks noChangeAspect="1" noChangeArrowheads="1"/>
            </p:cNvSpPr>
            <p:nvPr/>
          </p:nvSpPr>
          <p:spPr bwMode="auto">
            <a:xfrm>
              <a:off x="1914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5" name="Rectangle 474"/>
            <p:cNvSpPr>
              <a:spLocks noChangeAspect="1" noChangeArrowheads="1"/>
            </p:cNvSpPr>
            <p:nvPr/>
          </p:nvSpPr>
          <p:spPr bwMode="auto">
            <a:xfrm>
              <a:off x="1914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33" name="Group 475"/>
          <p:cNvGrpSpPr>
            <a:grpSpLocks noChangeAspect="1"/>
          </p:cNvGrpSpPr>
          <p:nvPr/>
        </p:nvGrpSpPr>
        <p:grpSpPr bwMode="auto">
          <a:xfrm>
            <a:off x="7332663" y="4276725"/>
            <a:ext cx="506412" cy="476250"/>
            <a:chOff x="19912" y="6036"/>
            <a:chExt cx="459" cy="461"/>
          </a:xfrm>
        </p:grpSpPr>
        <p:sp>
          <p:nvSpPr>
            <p:cNvPr id="11300" name="Rectangle 476"/>
            <p:cNvSpPr>
              <a:spLocks noChangeAspect="1" noChangeArrowheads="1"/>
            </p:cNvSpPr>
            <p:nvPr/>
          </p:nvSpPr>
          <p:spPr bwMode="auto">
            <a:xfrm>
              <a:off x="2014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1" name="Rectangle 477"/>
            <p:cNvSpPr>
              <a:spLocks noChangeAspect="1" noChangeArrowheads="1"/>
            </p:cNvSpPr>
            <p:nvPr/>
          </p:nvSpPr>
          <p:spPr bwMode="auto">
            <a:xfrm>
              <a:off x="2014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2" name="Rectangle 478"/>
            <p:cNvSpPr>
              <a:spLocks noChangeAspect="1" noChangeArrowheads="1"/>
            </p:cNvSpPr>
            <p:nvPr/>
          </p:nvSpPr>
          <p:spPr bwMode="auto">
            <a:xfrm>
              <a:off x="1991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29734" name="Text Box 80"/>
          <p:cNvSpPr txBox="1">
            <a:spLocks noChangeArrowheads="1"/>
          </p:cNvSpPr>
          <p:nvPr/>
        </p:nvSpPr>
        <p:spPr bwMode="auto">
          <a:xfrm>
            <a:off x="5795963" y="51371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three points</a:t>
            </a:r>
          </a:p>
        </p:txBody>
      </p:sp>
      <p:sp>
        <p:nvSpPr>
          <p:cNvPr id="29735" name="AutoShape 81"/>
          <p:cNvSpPr>
            <a:spLocks/>
          </p:cNvSpPr>
          <p:nvPr/>
        </p:nvSpPr>
        <p:spPr bwMode="auto">
          <a:xfrm rot="-5400000">
            <a:off x="6219825" y="3500438"/>
            <a:ext cx="320675" cy="3016250"/>
          </a:xfrm>
          <a:prstGeom prst="leftBrace">
            <a:avLst>
              <a:gd name="adj1" fmla="val 7833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3" name="TextBox 2">
            <a:extLst>
              <a:ext uri="{FF2B5EF4-FFF2-40B4-BE49-F238E27FC236}">
                <a16:creationId xmlns:a16="http://schemas.microsoft.com/office/drawing/2014/main" id="{F207E0FC-F09A-4592-85DD-21A22B8FFF19}"/>
              </a:ext>
            </a:extLst>
          </p:cNvPr>
          <p:cNvSpPr txBox="1"/>
          <p:nvPr/>
        </p:nvSpPr>
        <p:spPr>
          <a:xfrm>
            <a:off x="47534" y="6458478"/>
            <a:ext cx="2165080" cy="276999"/>
          </a:xfrm>
          <a:prstGeom prst="rect">
            <a:avLst/>
          </a:prstGeom>
          <a:noFill/>
        </p:spPr>
        <p:txBody>
          <a:bodyPr wrap="none" rtlCol="0">
            <a:spAutoFit/>
          </a:bodyPr>
          <a:lstStyle/>
          <a:p>
            <a:r>
              <a:rPr lang="en-US" sz="1200" dirty="0"/>
              <a:t>Victor &amp; Conte, JOSA A 2012</a:t>
            </a:r>
          </a:p>
        </p:txBody>
      </p:sp>
    </p:spTree>
    <p:extLst>
      <p:ext uri="{BB962C8B-B14F-4D97-AF65-F5344CB8AC3E}">
        <p14:creationId xmlns:p14="http://schemas.microsoft.com/office/powerpoint/2010/main" val="121094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7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7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7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7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7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7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7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7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7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7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7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7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7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7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7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7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7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7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970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72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7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6" grpId="0"/>
      <p:bldP spid="29708" grpId="0"/>
      <p:bldP spid="29709" grpId="0"/>
      <p:bldP spid="29710" grpId="0"/>
      <p:bldP spid="29711" grpId="0"/>
      <p:bldP spid="29712" grpId="0" animBg="1"/>
      <p:bldP spid="29714" grpId="0"/>
      <p:bldP spid="29715" grpId="0"/>
      <p:bldP spid="29716" grpId="0"/>
      <p:bldP spid="29717" grpId="0"/>
      <p:bldP spid="29720" grpId="0" animBg="1"/>
      <p:bldP spid="29721" grpId="0"/>
      <p:bldP spid="29723" grpId="0"/>
      <p:bldP spid="29728" grpId="0"/>
      <p:bldP spid="29729" grpId="0" animBg="1"/>
      <p:bldP spid="29734" grpId="0"/>
      <p:bldP spid="297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idx="4294967295"/>
          </p:nvPr>
        </p:nvSpPr>
        <p:spPr>
          <a:xfrm>
            <a:off x="-152400" y="-228600"/>
            <a:ext cx="9525000" cy="1143000"/>
          </a:xfrm>
        </p:spPr>
        <p:txBody>
          <a:bodyPr/>
          <a:lstStyle/>
          <a:p>
            <a:r>
              <a:rPr lang="en-US" altLang="en-US" sz="2800"/>
              <a:t>Sensitivity is selective, and similar across observers</a:t>
            </a:r>
          </a:p>
        </p:txBody>
      </p:sp>
      <p:sp>
        <p:nvSpPr>
          <p:cNvPr id="13315" name="Text Box 6"/>
          <p:cNvSpPr txBox="1">
            <a:spLocks noChangeArrowheads="1"/>
          </p:cNvSpPr>
          <p:nvPr/>
        </p:nvSpPr>
        <p:spPr bwMode="auto">
          <a:xfrm rot="-5400000">
            <a:off x="-1011237" y="1444625"/>
            <a:ext cx="2514600" cy="3397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
                <a:srgbClr val="000000"/>
              </a:buClr>
              <a:buFontTx/>
              <a:buNone/>
            </a:pPr>
            <a:r>
              <a:rPr lang="en-US" altLang="en-US" sz="1600">
                <a:solidFill>
                  <a:srgbClr val="000000"/>
                </a:solidFill>
                <a:latin typeface="Arial Unicode MS" pitchFamily="34" charset="-128"/>
                <a:cs typeface="Arial" panose="020B0604020202020204" pitchFamily="34" charset="0"/>
              </a:rPr>
              <a:t>fraction correct</a:t>
            </a:r>
          </a:p>
        </p:txBody>
      </p:sp>
      <p:sp>
        <p:nvSpPr>
          <p:cNvPr id="13316" name="AutoShape 27"/>
          <p:cNvSpPr>
            <a:spLocks noChangeAspect="1" noChangeArrowheads="1"/>
          </p:cNvSpPr>
          <p:nvPr/>
        </p:nvSpPr>
        <p:spPr bwMode="auto">
          <a:xfrm>
            <a:off x="0" y="1211263"/>
            <a:ext cx="90805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solidFill>
                <a:srgbClr val="000000"/>
              </a:solidFill>
              <a:cs typeface="Arial" panose="020B0604020202020204" pitchFamily="34" charset="0"/>
            </a:endParaRPr>
          </a:p>
        </p:txBody>
      </p:sp>
      <p:grpSp>
        <p:nvGrpSpPr>
          <p:cNvPr id="55" name="Group 54"/>
          <p:cNvGrpSpPr>
            <a:grpSpLocks/>
          </p:cNvGrpSpPr>
          <p:nvPr/>
        </p:nvGrpSpPr>
        <p:grpSpPr bwMode="auto">
          <a:xfrm>
            <a:off x="3800475" y="4200525"/>
            <a:ext cx="4962525" cy="2590800"/>
            <a:chOff x="3447546" y="4200525"/>
            <a:chExt cx="4963220" cy="2590800"/>
          </a:xfrm>
        </p:grpSpPr>
        <p:grpSp>
          <p:nvGrpSpPr>
            <p:cNvPr id="13368" name="Group 33"/>
            <p:cNvGrpSpPr>
              <a:grpSpLocks/>
            </p:cNvGrpSpPr>
            <p:nvPr/>
          </p:nvGrpSpPr>
          <p:grpSpPr bwMode="auto">
            <a:xfrm>
              <a:off x="3829050" y="4305300"/>
              <a:ext cx="3833809" cy="2365408"/>
              <a:chOff x="4132263" y="4295775"/>
              <a:chExt cx="3833809" cy="2365408"/>
            </a:xfrm>
          </p:grpSpPr>
          <p:grpSp>
            <p:nvGrpSpPr>
              <p:cNvPr id="13409" name="Group 31"/>
              <p:cNvGrpSpPr>
                <a:grpSpLocks/>
              </p:cNvGrpSpPr>
              <p:nvPr/>
            </p:nvGrpSpPr>
            <p:grpSpPr bwMode="auto">
              <a:xfrm>
                <a:off x="4679085" y="4389234"/>
                <a:ext cx="2906404" cy="1557661"/>
                <a:chOff x="4679085" y="4389234"/>
                <a:chExt cx="2906404" cy="1557661"/>
              </a:xfrm>
            </p:grpSpPr>
            <p:grpSp>
              <p:nvGrpSpPr>
                <p:cNvPr id="13466" name="Group 26"/>
                <p:cNvGrpSpPr>
                  <a:grpSpLocks/>
                </p:cNvGrpSpPr>
                <p:nvPr/>
              </p:nvGrpSpPr>
              <p:grpSpPr bwMode="auto">
                <a:xfrm>
                  <a:off x="4679085" y="5626101"/>
                  <a:ext cx="176978" cy="320794"/>
                  <a:chOff x="4679085" y="5626101"/>
                  <a:chExt cx="176978" cy="320794"/>
                </a:xfrm>
              </p:grpSpPr>
              <p:grpSp>
                <p:nvGrpSpPr>
                  <p:cNvPr id="13532" name="Group 25"/>
                  <p:cNvGrpSpPr>
                    <a:grpSpLocks/>
                  </p:cNvGrpSpPr>
                  <p:nvPr/>
                </p:nvGrpSpPr>
                <p:grpSpPr bwMode="auto">
                  <a:xfrm>
                    <a:off x="4797785" y="5626101"/>
                    <a:ext cx="58278" cy="281155"/>
                    <a:chOff x="4797785" y="5626101"/>
                    <a:chExt cx="58278" cy="281155"/>
                  </a:xfrm>
                </p:grpSpPr>
                <p:sp>
                  <p:nvSpPr>
                    <p:cNvPr id="13540" name="Oval 19"/>
                    <p:cNvSpPr>
                      <a:spLocks noChangeAspect="1" noChangeArrowheads="1"/>
                    </p:cNvSpPr>
                    <p:nvPr/>
                  </p:nvSpPr>
                  <p:spPr bwMode="auto">
                    <a:xfrm flipH="1">
                      <a:off x="4797785" y="5725818"/>
                      <a:ext cx="58278" cy="56327"/>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41" name="Oval 20"/>
                    <p:cNvSpPr>
                      <a:spLocks noChangeAspect="1" noChangeArrowheads="1"/>
                    </p:cNvSpPr>
                    <p:nvPr/>
                  </p:nvSpPr>
                  <p:spPr bwMode="auto">
                    <a:xfrm flipH="1">
                      <a:off x="4797785" y="5716528"/>
                      <a:ext cx="58278" cy="56327"/>
                    </a:xfrm>
                    <a:prstGeom prst="ellipse">
                      <a:avLst/>
                    </a:prstGeom>
                    <a:solidFill>
                      <a:srgbClr val="993366"/>
                    </a:solidFill>
                    <a:ln w="7938">
                      <a:solidFill>
                        <a:srgbClr val="9933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42" name="Oval 21"/>
                    <p:cNvSpPr>
                      <a:spLocks noChangeAspect="1" noChangeArrowheads="1"/>
                    </p:cNvSpPr>
                    <p:nvPr/>
                  </p:nvSpPr>
                  <p:spPr bwMode="auto">
                    <a:xfrm flipH="1">
                      <a:off x="4797785" y="5771651"/>
                      <a:ext cx="58278" cy="56327"/>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43" name="Oval 22"/>
                    <p:cNvSpPr>
                      <a:spLocks noChangeAspect="1" noChangeArrowheads="1"/>
                    </p:cNvSpPr>
                    <p:nvPr/>
                  </p:nvSpPr>
                  <p:spPr bwMode="auto">
                    <a:xfrm flipH="1">
                      <a:off x="4797785" y="5850929"/>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44" name="Oval 23"/>
                    <p:cNvSpPr>
                      <a:spLocks noChangeAspect="1" noChangeArrowheads="1"/>
                    </p:cNvSpPr>
                    <p:nvPr/>
                  </p:nvSpPr>
                  <p:spPr bwMode="auto">
                    <a:xfrm flipH="1">
                      <a:off x="4797785" y="5719005"/>
                      <a:ext cx="58278" cy="56327"/>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45" name="Oval 24"/>
                    <p:cNvSpPr>
                      <a:spLocks noChangeAspect="1" noChangeArrowheads="1"/>
                    </p:cNvSpPr>
                    <p:nvPr/>
                  </p:nvSpPr>
                  <p:spPr bwMode="auto">
                    <a:xfrm flipH="1">
                      <a:off x="4797785" y="5626101"/>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46" name="Oval 25"/>
                    <p:cNvSpPr>
                      <a:spLocks noChangeAspect="1" noChangeArrowheads="1"/>
                    </p:cNvSpPr>
                    <p:nvPr/>
                  </p:nvSpPr>
                  <p:spPr bwMode="auto">
                    <a:xfrm flipH="1">
                      <a:off x="4797785" y="5764218"/>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grpSp>
              <p:sp>
                <p:nvSpPr>
                  <p:cNvPr id="13533" name="Oval 27"/>
                  <p:cNvSpPr>
                    <a:spLocks noChangeAspect="1" noChangeArrowheads="1"/>
                  </p:cNvSpPr>
                  <p:nvPr/>
                </p:nvSpPr>
                <p:spPr bwMode="auto">
                  <a:xfrm flipH="1">
                    <a:off x="4679086" y="5888710"/>
                    <a:ext cx="58278" cy="56327"/>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4" name="Oval 28"/>
                  <p:cNvSpPr>
                    <a:spLocks noChangeAspect="1" noChangeArrowheads="1"/>
                  </p:cNvSpPr>
                  <p:nvPr/>
                </p:nvSpPr>
                <p:spPr bwMode="auto">
                  <a:xfrm flipH="1">
                    <a:off x="4679086" y="5735728"/>
                    <a:ext cx="58278" cy="56327"/>
                  </a:xfrm>
                  <a:prstGeom prst="ellipse">
                    <a:avLst/>
                  </a:prstGeom>
                  <a:solidFill>
                    <a:srgbClr val="993366"/>
                  </a:solidFill>
                  <a:ln w="7938">
                    <a:solidFill>
                      <a:srgbClr val="9933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5" name="Oval 29"/>
                  <p:cNvSpPr>
                    <a:spLocks noChangeAspect="1" noChangeArrowheads="1"/>
                  </p:cNvSpPr>
                  <p:nvPr/>
                </p:nvSpPr>
                <p:spPr bwMode="auto">
                  <a:xfrm flipH="1">
                    <a:off x="4679086" y="5890568"/>
                    <a:ext cx="58278" cy="56327"/>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6" name="Oval 30"/>
                  <p:cNvSpPr>
                    <a:spLocks noChangeAspect="1" noChangeArrowheads="1"/>
                  </p:cNvSpPr>
                  <p:nvPr/>
                </p:nvSpPr>
                <p:spPr bwMode="auto">
                  <a:xfrm flipH="1">
                    <a:off x="4679085" y="5857742"/>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7" name="Oval 31"/>
                  <p:cNvSpPr>
                    <a:spLocks noChangeAspect="1" noChangeArrowheads="1"/>
                  </p:cNvSpPr>
                  <p:nvPr/>
                </p:nvSpPr>
                <p:spPr bwMode="auto">
                  <a:xfrm flipH="1">
                    <a:off x="4679086" y="5725817"/>
                    <a:ext cx="58278" cy="56327"/>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8" name="Oval 32"/>
                  <p:cNvSpPr>
                    <a:spLocks noChangeAspect="1" noChangeArrowheads="1"/>
                  </p:cNvSpPr>
                  <p:nvPr/>
                </p:nvSpPr>
                <p:spPr bwMode="auto">
                  <a:xfrm flipH="1">
                    <a:off x="4679086" y="5673791"/>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9" name="Oval 33"/>
                  <p:cNvSpPr>
                    <a:spLocks noChangeAspect="1" noChangeArrowheads="1"/>
                  </p:cNvSpPr>
                  <p:nvPr/>
                </p:nvSpPr>
                <p:spPr bwMode="auto">
                  <a:xfrm flipH="1">
                    <a:off x="4679086" y="5783418"/>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grpSp>
            <p:grpSp>
              <p:nvGrpSpPr>
                <p:cNvPr id="13467" name="Group 30"/>
                <p:cNvGrpSpPr>
                  <a:grpSpLocks/>
                </p:cNvGrpSpPr>
                <p:nvPr/>
              </p:nvGrpSpPr>
              <p:grpSpPr bwMode="auto">
                <a:xfrm>
                  <a:off x="7418037" y="4482138"/>
                  <a:ext cx="167452" cy="553056"/>
                  <a:chOff x="7418037" y="4482138"/>
                  <a:chExt cx="167452" cy="553056"/>
                </a:xfrm>
              </p:grpSpPr>
              <p:sp>
                <p:nvSpPr>
                  <p:cNvPr id="13518" name="Oval 36"/>
                  <p:cNvSpPr>
                    <a:spLocks noChangeAspect="1" noChangeArrowheads="1"/>
                  </p:cNvSpPr>
                  <p:nvPr/>
                </p:nvSpPr>
                <p:spPr bwMode="auto">
                  <a:xfrm flipH="1">
                    <a:off x="7527211" y="4837653"/>
                    <a:ext cx="58278" cy="56327"/>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9" name="Oval 37"/>
                  <p:cNvSpPr>
                    <a:spLocks noChangeAspect="1" noChangeArrowheads="1"/>
                  </p:cNvSpPr>
                  <p:nvPr/>
                </p:nvSpPr>
                <p:spPr bwMode="auto">
                  <a:xfrm flipH="1">
                    <a:off x="7527211" y="4706967"/>
                    <a:ext cx="58278" cy="56327"/>
                  </a:xfrm>
                  <a:prstGeom prst="ellipse">
                    <a:avLst/>
                  </a:prstGeom>
                  <a:solidFill>
                    <a:srgbClr val="993366"/>
                  </a:solidFill>
                  <a:ln w="7938">
                    <a:solidFill>
                      <a:srgbClr val="9933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0" name="Oval 38"/>
                  <p:cNvSpPr>
                    <a:spLocks noChangeAspect="1" noChangeArrowheads="1"/>
                  </p:cNvSpPr>
                  <p:nvPr/>
                </p:nvSpPr>
                <p:spPr bwMode="auto">
                  <a:xfrm flipH="1">
                    <a:off x="7527211" y="4874194"/>
                    <a:ext cx="58278" cy="56327"/>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1" name="Oval 39"/>
                  <p:cNvSpPr>
                    <a:spLocks noChangeAspect="1" noChangeArrowheads="1"/>
                  </p:cNvSpPr>
                  <p:nvPr/>
                </p:nvSpPr>
                <p:spPr bwMode="auto">
                  <a:xfrm flipH="1">
                    <a:off x="7527211" y="4978867"/>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2" name="Oval 40"/>
                  <p:cNvSpPr>
                    <a:spLocks noChangeAspect="1" noChangeArrowheads="1"/>
                  </p:cNvSpPr>
                  <p:nvPr/>
                </p:nvSpPr>
                <p:spPr bwMode="auto">
                  <a:xfrm flipH="1">
                    <a:off x="7527211" y="4766426"/>
                    <a:ext cx="58278" cy="56327"/>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3" name="Oval 41"/>
                  <p:cNvSpPr>
                    <a:spLocks noChangeAspect="1" noChangeArrowheads="1"/>
                  </p:cNvSpPr>
                  <p:nvPr/>
                </p:nvSpPr>
                <p:spPr bwMode="auto">
                  <a:xfrm flipH="1">
                    <a:off x="7527211" y="4807303"/>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4" name="Oval 42"/>
                  <p:cNvSpPr>
                    <a:spLocks noChangeAspect="1" noChangeArrowheads="1"/>
                  </p:cNvSpPr>
                  <p:nvPr/>
                </p:nvSpPr>
                <p:spPr bwMode="auto">
                  <a:xfrm flipH="1">
                    <a:off x="7527211" y="4778194"/>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5" name="Oval 44"/>
                  <p:cNvSpPr>
                    <a:spLocks noChangeAspect="1" noChangeArrowheads="1"/>
                  </p:cNvSpPr>
                  <p:nvPr/>
                </p:nvSpPr>
                <p:spPr bwMode="auto">
                  <a:xfrm flipH="1">
                    <a:off x="7418038" y="4646889"/>
                    <a:ext cx="58278" cy="56327"/>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6" name="Oval 45"/>
                  <p:cNvSpPr>
                    <a:spLocks noChangeAspect="1" noChangeArrowheads="1"/>
                  </p:cNvSpPr>
                  <p:nvPr/>
                </p:nvSpPr>
                <p:spPr bwMode="auto">
                  <a:xfrm flipH="1">
                    <a:off x="7418038" y="4501338"/>
                    <a:ext cx="58278" cy="56327"/>
                  </a:xfrm>
                  <a:prstGeom prst="ellipse">
                    <a:avLst/>
                  </a:prstGeom>
                  <a:solidFill>
                    <a:srgbClr val="993366"/>
                  </a:solidFill>
                  <a:ln w="7938">
                    <a:solidFill>
                      <a:srgbClr val="9933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7" name="Oval 46"/>
                  <p:cNvSpPr>
                    <a:spLocks noChangeAspect="1" noChangeArrowheads="1"/>
                  </p:cNvSpPr>
                  <p:nvPr/>
                </p:nvSpPr>
                <p:spPr bwMode="auto">
                  <a:xfrm flipH="1">
                    <a:off x="7418037" y="4852517"/>
                    <a:ext cx="58278" cy="56327"/>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8" name="Oval 47"/>
                  <p:cNvSpPr>
                    <a:spLocks noChangeAspect="1" noChangeArrowheads="1"/>
                  </p:cNvSpPr>
                  <p:nvPr/>
                </p:nvSpPr>
                <p:spPr bwMode="auto">
                  <a:xfrm flipH="1">
                    <a:off x="7418037" y="4821549"/>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29" name="Oval 48"/>
                  <p:cNvSpPr>
                    <a:spLocks noChangeAspect="1" noChangeArrowheads="1"/>
                  </p:cNvSpPr>
                  <p:nvPr/>
                </p:nvSpPr>
                <p:spPr bwMode="auto">
                  <a:xfrm flipH="1">
                    <a:off x="7418038" y="4482138"/>
                    <a:ext cx="58278" cy="56327"/>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0" name="Oval 49"/>
                  <p:cNvSpPr>
                    <a:spLocks noChangeAspect="1" noChangeArrowheads="1"/>
                  </p:cNvSpPr>
                  <p:nvPr/>
                </p:nvSpPr>
                <p:spPr bwMode="auto">
                  <a:xfrm flipH="1">
                    <a:off x="7418038" y="4661134"/>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31" name="Oval 50"/>
                  <p:cNvSpPr>
                    <a:spLocks noChangeAspect="1" noChangeArrowheads="1"/>
                  </p:cNvSpPr>
                  <p:nvPr/>
                </p:nvSpPr>
                <p:spPr bwMode="auto">
                  <a:xfrm flipH="1">
                    <a:off x="7418038" y="4728025"/>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grpSp>
            <p:grpSp>
              <p:nvGrpSpPr>
                <p:cNvPr id="13468" name="Group 28"/>
                <p:cNvGrpSpPr>
                  <a:grpSpLocks/>
                </p:cNvGrpSpPr>
                <p:nvPr/>
              </p:nvGrpSpPr>
              <p:grpSpPr bwMode="auto">
                <a:xfrm>
                  <a:off x="6054749" y="4910118"/>
                  <a:ext cx="164604" cy="333182"/>
                  <a:chOff x="6054749" y="4910118"/>
                  <a:chExt cx="164604" cy="333182"/>
                </a:xfrm>
              </p:grpSpPr>
              <p:sp>
                <p:nvSpPr>
                  <p:cNvPr id="13504" name="Oval 53"/>
                  <p:cNvSpPr>
                    <a:spLocks noChangeAspect="1" noChangeArrowheads="1"/>
                  </p:cNvSpPr>
                  <p:nvPr/>
                </p:nvSpPr>
                <p:spPr bwMode="auto">
                  <a:xfrm flipH="1">
                    <a:off x="6161075" y="5157863"/>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5" name="Oval 54"/>
                  <p:cNvSpPr>
                    <a:spLocks noChangeAspect="1" noChangeArrowheads="1"/>
                  </p:cNvSpPr>
                  <p:nvPr/>
                </p:nvSpPr>
                <p:spPr bwMode="auto">
                  <a:xfrm flipH="1">
                    <a:off x="6161075" y="5062482"/>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6" name="Oval 55"/>
                  <p:cNvSpPr>
                    <a:spLocks noChangeAspect="1" noChangeArrowheads="1"/>
                  </p:cNvSpPr>
                  <p:nvPr/>
                </p:nvSpPr>
                <p:spPr bwMode="auto">
                  <a:xfrm flipH="1">
                    <a:off x="6161074" y="5186973"/>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7" name="Oval 56"/>
                  <p:cNvSpPr>
                    <a:spLocks noChangeAspect="1" noChangeArrowheads="1"/>
                  </p:cNvSpPr>
                  <p:nvPr/>
                </p:nvSpPr>
                <p:spPr bwMode="auto">
                  <a:xfrm flipH="1">
                    <a:off x="6161075" y="5043281"/>
                    <a:ext cx="58278" cy="56327"/>
                  </a:xfrm>
                  <a:prstGeom prst="ellipse">
                    <a:avLst/>
                  </a:prstGeom>
                  <a:solidFill>
                    <a:srgbClr val="00FF00"/>
                  </a:solidFill>
                  <a:ln w="7938">
                    <a:solidFill>
                      <a:srgbClr val="00FF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8" name="Oval 57"/>
                  <p:cNvSpPr>
                    <a:spLocks noChangeAspect="1" noChangeArrowheads="1"/>
                  </p:cNvSpPr>
                  <p:nvPr/>
                </p:nvSpPr>
                <p:spPr bwMode="auto">
                  <a:xfrm flipH="1">
                    <a:off x="6161075" y="5004881"/>
                    <a:ext cx="58278" cy="56327"/>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9" name="Oval 58"/>
                  <p:cNvSpPr>
                    <a:spLocks noChangeAspect="1" noChangeArrowheads="1"/>
                  </p:cNvSpPr>
                  <p:nvPr/>
                </p:nvSpPr>
                <p:spPr bwMode="auto">
                  <a:xfrm flipH="1">
                    <a:off x="6161075" y="4959667"/>
                    <a:ext cx="58278" cy="56327"/>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0" name="Oval 59"/>
                  <p:cNvSpPr>
                    <a:spLocks noChangeAspect="1" noChangeArrowheads="1"/>
                  </p:cNvSpPr>
                  <p:nvPr/>
                </p:nvSpPr>
                <p:spPr bwMode="auto">
                  <a:xfrm flipH="1">
                    <a:off x="6161074" y="5086636"/>
                    <a:ext cx="58278" cy="56327"/>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1" name="Oval 61"/>
                  <p:cNvSpPr>
                    <a:spLocks noChangeAspect="1" noChangeArrowheads="1"/>
                  </p:cNvSpPr>
                  <p:nvPr/>
                </p:nvSpPr>
                <p:spPr bwMode="auto">
                  <a:xfrm flipH="1">
                    <a:off x="6054749" y="5184496"/>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2" name="Oval 62"/>
                  <p:cNvSpPr>
                    <a:spLocks noChangeAspect="1" noChangeArrowheads="1"/>
                  </p:cNvSpPr>
                  <p:nvPr/>
                </p:nvSpPr>
                <p:spPr bwMode="auto">
                  <a:xfrm flipH="1">
                    <a:off x="6054749" y="5022223"/>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3" name="Oval 63"/>
                  <p:cNvSpPr>
                    <a:spLocks noChangeAspect="1" noChangeArrowheads="1"/>
                  </p:cNvSpPr>
                  <p:nvPr/>
                </p:nvSpPr>
                <p:spPr bwMode="auto">
                  <a:xfrm flipH="1">
                    <a:off x="6054749" y="5157863"/>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4" name="Oval 64"/>
                  <p:cNvSpPr>
                    <a:spLocks noChangeAspect="1" noChangeArrowheads="1"/>
                  </p:cNvSpPr>
                  <p:nvPr/>
                </p:nvSpPr>
                <p:spPr bwMode="auto">
                  <a:xfrm flipH="1">
                    <a:off x="6054749" y="4910118"/>
                    <a:ext cx="58278" cy="56327"/>
                  </a:xfrm>
                  <a:prstGeom prst="ellipse">
                    <a:avLst/>
                  </a:prstGeom>
                  <a:solidFill>
                    <a:srgbClr val="00FF00"/>
                  </a:solidFill>
                  <a:ln w="7938">
                    <a:solidFill>
                      <a:srgbClr val="00FF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5" name="Oval 65"/>
                  <p:cNvSpPr>
                    <a:spLocks noChangeAspect="1" noChangeArrowheads="1"/>
                  </p:cNvSpPr>
                  <p:nvPr/>
                </p:nvSpPr>
                <p:spPr bwMode="auto">
                  <a:xfrm flipH="1">
                    <a:off x="6054749" y="4919408"/>
                    <a:ext cx="58278" cy="56327"/>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6" name="Oval 66"/>
                  <p:cNvSpPr>
                    <a:spLocks noChangeAspect="1" noChangeArrowheads="1"/>
                  </p:cNvSpPr>
                  <p:nvPr/>
                </p:nvSpPr>
                <p:spPr bwMode="auto">
                  <a:xfrm flipH="1">
                    <a:off x="6054749" y="4921886"/>
                    <a:ext cx="58278" cy="56327"/>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17" name="Oval 67"/>
                  <p:cNvSpPr>
                    <a:spLocks noChangeAspect="1" noChangeArrowheads="1"/>
                  </p:cNvSpPr>
                  <p:nvPr/>
                </p:nvSpPr>
                <p:spPr bwMode="auto">
                  <a:xfrm flipH="1">
                    <a:off x="6054749" y="5031513"/>
                    <a:ext cx="58278" cy="56327"/>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grpSp>
            <p:grpSp>
              <p:nvGrpSpPr>
                <p:cNvPr id="13469" name="Group 29"/>
                <p:cNvGrpSpPr>
                  <a:grpSpLocks/>
                </p:cNvGrpSpPr>
                <p:nvPr/>
              </p:nvGrpSpPr>
              <p:grpSpPr bwMode="auto">
                <a:xfrm>
                  <a:off x="6736394" y="4389234"/>
                  <a:ext cx="164603" cy="392641"/>
                  <a:chOff x="6736394" y="4389234"/>
                  <a:chExt cx="164603" cy="392641"/>
                </a:xfrm>
              </p:grpSpPr>
              <p:sp>
                <p:nvSpPr>
                  <p:cNvPr id="13485" name="Oval 70"/>
                  <p:cNvSpPr>
                    <a:spLocks noChangeAspect="1" noChangeArrowheads="1"/>
                  </p:cNvSpPr>
                  <p:nvPr/>
                </p:nvSpPr>
                <p:spPr bwMode="auto">
                  <a:xfrm flipH="1">
                    <a:off x="6842719" y="4453648"/>
                    <a:ext cx="58278" cy="56327"/>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6" name="Oval 71"/>
                  <p:cNvSpPr>
                    <a:spLocks noChangeAspect="1" noChangeArrowheads="1"/>
                  </p:cNvSpPr>
                  <p:nvPr/>
                </p:nvSpPr>
                <p:spPr bwMode="auto">
                  <a:xfrm flipH="1">
                    <a:off x="6842719" y="4439403"/>
                    <a:ext cx="58278" cy="56327"/>
                  </a:xfrm>
                  <a:prstGeom prst="ellipse">
                    <a:avLst/>
                  </a:prstGeom>
                  <a:solidFill>
                    <a:srgbClr val="993366"/>
                  </a:solidFill>
                  <a:ln w="7938">
                    <a:solidFill>
                      <a:srgbClr val="9933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7" name="Oval 72"/>
                  <p:cNvSpPr>
                    <a:spLocks noChangeAspect="1" noChangeArrowheads="1"/>
                  </p:cNvSpPr>
                  <p:nvPr/>
                </p:nvSpPr>
                <p:spPr bwMode="auto">
                  <a:xfrm flipH="1">
                    <a:off x="6842719" y="4663612"/>
                    <a:ext cx="58278" cy="56327"/>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8" name="Oval 73"/>
                  <p:cNvSpPr>
                    <a:spLocks noChangeAspect="1" noChangeArrowheads="1"/>
                  </p:cNvSpPr>
                  <p:nvPr/>
                </p:nvSpPr>
                <p:spPr bwMode="auto">
                  <a:xfrm flipH="1">
                    <a:off x="6842719" y="4725548"/>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9" name="Oval 74"/>
                  <p:cNvSpPr>
                    <a:spLocks noChangeAspect="1" noChangeArrowheads="1"/>
                  </p:cNvSpPr>
                  <p:nvPr/>
                </p:nvSpPr>
                <p:spPr bwMode="auto">
                  <a:xfrm flipH="1">
                    <a:off x="6842719" y="4604153"/>
                    <a:ext cx="58278" cy="56327"/>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0" name="Oval 75"/>
                  <p:cNvSpPr>
                    <a:spLocks noChangeAspect="1" noChangeArrowheads="1"/>
                  </p:cNvSpPr>
                  <p:nvPr/>
                </p:nvSpPr>
                <p:spPr bwMode="auto">
                  <a:xfrm flipH="1">
                    <a:off x="6842719" y="4544075"/>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1" name="Oval 76"/>
                  <p:cNvSpPr>
                    <a:spLocks noChangeAspect="1" noChangeArrowheads="1"/>
                  </p:cNvSpPr>
                  <p:nvPr/>
                </p:nvSpPr>
                <p:spPr bwMode="auto">
                  <a:xfrm flipH="1">
                    <a:off x="6842719" y="4618398"/>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2" name="Oval 77"/>
                  <p:cNvSpPr>
                    <a:spLocks noChangeAspect="1" noChangeArrowheads="1"/>
                  </p:cNvSpPr>
                  <p:nvPr/>
                </p:nvSpPr>
                <p:spPr bwMode="auto">
                  <a:xfrm flipH="1">
                    <a:off x="6842719" y="4448693"/>
                    <a:ext cx="58278" cy="56327"/>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3" name="Oval 78"/>
                  <p:cNvSpPr>
                    <a:spLocks noChangeAspect="1" noChangeArrowheads="1"/>
                  </p:cNvSpPr>
                  <p:nvPr/>
                </p:nvSpPr>
                <p:spPr bwMode="auto">
                  <a:xfrm flipH="1">
                    <a:off x="6842719" y="4663612"/>
                    <a:ext cx="58278" cy="56327"/>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4" name="Oval 79"/>
                  <p:cNvSpPr>
                    <a:spLocks noChangeAspect="1" noChangeArrowheads="1"/>
                  </p:cNvSpPr>
                  <p:nvPr/>
                </p:nvSpPr>
                <p:spPr bwMode="auto">
                  <a:xfrm flipH="1">
                    <a:off x="6842719" y="4523017"/>
                    <a:ext cx="58278" cy="56327"/>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5" name="Oval 81"/>
                  <p:cNvSpPr>
                    <a:spLocks noChangeAspect="1" noChangeArrowheads="1"/>
                  </p:cNvSpPr>
                  <p:nvPr/>
                </p:nvSpPr>
                <p:spPr bwMode="auto">
                  <a:xfrm flipH="1">
                    <a:off x="6736394" y="4534784"/>
                    <a:ext cx="58278" cy="56327"/>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6" name="Oval 82"/>
                  <p:cNvSpPr>
                    <a:spLocks noChangeAspect="1" noChangeArrowheads="1"/>
                  </p:cNvSpPr>
                  <p:nvPr/>
                </p:nvSpPr>
                <p:spPr bwMode="auto">
                  <a:xfrm flipH="1">
                    <a:off x="6736394" y="4637598"/>
                    <a:ext cx="58278" cy="56327"/>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7" name="Oval 83"/>
                  <p:cNvSpPr>
                    <a:spLocks noChangeAspect="1" noChangeArrowheads="1"/>
                  </p:cNvSpPr>
                  <p:nvPr/>
                </p:nvSpPr>
                <p:spPr bwMode="auto">
                  <a:xfrm flipH="1">
                    <a:off x="6736394" y="4723070"/>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8" name="Oval 84"/>
                  <p:cNvSpPr>
                    <a:spLocks noChangeAspect="1" noChangeArrowheads="1"/>
                  </p:cNvSpPr>
                  <p:nvPr/>
                </p:nvSpPr>
                <p:spPr bwMode="auto">
                  <a:xfrm flipH="1">
                    <a:off x="6736394" y="4646889"/>
                    <a:ext cx="58278" cy="56327"/>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99" name="Oval 85"/>
                  <p:cNvSpPr>
                    <a:spLocks noChangeAspect="1" noChangeArrowheads="1"/>
                  </p:cNvSpPr>
                  <p:nvPr/>
                </p:nvSpPr>
                <p:spPr bwMode="auto">
                  <a:xfrm flipH="1">
                    <a:off x="6736394" y="4448693"/>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0" name="Oval 86"/>
                  <p:cNvSpPr>
                    <a:spLocks noChangeAspect="1" noChangeArrowheads="1"/>
                  </p:cNvSpPr>
                  <p:nvPr/>
                </p:nvSpPr>
                <p:spPr bwMode="auto">
                  <a:xfrm flipH="1">
                    <a:off x="6736394" y="4456125"/>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1" name="Oval 87"/>
                  <p:cNvSpPr>
                    <a:spLocks noChangeAspect="1" noChangeArrowheads="1"/>
                  </p:cNvSpPr>
                  <p:nvPr/>
                </p:nvSpPr>
                <p:spPr bwMode="auto">
                  <a:xfrm flipH="1">
                    <a:off x="6736394" y="4389234"/>
                    <a:ext cx="58278" cy="56327"/>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2" name="Oval 88"/>
                  <p:cNvSpPr>
                    <a:spLocks noChangeAspect="1" noChangeArrowheads="1"/>
                  </p:cNvSpPr>
                  <p:nvPr/>
                </p:nvSpPr>
                <p:spPr bwMode="auto">
                  <a:xfrm flipH="1">
                    <a:off x="6736394" y="4544075"/>
                    <a:ext cx="58278" cy="56327"/>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503" name="Oval 89"/>
                  <p:cNvSpPr>
                    <a:spLocks noChangeAspect="1" noChangeArrowheads="1"/>
                  </p:cNvSpPr>
                  <p:nvPr/>
                </p:nvSpPr>
                <p:spPr bwMode="auto">
                  <a:xfrm flipH="1">
                    <a:off x="6736394" y="4501338"/>
                    <a:ext cx="58278" cy="56327"/>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grpSp>
            <p:grpSp>
              <p:nvGrpSpPr>
                <p:cNvPr id="13470" name="Group 27"/>
                <p:cNvGrpSpPr>
                  <a:grpSpLocks/>
                </p:cNvGrpSpPr>
                <p:nvPr/>
              </p:nvGrpSpPr>
              <p:grpSpPr bwMode="auto">
                <a:xfrm>
                  <a:off x="5373104" y="5093449"/>
                  <a:ext cx="164604" cy="421751"/>
                  <a:chOff x="5373104" y="5093449"/>
                  <a:chExt cx="164604" cy="421751"/>
                </a:xfrm>
              </p:grpSpPr>
              <p:sp>
                <p:nvSpPr>
                  <p:cNvPr id="13471" name="Oval 92"/>
                  <p:cNvSpPr>
                    <a:spLocks noChangeAspect="1" noChangeArrowheads="1"/>
                  </p:cNvSpPr>
                  <p:nvPr/>
                </p:nvSpPr>
                <p:spPr bwMode="auto">
                  <a:xfrm flipH="1">
                    <a:off x="5479430" y="5458873"/>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2" name="Oval 93"/>
                  <p:cNvSpPr>
                    <a:spLocks noChangeAspect="1" noChangeArrowheads="1"/>
                  </p:cNvSpPr>
                  <p:nvPr/>
                </p:nvSpPr>
                <p:spPr bwMode="auto">
                  <a:xfrm flipH="1">
                    <a:off x="5479429" y="5406846"/>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3" name="Oval 94"/>
                  <p:cNvSpPr>
                    <a:spLocks noChangeAspect="1" noChangeArrowheads="1"/>
                  </p:cNvSpPr>
                  <p:nvPr/>
                </p:nvSpPr>
                <p:spPr bwMode="auto">
                  <a:xfrm flipH="1">
                    <a:off x="5479429" y="5354200"/>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4" name="Oval 95"/>
                  <p:cNvSpPr>
                    <a:spLocks noChangeAspect="1" noChangeArrowheads="1"/>
                  </p:cNvSpPr>
                  <p:nvPr/>
                </p:nvSpPr>
                <p:spPr bwMode="auto">
                  <a:xfrm flipH="1">
                    <a:off x="5479430" y="5305891"/>
                    <a:ext cx="58278" cy="56327"/>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5" name="Oval 96"/>
                  <p:cNvSpPr>
                    <a:spLocks noChangeAspect="1" noChangeArrowheads="1"/>
                  </p:cNvSpPr>
                  <p:nvPr/>
                </p:nvSpPr>
                <p:spPr bwMode="auto">
                  <a:xfrm flipH="1">
                    <a:off x="5479430" y="5327568"/>
                    <a:ext cx="58278" cy="56327"/>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6" name="Oval 97"/>
                  <p:cNvSpPr>
                    <a:spLocks noChangeAspect="1" noChangeArrowheads="1"/>
                  </p:cNvSpPr>
                  <p:nvPr/>
                </p:nvSpPr>
                <p:spPr bwMode="auto">
                  <a:xfrm flipH="1">
                    <a:off x="5479430" y="5289167"/>
                    <a:ext cx="58278" cy="56327"/>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7" name="Oval 98"/>
                  <p:cNvSpPr>
                    <a:spLocks noChangeAspect="1" noChangeArrowheads="1"/>
                  </p:cNvSpPr>
                  <p:nvPr/>
                </p:nvSpPr>
                <p:spPr bwMode="auto">
                  <a:xfrm flipH="1">
                    <a:off x="5479430" y="5267490"/>
                    <a:ext cx="58278" cy="56327"/>
                  </a:xfrm>
                  <a:prstGeom prst="ellipse">
                    <a:avLst/>
                  </a:prstGeom>
                  <a:solidFill>
                    <a:srgbClr val="FF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8" name="Oval 100"/>
                  <p:cNvSpPr>
                    <a:spLocks noChangeAspect="1" noChangeArrowheads="1"/>
                  </p:cNvSpPr>
                  <p:nvPr/>
                </p:nvSpPr>
                <p:spPr bwMode="auto">
                  <a:xfrm flipH="1">
                    <a:off x="5373105" y="5384549"/>
                    <a:ext cx="58278" cy="56327"/>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79" name="Oval 101"/>
                  <p:cNvSpPr>
                    <a:spLocks noChangeAspect="1" noChangeArrowheads="1"/>
                  </p:cNvSpPr>
                  <p:nvPr/>
                </p:nvSpPr>
                <p:spPr bwMode="auto">
                  <a:xfrm flipH="1">
                    <a:off x="5373105" y="5396317"/>
                    <a:ext cx="58278" cy="56327"/>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0" name="Oval 102"/>
                  <p:cNvSpPr>
                    <a:spLocks noChangeAspect="1" noChangeArrowheads="1"/>
                  </p:cNvSpPr>
                  <p:nvPr/>
                </p:nvSpPr>
                <p:spPr bwMode="auto">
                  <a:xfrm flipH="1">
                    <a:off x="5373104" y="5363491"/>
                    <a:ext cx="58278" cy="56327"/>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1" name="Oval 103"/>
                  <p:cNvSpPr>
                    <a:spLocks noChangeAspect="1" noChangeArrowheads="1"/>
                  </p:cNvSpPr>
                  <p:nvPr/>
                </p:nvSpPr>
                <p:spPr bwMode="auto">
                  <a:xfrm flipH="1">
                    <a:off x="5373105" y="5281735"/>
                    <a:ext cx="58278" cy="56327"/>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2" name="Oval 104"/>
                  <p:cNvSpPr>
                    <a:spLocks noChangeAspect="1" noChangeArrowheads="1"/>
                  </p:cNvSpPr>
                  <p:nvPr/>
                </p:nvSpPr>
                <p:spPr bwMode="auto">
                  <a:xfrm flipH="1">
                    <a:off x="5373104" y="5193785"/>
                    <a:ext cx="58278" cy="56327"/>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3" name="Oval 105"/>
                  <p:cNvSpPr>
                    <a:spLocks noChangeAspect="1" noChangeArrowheads="1"/>
                  </p:cNvSpPr>
                  <p:nvPr/>
                </p:nvSpPr>
                <p:spPr bwMode="auto">
                  <a:xfrm flipH="1">
                    <a:off x="5373105" y="5215464"/>
                    <a:ext cx="58278" cy="56327"/>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sp>
                <p:nvSpPr>
                  <p:cNvPr id="13484" name="Oval 106"/>
                  <p:cNvSpPr>
                    <a:spLocks noChangeAspect="1" noChangeArrowheads="1"/>
                  </p:cNvSpPr>
                  <p:nvPr/>
                </p:nvSpPr>
                <p:spPr bwMode="auto">
                  <a:xfrm flipH="1">
                    <a:off x="5373104" y="5093449"/>
                    <a:ext cx="58278" cy="56327"/>
                  </a:xfrm>
                  <a:prstGeom prst="ellipse">
                    <a:avLst/>
                  </a:prstGeom>
                  <a:solidFill>
                    <a:srgbClr val="FF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1400">
                      <a:solidFill>
                        <a:srgbClr val="000000"/>
                      </a:solidFill>
                      <a:latin typeface="Arial Unicode MS" pitchFamily="34" charset="-128"/>
                      <a:cs typeface="Arial" panose="020B0604020202020204" pitchFamily="34" charset="0"/>
                    </a:endParaRPr>
                  </a:p>
                </p:txBody>
              </p:sp>
            </p:grpSp>
          </p:grpSp>
          <p:grpSp>
            <p:nvGrpSpPr>
              <p:cNvPr id="13410" name="Group 32"/>
              <p:cNvGrpSpPr>
                <a:grpSpLocks/>
              </p:cNvGrpSpPr>
              <p:nvPr/>
            </p:nvGrpSpPr>
            <p:grpSpPr bwMode="auto">
              <a:xfrm>
                <a:off x="4132263" y="4295775"/>
                <a:ext cx="330273" cy="1919288"/>
                <a:chOff x="4132263" y="4295775"/>
                <a:chExt cx="330273" cy="1919288"/>
              </a:xfrm>
            </p:grpSpPr>
            <p:sp>
              <p:nvSpPr>
                <p:cNvPr id="13449" name="Line 3"/>
                <p:cNvSpPr>
                  <a:spLocks noChangeAspect="1" noChangeShapeType="1"/>
                </p:cNvSpPr>
                <p:nvPr/>
              </p:nvSpPr>
              <p:spPr bwMode="auto">
                <a:xfrm>
                  <a:off x="4462536" y="4401001"/>
                  <a:ext cx="0" cy="174288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0" name="Line 4"/>
                <p:cNvSpPr>
                  <a:spLocks noChangeAspect="1" noChangeShapeType="1"/>
                </p:cNvSpPr>
                <p:nvPr/>
              </p:nvSpPr>
              <p:spPr bwMode="auto">
                <a:xfrm>
                  <a:off x="4439752" y="6134361"/>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1" name="Line 5"/>
                <p:cNvSpPr>
                  <a:spLocks noChangeAspect="1" noChangeShapeType="1"/>
                </p:cNvSpPr>
                <p:nvPr/>
              </p:nvSpPr>
              <p:spPr bwMode="auto">
                <a:xfrm>
                  <a:off x="4439752" y="5618667"/>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2" name="Line 6"/>
                <p:cNvSpPr>
                  <a:spLocks noChangeAspect="1" noChangeShapeType="1"/>
                </p:cNvSpPr>
                <p:nvPr/>
              </p:nvSpPr>
              <p:spPr bwMode="auto">
                <a:xfrm>
                  <a:off x="4439752" y="5313321"/>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3" name="Line 7"/>
                <p:cNvSpPr>
                  <a:spLocks noChangeAspect="1" noChangeShapeType="1"/>
                </p:cNvSpPr>
                <p:nvPr/>
              </p:nvSpPr>
              <p:spPr bwMode="auto">
                <a:xfrm>
                  <a:off x="4439752" y="5093448"/>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4" name="Line 8"/>
                <p:cNvSpPr>
                  <a:spLocks noChangeAspect="1" noChangeShapeType="1"/>
                </p:cNvSpPr>
                <p:nvPr/>
              </p:nvSpPr>
              <p:spPr bwMode="auto">
                <a:xfrm>
                  <a:off x="4439752" y="4926220"/>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5" name="Line 9"/>
                <p:cNvSpPr>
                  <a:spLocks noChangeAspect="1" noChangeShapeType="1"/>
                </p:cNvSpPr>
                <p:nvPr/>
              </p:nvSpPr>
              <p:spPr bwMode="auto">
                <a:xfrm>
                  <a:off x="4439752" y="4787483"/>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6" name="Line 10"/>
                <p:cNvSpPr>
                  <a:spLocks noChangeAspect="1" noChangeShapeType="1"/>
                </p:cNvSpPr>
                <p:nvPr/>
              </p:nvSpPr>
              <p:spPr bwMode="auto">
                <a:xfrm>
                  <a:off x="4439752" y="4671043"/>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7" name="Line 11"/>
                <p:cNvSpPr>
                  <a:spLocks noChangeAspect="1" noChangeShapeType="1"/>
                </p:cNvSpPr>
                <p:nvPr/>
              </p:nvSpPr>
              <p:spPr bwMode="auto">
                <a:xfrm>
                  <a:off x="4439752" y="4570706"/>
                  <a:ext cx="22784"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8" name="Line 12"/>
                <p:cNvSpPr>
                  <a:spLocks noChangeAspect="1" noChangeShapeType="1"/>
                </p:cNvSpPr>
                <p:nvPr/>
              </p:nvSpPr>
              <p:spPr bwMode="auto">
                <a:xfrm>
                  <a:off x="4439752" y="4480279"/>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9" name="Line 13"/>
                <p:cNvSpPr>
                  <a:spLocks noChangeAspect="1" noChangeShapeType="1"/>
                </p:cNvSpPr>
                <p:nvPr/>
              </p:nvSpPr>
              <p:spPr bwMode="auto">
                <a:xfrm>
                  <a:off x="4439752" y="4401001"/>
                  <a:ext cx="22784"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0" name="Line 14"/>
                <p:cNvSpPr>
                  <a:spLocks noChangeAspect="1" noChangeShapeType="1"/>
                </p:cNvSpPr>
                <p:nvPr/>
              </p:nvSpPr>
              <p:spPr bwMode="auto">
                <a:xfrm>
                  <a:off x="4432157" y="6134361"/>
                  <a:ext cx="30379"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1" name="Line 15"/>
                <p:cNvSpPr>
                  <a:spLocks noChangeAspect="1" noChangeShapeType="1"/>
                </p:cNvSpPr>
                <p:nvPr/>
              </p:nvSpPr>
              <p:spPr bwMode="auto">
                <a:xfrm>
                  <a:off x="4432157" y="4401001"/>
                  <a:ext cx="30379" cy="6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2" name="Rectangle 107"/>
                <p:cNvSpPr>
                  <a:spLocks noChangeAspect="1" noChangeArrowheads="1"/>
                </p:cNvSpPr>
                <p:nvPr/>
              </p:nvSpPr>
              <p:spPr bwMode="auto">
                <a:xfrm>
                  <a:off x="4135110" y="6038041"/>
                  <a:ext cx="235320" cy="1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latin typeface="Arial Unicode MS" pitchFamily="34" charset="-128"/>
                      <a:cs typeface="Arial" panose="020B0604020202020204" pitchFamily="34" charset="0"/>
                    </a:rPr>
                    <a:t>0.1</a:t>
                  </a:r>
                </a:p>
              </p:txBody>
            </p:sp>
            <p:sp>
              <p:nvSpPr>
                <p:cNvPr id="13463" name="Rectangle 108"/>
                <p:cNvSpPr>
                  <a:spLocks noChangeAspect="1" noChangeArrowheads="1"/>
                </p:cNvSpPr>
                <p:nvPr/>
              </p:nvSpPr>
              <p:spPr bwMode="auto">
                <a:xfrm>
                  <a:off x="4135110" y="4295775"/>
                  <a:ext cx="235320" cy="1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latin typeface="Arial Unicode MS" pitchFamily="34" charset="-128"/>
                      <a:cs typeface="Arial" panose="020B0604020202020204" pitchFamily="34" charset="0"/>
                    </a:rPr>
                    <a:t>1.0</a:t>
                  </a:r>
                </a:p>
              </p:txBody>
            </p:sp>
            <p:sp>
              <p:nvSpPr>
                <p:cNvPr id="13464" name="Rectangle 136"/>
                <p:cNvSpPr>
                  <a:spLocks noChangeAspect="1" noChangeArrowheads="1"/>
                </p:cNvSpPr>
                <p:nvPr/>
              </p:nvSpPr>
              <p:spPr bwMode="auto">
                <a:xfrm>
                  <a:off x="4132263" y="4819756"/>
                  <a:ext cx="235320" cy="1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latin typeface="Arial Unicode MS" pitchFamily="34" charset="-128"/>
                      <a:cs typeface="Arial" panose="020B0604020202020204" pitchFamily="34" charset="0"/>
                    </a:rPr>
                    <a:t>0.5</a:t>
                  </a:r>
                </a:p>
              </p:txBody>
            </p:sp>
            <p:sp>
              <p:nvSpPr>
                <p:cNvPr id="13465" name="Rectangle 137"/>
                <p:cNvSpPr>
                  <a:spLocks noChangeAspect="1" noChangeArrowheads="1"/>
                </p:cNvSpPr>
                <p:nvPr/>
              </p:nvSpPr>
              <p:spPr bwMode="auto">
                <a:xfrm>
                  <a:off x="4137959" y="5510963"/>
                  <a:ext cx="235320" cy="1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latin typeface="Arial Unicode MS" pitchFamily="34" charset="-128"/>
                      <a:cs typeface="Arial" panose="020B0604020202020204" pitchFamily="34" charset="0"/>
                    </a:rPr>
                    <a:t>0.2</a:t>
                  </a:r>
                </a:p>
              </p:txBody>
            </p:sp>
          </p:grpSp>
          <p:sp>
            <p:nvSpPr>
              <p:cNvPr id="13411" name="Line 139"/>
              <p:cNvSpPr>
                <a:spLocks noChangeAspect="1" noChangeShapeType="1"/>
              </p:cNvSpPr>
              <p:nvPr/>
            </p:nvSpPr>
            <p:spPr bwMode="auto">
              <a:xfrm>
                <a:off x="4465638" y="6137962"/>
                <a:ext cx="333756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412" name="Group 18"/>
              <p:cNvGrpSpPr>
                <a:grpSpLocks/>
              </p:cNvGrpSpPr>
              <p:nvPr/>
            </p:nvGrpSpPr>
            <p:grpSpPr bwMode="auto">
              <a:xfrm>
                <a:off x="4516285" y="5962644"/>
                <a:ext cx="3449787" cy="698539"/>
                <a:chOff x="4516285" y="5962644"/>
                <a:chExt cx="3449787" cy="698539"/>
              </a:xfrm>
            </p:grpSpPr>
            <p:grpSp>
              <p:nvGrpSpPr>
                <p:cNvPr id="13413" name="Group 13"/>
                <p:cNvGrpSpPr>
                  <a:grpSpLocks/>
                </p:cNvGrpSpPr>
                <p:nvPr/>
              </p:nvGrpSpPr>
              <p:grpSpPr bwMode="auto">
                <a:xfrm>
                  <a:off x="4516285" y="5962644"/>
                  <a:ext cx="568082" cy="693566"/>
                  <a:chOff x="4516285" y="5962644"/>
                  <a:chExt cx="568082" cy="693566"/>
                </a:xfrm>
              </p:grpSpPr>
              <p:sp>
                <p:nvSpPr>
                  <p:cNvPr id="13445" name="Text Box 408"/>
                  <p:cNvSpPr txBox="1">
                    <a:spLocks noChangeAspect="1" noChangeArrowheads="1"/>
                  </p:cNvSpPr>
                  <p:nvPr/>
                </p:nvSpPr>
                <p:spPr bwMode="auto">
                  <a:xfrm>
                    <a:off x="4516285" y="5962644"/>
                    <a:ext cx="303083" cy="51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446" name="Text Box 407"/>
                  <p:cNvSpPr txBox="1">
                    <a:spLocks noChangeAspect="1" noChangeArrowheads="1"/>
                  </p:cNvSpPr>
                  <p:nvPr/>
                </p:nvSpPr>
                <p:spPr bwMode="auto">
                  <a:xfrm>
                    <a:off x="4667033" y="6015019"/>
                    <a:ext cx="361795" cy="45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447" name="Text Box 420"/>
                  <p:cNvSpPr txBox="1">
                    <a:spLocks noChangeAspect="1" noChangeArrowheads="1"/>
                  </p:cNvSpPr>
                  <p:nvPr/>
                </p:nvSpPr>
                <p:spPr bwMode="auto">
                  <a:xfrm>
                    <a:off x="4795566" y="6259433"/>
                    <a:ext cx="288801" cy="39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00"/>
                        </a:solidFill>
                        <a:latin typeface="Symbol" panose="05050102010706020507" pitchFamily="18" charset="2"/>
                        <a:ea typeface="SimSun" panose="02010600030101010101" pitchFamily="2" charset="-122"/>
                        <a:cs typeface="Arial" panose="020B0604020202020204" pitchFamily="34" charset="0"/>
                      </a:rPr>
                      <a:t>g</a:t>
                    </a:r>
                  </a:p>
                </p:txBody>
              </p:sp>
              <p:sp>
                <p:nvSpPr>
                  <p:cNvPr id="13448" name="Rectangle 453"/>
                  <p:cNvSpPr>
                    <a:spLocks noChangeAspect="1" noChangeArrowheads="1"/>
                  </p:cNvSpPr>
                  <p:nvPr/>
                </p:nvSpPr>
                <p:spPr bwMode="auto">
                  <a:xfrm>
                    <a:off x="4696063" y="6361733"/>
                    <a:ext cx="133366" cy="126157"/>
                  </a:xfrm>
                  <a:prstGeom prst="rect">
                    <a:avLst/>
                  </a:prstGeom>
                  <a:solidFill>
                    <a:schemeClr val="bg1"/>
                  </a:solidFill>
                  <a:ln w="15875">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3414" name="Group 14"/>
                <p:cNvGrpSpPr>
                  <a:grpSpLocks/>
                </p:cNvGrpSpPr>
                <p:nvPr/>
              </p:nvGrpSpPr>
              <p:grpSpPr bwMode="auto">
                <a:xfrm>
                  <a:off x="5129274" y="5962644"/>
                  <a:ext cx="770698" cy="688789"/>
                  <a:chOff x="5129274" y="5962644"/>
                  <a:chExt cx="770698" cy="688789"/>
                </a:xfrm>
              </p:grpSpPr>
              <p:sp>
                <p:nvSpPr>
                  <p:cNvPr id="13439" name="Text Box 437"/>
                  <p:cNvSpPr txBox="1">
                    <a:spLocks noChangeAspect="1" noChangeArrowheads="1"/>
                  </p:cNvSpPr>
                  <p:nvPr/>
                </p:nvSpPr>
                <p:spPr bwMode="auto">
                  <a:xfrm>
                    <a:off x="5449605" y="6254665"/>
                    <a:ext cx="450367" cy="39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00"/>
                        </a:solidFill>
                        <a:latin typeface="Symbol" panose="05050102010706020507" pitchFamily="18" charset="2"/>
                        <a:ea typeface="SimSun" panose="02010600030101010101" pitchFamily="2" charset="-122"/>
                        <a:cs typeface="Arial" panose="020B0604020202020204" pitchFamily="34" charset="0"/>
                      </a:rPr>
                      <a:t>b_</a:t>
                    </a:r>
                  </a:p>
                </p:txBody>
              </p:sp>
              <p:grpSp>
                <p:nvGrpSpPr>
                  <p:cNvPr id="13440" name="Group 1"/>
                  <p:cNvGrpSpPr>
                    <a:grpSpLocks/>
                  </p:cNvGrpSpPr>
                  <p:nvPr/>
                </p:nvGrpSpPr>
                <p:grpSpPr bwMode="auto">
                  <a:xfrm>
                    <a:off x="5223317" y="6354592"/>
                    <a:ext cx="285783" cy="133298"/>
                    <a:chOff x="-2888657" y="5911751"/>
                    <a:chExt cx="285783" cy="133298"/>
                  </a:xfrm>
                </p:grpSpPr>
                <p:sp>
                  <p:nvSpPr>
                    <p:cNvPr id="13443" name="Rectangle 451"/>
                    <p:cNvSpPr>
                      <a:spLocks noChangeAspect="1" noChangeArrowheads="1"/>
                    </p:cNvSpPr>
                    <p:nvPr/>
                  </p:nvSpPr>
                  <p:spPr bwMode="auto">
                    <a:xfrm>
                      <a:off x="-2746077" y="5911751"/>
                      <a:ext cx="143203" cy="133298"/>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44" name="Rectangle 452"/>
                    <p:cNvSpPr>
                      <a:spLocks noChangeAspect="1" noChangeArrowheads="1"/>
                    </p:cNvSpPr>
                    <p:nvPr/>
                  </p:nvSpPr>
                  <p:spPr bwMode="auto">
                    <a:xfrm>
                      <a:off x="-2888657" y="5911751"/>
                      <a:ext cx="143203" cy="133298"/>
                    </a:xfrm>
                    <a:prstGeom prst="rect">
                      <a:avLst/>
                    </a:prstGeom>
                    <a:solidFill>
                      <a:schemeClr val="bg1"/>
                    </a:solidFill>
                    <a:ln w="15875">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3441" name="Text Box 408"/>
                  <p:cNvSpPr txBox="1">
                    <a:spLocks noChangeAspect="1" noChangeArrowheads="1"/>
                  </p:cNvSpPr>
                  <p:nvPr/>
                </p:nvSpPr>
                <p:spPr bwMode="auto">
                  <a:xfrm>
                    <a:off x="5129274" y="5962644"/>
                    <a:ext cx="302887" cy="51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442" name="Text Box 407"/>
                  <p:cNvSpPr txBox="1">
                    <a:spLocks noChangeAspect="1" noChangeArrowheads="1"/>
                  </p:cNvSpPr>
                  <p:nvPr/>
                </p:nvSpPr>
                <p:spPr bwMode="auto">
                  <a:xfrm>
                    <a:off x="5279925" y="6015017"/>
                    <a:ext cx="361562" cy="4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nvGrpSpPr>
                <p:cNvPr id="13415" name="Group 15"/>
                <p:cNvGrpSpPr>
                  <a:grpSpLocks/>
                </p:cNvGrpSpPr>
                <p:nvPr/>
              </p:nvGrpSpPr>
              <p:grpSpPr bwMode="auto">
                <a:xfrm>
                  <a:off x="5922069" y="5962644"/>
                  <a:ext cx="691947" cy="683169"/>
                  <a:chOff x="5922069" y="5962644"/>
                  <a:chExt cx="691947" cy="683169"/>
                </a:xfrm>
              </p:grpSpPr>
              <p:sp>
                <p:nvSpPr>
                  <p:cNvPr id="13433" name="Text Box 408"/>
                  <p:cNvSpPr txBox="1">
                    <a:spLocks noChangeAspect="1" noChangeArrowheads="1"/>
                  </p:cNvSpPr>
                  <p:nvPr/>
                </p:nvSpPr>
                <p:spPr bwMode="auto">
                  <a:xfrm>
                    <a:off x="5922069" y="5962644"/>
                    <a:ext cx="303124" cy="51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434" name="Text Box 440"/>
                  <p:cNvSpPr txBox="1">
                    <a:spLocks noChangeAspect="1" noChangeArrowheads="1"/>
                  </p:cNvSpPr>
                  <p:nvPr/>
                </p:nvSpPr>
                <p:spPr bwMode="auto">
                  <a:xfrm>
                    <a:off x="6244237" y="6226379"/>
                    <a:ext cx="369779" cy="3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2000" baseline="-25000">
                        <a:solidFill>
                          <a:srgbClr val="000000"/>
                        </a:solidFill>
                        <a:latin typeface="Arial Unicode MS" pitchFamily="34" charset="-128"/>
                        <a:ea typeface="SimSun" panose="02010600030101010101" pitchFamily="2" charset="-122"/>
                        <a:cs typeface="Arial" panose="020B0604020202020204" pitchFamily="34" charset="0"/>
                      </a:rPr>
                      <a:t>/</a:t>
                    </a:r>
                    <a:endParaRPr lang="en-US" altLang="en-US" sz="20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grpSp>
                <p:nvGrpSpPr>
                  <p:cNvPr id="13435" name="Group 28"/>
                  <p:cNvGrpSpPr>
                    <a:grpSpLocks/>
                  </p:cNvGrpSpPr>
                  <p:nvPr/>
                </p:nvGrpSpPr>
                <p:grpSpPr bwMode="auto">
                  <a:xfrm>
                    <a:off x="6020700" y="6376837"/>
                    <a:ext cx="285783" cy="268976"/>
                    <a:chOff x="11728954" y="5766541"/>
                    <a:chExt cx="381000" cy="358775"/>
                  </a:xfrm>
                </p:grpSpPr>
                <p:sp>
                  <p:nvSpPr>
                    <p:cNvPr id="13437" name="Rectangle 461"/>
                    <p:cNvSpPr>
                      <a:spLocks noChangeAspect="1" noChangeArrowheads="1"/>
                    </p:cNvSpPr>
                    <p:nvPr/>
                  </p:nvSpPr>
                  <p:spPr bwMode="auto">
                    <a:xfrm>
                      <a:off x="11919039" y="5766541"/>
                      <a:ext cx="190915" cy="179777"/>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38" name="Rectangle 462"/>
                    <p:cNvSpPr>
                      <a:spLocks noChangeAspect="1" noChangeArrowheads="1"/>
                    </p:cNvSpPr>
                    <p:nvPr/>
                  </p:nvSpPr>
                  <p:spPr bwMode="auto">
                    <a:xfrm>
                      <a:off x="11728954" y="5946318"/>
                      <a:ext cx="190915" cy="178998"/>
                    </a:xfrm>
                    <a:prstGeom prst="rect">
                      <a:avLst/>
                    </a:prstGeom>
                    <a:solidFill>
                      <a:schemeClr val="bg1"/>
                    </a:solidFill>
                    <a:ln w="15875">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3436" name="Text Box 407"/>
                  <p:cNvSpPr txBox="1">
                    <a:spLocks noChangeAspect="1" noChangeArrowheads="1"/>
                  </p:cNvSpPr>
                  <p:nvPr/>
                </p:nvSpPr>
                <p:spPr bwMode="auto">
                  <a:xfrm>
                    <a:off x="6088708" y="6019840"/>
                    <a:ext cx="361843" cy="4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nvGrpSpPr>
                <p:cNvPr id="13416" name="Group 16"/>
                <p:cNvGrpSpPr>
                  <a:grpSpLocks/>
                </p:cNvGrpSpPr>
                <p:nvPr/>
              </p:nvGrpSpPr>
              <p:grpSpPr bwMode="auto">
                <a:xfrm>
                  <a:off x="6618237" y="5962644"/>
                  <a:ext cx="705209" cy="698539"/>
                  <a:chOff x="6618237" y="5962644"/>
                  <a:chExt cx="705209" cy="698539"/>
                </a:xfrm>
              </p:grpSpPr>
              <p:sp>
                <p:nvSpPr>
                  <p:cNvPr id="13426" name="Text Box 407"/>
                  <p:cNvSpPr txBox="1">
                    <a:spLocks noChangeAspect="1" noChangeArrowheads="1"/>
                  </p:cNvSpPr>
                  <p:nvPr/>
                </p:nvSpPr>
                <p:spPr bwMode="auto">
                  <a:xfrm>
                    <a:off x="6767538" y="6015034"/>
                    <a:ext cx="362135" cy="45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427" name="Text Box 425"/>
                  <p:cNvSpPr txBox="1">
                    <a:spLocks noChangeAspect="1" noChangeArrowheads="1"/>
                  </p:cNvSpPr>
                  <p:nvPr/>
                </p:nvSpPr>
                <p:spPr bwMode="auto">
                  <a:xfrm>
                    <a:off x="6924781" y="6264286"/>
                    <a:ext cx="398665" cy="39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2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endParaRPr lang="en-US" altLang="en-US" sz="20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grpSp>
                <p:nvGrpSpPr>
                  <p:cNvPr id="13428" name="Group 29"/>
                  <p:cNvGrpSpPr>
                    <a:grpSpLocks/>
                  </p:cNvGrpSpPr>
                  <p:nvPr/>
                </p:nvGrpSpPr>
                <p:grpSpPr bwMode="auto">
                  <a:xfrm>
                    <a:off x="6681320" y="6376837"/>
                    <a:ext cx="284593" cy="268976"/>
                    <a:chOff x="12809230" y="5766541"/>
                    <a:chExt cx="379413" cy="358775"/>
                  </a:xfrm>
                </p:grpSpPr>
                <p:sp>
                  <p:nvSpPr>
                    <p:cNvPr id="13430" name="Rectangle 464"/>
                    <p:cNvSpPr>
                      <a:spLocks noChangeAspect="1" noChangeArrowheads="1"/>
                    </p:cNvSpPr>
                    <p:nvPr/>
                  </p:nvSpPr>
                  <p:spPr bwMode="auto">
                    <a:xfrm>
                      <a:off x="12998523" y="5766541"/>
                      <a:ext cx="190120" cy="179777"/>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31" name="Rectangle 465"/>
                    <p:cNvSpPr>
                      <a:spLocks noChangeAspect="1" noChangeArrowheads="1"/>
                    </p:cNvSpPr>
                    <p:nvPr/>
                  </p:nvSpPr>
                  <p:spPr bwMode="auto">
                    <a:xfrm>
                      <a:off x="12998523" y="5946318"/>
                      <a:ext cx="190120" cy="178998"/>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32" name="Rectangle 466"/>
                    <p:cNvSpPr>
                      <a:spLocks noChangeAspect="1" noChangeArrowheads="1"/>
                    </p:cNvSpPr>
                    <p:nvPr/>
                  </p:nvSpPr>
                  <p:spPr bwMode="auto">
                    <a:xfrm>
                      <a:off x="12809230" y="5946318"/>
                      <a:ext cx="190120" cy="178998"/>
                    </a:xfrm>
                    <a:prstGeom prst="rect">
                      <a:avLst/>
                    </a:prstGeom>
                    <a:solidFill>
                      <a:schemeClr val="bg1"/>
                    </a:solidFill>
                    <a:ln w="15875">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3429" name="Text Box 408"/>
                  <p:cNvSpPr txBox="1">
                    <a:spLocks noChangeAspect="1" noChangeArrowheads="1"/>
                  </p:cNvSpPr>
                  <p:nvPr/>
                </p:nvSpPr>
                <p:spPr bwMode="auto">
                  <a:xfrm>
                    <a:off x="6618237" y="5962644"/>
                    <a:ext cx="303367" cy="51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nvGrpSpPr>
                <p:cNvPr id="13417" name="Group 17"/>
                <p:cNvGrpSpPr>
                  <a:grpSpLocks/>
                </p:cNvGrpSpPr>
                <p:nvPr/>
              </p:nvGrpSpPr>
              <p:grpSpPr bwMode="auto">
                <a:xfrm>
                  <a:off x="7307437" y="5962644"/>
                  <a:ext cx="658635" cy="676282"/>
                  <a:chOff x="7307437" y="5962644"/>
                  <a:chExt cx="658635" cy="676282"/>
                </a:xfrm>
              </p:grpSpPr>
              <p:sp>
                <p:nvSpPr>
                  <p:cNvPr id="13418" name="Text Box 415"/>
                  <p:cNvSpPr txBox="1">
                    <a:spLocks noChangeAspect="1" noChangeArrowheads="1"/>
                  </p:cNvSpPr>
                  <p:nvPr/>
                </p:nvSpPr>
                <p:spPr bwMode="auto">
                  <a:xfrm>
                    <a:off x="7621677" y="6234109"/>
                    <a:ext cx="344395" cy="39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a:t>
                    </a:r>
                    <a:endParaRPr lang="en-US" altLang="en-US" sz="2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grpSp>
                <p:nvGrpSpPr>
                  <p:cNvPr id="13419" name="Group 30"/>
                  <p:cNvGrpSpPr>
                    <a:grpSpLocks/>
                  </p:cNvGrpSpPr>
                  <p:nvPr/>
                </p:nvGrpSpPr>
                <p:grpSpPr bwMode="auto">
                  <a:xfrm>
                    <a:off x="7365294" y="6369950"/>
                    <a:ext cx="284592" cy="268976"/>
                    <a:chOff x="13936626" y="5766541"/>
                    <a:chExt cx="379412" cy="358775"/>
                  </a:xfrm>
                </p:grpSpPr>
                <p:sp>
                  <p:nvSpPr>
                    <p:cNvPr id="13422" name="Rectangle 480"/>
                    <p:cNvSpPr>
                      <a:spLocks noChangeAspect="1" noChangeArrowheads="1"/>
                    </p:cNvSpPr>
                    <p:nvPr/>
                  </p:nvSpPr>
                  <p:spPr bwMode="auto">
                    <a:xfrm>
                      <a:off x="14125919" y="5766541"/>
                      <a:ext cx="190119" cy="179777"/>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23" name="Rectangle 481"/>
                    <p:cNvSpPr>
                      <a:spLocks noChangeAspect="1" noChangeArrowheads="1"/>
                    </p:cNvSpPr>
                    <p:nvPr/>
                  </p:nvSpPr>
                  <p:spPr bwMode="auto">
                    <a:xfrm>
                      <a:off x="14125919" y="5946318"/>
                      <a:ext cx="190119" cy="178998"/>
                    </a:xfrm>
                    <a:prstGeom prst="rect">
                      <a:avLst/>
                    </a:prstGeom>
                    <a:solidFill>
                      <a:schemeClr val="bg1"/>
                    </a:solidFill>
                    <a:ln w="1587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24" name="Rectangle 482"/>
                    <p:cNvSpPr>
                      <a:spLocks noChangeAspect="1" noChangeArrowheads="1"/>
                    </p:cNvSpPr>
                    <p:nvPr/>
                  </p:nvSpPr>
                  <p:spPr bwMode="auto">
                    <a:xfrm>
                      <a:off x="13936626" y="5766541"/>
                      <a:ext cx="190119" cy="179777"/>
                    </a:xfrm>
                    <a:prstGeom prst="rect">
                      <a:avLst/>
                    </a:prstGeom>
                    <a:solidFill>
                      <a:schemeClr val="bg1"/>
                    </a:solidFill>
                    <a:ln w="15875">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425" name="Rectangle 483"/>
                    <p:cNvSpPr>
                      <a:spLocks noChangeAspect="1" noChangeArrowheads="1"/>
                    </p:cNvSpPr>
                    <p:nvPr/>
                  </p:nvSpPr>
                  <p:spPr bwMode="auto">
                    <a:xfrm>
                      <a:off x="13936626" y="5946318"/>
                      <a:ext cx="190119" cy="178998"/>
                    </a:xfrm>
                    <a:prstGeom prst="rect">
                      <a:avLst/>
                    </a:prstGeom>
                    <a:solidFill>
                      <a:schemeClr val="bg1"/>
                    </a:solidFill>
                    <a:ln w="15875">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3420" name="Text Box 408"/>
                  <p:cNvSpPr txBox="1">
                    <a:spLocks noChangeAspect="1" noChangeArrowheads="1"/>
                  </p:cNvSpPr>
                  <p:nvPr/>
                </p:nvSpPr>
                <p:spPr bwMode="auto">
                  <a:xfrm>
                    <a:off x="7307437" y="5962644"/>
                    <a:ext cx="303131" cy="51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421" name="Text Box 407"/>
                  <p:cNvSpPr txBox="1">
                    <a:spLocks noChangeAspect="1" noChangeArrowheads="1"/>
                  </p:cNvSpPr>
                  <p:nvPr/>
                </p:nvSpPr>
                <p:spPr bwMode="auto">
                  <a:xfrm>
                    <a:off x="7458209" y="6015032"/>
                    <a:ext cx="361852" cy="45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grpSp>
        <p:grpSp>
          <p:nvGrpSpPr>
            <p:cNvPr id="13369" name="Group 50"/>
            <p:cNvGrpSpPr>
              <a:grpSpLocks/>
            </p:cNvGrpSpPr>
            <p:nvPr/>
          </p:nvGrpSpPr>
          <p:grpSpPr bwMode="auto">
            <a:xfrm>
              <a:off x="6343650" y="5191125"/>
              <a:ext cx="1730013" cy="797119"/>
              <a:chOff x="6499587" y="5146481"/>
              <a:chExt cx="1730013" cy="797119"/>
            </a:xfrm>
          </p:grpSpPr>
          <p:grpSp>
            <p:nvGrpSpPr>
              <p:cNvPr id="13372" name="Group 35"/>
              <p:cNvGrpSpPr>
                <a:grpSpLocks/>
              </p:cNvGrpSpPr>
              <p:nvPr/>
            </p:nvGrpSpPr>
            <p:grpSpPr bwMode="auto">
              <a:xfrm>
                <a:off x="6596376" y="5217600"/>
                <a:ext cx="306387" cy="182563"/>
                <a:chOff x="7826376" y="4543986"/>
                <a:chExt cx="306387" cy="182563"/>
              </a:xfrm>
            </p:grpSpPr>
            <p:sp>
              <p:nvSpPr>
                <p:cNvPr id="13407" name="Oval 111"/>
                <p:cNvSpPr>
                  <a:spLocks noChangeAspect="1" noChangeArrowheads="1"/>
                </p:cNvSpPr>
                <p:nvPr/>
              </p:nvSpPr>
              <p:spPr bwMode="auto">
                <a:xfrm>
                  <a:off x="7826376" y="4586849"/>
                  <a:ext cx="60325" cy="61913"/>
                </a:xfrm>
                <a:prstGeom prst="ellipse">
                  <a:avLst/>
                </a:prstGeom>
                <a:solidFill>
                  <a:srgbClr val="00CCFF"/>
                </a:solidFill>
                <a:ln w="7938">
                  <a:solidFill>
                    <a:srgbClr val="FF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408" name="Rectangle 112"/>
                <p:cNvSpPr>
                  <a:spLocks noChangeAspect="1" noChangeArrowheads="1"/>
                </p:cNvSpPr>
                <p:nvPr/>
              </p:nvSpPr>
              <p:spPr bwMode="auto">
                <a:xfrm>
                  <a:off x="7929563" y="4543986"/>
                  <a:ext cx="203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AA</a:t>
                  </a:r>
                  <a:endParaRPr lang="en-US" altLang="en-US" sz="2400">
                    <a:solidFill>
                      <a:srgbClr val="000000"/>
                    </a:solidFill>
                    <a:latin typeface="Arial Unicode MS" pitchFamily="34" charset="-128"/>
                    <a:cs typeface="Arial" panose="020B0604020202020204" pitchFamily="34" charset="0"/>
                  </a:endParaRPr>
                </a:p>
              </p:txBody>
            </p:sp>
          </p:grpSp>
          <p:grpSp>
            <p:nvGrpSpPr>
              <p:cNvPr id="13373" name="Group 34"/>
              <p:cNvGrpSpPr>
                <a:grpSpLocks/>
              </p:cNvGrpSpPr>
              <p:nvPr/>
            </p:nvGrpSpPr>
            <p:grpSpPr bwMode="auto">
              <a:xfrm>
                <a:off x="6999601" y="5217600"/>
                <a:ext cx="325438" cy="182563"/>
                <a:chOff x="8229601" y="4543986"/>
                <a:chExt cx="325438" cy="182563"/>
              </a:xfrm>
            </p:grpSpPr>
            <p:sp>
              <p:nvSpPr>
                <p:cNvPr id="13405" name="Oval 113"/>
                <p:cNvSpPr>
                  <a:spLocks noChangeAspect="1" noChangeArrowheads="1"/>
                </p:cNvSpPr>
                <p:nvPr/>
              </p:nvSpPr>
              <p:spPr bwMode="auto">
                <a:xfrm>
                  <a:off x="8229601" y="4586849"/>
                  <a:ext cx="61913" cy="61913"/>
                </a:xfrm>
                <a:prstGeom prst="ellipse">
                  <a:avLst/>
                </a:prstGeom>
                <a:solidFill>
                  <a:srgbClr val="993366"/>
                </a:solidFill>
                <a:ln w="7938">
                  <a:solidFill>
                    <a:srgbClr val="9933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406" name="Rectangle 114"/>
                <p:cNvSpPr>
                  <a:spLocks noChangeAspect="1" noChangeArrowheads="1"/>
                </p:cNvSpPr>
                <p:nvPr/>
              </p:nvSpPr>
              <p:spPr bwMode="auto">
                <a:xfrm>
                  <a:off x="8334376" y="4543986"/>
                  <a:ext cx="220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AO</a:t>
                  </a:r>
                  <a:endParaRPr lang="en-US" altLang="en-US" sz="2400">
                    <a:solidFill>
                      <a:srgbClr val="000000"/>
                    </a:solidFill>
                    <a:latin typeface="Arial Unicode MS" pitchFamily="34" charset="-128"/>
                    <a:cs typeface="Arial" panose="020B0604020202020204" pitchFamily="34" charset="0"/>
                  </a:endParaRPr>
                </a:p>
              </p:txBody>
            </p:sp>
          </p:grpSp>
          <p:grpSp>
            <p:nvGrpSpPr>
              <p:cNvPr id="13374" name="Group 37"/>
              <p:cNvGrpSpPr>
                <a:grpSpLocks/>
              </p:cNvGrpSpPr>
              <p:nvPr/>
            </p:nvGrpSpPr>
            <p:grpSpPr bwMode="auto">
              <a:xfrm>
                <a:off x="6596376" y="5447787"/>
                <a:ext cx="322262" cy="182563"/>
                <a:chOff x="7826376" y="4861486"/>
                <a:chExt cx="322262" cy="182563"/>
              </a:xfrm>
            </p:grpSpPr>
            <p:sp>
              <p:nvSpPr>
                <p:cNvPr id="13403" name="Oval 115"/>
                <p:cNvSpPr>
                  <a:spLocks noChangeAspect="1" noChangeArrowheads="1"/>
                </p:cNvSpPr>
                <p:nvPr/>
              </p:nvSpPr>
              <p:spPr bwMode="auto">
                <a:xfrm>
                  <a:off x="7826376" y="4904349"/>
                  <a:ext cx="60325" cy="61913"/>
                </a:xfrm>
                <a:prstGeom prst="ellipse">
                  <a:avLst/>
                </a:prstGeom>
                <a:solidFill>
                  <a:srgbClr val="800000"/>
                </a:solidFill>
                <a:ln w="7938">
                  <a:solidFill>
                    <a:srgbClr val="8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404" name="Rectangle 116"/>
                <p:cNvSpPr>
                  <a:spLocks noChangeAspect="1" noChangeArrowheads="1"/>
                </p:cNvSpPr>
                <p:nvPr/>
              </p:nvSpPr>
              <p:spPr bwMode="auto">
                <a:xfrm>
                  <a:off x="7929563" y="4861486"/>
                  <a:ext cx="2190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CC</a:t>
                  </a:r>
                  <a:endParaRPr lang="en-US" altLang="en-US" sz="2400">
                    <a:solidFill>
                      <a:srgbClr val="000000"/>
                    </a:solidFill>
                    <a:latin typeface="Arial Unicode MS" pitchFamily="34" charset="-128"/>
                    <a:cs typeface="Arial" panose="020B0604020202020204" pitchFamily="34" charset="0"/>
                  </a:endParaRPr>
                </a:p>
              </p:txBody>
            </p:sp>
          </p:grpSp>
          <p:grpSp>
            <p:nvGrpSpPr>
              <p:cNvPr id="13375" name="Group 46"/>
              <p:cNvGrpSpPr>
                <a:grpSpLocks/>
              </p:cNvGrpSpPr>
              <p:nvPr/>
            </p:nvGrpSpPr>
            <p:grpSpPr bwMode="auto">
              <a:xfrm>
                <a:off x="6999601" y="5447787"/>
                <a:ext cx="341313" cy="182563"/>
                <a:chOff x="8229601" y="4861486"/>
                <a:chExt cx="341313" cy="182563"/>
              </a:xfrm>
            </p:grpSpPr>
            <p:sp>
              <p:nvSpPr>
                <p:cNvPr id="13401" name="Oval 117"/>
                <p:cNvSpPr>
                  <a:spLocks noChangeAspect="1" noChangeArrowheads="1"/>
                </p:cNvSpPr>
                <p:nvPr/>
              </p:nvSpPr>
              <p:spPr bwMode="auto">
                <a:xfrm>
                  <a:off x="8229601" y="4904349"/>
                  <a:ext cx="61913" cy="61913"/>
                </a:xfrm>
                <a:prstGeom prst="ellipse">
                  <a:avLst/>
                </a:prstGeom>
                <a:solidFill>
                  <a:srgbClr val="FF0000"/>
                </a:solidFill>
                <a:ln w="7938">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402" name="Rectangle 118"/>
                <p:cNvSpPr>
                  <a:spLocks noChangeAspect="1" noChangeArrowheads="1"/>
                </p:cNvSpPr>
                <p:nvPr/>
              </p:nvSpPr>
              <p:spPr bwMode="auto">
                <a:xfrm>
                  <a:off x="8334376" y="4861486"/>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MC</a:t>
                  </a:r>
                  <a:endParaRPr lang="en-US" altLang="en-US" sz="2400">
                    <a:solidFill>
                      <a:srgbClr val="000000"/>
                    </a:solidFill>
                    <a:latin typeface="Arial Unicode MS" pitchFamily="34" charset="-128"/>
                    <a:cs typeface="Arial" panose="020B0604020202020204" pitchFamily="34" charset="0"/>
                  </a:endParaRPr>
                </a:p>
              </p:txBody>
            </p:sp>
          </p:grpSp>
          <p:grpSp>
            <p:nvGrpSpPr>
              <p:cNvPr id="13376" name="Group 38"/>
              <p:cNvGrpSpPr>
                <a:grpSpLocks/>
              </p:cNvGrpSpPr>
              <p:nvPr/>
            </p:nvGrpSpPr>
            <p:grpSpPr bwMode="auto">
              <a:xfrm>
                <a:off x="6596376" y="5690707"/>
                <a:ext cx="339725" cy="182563"/>
                <a:chOff x="7826376" y="5186924"/>
                <a:chExt cx="339725" cy="182563"/>
              </a:xfrm>
            </p:grpSpPr>
            <p:sp>
              <p:nvSpPr>
                <p:cNvPr id="13399" name="Oval 119"/>
                <p:cNvSpPr>
                  <a:spLocks noChangeAspect="1" noChangeArrowheads="1"/>
                </p:cNvSpPr>
                <p:nvPr/>
              </p:nvSpPr>
              <p:spPr bwMode="auto">
                <a:xfrm>
                  <a:off x="7826376" y="5229786"/>
                  <a:ext cx="60325" cy="60325"/>
                </a:xfrm>
                <a:prstGeom prst="ellipse">
                  <a:avLst/>
                </a:prstGeom>
                <a:solidFill>
                  <a:srgbClr val="FF6600"/>
                </a:solidFill>
                <a:ln w="7938">
                  <a:solidFill>
                    <a:srgbClr val="660066"/>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400" name="Rectangle 120"/>
                <p:cNvSpPr>
                  <a:spLocks noChangeAspect="1" noChangeArrowheads="1"/>
                </p:cNvSpPr>
                <p:nvPr/>
              </p:nvSpPr>
              <p:spPr bwMode="auto">
                <a:xfrm>
                  <a:off x="7929563" y="5186924"/>
                  <a:ext cx="236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RM</a:t>
                  </a:r>
                  <a:endParaRPr lang="en-US" altLang="en-US" sz="2400">
                    <a:solidFill>
                      <a:srgbClr val="000000"/>
                    </a:solidFill>
                    <a:latin typeface="Arial Unicode MS" pitchFamily="34" charset="-128"/>
                    <a:cs typeface="Arial" panose="020B0604020202020204" pitchFamily="34" charset="0"/>
                  </a:endParaRPr>
                </a:p>
              </p:txBody>
            </p:sp>
          </p:grpSp>
          <p:grpSp>
            <p:nvGrpSpPr>
              <p:cNvPr id="13377" name="Group 45"/>
              <p:cNvGrpSpPr>
                <a:grpSpLocks/>
              </p:cNvGrpSpPr>
              <p:nvPr/>
            </p:nvGrpSpPr>
            <p:grpSpPr bwMode="auto">
              <a:xfrm>
                <a:off x="6999601" y="5690707"/>
                <a:ext cx="307975" cy="182563"/>
                <a:chOff x="8229601" y="5186924"/>
                <a:chExt cx="307975" cy="182563"/>
              </a:xfrm>
            </p:grpSpPr>
            <p:sp>
              <p:nvSpPr>
                <p:cNvPr id="13397" name="Oval 121"/>
                <p:cNvSpPr>
                  <a:spLocks noChangeAspect="1" noChangeArrowheads="1"/>
                </p:cNvSpPr>
                <p:nvPr/>
              </p:nvSpPr>
              <p:spPr bwMode="auto">
                <a:xfrm>
                  <a:off x="8229601" y="5229786"/>
                  <a:ext cx="61913" cy="60325"/>
                </a:xfrm>
                <a:prstGeom prst="ellipse">
                  <a:avLst/>
                </a:prstGeom>
                <a:solidFill>
                  <a:srgbClr val="00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98" name="Rectangle 122"/>
                <p:cNvSpPr>
                  <a:spLocks noChangeAspect="1" noChangeArrowheads="1"/>
                </p:cNvSpPr>
                <p:nvPr/>
              </p:nvSpPr>
              <p:spPr bwMode="auto">
                <a:xfrm>
                  <a:off x="8334376" y="5186924"/>
                  <a:ext cx="203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DT</a:t>
                  </a:r>
                  <a:endParaRPr lang="en-US" altLang="en-US" sz="2400">
                    <a:solidFill>
                      <a:srgbClr val="000000"/>
                    </a:solidFill>
                    <a:latin typeface="Arial Unicode MS" pitchFamily="34" charset="-128"/>
                    <a:cs typeface="Arial" panose="020B0604020202020204" pitchFamily="34" charset="0"/>
                  </a:endParaRPr>
                </a:p>
              </p:txBody>
            </p:sp>
          </p:grpSp>
          <p:grpSp>
            <p:nvGrpSpPr>
              <p:cNvPr id="13378" name="Group 39"/>
              <p:cNvGrpSpPr>
                <a:grpSpLocks/>
              </p:cNvGrpSpPr>
              <p:nvPr/>
            </p:nvGrpSpPr>
            <p:grpSpPr bwMode="auto">
              <a:xfrm>
                <a:off x="7418074" y="5690707"/>
                <a:ext cx="306387" cy="182563"/>
                <a:chOff x="7826376" y="5504424"/>
                <a:chExt cx="306387" cy="182563"/>
              </a:xfrm>
            </p:grpSpPr>
            <p:sp>
              <p:nvSpPr>
                <p:cNvPr id="13395" name="Oval 123"/>
                <p:cNvSpPr>
                  <a:spLocks noChangeAspect="1" noChangeArrowheads="1"/>
                </p:cNvSpPr>
                <p:nvPr/>
              </p:nvSpPr>
              <p:spPr bwMode="auto">
                <a:xfrm>
                  <a:off x="7826376" y="5547286"/>
                  <a:ext cx="60325" cy="61913"/>
                </a:xfrm>
                <a:prstGeom prst="ellipse">
                  <a:avLst/>
                </a:prstGeom>
                <a:solidFill>
                  <a:srgbClr val="993300"/>
                </a:solidFill>
                <a:ln w="7938">
                  <a:solidFill>
                    <a:srgbClr val="9933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96" name="Rectangle 124"/>
                <p:cNvSpPr>
                  <a:spLocks noChangeAspect="1" noChangeArrowheads="1"/>
                </p:cNvSpPr>
                <p:nvPr/>
              </p:nvSpPr>
              <p:spPr bwMode="auto">
                <a:xfrm>
                  <a:off x="7929563" y="5504424"/>
                  <a:ext cx="203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DF</a:t>
                  </a:r>
                  <a:endParaRPr lang="en-US" altLang="en-US" sz="2400">
                    <a:solidFill>
                      <a:srgbClr val="000000"/>
                    </a:solidFill>
                    <a:latin typeface="Arial Unicode MS" pitchFamily="34" charset="-128"/>
                    <a:cs typeface="Arial" panose="020B0604020202020204" pitchFamily="34" charset="0"/>
                  </a:endParaRPr>
                </a:p>
              </p:txBody>
            </p:sp>
          </p:grpSp>
          <p:grpSp>
            <p:nvGrpSpPr>
              <p:cNvPr id="13379" name="Group 44"/>
              <p:cNvGrpSpPr>
                <a:grpSpLocks/>
              </p:cNvGrpSpPr>
              <p:nvPr/>
            </p:nvGrpSpPr>
            <p:grpSpPr bwMode="auto">
              <a:xfrm>
                <a:off x="7821299" y="5690707"/>
                <a:ext cx="282575" cy="182563"/>
                <a:chOff x="8229601" y="5504424"/>
                <a:chExt cx="282575" cy="182563"/>
              </a:xfrm>
            </p:grpSpPr>
            <p:sp>
              <p:nvSpPr>
                <p:cNvPr id="13393" name="Oval 125"/>
                <p:cNvSpPr>
                  <a:spLocks noChangeAspect="1" noChangeArrowheads="1"/>
                </p:cNvSpPr>
                <p:nvPr/>
              </p:nvSpPr>
              <p:spPr bwMode="auto">
                <a:xfrm>
                  <a:off x="8229601" y="5547286"/>
                  <a:ext cx="61913" cy="61913"/>
                </a:xfrm>
                <a:prstGeom prst="ellipse">
                  <a:avLst/>
                </a:prstGeom>
                <a:solidFill>
                  <a:srgbClr val="00FF00"/>
                </a:solidFill>
                <a:ln w="7938">
                  <a:solidFill>
                    <a:srgbClr val="00FF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94" name="Rectangle 126"/>
                <p:cNvSpPr>
                  <a:spLocks noChangeAspect="1" noChangeArrowheads="1"/>
                </p:cNvSpPr>
                <p:nvPr/>
              </p:nvSpPr>
              <p:spPr bwMode="auto">
                <a:xfrm>
                  <a:off x="8334376" y="5504424"/>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JB</a:t>
                  </a:r>
                  <a:endParaRPr lang="en-US" altLang="en-US" sz="2400">
                    <a:solidFill>
                      <a:srgbClr val="000000"/>
                    </a:solidFill>
                    <a:latin typeface="Arial Unicode MS" pitchFamily="34" charset="-128"/>
                    <a:cs typeface="Arial" panose="020B0604020202020204" pitchFamily="34" charset="0"/>
                  </a:endParaRPr>
                </a:p>
              </p:txBody>
            </p:sp>
          </p:grpSp>
          <p:grpSp>
            <p:nvGrpSpPr>
              <p:cNvPr id="13380" name="Group 40"/>
              <p:cNvGrpSpPr>
                <a:grpSpLocks/>
              </p:cNvGrpSpPr>
              <p:nvPr/>
            </p:nvGrpSpPr>
            <p:grpSpPr bwMode="auto">
              <a:xfrm>
                <a:off x="7418074" y="5217600"/>
                <a:ext cx="288925" cy="182563"/>
                <a:chOff x="7826376" y="5821924"/>
                <a:chExt cx="288925" cy="182563"/>
              </a:xfrm>
            </p:grpSpPr>
            <p:sp>
              <p:nvSpPr>
                <p:cNvPr id="13391" name="Oval 127"/>
                <p:cNvSpPr>
                  <a:spLocks noChangeAspect="1" noChangeArrowheads="1"/>
                </p:cNvSpPr>
                <p:nvPr/>
              </p:nvSpPr>
              <p:spPr bwMode="auto">
                <a:xfrm>
                  <a:off x="7826376" y="5864786"/>
                  <a:ext cx="60325" cy="61913"/>
                </a:xfrm>
                <a:prstGeom prst="ellipse">
                  <a:avLst/>
                </a:prstGeom>
                <a:solidFill>
                  <a:srgbClr val="666699"/>
                </a:solidFill>
                <a:ln w="7938">
                  <a:solidFill>
                    <a:srgbClr val="6666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92" name="Rectangle 128"/>
                <p:cNvSpPr>
                  <a:spLocks noChangeAspect="1" noChangeArrowheads="1"/>
                </p:cNvSpPr>
                <p:nvPr/>
              </p:nvSpPr>
              <p:spPr bwMode="auto">
                <a:xfrm>
                  <a:off x="7929563" y="5821924"/>
                  <a:ext cx="185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JD</a:t>
                  </a:r>
                  <a:endParaRPr lang="en-US" altLang="en-US" sz="2400">
                    <a:solidFill>
                      <a:srgbClr val="000000"/>
                    </a:solidFill>
                    <a:latin typeface="Arial Unicode MS" pitchFamily="34" charset="-128"/>
                    <a:cs typeface="Arial" panose="020B0604020202020204" pitchFamily="34" charset="0"/>
                  </a:endParaRPr>
                </a:p>
              </p:txBody>
            </p:sp>
          </p:grpSp>
          <p:grpSp>
            <p:nvGrpSpPr>
              <p:cNvPr id="13381" name="Group 43"/>
              <p:cNvGrpSpPr>
                <a:grpSpLocks/>
              </p:cNvGrpSpPr>
              <p:nvPr/>
            </p:nvGrpSpPr>
            <p:grpSpPr bwMode="auto">
              <a:xfrm>
                <a:off x="7821299" y="5217600"/>
                <a:ext cx="307975" cy="182563"/>
                <a:chOff x="8229601" y="5821924"/>
                <a:chExt cx="307975" cy="182563"/>
              </a:xfrm>
            </p:grpSpPr>
            <p:sp>
              <p:nvSpPr>
                <p:cNvPr id="13389" name="Oval 129"/>
                <p:cNvSpPr>
                  <a:spLocks noChangeAspect="1" noChangeArrowheads="1"/>
                </p:cNvSpPr>
                <p:nvPr/>
              </p:nvSpPr>
              <p:spPr bwMode="auto">
                <a:xfrm>
                  <a:off x="8229601" y="5864786"/>
                  <a:ext cx="61913" cy="61913"/>
                </a:xfrm>
                <a:prstGeom prst="ellipse">
                  <a:avLst/>
                </a:prstGeom>
                <a:solidFill>
                  <a:srgbClr val="FF6600"/>
                </a:solidFill>
                <a:ln w="7938">
                  <a:solidFill>
                    <a:srgbClr val="FF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90" name="Rectangle 130"/>
                <p:cNvSpPr>
                  <a:spLocks noChangeAspect="1" noChangeArrowheads="1"/>
                </p:cNvSpPr>
                <p:nvPr/>
              </p:nvSpPr>
              <p:spPr bwMode="auto">
                <a:xfrm>
                  <a:off x="8334376" y="5821924"/>
                  <a:ext cx="203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KP</a:t>
                  </a:r>
                  <a:endParaRPr lang="en-US" altLang="en-US" sz="2400">
                    <a:solidFill>
                      <a:srgbClr val="000000"/>
                    </a:solidFill>
                    <a:latin typeface="Arial Unicode MS" pitchFamily="34" charset="-128"/>
                    <a:cs typeface="Arial" panose="020B0604020202020204" pitchFamily="34" charset="0"/>
                  </a:endParaRPr>
                </a:p>
              </p:txBody>
            </p:sp>
          </p:grpSp>
          <p:grpSp>
            <p:nvGrpSpPr>
              <p:cNvPr id="13382" name="Group 41"/>
              <p:cNvGrpSpPr>
                <a:grpSpLocks/>
              </p:cNvGrpSpPr>
              <p:nvPr/>
            </p:nvGrpSpPr>
            <p:grpSpPr bwMode="auto">
              <a:xfrm>
                <a:off x="7418074" y="5447787"/>
                <a:ext cx="290512" cy="182563"/>
                <a:chOff x="7826376" y="6147361"/>
                <a:chExt cx="290512" cy="182563"/>
              </a:xfrm>
            </p:grpSpPr>
            <p:sp>
              <p:nvSpPr>
                <p:cNvPr id="13387" name="Oval 131"/>
                <p:cNvSpPr>
                  <a:spLocks noChangeAspect="1" noChangeArrowheads="1"/>
                </p:cNvSpPr>
                <p:nvPr/>
              </p:nvSpPr>
              <p:spPr bwMode="auto">
                <a:xfrm>
                  <a:off x="7826376" y="6190224"/>
                  <a:ext cx="60325" cy="60325"/>
                </a:xfrm>
                <a:prstGeom prst="ellipse">
                  <a:avLst/>
                </a:prstGeom>
                <a:solidFill>
                  <a:srgbClr val="008000"/>
                </a:solidFill>
                <a:ln w="7938">
                  <a:solidFill>
                    <a:srgbClr val="008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88" name="Rectangle 132"/>
                <p:cNvSpPr>
                  <a:spLocks noChangeAspect="1" noChangeArrowheads="1"/>
                </p:cNvSpPr>
                <p:nvPr/>
              </p:nvSpPr>
              <p:spPr bwMode="auto">
                <a:xfrm>
                  <a:off x="7929563" y="6147361"/>
                  <a:ext cx="187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TT</a:t>
                  </a:r>
                  <a:endParaRPr lang="en-US" altLang="en-US" sz="2400">
                    <a:solidFill>
                      <a:srgbClr val="000000"/>
                    </a:solidFill>
                    <a:latin typeface="Arial Unicode MS" pitchFamily="34" charset="-128"/>
                    <a:cs typeface="Arial" panose="020B0604020202020204" pitchFamily="34" charset="0"/>
                  </a:endParaRPr>
                </a:p>
              </p:txBody>
            </p:sp>
          </p:grpSp>
          <p:grpSp>
            <p:nvGrpSpPr>
              <p:cNvPr id="13383" name="Group 42"/>
              <p:cNvGrpSpPr>
                <a:grpSpLocks/>
              </p:cNvGrpSpPr>
              <p:nvPr/>
            </p:nvGrpSpPr>
            <p:grpSpPr bwMode="auto">
              <a:xfrm>
                <a:off x="7821299" y="5447787"/>
                <a:ext cx="282575" cy="182563"/>
                <a:chOff x="8229601" y="6147361"/>
                <a:chExt cx="282575" cy="182563"/>
              </a:xfrm>
            </p:grpSpPr>
            <p:sp>
              <p:nvSpPr>
                <p:cNvPr id="13385" name="Oval 133"/>
                <p:cNvSpPr>
                  <a:spLocks noChangeAspect="1" noChangeArrowheads="1"/>
                </p:cNvSpPr>
                <p:nvPr/>
              </p:nvSpPr>
              <p:spPr bwMode="auto">
                <a:xfrm>
                  <a:off x="8229601" y="6190224"/>
                  <a:ext cx="61913" cy="60325"/>
                </a:xfrm>
                <a:prstGeom prst="ellipse">
                  <a:avLst/>
                </a:prstGeom>
                <a:solidFill>
                  <a:srgbClr val="FF00FF"/>
                </a:solidFill>
                <a:ln w="7938">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3386" name="Rectangle 134"/>
                <p:cNvSpPr>
                  <a:spLocks noChangeAspect="1" noChangeArrowheads="1"/>
                </p:cNvSpPr>
                <p:nvPr/>
              </p:nvSpPr>
              <p:spPr bwMode="auto">
                <a:xfrm>
                  <a:off x="8334376" y="6147361"/>
                  <a:ext cx="177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JK</a:t>
                  </a:r>
                  <a:endParaRPr lang="en-US" altLang="en-US" sz="2400">
                    <a:solidFill>
                      <a:srgbClr val="000000"/>
                    </a:solidFill>
                    <a:latin typeface="Arial Unicode MS" pitchFamily="34" charset="-128"/>
                    <a:cs typeface="Arial" panose="020B0604020202020204" pitchFamily="34" charset="0"/>
                  </a:endParaRPr>
                </a:p>
              </p:txBody>
            </p:sp>
          </p:grpSp>
          <p:sp>
            <p:nvSpPr>
              <p:cNvPr id="13384" name="Rounded Rectangle 49"/>
              <p:cNvSpPr>
                <a:spLocks noChangeArrowheads="1"/>
              </p:cNvSpPr>
              <p:nvPr/>
            </p:nvSpPr>
            <p:spPr bwMode="auto">
              <a:xfrm>
                <a:off x="6499587" y="5146481"/>
                <a:ext cx="1730013" cy="797119"/>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solidFill>
                    <a:srgbClr val="000000"/>
                  </a:solidFill>
                  <a:cs typeface="Arial" panose="020B0604020202020204" pitchFamily="34" charset="0"/>
                </a:endParaRPr>
              </a:p>
            </p:txBody>
          </p:sp>
        </p:grpSp>
        <p:sp>
          <p:nvSpPr>
            <p:cNvPr id="13370" name="Rounded Rectangle 51"/>
            <p:cNvSpPr>
              <a:spLocks noChangeArrowheads="1"/>
            </p:cNvSpPr>
            <p:nvPr/>
          </p:nvSpPr>
          <p:spPr bwMode="auto">
            <a:xfrm>
              <a:off x="3447546" y="4200525"/>
              <a:ext cx="4963220" cy="259080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600">
                <a:solidFill>
                  <a:srgbClr val="000000"/>
                </a:solidFill>
                <a:cs typeface="Arial" panose="020B0604020202020204" pitchFamily="34" charset="0"/>
              </a:endParaRPr>
            </a:p>
          </p:txBody>
        </p:sp>
        <p:sp>
          <p:nvSpPr>
            <p:cNvPr id="13371" name="TextBox 53"/>
            <p:cNvSpPr txBox="1">
              <a:spLocks noChangeArrowheads="1"/>
            </p:cNvSpPr>
            <p:nvPr/>
          </p:nvSpPr>
          <p:spPr bwMode="auto">
            <a:xfrm rot="-5400000">
              <a:off x="3163690" y="5253541"/>
              <a:ext cx="102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cs typeface="Arial" panose="020B0604020202020204" pitchFamily="34" charset="0"/>
                </a:rPr>
                <a:t>threshold</a:t>
              </a:r>
            </a:p>
          </p:txBody>
        </p:sp>
      </p:grpSp>
      <p:grpSp>
        <p:nvGrpSpPr>
          <p:cNvPr id="13318" name="Group 251"/>
          <p:cNvGrpSpPr>
            <a:grpSpLocks/>
          </p:cNvGrpSpPr>
          <p:nvPr/>
        </p:nvGrpSpPr>
        <p:grpSpPr bwMode="auto">
          <a:xfrm>
            <a:off x="63500" y="585788"/>
            <a:ext cx="9156700" cy="3492500"/>
            <a:chOff x="40" y="369"/>
            <a:chExt cx="5768" cy="2200"/>
          </a:xfrm>
        </p:grpSpPr>
        <p:grpSp>
          <p:nvGrpSpPr>
            <p:cNvPr id="13320" name="Group 240"/>
            <p:cNvGrpSpPr>
              <a:grpSpLocks/>
            </p:cNvGrpSpPr>
            <p:nvPr/>
          </p:nvGrpSpPr>
          <p:grpSpPr bwMode="auto">
            <a:xfrm>
              <a:off x="40" y="369"/>
              <a:ext cx="5728" cy="1329"/>
              <a:chOff x="40" y="369"/>
              <a:chExt cx="5728" cy="1329"/>
            </a:xfrm>
          </p:grpSpPr>
          <p:sp>
            <p:nvSpPr>
              <p:cNvPr id="13366" name="AutoShape 237"/>
              <p:cNvSpPr>
                <a:spLocks noChangeAspect="1" noChangeArrowheads="1" noTextEdit="1"/>
              </p:cNvSpPr>
              <p:nvPr/>
            </p:nvSpPr>
            <p:spPr bwMode="auto">
              <a:xfrm>
                <a:off x="40" y="369"/>
                <a:ext cx="5720"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367" name="Picture 239"/>
              <p:cNvPicPr>
                <a:picLocks noChangeAspect="1" noChangeArrowheads="1"/>
              </p:cNvPicPr>
              <p:nvPr/>
            </p:nvPicPr>
            <p:blipFill>
              <a:blip r:embed="rId3">
                <a:extLst>
                  <a:ext uri="{28A0092B-C50C-407E-A947-70E740481C1C}">
                    <a14:useLocalDpi xmlns:a14="http://schemas.microsoft.com/office/drawing/2010/main" val="0"/>
                  </a:ext>
                </a:extLst>
              </a:blip>
              <a:srcRect l="14052" t="41588"/>
              <a:stretch>
                <a:fillRect/>
              </a:stretch>
            </p:blipFill>
            <p:spPr bwMode="auto">
              <a:xfrm>
                <a:off x="236" y="457"/>
                <a:ext cx="5532"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1" name="TextBox 6"/>
            <p:cNvSpPr txBox="1">
              <a:spLocks noChangeArrowheads="1"/>
            </p:cNvSpPr>
            <p:nvPr/>
          </p:nvSpPr>
          <p:spPr bwMode="auto">
            <a:xfrm>
              <a:off x="960" y="619"/>
              <a:ext cx="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FF0000"/>
                  </a:solidFill>
                  <a:cs typeface="Arial" panose="020B0604020202020204" pitchFamily="34" charset="0"/>
                </a:rPr>
                <a:t>MC</a:t>
              </a:r>
            </a:p>
          </p:txBody>
        </p:sp>
        <p:sp>
          <p:nvSpPr>
            <p:cNvPr id="13322" name="TextBox 84"/>
            <p:cNvSpPr txBox="1">
              <a:spLocks noChangeArrowheads="1"/>
            </p:cNvSpPr>
            <p:nvPr/>
          </p:nvSpPr>
          <p:spPr bwMode="auto">
            <a:xfrm>
              <a:off x="971" y="1272"/>
              <a:ext cx="2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3333CC"/>
                  </a:solidFill>
                  <a:cs typeface="Arial" panose="020B0604020202020204" pitchFamily="34" charset="0"/>
                </a:rPr>
                <a:t>DT</a:t>
              </a:r>
            </a:p>
          </p:txBody>
        </p:sp>
        <p:grpSp>
          <p:nvGrpSpPr>
            <p:cNvPr id="13323" name="Group 250"/>
            <p:cNvGrpSpPr>
              <a:grpSpLocks/>
            </p:cNvGrpSpPr>
            <p:nvPr/>
          </p:nvGrpSpPr>
          <p:grpSpPr bwMode="auto">
            <a:xfrm>
              <a:off x="327" y="1993"/>
              <a:ext cx="5428" cy="576"/>
              <a:chOff x="327" y="1993"/>
              <a:chExt cx="5428" cy="576"/>
            </a:xfrm>
          </p:grpSpPr>
          <p:grpSp>
            <p:nvGrpSpPr>
              <p:cNvPr id="13325" name="Group 249"/>
              <p:cNvGrpSpPr>
                <a:grpSpLocks/>
              </p:cNvGrpSpPr>
              <p:nvPr/>
            </p:nvGrpSpPr>
            <p:grpSpPr bwMode="auto">
              <a:xfrm>
                <a:off x="327" y="1993"/>
                <a:ext cx="955" cy="328"/>
                <a:chOff x="327" y="1993"/>
                <a:chExt cx="955" cy="328"/>
              </a:xfrm>
            </p:grpSpPr>
            <p:sp>
              <p:nvSpPr>
                <p:cNvPr id="13363" name="Text Box 408"/>
                <p:cNvSpPr txBox="1">
                  <a:spLocks noChangeAspect="1" noChangeArrowheads="1"/>
                </p:cNvSpPr>
                <p:nvPr/>
              </p:nvSpPr>
              <p:spPr bwMode="auto">
                <a:xfrm>
                  <a:off x="327" y="199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364" name="Line 412"/>
                <p:cNvSpPr>
                  <a:spLocks noChangeAspect="1" noChangeShapeType="1"/>
                </p:cNvSpPr>
                <p:nvPr/>
              </p:nvSpPr>
              <p:spPr bwMode="auto">
                <a:xfrm rot="5400000">
                  <a:off x="792" y="1840"/>
                  <a:ext cx="0" cy="874"/>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65" name="Text Box 407"/>
                <p:cNvSpPr txBox="1">
                  <a:spLocks noChangeAspect="1" noChangeArrowheads="1"/>
                </p:cNvSpPr>
                <p:nvPr/>
              </p:nvSpPr>
              <p:spPr bwMode="auto">
                <a:xfrm>
                  <a:off x="1054" y="203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sp>
            <p:nvSpPr>
              <p:cNvPr id="13326" name="Text Box 420"/>
              <p:cNvSpPr txBox="1">
                <a:spLocks noChangeAspect="1" noChangeArrowheads="1"/>
              </p:cNvSpPr>
              <p:nvPr/>
            </p:nvSpPr>
            <p:spPr bwMode="auto">
              <a:xfrm>
                <a:off x="852" y="2281"/>
                <a:ext cx="1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0000"/>
                    </a:solidFill>
                    <a:latin typeface="Symbol" panose="05050102010706020507" pitchFamily="18" charset="2"/>
                    <a:ea typeface="SimSun" panose="02010600030101010101" pitchFamily="2" charset="-122"/>
                    <a:cs typeface="Arial" panose="020B0604020202020204" pitchFamily="34" charset="0"/>
                  </a:rPr>
                  <a:t>g</a:t>
                </a:r>
              </a:p>
            </p:txBody>
          </p:sp>
          <p:sp>
            <p:nvSpPr>
              <p:cNvPr id="13327" name="Text Box 415"/>
              <p:cNvSpPr txBox="1">
                <a:spLocks noChangeAspect="1" noChangeArrowheads="1"/>
              </p:cNvSpPr>
              <p:nvPr/>
            </p:nvSpPr>
            <p:spPr bwMode="auto">
              <a:xfrm>
                <a:off x="5420" y="2281"/>
                <a:ext cx="2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a:t>
                </a:r>
                <a:endParaRPr lang="en-US" altLang="en-US" sz="24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sp>
            <p:nvSpPr>
              <p:cNvPr id="13328" name="Text Box 437"/>
              <p:cNvSpPr txBox="1">
                <a:spLocks noChangeAspect="1" noChangeArrowheads="1"/>
              </p:cNvSpPr>
              <p:nvPr/>
            </p:nvSpPr>
            <p:spPr bwMode="auto">
              <a:xfrm>
                <a:off x="2017" y="2281"/>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0000"/>
                    </a:solidFill>
                    <a:latin typeface="Symbol" panose="05050102010706020507" pitchFamily="18" charset="2"/>
                    <a:ea typeface="SimSun" panose="02010600030101010101" pitchFamily="2" charset="-122"/>
                    <a:cs typeface="Arial" panose="020B0604020202020204" pitchFamily="34" charset="0"/>
                  </a:rPr>
                  <a:t>b_</a:t>
                </a:r>
              </a:p>
            </p:txBody>
          </p:sp>
          <p:sp>
            <p:nvSpPr>
              <p:cNvPr id="13329" name="Text Box 440"/>
              <p:cNvSpPr txBox="1">
                <a:spLocks noChangeAspect="1" noChangeArrowheads="1"/>
              </p:cNvSpPr>
              <p:nvPr/>
            </p:nvSpPr>
            <p:spPr bwMode="auto">
              <a:xfrm>
                <a:off x="3155" y="2281"/>
                <a:ext cx="2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2400" baseline="-25000">
                    <a:solidFill>
                      <a:srgbClr val="000000"/>
                    </a:solidFill>
                    <a:latin typeface="Arial Unicode MS" pitchFamily="34" charset="-128"/>
                    <a:ea typeface="SimSun" panose="02010600030101010101" pitchFamily="2" charset="-122"/>
                    <a:cs typeface="Arial" panose="020B0604020202020204" pitchFamily="34" charset="0"/>
                  </a:rPr>
                  <a:t>/</a:t>
                </a:r>
                <a:endParaRPr lang="en-US" altLang="en-US" sz="24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sp>
            <p:nvSpPr>
              <p:cNvPr id="13330" name="Text Box 425"/>
              <p:cNvSpPr txBox="1">
                <a:spLocks noChangeAspect="1" noChangeArrowheads="1"/>
              </p:cNvSpPr>
              <p:nvPr/>
            </p:nvSpPr>
            <p:spPr bwMode="auto">
              <a:xfrm>
                <a:off x="4258" y="2281"/>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24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endParaRPr lang="en-US" altLang="en-US" sz="24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sp>
            <p:nvSpPr>
              <p:cNvPr id="13331" name="Rectangle 453"/>
              <p:cNvSpPr>
                <a:spLocks noChangeAspect="1" noChangeArrowheads="1"/>
              </p:cNvSpPr>
              <p:nvPr/>
            </p:nvSpPr>
            <p:spPr bwMode="auto">
              <a:xfrm>
                <a:off x="733" y="2378"/>
                <a:ext cx="112" cy="106"/>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nvGrpSpPr>
              <p:cNvPr id="13332" name="Group 248"/>
              <p:cNvGrpSpPr>
                <a:grpSpLocks/>
              </p:cNvGrpSpPr>
              <p:nvPr/>
            </p:nvGrpSpPr>
            <p:grpSpPr bwMode="auto">
              <a:xfrm>
                <a:off x="5107" y="2318"/>
                <a:ext cx="239" cy="226"/>
                <a:chOff x="5107" y="2318"/>
                <a:chExt cx="239" cy="226"/>
              </a:xfrm>
            </p:grpSpPr>
            <p:sp>
              <p:nvSpPr>
                <p:cNvPr id="13359" name="Rectangle 480"/>
                <p:cNvSpPr>
                  <a:spLocks noChangeAspect="1" noChangeArrowheads="1"/>
                </p:cNvSpPr>
                <p:nvPr/>
              </p:nvSpPr>
              <p:spPr bwMode="auto">
                <a:xfrm>
                  <a:off x="5226" y="2318"/>
                  <a:ext cx="120" cy="113"/>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60" name="Rectangle 481"/>
                <p:cNvSpPr>
                  <a:spLocks noChangeAspect="1" noChangeArrowheads="1"/>
                </p:cNvSpPr>
                <p:nvPr/>
              </p:nvSpPr>
              <p:spPr bwMode="auto">
                <a:xfrm>
                  <a:off x="5226" y="2431"/>
                  <a:ext cx="120" cy="113"/>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61" name="Rectangle 482"/>
                <p:cNvSpPr>
                  <a:spLocks noChangeAspect="1" noChangeArrowheads="1"/>
                </p:cNvSpPr>
                <p:nvPr/>
              </p:nvSpPr>
              <p:spPr bwMode="auto">
                <a:xfrm>
                  <a:off x="5107" y="2318"/>
                  <a:ext cx="120" cy="113"/>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62" name="Rectangle 483"/>
                <p:cNvSpPr>
                  <a:spLocks noChangeAspect="1" noChangeArrowheads="1"/>
                </p:cNvSpPr>
                <p:nvPr/>
              </p:nvSpPr>
              <p:spPr bwMode="auto">
                <a:xfrm>
                  <a:off x="5107" y="2431"/>
                  <a:ext cx="120" cy="113"/>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3333" name="Group 247"/>
              <p:cNvGrpSpPr>
                <a:grpSpLocks/>
              </p:cNvGrpSpPr>
              <p:nvPr/>
            </p:nvGrpSpPr>
            <p:grpSpPr bwMode="auto">
              <a:xfrm>
                <a:off x="1779" y="2375"/>
                <a:ext cx="240" cy="112"/>
                <a:chOff x="1779" y="2375"/>
                <a:chExt cx="240" cy="112"/>
              </a:xfrm>
            </p:grpSpPr>
            <p:sp>
              <p:nvSpPr>
                <p:cNvPr id="13357" name="Rectangle 451"/>
                <p:cNvSpPr>
                  <a:spLocks noChangeAspect="1" noChangeArrowheads="1"/>
                </p:cNvSpPr>
                <p:nvPr/>
              </p:nvSpPr>
              <p:spPr bwMode="auto">
                <a:xfrm>
                  <a:off x="1899" y="2375"/>
                  <a:ext cx="120" cy="112"/>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58" name="Rectangle 452"/>
                <p:cNvSpPr>
                  <a:spLocks noChangeAspect="1" noChangeArrowheads="1"/>
                </p:cNvSpPr>
                <p:nvPr/>
              </p:nvSpPr>
              <p:spPr bwMode="auto">
                <a:xfrm>
                  <a:off x="1779" y="2375"/>
                  <a:ext cx="120" cy="112"/>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3334" name="Group 246"/>
              <p:cNvGrpSpPr>
                <a:grpSpLocks/>
              </p:cNvGrpSpPr>
              <p:nvPr/>
            </p:nvGrpSpPr>
            <p:grpSpPr bwMode="auto">
              <a:xfrm>
                <a:off x="2880" y="2318"/>
                <a:ext cx="240" cy="226"/>
                <a:chOff x="2880" y="2318"/>
                <a:chExt cx="240" cy="226"/>
              </a:xfrm>
            </p:grpSpPr>
            <p:sp>
              <p:nvSpPr>
                <p:cNvPr id="13355" name="Rectangle 461"/>
                <p:cNvSpPr>
                  <a:spLocks noChangeAspect="1" noChangeArrowheads="1"/>
                </p:cNvSpPr>
                <p:nvPr/>
              </p:nvSpPr>
              <p:spPr bwMode="auto">
                <a:xfrm>
                  <a:off x="3000" y="2318"/>
                  <a:ext cx="120" cy="113"/>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56" name="Rectangle 462"/>
                <p:cNvSpPr>
                  <a:spLocks noChangeAspect="1" noChangeArrowheads="1"/>
                </p:cNvSpPr>
                <p:nvPr/>
              </p:nvSpPr>
              <p:spPr bwMode="auto">
                <a:xfrm>
                  <a:off x="2880" y="2431"/>
                  <a:ext cx="120" cy="113"/>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3335" name="Group 245"/>
              <p:cNvGrpSpPr>
                <a:grpSpLocks/>
              </p:cNvGrpSpPr>
              <p:nvPr/>
            </p:nvGrpSpPr>
            <p:grpSpPr bwMode="auto">
              <a:xfrm>
                <a:off x="3982" y="2318"/>
                <a:ext cx="239" cy="226"/>
                <a:chOff x="3982" y="2318"/>
                <a:chExt cx="239" cy="226"/>
              </a:xfrm>
            </p:grpSpPr>
            <p:sp>
              <p:nvSpPr>
                <p:cNvPr id="13352" name="Rectangle 464"/>
                <p:cNvSpPr>
                  <a:spLocks noChangeAspect="1" noChangeArrowheads="1"/>
                </p:cNvSpPr>
                <p:nvPr/>
              </p:nvSpPr>
              <p:spPr bwMode="auto">
                <a:xfrm>
                  <a:off x="4101" y="2318"/>
                  <a:ext cx="120" cy="113"/>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53" name="Rectangle 465"/>
                <p:cNvSpPr>
                  <a:spLocks noChangeAspect="1" noChangeArrowheads="1"/>
                </p:cNvSpPr>
                <p:nvPr/>
              </p:nvSpPr>
              <p:spPr bwMode="auto">
                <a:xfrm>
                  <a:off x="4101" y="2431"/>
                  <a:ext cx="120" cy="113"/>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3354" name="Rectangle 466"/>
                <p:cNvSpPr>
                  <a:spLocks noChangeAspect="1" noChangeArrowheads="1"/>
                </p:cNvSpPr>
                <p:nvPr/>
              </p:nvSpPr>
              <p:spPr bwMode="auto">
                <a:xfrm>
                  <a:off x="3982" y="2431"/>
                  <a:ext cx="120" cy="113"/>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3336" name="Group 244"/>
              <p:cNvGrpSpPr>
                <a:grpSpLocks/>
              </p:cNvGrpSpPr>
              <p:nvPr/>
            </p:nvGrpSpPr>
            <p:grpSpPr bwMode="auto">
              <a:xfrm>
                <a:off x="1445" y="1993"/>
                <a:ext cx="955" cy="328"/>
                <a:chOff x="1445" y="1993"/>
                <a:chExt cx="955" cy="328"/>
              </a:xfrm>
            </p:grpSpPr>
            <p:sp>
              <p:nvSpPr>
                <p:cNvPr id="13349" name="Text Box 408"/>
                <p:cNvSpPr txBox="1">
                  <a:spLocks noChangeAspect="1" noChangeArrowheads="1"/>
                </p:cNvSpPr>
                <p:nvPr/>
              </p:nvSpPr>
              <p:spPr bwMode="auto">
                <a:xfrm>
                  <a:off x="1445" y="199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350" name="Line 412"/>
                <p:cNvSpPr>
                  <a:spLocks noChangeAspect="1" noChangeShapeType="1"/>
                </p:cNvSpPr>
                <p:nvPr/>
              </p:nvSpPr>
              <p:spPr bwMode="auto">
                <a:xfrm rot="5400000">
                  <a:off x="1910" y="1840"/>
                  <a:ext cx="0" cy="874"/>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51" name="Text Box 407"/>
                <p:cNvSpPr txBox="1">
                  <a:spLocks noChangeAspect="1" noChangeArrowheads="1"/>
                </p:cNvSpPr>
                <p:nvPr/>
              </p:nvSpPr>
              <p:spPr bwMode="auto">
                <a:xfrm>
                  <a:off x="2172" y="203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nvGrpSpPr>
              <p:cNvPr id="13337" name="Group 243"/>
              <p:cNvGrpSpPr>
                <a:grpSpLocks/>
              </p:cNvGrpSpPr>
              <p:nvPr/>
            </p:nvGrpSpPr>
            <p:grpSpPr bwMode="auto">
              <a:xfrm>
                <a:off x="2563" y="1993"/>
                <a:ext cx="955" cy="328"/>
                <a:chOff x="2563" y="1993"/>
                <a:chExt cx="955" cy="328"/>
              </a:xfrm>
            </p:grpSpPr>
            <p:sp>
              <p:nvSpPr>
                <p:cNvPr id="13346" name="Text Box 408"/>
                <p:cNvSpPr txBox="1">
                  <a:spLocks noChangeAspect="1" noChangeArrowheads="1"/>
                </p:cNvSpPr>
                <p:nvPr/>
              </p:nvSpPr>
              <p:spPr bwMode="auto">
                <a:xfrm>
                  <a:off x="2563" y="199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347" name="Line 412"/>
                <p:cNvSpPr>
                  <a:spLocks noChangeAspect="1" noChangeShapeType="1"/>
                </p:cNvSpPr>
                <p:nvPr/>
              </p:nvSpPr>
              <p:spPr bwMode="auto">
                <a:xfrm rot="5400000">
                  <a:off x="3029" y="1839"/>
                  <a:ext cx="0" cy="875"/>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48" name="Text Box 407"/>
                <p:cNvSpPr txBox="1">
                  <a:spLocks noChangeAspect="1" noChangeArrowheads="1"/>
                </p:cNvSpPr>
                <p:nvPr/>
              </p:nvSpPr>
              <p:spPr bwMode="auto">
                <a:xfrm>
                  <a:off x="3290" y="203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nvGrpSpPr>
              <p:cNvPr id="13338" name="Group 242"/>
              <p:cNvGrpSpPr>
                <a:grpSpLocks/>
              </p:cNvGrpSpPr>
              <p:nvPr/>
            </p:nvGrpSpPr>
            <p:grpSpPr bwMode="auto">
              <a:xfrm>
                <a:off x="3682" y="1993"/>
                <a:ext cx="955" cy="328"/>
                <a:chOff x="3682" y="1993"/>
                <a:chExt cx="955" cy="328"/>
              </a:xfrm>
            </p:grpSpPr>
            <p:sp>
              <p:nvSpPr>
                <p:cNvPr id="13343" name="Text Box 408"/>
                <p:cNvSpPr txBox="1">
                  <a:spLocks noChangeAspect="1" noChangeArrowheads="1"/>
                </p:cNvSpPr>
                <p:nvPr/>
              </p:nvSpPr>
              <p:spPr bwMode="auto">
                <a:xfrm>
                  <a:off x="3682" y="199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344" name="Line 412"/>
                <p:cNvSpPr>
                  <a:spLocks noChangeAspect="1" noChangeShapeType="1"/>
                </p:cNvSpPr>
                <p:nvPr/>
              </p:nvSpPr>
              <p:spPr bwMode="auto">
                <a:xfrm rot="5400000">
                  <a:off x="4147" y="1840"/>
                  <a:ext cx="0" cy="874"/>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45" name="Text Box 407"/>
                <p:cNvSpPr txBox="1">
                  <a:spLocks noChangeAspect="1" noChangeArrowheads="1"/>
                </p:cNvSpPr>
                <p:nvPr/>
              </p:nvSpPr>
              <p:spPr bwMode="auto">
                <a:xfrm>
                  <a:off x="4409" y="203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nvGrpSpPr>
              <p:cNvPr id="13339" name="Group 241"/>
              <p:cNvGrpSpPr>
                <a:grpSpLocks/>
              </p:cNvGrpSpPr>
              <p:nvPr/>
            </p:nvGrpSpPr>
            <p:grpSpPr bwMode="auto">
              <a:xfrm>
                <a:off x="4800" y="1993"/>
                <a:ext cx="955" cy="328"/>
                <a:chOff x="4800" y="1993"/>
                <a:chExt cx="955" cy="328"/>
              </a:xfrm>
            </p:grpSpPr>
            <p:sp>
              <p:nvSpPr>
                <p:cNvPr id="13340" name="Text Box 408"/>
                <p:cNvSpPr txBox="1">
                  <a:spLocks noChangeAspect="1" noChangeArrowheads="1"/>
                </p:cNvSpPr>
                <p:nvPr/>
              </p:nvSpPr>
              <p:spPr bwMode="auto">
                <a:xfrm>
                  <a:off x="4800" y="199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000000"/>
                      </a:solidFill>
                      <a:latin typeface="Arial Unicode MS" pitchFamily="34" charset="-128"/>
                      <a:ea typeface="SimSun" panose="02010600030101010101" pitchFamily="2" charset="-122"/>
                      <a:cs typeface="Arial" panose="020B0604020202020204" pitchFamily="34" charset="0"/>
                    </a:rPr>
                    <a:t>-</a:t>
                  </a:r>
                </a:p>
              </p:txBody>
            </p:sp>
            <p:sp>
              <p:nvSpPr>
                <p:cNvPr id="13341" name="Line 412"/>
                <p:cNvSpPr>
                  <a:spLocks noChangeAspect="1" noChangeShapeType="1"/>
                </p:cNvSpPr>
                <p:nvPr/>
              </p:nvSpPr>
              <p:spPr bwMode="auto">
                <a:xfrm rot="5400000">
                  <a:off x="5265" y="1840"/>
                  <a:ext cx="0" cy="874"/>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3342" name="Text Box 407"/>
                <p:cNvSpPr txBox="1">
                  <a:spLocks noChangeAspect="1" noChangeArrowheads="1"/>
                </p:cNvSpPr>
                <p:nvPr/>
              </p:nvSpPr>
              <p:spPr bwMode="auto">
                <a:xfrm>
                  <a:off x="5527" y="2033"/>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0000"/>
                      </a:solidFill>
                      <a:latin typeface="Arial Unicode MS" pitchFamily="34" charset="-128"/>
                      <a:ea typeface="SimSun" panose="02010600030101010101" pitchFamily="2" charset="-122"/>
                      <a:cs typeface="Arial" panose="020B0604020202020204" pitchFamily="34" charset="0"/>
                    </a:rPr>
                    <a:t>+</a:t>
                  </a:r>
                </a:p>
              </p:txBody>
            </p:sp>
          </p:grpSp>
        </p:grpSp>
        <p:pic>
          <p:nvPicPr>
            <p:cNvPr id="13324" name="Picture 2"/>
            <p:cNvPicPr>
              <a:picLocks noChangeAspect="1" noChangeArrowheads="1"/>
            </p:cNvPicPr>
            <p:nvPr/>
          </p:nvPicPr>
          <p:blipFill>
            <a:blip r:embed="rId4">
              <a:extLst>
                <a:ext uri="{28A0092B-C50C-407E-A947-70E740481C1C}">
                  <a14:useLocalDpi xmlns:a14="http://schemas.microsoft.com/office/drawing/2010/main" val="0"/>
                </a:ext>
              </a:extLst>
            </a:blip>
            <a:srcRect l="11008" t="14003" b="61511"/>
            <a:stretch>
              <a:fillRect/>
            </a:stretch>
          </p:blipFill>
          <p:spPr bwMode="auto">
            <a:xfrm>
              <a:off x="88" y="1621"/>
              <a:ext cx="57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607" name="TextBox 1"/>
          <p:cNvSpPr txBox="1">
            <a:spLocks noChangeArrowheads="1"/>
          </p:cNvSpPr>
          <p:nvPr/>
        </p:nvSpPr>
        <p:spPr bwMode="auto">
          <a:xfrm>
            <a:off x="63500" y="4803775"/>
            <a:ext cx="35941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t>12 normal subjects show a consistent pattern of sensitivities</a:t>
            </a:r>
          </a:p>
          <a:p>
            <a:pPr algn="ctr" eaLnBrk="1" hangingPunct="1">
              <a:spcBef>
                <a:spcPct val="0"/>
              </a:spcBef>
              <a:buFontTx/>
              <a:buNone/>
            </a:pPr>
            <a:endParaRPr lang="en-US" altLang="en-US" sz="1600" dirty="0"/>
          </a:p>
          <a:p>
            <a:pPr algn="ctr" eaLnBrk="1" hangingPunct="1">
              <a:spcBef>
                <a:spcPct val="0"/>
              </a:spcBef>
              <a:buFontTx/>
              <a:buNone/>
            </a:pPr>
            <a:r>
              <a:rPr lang="en-US" altLang="en-US" sz="1600" dirty="0"/>
              <a:t>(we now have data on 26 subjects)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152400"/>
            <a:ext cx="9144000" cy="1143000"/>
          </a:xfrm>
        </p:spPr>
        <p:txBody>
          <a:bodyPr/>
          <a:lstStyle/>
          <a:p>
            <a:r>
              <a:rPr lang="en-US" altLang="en-US" sz="4000" dirty="0"/>
              <a:t>Pairwise interactions</a:t>
            </a:r>
          </a:p>
        </p:txBody>
      </p:sp>
      <p:sp>
        <p:nvSpPr>
          <p:cNvPr id="15363" name="Text Box 3"/>
          <p:cNvSpPr txBox="1">
            <a:spLocks noChangeArrowheads="1"/>
          </p:cNvSpPr>
          <p:nvPr/>
        </p:nvSpPr>
        <p:spPr bwMode="auto">
          <a:xfrm>
            <a:off x="2584450" y="5535613"/>
            <a:ext cx="601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0000"/>
                </a:solidFill>
                <a:latin typeface="Symbol" panose="05050102010706020507" pitchFamily="18" charset="2"/>
                <a:cs typeface="Arial" panose="020B0604020202020204" pitchFamily="34" charset="0"/>
              </a:rPr>
              <a:t>b</a:t>
            </a:r>
            <a:r>
              <a:rPr lang="en-US" altLang="en-US" sz="3600" baseline="-25000">
                <a:solidFill>
                  <a:srgbClr val="000000"/>
                </a:solidFill>
                <a:latin typeface="Symbol" panose="05050102010706020507" pitchFamily="18" charset="2"/>
                <a:cs typeface="Arial" panose="020B0604020202020204" pitchFamily="34" charset="0"/>
              </a:rPr>
              <a:t>-</a:t>
            </a:r>
          </a:p>
        </p:txBody>
      </p:sp>
      <p:grpSp>
        <p:nvGrpSpPr>
          <p:cNvPr id="15364" name="Group 1"/>
          <p:cNvGrpSpPr>
            <a:grpSpLocks/>
          </p:cNvGrpSpPr>
          <p:nvPr/>
        </p:nvGrpSpPr>
        <p:grpSpPr bwMode="auto">
          <a:xfrm>
            <a:off x="4645025" y="2359025"/>
            <a:ext cx="2044700" cy="1946275"/>
            <a:chOff x="6299200" y="2019300"/>
            <a:chExt cx="2044759" cy="1946275"/>
          </a:xfrm>
        </p:grpSpPr>
        <p:sp>
          <p:nvSpPr>
            <p:cNvPr id="15439" name="Text Box 8273"/>
            <p:cNvSpPr txBox="1">
              <a:spLocks noChangeAspect="1" noChangeArrowheads="1"/>
            </p:cNvSpPr>
            <p:nvPr/>
          </p:nvSpPr>
          <p:spPr bwMode="auto">
            <a:xfrm>
              <a:off x="7850232" y="3657600"/>
              <a:ext cx="49372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Arial Unicode MS" pitchFamily="34" charset="-128"/>
                  <a:ea typeface="SimSun" panose="02010600030101010101" pitchFamily="2" charset="-122"/>
                  <a:cs typeface="Arial" panose="020B0604020202020204" pitchFamily="34" charset="0"/>
                </a:rPr>
                <a:t>S: MC</a:t>
              </a:r>
            </a:p>
          </p:txBody>
        </p:sp>
        <p:grpSp>
          <p:nvGrpSpPr>
            <p:cNvPr id="15440" name="Group 1708"/>
            <p:cNvGrpSpPr>
              <a:grpSpLocks noChangeAspect="1"/>
            </p:cNvGrpSpPr>
            <p:nvPr/>
          </p:nvGrpSpPr>
          <p:grpSpPr bwMode="auto">
            <a:xfrm>
              <a:off x="6299200" y="2019300"/>
              <a:ext cx="1929915" cy="1946275"/>
              <a:chOff x="899" y="6327"/>
              <a:chExt cx="1688" cy="1704"/>
            </a:xfrm>
          </p:grpSpPr>
          <p:grpSp>
            <p:nvGrpSpPr>
              <p:cNvPr id="15441" name="Group 9364"/>
              <p:cNvGrpSpPr>
                <a:grpSpLocks noChangeAspect="1"/>
              </p:cNvGrpSpPr>
              <p:nvPr/>
            </p:nvGrpSpPr>
            <p:grpSpPr bwMode="auto">
              <a:xfrm>
                <a:off x="899" y="6327"/>
                <a:ext cx="1688" cy="1704"/>
                <a:chOff x="15623" y="14730"/>
                <a:chExt cx="1688" cy="1704"/>
              </a:xfrm>
            </p:grpSpPr>
            <p:sp>
              <p:nvSpPr>
                <p:cNvPr id="15468" name="Line 9365"/>
                <p:cNvSpPr>
                  <a:spLocks noChangeAspect="1" noChangeShapeType="1"/>
                </p:cNvSpPr>
                <p:nvPr/>
              </p:nvSpPr>
              <p:spPr bwMode="auto">
                <a:xfrm>
                  <a:off x="15623" y="15582"/>
                  <a:ext cx="1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9" name="Line 9366"/>
                <p:cNvSpPr>
                  <a:spLocks noChangeAspect="1" noChangeShapeType="1"/>
                </p:cNvSpPr>
                <p:nvPr/>
              </p:nvSpPr>
              <p:spPr bwMode="auto">
                <a:xfrm flipV="1">
                  <a:off x="16467" y="14739"/>
                  <a:ext cx="0" cy="1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470" name="Group 9367"/>
                <p:cNvGrpSpPr>
                  <a:grpSpLocks noChangeAspect="1"/>
                </p:cNvGrpSpPr>
                <p:nvPr/>
              </p:nvGrpSpPr>
              <p:grpSpPr bwMode="auto">
                <a:xfrm>
                  <a:off x="15623" y="14730"/>
                  <a:ext cx="1688" cy="1704"/>
                  <a:chOff x="15636" y="14740"/>
                  <a:chExt cx="1660" cy="1692"/>
                </a:xfrm>
              </p:grpSpPr>
              <p:sp>
                <p:nvSpPr>
                  <p:cNvPr id="15471" name="Oval 9368"/>
                  <p:cNvSpPr>
                    <a:spLocks noChangeAspect="1" noChangeArrowheads="1"/>
                  </p:cNvSpPr>
                  <p:nvPr/>
                </p:nvSpPr>
                <p:spPr bwMode="auto">
                  <a:xfrm>
                    <a:off x="15838" y="14958"/>
                    <a:ext cx="1256" cy="125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72" name="Oval 9369"/>
                  <p:cNvSpPr>
                    <a:spLocks noChangeAspect="1" noChangeArrowheads="1"/>
                  </p:cNvSpPr>
                  <p:nvPr/>
                </p:nvSpPr>
                <p:spPr bwMode="auto">
                  <a:xfrm>
                    <a:off x="15636" y="14740"/>
                    <a:ext cx="1660" cy="169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73" name="Oval 9370"/>
                  <p:cNvSpPr>
                    <a:spLocks noChangeAspect="1" noChangeArrowheads="1"/>
                  </p:cNvSpPr>
                  <p:nvPr/>
                </p:nvSpPr>
                <p:spPr bwMode="auto">
                  <a:xfrm>
                    <a:off x="16042" y="15168"/>
                    <a:ext cx="848" cy="8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74" name="Oval 9371"/>
                  <p:cNvSpPr>
                    <a:spLocks noChangeAspect="1" noChangeArrowheads="1"/>
                  </p:cNvSpPr>
                  <p:nvPr/>
                </p:nvSpPr>
                <p:spPr bwMode="auto">
                  <a:xfrm>
                    <a:off x="16250" y="15372"/>
                    <a:ext cx="432" cy="42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grpSp>
          <p:grpSp>
            <p:nvGrpSpPr>
              <p:cNvPr id="15442" name="Group 1707"/>
              <p:cNvGrpSpPr>
                <a:grpSpLocks noChangeAspect="1"/>
              </p:cNvGrpSpPr>
              <p:nvPr/>
            </p:nvGrpSpPr>
            <p:grpSpPr bwMode="auto">
              <a:xfrm>
                <a:off x="1481" y="6648"/>
                <a:ext cx="529" cy="1159"/>
                <a:chOff x="3601" y="6652"/>
                <a:chExt cx="529" cy="1159"/>
              </a:xfrm>
            </p:grpSpPr>
            <p:sp>
              <p:nvSpPr>
                <p:cNvPr id="15443" name="Freeform 8209"/>
                <p:cNvSpPr>
                  <a:spLocks noChangeAspect="1"/>
                </p:cNvSpPr>
                <p:nvPr/>
              </p:nvSpPr>
              <p:spPr bwMode="auto">
                <a:xfrm>
                  <a:off x="3627" y="6716"/>
                  <a:ext cx="465" cy="1045"/>
                </a:xfrm>
                <a:custGeom>
                  <a:avLst/>
                  <a:gdLst>
                    <a:gd name="T0" fmla="*/ 2147483646 w 233"/>
                    <a:gd name="T1" fmla="*/ 2147483646 h 523"/>
                    <a:gd name="T2" fmla="*/ 2147483646 w 233"/>
                    <a:gd name="T3" fmla="*/ 2147483646 h 523"/>
                    <a:gd name="T4" fmla="*/ 2147483646 w 233"/>
                    <a:gd name="T5" fmla="*/ 2147483646 h 523"/>
                    <a:gd name="T6" fmla="*/ 2147483646 w 233"/>
                    <a:gd name="T7" fmla="*/ 0 h 523"/>
                    <a:gd name="T8" fmla="*/ 0 w 233"/>
                    <a:gd name="T9" fmla="*/ 2147483646 h 523"/>
                    <a:gd name="T10" fmla="*/ 2147483646 w 233"/>
                    <a:gd name="T11" fmla="*/ 2147483646 h 523"/>
                    <a:gd name="T12" fmla="*/ 2147483646 w 233"/>
                    <a:gd name="T13" fmla="*/ 2147483646 h 523"/>
                    <a:gd name="T14" fmla="*/ 2147483646 w 233"/>
                    <a:gd name="T15" fmla="*/ 2147483646 h 523"/>
                    <a:gd name="T16" fmla="*/ 2147483646 w 233"/>
                    <a:gd name="T17" fmla="*/ 2147483646 h 5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523"/>
                    <a:gd name="T29" fmla="*/ 233 w 233"/>
                    <a:gd name="T30" fmla="*/ 523 h 5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523">
                      <a:moveTo>
                        <a:pt x="233" y="233"/>
                      </a:moveTo>
                      <a:lnTo>
                        <a:pt x="170" y="76"/>
                      </a:lnTo>
                      <a:lnTo>
                        <a:pt x="119" y="31"/>
                      </a:lnTo>
                      <a:lnTo>
                        <a:pt x="37" y="0"/>
                      </a:lnTo>
                      <a:lnTo>
                        <a:pt x="0" y="233"/>
                      </a:lnTo>
                      <a:lnTo>
                        <a:pt x="63" y="397"/>
                      </a:lnTo>
                      <a:lnTo>
                        <a:pt x="119" y="485"/>
                      </a:lnTo>
                      <a:lnTo>
                        <a:pt x="214" y="523"/>
                      </a:lnTo>
                      <a:lnTo>
                        <a:pt x="233" y="23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44" name="Line 8210"/>
                <p:cNvSpPr>
                  <a:spLocks noChangeAspect="1" noChangeShapeType="1"/>
                </p:cNvSpPr>
                <p:nvPr/>
              </p:nvSpPr>
              <p:spPr bwMode="auto">
                <a:xfrm>
                  <a:off x="4078" y="7182"/>
                  <a:ext cx="5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5" name="Line 8211"/>
                <p:cNvSpPr>
                  <a:spLocks noChangeAspect="1" noChangeShapeType="1"/>
                </p:cNvSpPr>
                <p:nvPr/>
              </p:nvSpPr>
              <p:spPr bwMode="auto">
                <a:xfrm flipV="1">
                  <a:off x="4078" y="7156"/>
                  <a:ext cx="0" cy="5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6" name="Line 8212"/>
                <p:cNvSpPr>
                  <a:spLocks noChangeAspect="1" noChangeShapeType="1"/>
                </p:cNvSpPr>
                <p:nvPr/>
              </p:nvSpPr>
              <p:spPr bwMode="auto">
                <a:xfrm flipV="1">
                  <a:off x="4130" y="7156"/>
                  <a:ext cx="0" cy="5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7" name="Line 8213"/>
                <p:cNvSpPr>
                  <a:spLocks noChangeAspect="1" noChangeShapeType="1"/>
                </p:cNvSpPr>
                <p:nvPr/>
              </p:nvSpPr>
              <p:spPr bwMode="auto">
                <a:xfrm flipV="1">
                  <a:off x="3952" y="6778"/>
                  <a:ext cx="52" cy="11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8" name="Line 8214"/>
                <p:cNvSpPr>
                  <a:spLocks noChangeAspect="1" noChangeShapeType="1"/>
                </p:cNvSpPr>
                <p:nvPr/>
              </p:nvSpPr>
              <p:spPr bwMode="auto">
                <a:xfrm flipH="1" flipV="1">
                  <a:off x="3928" y="6880"/>
                  <a:ext cx="50" cy="2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9" name="Line 8215"/>
                <p:cNvSpPr>
                  <a:spLocks noChangeAspect="1" noChangeShapeType="1"/>
                </p:cNvSpPr>
                <p:nvPr/>
              </p:nvSpPr>
              <p:spPr bwMode="auto">
                <a:xfrm flipH="1" flipV="1">
                  <a:off x="3978" y="6766"/>
                  <a:ext cx="38" cy="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0" name="Line 8216"/>
                <p:cNvSpPr>
                  <a:spLocks noChangeAspect="1" noChangeShapeType="1"/>
                </p:cNvSpPr>
                <p:nvPr/>
              </p:nvSpPr>
              <p:spPr bwMode="auto">
                <a:xfrm flipV="1">
                  <a:off x="3865" y="6716"/>
                  <a:ext cx="0" cy="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1" name="Line 8217"/>
                <p:cNvSpPr>
                  <a:spLocks noChangeAspect="1" noChangeShapeType="1"/>
                </p:cNvSpPr>
                <p:nvPr/>
              </p:nvSpPr>
              <p:spPr bwMode="auto">
                <a:xfrm flipH="1">
                  <a:off x="3827" y="6804"/>
                  <a:ext cx="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2" name="Line 8218"/>
                <p:cNvSpPr>
                  <a:spLocks noChangeAspect="1" noChangeShapeType="1"/>
                </p:cNvSpPr>
                <p:nvPr/>
              </p:nvSpPr>
              <p:spPr bwMode="auto">
                <a:xfrm flipH="1">
                  <a:off x="3827" y="6716"/>
                  <a:ext cx="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3" name="Line 8219"/>
                <p:cNvSpPr>
                  <a:spLocks noChangeAspect="1" noChangeShapeType="1"/>
                </p:cNvSpPr>
                <p:nvPr/>
              </p:nvSpPr>
              <p:spPr bwMode="auto">
                <a:xfrm flipH="1" flipV="1">
                  <a:off x="3677" y="6666"/>
                  <a:ext cx="38" cy="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4" name="Line 8220"/>
                <p:cNvSpPr>
                  <a:spLocks noChangeAspect="1" noChangeShapeType="1"/>
                </p:cNvSpPr>
                <p:nvPr/>
              </p:nvSpPr>
              <p:spPr bwMode="auto">
                <a:xfrm flipH="1">
                  <a:off x="3689" y="6754"/>
                  <a:ext cx="50" cy="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5" name="Line 8221"/>
                <p:cNvSpPr>
                  <a:spLocks noChangeAspect="1" noChangeShapeType="1"/>
                </p:cNvSpPr>
                <p:nvPr/>
              </p:nvSpPr>
              <p:spPr bwMode="auto">
                <a:xfrm flipH="1">
                  <a:off x="3651" y="6652"/>
                  <a:ext cx="50" cy="1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6" name="Line 8222"/>
                <p:cNvSpPr>
                  <a:spLocks noChangeAspect="1" noChangeShapeType="1"/>
                </p:cNvSpPr>
                <p:nvPr/>
              </p:nvSpPr>
              <p:spPr bwMode="auto">
                <a:xfrm flipH="1">
                  <a:off x="3601" y="7182"/>
                  <a:ext cx="5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7" name="Line 8223"/>
                <p:cNvSpPr>
                  <a:spLocks noChangeAspect="1" noChangeShapeType="1"/>
                </p:cNvSpPr>
                <p:nvPr/>
              </p:nvSpPr>
              <p:spPr bwMode="auto">
                <a:xfrm>
                  <a:off x="3651" y="7156"/>
                  <a:ext cx="0" cy="5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8" name="Line 8224"/>
                <p:cNvSpPr>
                  <a:spLocks noChangeAspect="1" noChangeShapeType="1"/>
                </p:cNvSpPr>
                <p:nvPr/>
              </p:nvSpPr>
              <p:spPr bwMode="auto">
                <a:xfrm>
                  <a:off x="3601" y="7156"/>
                  <a:ext cx="0" cy="5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9" name="Line 8225"/>
                <p:cNvSpPr>
                  <a:spLocks noChangeAspect="1" noChangeShapeType="1"/>
                </p:cNvSpPr>
                <p:nvPr/>
              </p:nvSpPr>
              <p:spPr bwMode="auto">
                <a:xfrm flipH="1">
                  <a:off x="3715" y="7471"/>
                  <a:ext cx="50" cy="12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0" name="Line 8226"/>
                <p:cNvSpPr>
                  <a:spLocks noChangeAspect="1" noChangeShapeType="1"/>
                </p:cNvSpPr>
                <p:nvPr/>
              </p:nvSpPr>
              <p:spPr bwMode="auto">
                <a:xfrm>
                  <a:off x="3739" y="7471"/>
                  <a:ext cx="38" cy="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1" name="Line 8227"/>
                <p:cNvSpPr>
                  <a:spLocks noChangeAspect="1" noChangeShapeType="1"/>
                </p:cNvSpPr>
                <p:nvPr/>
              </p:nvSpPr>
              <p:spPr bwMode="auto">
                <a:xfrm>
                  <a:off x="3689" y="7585"/>
                  <a:ext cx="50" cy="2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2" name="Line 8228"/>
                <p:cNvSpPr>
                  <a:spLocks noChangeAspect="1" noChangeShapeType="1"/>
                </p:cNvSpPr>
                <p:nvPr/>
              </p:nvSpPr>
              <p:spPr bwMode="auto">
                <a:xfrm>
                  <a:off x="3865" y="7647"/>
                  <a:ext cx="0" cy="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 name="Line 8229"/>
                <p:cNvSpPr>
                  <a:spLocks noChangeAspect="1" noChangeShapeType="1"/>
                </p:cNvSpPr>
                <p:nvPr/>
              </p:nvSpPr>
              <p:spPr bwMode="auto">
                <a:xfrm>
                  <a:off x="3827" y="7647"/>
                  <a:ext cx="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 name="Line 8230"/>
                <p:cNvSpPr>
                  <a:spLocks noChangeAspect="1" noChangeShapeType="1"/>
                </p:cNvSpPr>
                <p:nvPr/>
              </p:nvSpPr>
              <p:spPr bwMode="auto">
                <a:xfrm>
                  <a:off x="3827" y="7735"/>
                  <a:ext cx="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5" name="Line 8231"/>
                <p:cNvSpPr>
                  <a:spLocks noChangeAspect="1" noChangeShapeType="1"/>
                </p:cNvSpPr>
                <p:nvPr/>
              </p:nvSpPr>
              <p:spPr bwMode="auto">
                <a:xfrm>
                  <a:off x="4016" y="7647"/>
                  <a:ext cx="62" cy="16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6" name="Line 8232"/>
                <p:cNvSpPr>
                  <a:spLocks noChangeAspect="1" noChangeShapeType="1"/>
                </p:cNvSpPr>
                <p:nvPr/>
              </p:nvSpPr>
              <p:spPr bwMode="auto">
                <a:xfrm flipV="1">
                  <a:off x="3990" y="7647"/>
                  <a:ext cx="52" cy="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7" name="Line 8233"/>
                <p:cNvSpPr>
                  <a:spLocks noChangeAspect="1" noChangeShapeType="1"/>
                </p:cNvSpPr>
                <p:nvPr/>
              </p:nvSpPr>
              <p:spPr bwMode="auto">
                <a:xfrm flipV="1">
                  <a:off x="4054" y="7799"/>
                  <a:ext cx="38" cy="1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5365" name="Group 3"/>
          <p:cNvGrpSpPr>
            <a:grpSpLocks/>
          </p:cNvGrpSpPr>
          <p:nvPr/>
        </p:nvGrpSpPr>
        <p:grpSpPr bwMode="auto">
          <a:xfrm>
            <a:off x="6702425" y="3886200"/>
            <a:ext cx="2017713" cy="1946275"/>
            <a:chOff x="6316663" y="4510088"/>
            <a:chExt cx="2017262" cy="1946275"/>
          </a:xfrm>
        </p:grpSpPr>
        <p:sp>
          <p:nvSpPr>
            <p:cNvPr id="15406" name="Text Box 8271"/>
            <p:cNvSpPr txBox="1">
              <a:spLocks noChangeAspect="1" noChangeArrowheads="1"/>
            </p:cNvSpPr>
            <p:nvPr/>
          </p:nvSpPr>
          <p:spPr bwMode="auto">
            <a:xfrm>
              <a:off x="7878414" y="6154738"/>
              <a:ext cx="455511"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Arial Unicode MS" pitchFamily="34" charset="-128"/>
                  <a:ea typeface="SimSun" panose="02010600030101010101" pitchFamily="2" charset="-122"/>
                  <a:cs typeface="Arial" panose="020B0604020202020204" pitchFamily="34" charset="0"/>
                </a:rPr>
                <a:t>S: DF</a:t>
              </a:r>
            </a:p>
          </p:txBody>
        </p:sp>
        <p:grpSp>
          <p:nvGrpSpPr>
            <p:cNvPr id="15407" name="Group 1711"/>
            <p:cNvGrpSpPr>
              <a:grpSpLocks noChangeAspect="1"/>
            </p:cNvGrpSpPr>
            <p:nvPr/>
          </p:nvGrpSpPr>
          <p:grpSpPr bwMode="auto">
            <a:xfrm>
              <a:off x="6316663" y="4510088"/>
              <a:ext cx="1928256" cy="1946275"/>
              <a:chOff x="5415" y="8441"/>
              <a:chExt cx="1688" cy="1704"/>
            </a:xfrm>
          </p:grpSpPr>
          <p:grpSp>
            <p:nvGrpSpPr>
              <p:cNvPr id="15408" name="Group 8955"/>
              <p:cNvGrpSpPr>
                <a:grpSpLocks noChangeAspect="1"/>
              </p:cNvGrpSpPr>
              <p:nvPr/>
            </p:nvGrpSpPr>
            <p:grpSpPr bwMode="auto">
              <a:xfrm>
                <a:off x="5415" y="8441"/>
                <a:ext cx="1688" cy="1704"/>
                <a:chOff x="15623" y="14730"/>
                <a:chExt cx="1688" cy="1704"/>
              </a:xfrm>
            </p:grpSpPr>
            <p:sp>
              <p:nvSpPr>
                <p:cNvPr id="15432" name="Line 8956"/>
                <p:cNvSpPr>
                  <a:spLocks noChangeAspect="1" noChangeShapeType="1"/>
                </p:cNvSpPr>
                <p:nvPr/>
              </p:nvSpPr>
              <p:spPr bwMode="auto">
                <a:xfrm>
                  <a:off x="15623" y="15582"/>
                  <a:ext cx="1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3" name="Line 8957"/>
                <p:cNvSpPr>
                  <a:spLocks noChangeAspect="1" noChangeShapeType="1"/>
                </p:cNvSpPr>
                <p:nvPr/>
              </p:nvSpPr>
              <p:spPr bwMode="auto">
                <a:xfrm flipV="1">
                  <a:off x="16467" y="14739"/>
                  <a:ext cx="0" cy="1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434" name="Group 8958"/>
                <p:cNvGrpSpPr>
                  <a:grpSpLocks noChangeAspect="1"/>
                </p:cNvGrpSpPr>
                <p:nvPr/>
              </p:nvGrpSpPr>
              <p:grpSpPr bwMode="auto">
                <a:xfrm>
                  <a:off x="15623" y="14730"/>
                  <a:ext cx="1688" cy="1704"/>
                  <a:chOff x="15636" y="14740"/>
                  <a:chExt cx="1660" cy="1692"/>
                </a:xfrm>
              </p:grpSpPr>
              <p:sp>
                <p:nvSpPr>
                  <p:cNvPr id="15435" name="Oval 8959"/>
                  <p:cNvSpPr>
                    <a:spLocks noChangeAspect="1" noChangeArrowheads="1"/>
                  </p:cNvSpPr>
                  <p:nvPr/>
                </p:nvSpPr>
                <p:spPr bwMode="auto">
                  <a:xfrm>
                    <a:off x="15838" y="14958"/>
                    <a:ext cx="1256" cy="125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36" name="Oval 8960"/>
                  <p:cNvSpPr>
                    <a:spLocks noChangeAspect="1" noChangeArrowheads="1"/>
                  </p:cNvSpPr>
                  <p:nvPr/>
                </p:nvSpPr>
                <p:spPr bwMode="auto">
                  <a:xfrm>
                    <a:off x="15636" y="14740"/>
                    <a:ext cx="1660" cy="169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37" name="Oval 8961"/>
                  <p:cNvSpPr>
                    <a:spLocks noChangeAspect="1" noChangeArrowheads="1"/>
                  </p:cNvSpPr>
                  <p:nvPr/>
                </p:nvSpPr>
                <p:spPr bwMode="auto">
                  <a:xfrm>
                    <a:off x="16042" y="15168"/>
                    <a:ext cx="848" cy="8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38" name="Oval 8962"/>
                  <p:cNvSpPr>
                    <a:spLocks noChangeAspect="1" noChangeArrowheads="1"/>
                  </p:cNvSpPr>
                  <p:nvPr/>
                </p:nvSpPr>
                <p:spPr bwMode="auto">
                  <a:xfrm>
                    <a:off x="16250" y="15372"/>
                    <a:ext cx="432" cy="42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grpSp>
          <p:grpSp>
            <p:nvGrpSpPr>
              <p:cNvPr id="15409" name="Group 1710"/>
              <p:cNvGrpSpPr>
                <a:grpSpLocks noChangeAspect="1"/>
              </p:cNvGrpSpPr>
              <p:nvPr/>
            </p:nvGrpSpPr>
            <p:grpSpPr bwMode="auto">
              <a:xfrm>
                <a:off x="5997" y="8739"/>
                <a:ext cx="541" cy="1145"/>
                <a:chOff x="3585" y="8719"/>
                <a:chExt cx="541" cy="1145"/>
              </a:xfrm>
            </p:grpSpPr>
            <p:sp>
              <p:nvSpPr>
                <p:cNvPr id="15410" name="Freeform 8176"/>
                <p:cNvSpPr>
                  <a:spLocks noChangeAspect="1"/>
                </p:cNvSpPr>
                <p:nvPr/>
              </p:nvSpPr>
              <p:spPr bwMode="auto">
                <a:xfrm>
                  <a:off x="3597" y="8743"/>
                  <a:ext cx="517" cy="1121"/>
                </a:xfrm>
                <a:custGeom>
                  <a:avLst/>
                  <a:gdLst>
                    <a:gd name="T0" fmla="*/ 2147483646 w 259"/>
                    <a:gd name="T1" fmla="*/ 2147483646 h 561"/>
                    <a:gd name="T2" fmla="*/ 2147483646 w 259"/>
                    <a:gd name="T3" fmla="*/ 2147483646 h 561"/>
                    <a:gd name="T4" fmla="*/ 2147483646 w 259"/>
                    <a:gd name="T5" fmla="*/ 0 h 561"/>
                    <a:gd name="T6" fmla="*/ 2147483646 w 259"/>
                    <a:gd name="T7" fmla="*/ 2147483646 h 561"/>
                    <a:gd name="T8" fmla="*/ 0 w 259"/>
                    <a:gd name="T9" fmla="*/ 2147483646 h 561"/>
                    <a:gd name="T10" fmla="*/ 2147483646 w 259"/>
                    <a:gd name="T11" fmla="*/ 2147483646 h 561"/>
                    <a:gd name="T12" fmla="*/ 2147483646 w 259"/>
                    <a:gd name="T13" fmla="*/ 2147483646 h 561"/>
                    <a:gd name="T14" fmla="*/ 2147483646 w 259"/>
                    <a:gd name="T15" fmla="*/ 2147483646 h 561"/>
                    <a:gd name="T16" fmla="*/ 2147483646 w 259"/>
                    <a:gd name="T17" fmla="*/ 2147483646 h 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
                    <a:gd name="T28" fmla="*/ 0 h 561"/>
                    <a:gd name="T29" fmla="*/ 259 w 259"/>
                    <a:gd name="T30" fmla="*/ 561 h 5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 h="561">
                      <a:moveTo>
                        <a:pt x="259" y="265"/>
                      </a:moveTo>
                      <a:lnTo>
                        <a:pt x="196" y="63"/>
                      </a:lnTo>
                      <a:lnTo>
                        <a:pt x="126" y="0"/>
                      </a:lnTo>
                      <a:lnTo>
                        <a:pt x="38" y="13"/>
                      </a:lnTo>
                      <a:lnTo>
                        <a:pt x="0" y="265"/>
                      </a:lnTo>
                      <a:lnTo>
                        <a:pt x="57" y="448"/>
                      </a:lnTo>
                      <a:lnTo>
                        <a:pt x="126" y="536"/>
                      </a:lnTo>
                      <a:lnTo>
                        <a:pt x="227" y="561"/>
                      </a:lnTo>
                      <a:lnTo>
                        <a:pt x="259" y="265"/>
                      </a:lnTo>
                    </a:path>
                  </a:pathLst>
                </a:custGeom>
                <a:noFill/>
                <a:ln w="254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11" name="Line 8177"/>
                <p:cNvSpPr>
                  <a:spLocks noChangeAspect="1" noChangeShapeType="1"/>
                </p:cNvSpPr>
                <p:nvPr/>
              </p:nvSpPr>
              <p:spPr bwMode="auto">
                <a:xfrm>
                  <a:off x="4100" y="9273"/>
                  <a:ext cx="26"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8178"/>
                <p:cNvSpPr>
                  <a:spLocks noChangeAspect="1" noChangeShapeType="1"/>
                </p:cNvSpPr>
                <p:nvPr/>
              </p:nvSpPr>
              <p:spPr bwMode="auto">
                <a:xfrm flipV="1">
                  <a:off x="4100" y="9247"/>
                  <a:ext cx="0" cy="51"/>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8179"/>
                <p:cNvSpPr>
                  <a:spLocks noChangeAspect="1" noChangeShapeType="1"/>
                </p:cNvSpPr>
                <p:nvPr/>
              </p:nvSpPr>
              <p:spPr bwMode="auto">
                <a:xfrm flipV="1">
                  <a:off x="4126" y="9247"/>
                  <a:ext cx="0" cy="51"/>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180"/>
                <p:cNvSpPr>
                  <a:spLocks noChangeAspect="1" noChangeShapeType="1"/>
                </p:cNvSpPr>
                <p:nvPr/>
              </p:nvSpPr>
              <p:spPr bwMode="auto">
                <a:xfrm flipV="1">
                  <a:off x="3974" y="8845"/>
                  <a:ext cx="14" cy="38"/>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81"/>
                <p:cNvSpPr>
                  <a:spLocks noChangeAspect="1" noChangeShapeType="1"/>
                </p:cNvSpPr>
                <p:nvPr/>
              </p:nvSpPr>
              <p:spPr bwMode="auto">
                <a:xfrm flipH="1" flipV="1">
                  <a:off x="3950" y="8883"/>
                  <a:ext cx="50" cy="1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182"/>
                <p:cNvSpPr>
                  <a:spLocks noChangeAspect="1" noChangeShapeType="1"/>
                </p:cNvSpPr>
                <p:nvPr/>
              </p:nvSpPr>
              <p:spPr bwMode="auto">
                <a:xfrm flipH="1" flipV="1">
                  <a:off x="3962" y="8833"/>
                  <a:ext cx="50" cy="24"/>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183"/>
                <p:cNvSpPr>
                  <a:spLocks noChangeAspect="1" noChangeShapeType="1"/>
                </p:cNvSpPr>
                <p:nvPr/>
              </p:nvSpPr>
              <p:spPr bwMode="auto">
                <a:xfrm flipV="1">
                  <a:off x="3849" y="8719"/>
                  <a:ext cx="0" cy="6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184"/>
                <p:cNvSpPr>
                  <a:spLocks noChangeAspect="1" noChangeShapeType="1"/>
                </p:cNvSpPr>
                <p:nvPr/>
              </p:nvSpPr>
              <p:spPr bwMode="auto">
                <a:xfrm flipH="1">
                  <a:off x="3811" y="8781"/>
                  <a:ext cx="63"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185"/>
                <p:cNvSpPr>
                  <a:spLocks noChangeAspect="1" noChangeShapeType="1"/>
                </p:cNvSpPr>
                <p:nvPr/>
              </p:nvSpPr>
              <p:spPr bwMode="auto">
                <a:xfrm flipH="1">
                  <a:off x="3811" y="8719"/>
                  <a:ext cx="63"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186"/>
                <p:cNvSpPr>
                  <a:spLocks noChangeAspect="1" noChangeShapeType="1"/>
                </p:cNvSpPr>
                <p:nvPr/>
              </p:nvSpPr>
              <p:spPr bwMode="auto">
                <a:xfrm flipH="1" flipV="1">
                  <a:off x="3661" y="8743"/>
                  <a:ext cx="24" cy="5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187"/>
                <p:cNvSpPr>
                  <a:spLocks noChangeAspect="1" noChangeShapeType="1"/>
                </p:cNvSpPr>
                <p:nvPr/>
              </p:nvSpPr>
              <p:spPr bwMode="auto">
                <a:xfrm flipH="1">
                  <a:off x="3661" y="8795"/>
                  <a:ext cx="38" cy="1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188"/>
                <p:cNvSpPr>
                  <a:spLocks noChangeAspect="1" noChangeShapeType="1"/>
                </p:cNvSpPr>
                <p:nvPr/>
              </p:nvSpPr>
              <p:spPr bwMode="auto">
                <a:xfrm flipH="1">
                  <a:off x="3635" y="8731"/>
                  <a:ext cx="50" cy="1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Line 8189"/>
                <p:cNvSpPr>
                  <a:spLocks noChangeAspect="1" noChangeShapeType="1"/>
                </p:cNvSpPr>
                <p:nvPr/>
              </p:nvSpPr>
              <p:spPr bwMode="auto">
                <a:xfrm flipH="1">
                  <a:off x="3585" y="9273"/>
                  <a:ext cx="26"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4" name="Line 8190"/>
                <p:cNvSpPr>
                  <a:spLocks noChangeAspect="1" noChangeShapeType="1"/>
                </p:cNvSpPr>
                <p:nvPr/>
              </p:nvSpPr>
              <p:spPr bwMode="auto">
                <a:xfrm>
                  <a:off x="3611" y="9247"/>
                  <a:ext cx="0" cy="51"/>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8191"/>
                <p:cNvSpPr>
                  <a:spLocks noChangeAspect="1" noChangeShapeType="1"/>
                </p:cNvSpPr>
                <p:nvPr/>
              </p:nvSpPr>
              <p:spPr bwMode="auto">
                <a:xfrm>
                  <a:off x="3585" y="9247"/>
                  <a:ext cx="0" cy="51"/>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6" name="Line 8192"/>
                <p:cNvSpPr>
                  <a:spLocks noChangeAspect="1" noChangeShapeType="1"/>
                </p:cNvSpPr>
                <p:nvPr/>
              </p:nvSpPr>
              <p:spPr bwMode="auto">
                <a:xfrm flipH="1">
                  <a:off x="3711" y="9612"/>
                  <a:ext cx="12" cy="5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7" name="Line 8193"/>
                <p:cNvSpPr>
                  <a:spLocks noChangeAspect="1" noChangeShapeType="1"/>
                </p:cNvSpPr>
                <p:nvPr/>
              </p:nvSpPr>
              <p:spPr bwMode="auto">
                <a:xfrm>
                  <a:off x="3699" y="9612"/>
                  <a:ext cx="50" cy="12"/>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8" name="Line 8194"/>
                <p:cNvSpPr>
                  <a:spLocks noChangeAspect="1" noChangeShapeType="1"/>
                </p:cNvSpPr>
                <p:nvPr/>
              </p:nvSpPr>
              <p:spPr bwMode="auto">
                <a:xfrm>
                  <a:off x="3685" y="9650"/>
                  <a:ext cx="52" cy="26"/>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9" name="Line 8195"/>
                <p:cNvSpPr>
                  <a:spLocks noChangeAspect="1" noChangeShapeType="1"/>
                </p:cNvSpPr>
                <p:nvPr/>
              </p:nvSpPr>
              <p:spPr bwMode="auto">
                <a:xfrm>
                  <a:off x="3849" y="9788"/>
                  <a:ext cx="0" cy="64"/>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0" name="Line 8196"/>
                <p:cNvSpPr>
                  <a:spLocks noChangeAspect="1" noChangeShapeType="1"/>
                </p:cNvSpPr>
                <p:nvPr/>
              </p:nvSpPr>
              <p:spPr bwMode="auto">
                <a:xfrm>
                  <a:off x="3811" y="9788"/>
                  <a:ext cx="63"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1" name="Line 8197"/>
                <p:cNvSpPr>
                  <a:spLocks noChangeAspect="1" noChangeShapeType="1"/>
                </p:cNvSpPr>
                <p:nvPr/>
              </p:nvSpPr>
              <p:spPr bwMode="auto">
                <a:xfrm>
                  <a:off x="3811" y="9852"/>
                  <a:ext cx="63" cy="0"/>
                </a:xfrm>
                <a:prstGeom prst="line">
                  <a:avLst/>
                </a:prstGeom>
                <a:noFill/>
                <a:ln w="254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5366" name="Group 2"/>
          <p:cNvGrpSpPr>
            <a:grpSpLocks/>
          </p:cNvGrpSpPr>
          <p:nvPr/>
        </p:nvGrpSpPr>
        <p:grpSpPr bwMode="auto">
          <a:xfrm>
            <a:off x="6702425" y="1106488"/>
            <a:ext cx="2027238" cy="1946275"/>
            <a:chOff x="8610600" y="2574093"/>
            <a:chExt cx="2027531" cy="1946275"/>
          </a:xfrm>
        </p:grpSpPr>
        <p:sp>
          <p:nvSpPr>
            <p:cNvPr id="15376" name="Text Box 8272"/>
            <p:cNvSpPr txBox="1">
              <a:spLocks noChangeAspect="1" noChangeArrowheads="1"/>
            </p:cNvSpPr>
            <p:nvPr/>
          </p:nvSpPr>
          <p:spPr bwMode="auto">
            <a:xfrm>
              <a:off x="10182453" y="4218743"/>
              <a:ext cx="45567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1">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solidFill>
                    <a:srgbClr val="000000"/>
                  </a:solidFill>
                  <a:latin typeface="Arial Unicode MS" pitchFamily="34" charset="-128"/>
                  <a:ea typeface="SimSun" panose="02010600030101010101" pitchFamily="2" charset="-122"/>
                  <a:cs typeface="Arial" panose="020B0604020202020204" pitchFamily="34" charset="0"/>
                </a:rPr>
                <a:t>S: DT</a:t>
              </a:r>
            </a:p>
          </p:txBody>
        </p:sp>
        <p:grpSp>
          <p:nvGrpSpPr>
            <p:cNvPr id="15377" name="Group 1716"/>
            <p:cNvGrpSpPr>
              <a:grpSpLocks noChangeAspect="1"/>
            </p:cNvGrpSpPr>
            <p:nvPr/>
          </p:nvGrpSpPr>
          <p:grpSpPr bwMode="auto">
            <a:xfrm>
              <a:off x="8610600" y="2574093"/>
              <a:ext cx="1929433" cy="1946275"/>
              <a:chOff x="2959" y="8303"/>
              <a:chExt cx="1688" cy="1704"/>
            </a:xfrm>
          </p:grpSpPr>
          <p:grpSp>
            <p:nvGrpSpPr>
              <p:cNvPr id="15378" name="Group 9160"/>
              <p:cNvGrpSpPr>
                <a:grpSpLocks noChangeAspect="1"/>
              </p:cNvGrpSpPr>
              <p:nvPr/>
            </p:nvGrpSpPr>
            <p:grpSpPr bwMode="auto">
              <a:xfrm>
                <a:off x="2959" y="8303"/>
                <a:ext cx="1688" cy="1704"/>
                <a:chOff x="15623" y="14730"/>
                <a:chExt cx="1688" cy="1704"/>
              </a:xfrm>
            </p:grpSpPr>
            <p:sp>
              <p:nvSpPr>
                <p:cNvPr id="15399" name="Line 9161"/>
                <p:cNvSpPr>
                  <a:spLocks noChangeAspect="1" noChangeShapeType="1"/>
                </p:cNvSpPr>
                <p:nvPr/>
              </p:nvSpPr>
              <p:spPr bwMode="auto">
                <a:xfrm>
                  <a:off x="15623" y="15582"/>
                  <a:ext cx="1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9162"/>
                <p:cNvSpPr>
                  <a:spLocks noChangeAspect="1" noChangeShapeType="1"/>
                </p:cNvSpPr>
                <p:nvPr/>
              </p:nvSpPr>
              <p:spPr bwMode="auto">
                <a:xfrm flipV="1">
                  <a:off x="16467" y="14739"/>
                  <a:ext cx="0" cy="1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401" name="Group 9163"/>
                <p:cNvGrpSpPr>
                  <a:grpSpLocks noChangeAspect="1"/>
                </p:cNvGrpSpPr>
                <p:nvPr/>
              </p:nvGrpSpPr>
              <p:grpSpPr bwMode="auto">
                <a:xfrm>
                  <a:off x="15623" y="14730"/>
                  <a:ext cx="1688" cy="1704"/>
                  <a:chOff x="15636" y="14740"/>
                  <a:chExt cx="1660" cy="1692"/>
                </a:xfrm>
              </p:grpSpPr>
              <p:sp>
                <p:nvSpPr>
                  <p:cNvPr id="15402" name="Oval 9164"/>
                  <p:cNvSpPr>
                    <a:spLocks noChangeAspect="1" noChangeArrowheads="1"/>
                  </p:cNvSpPr>
                  <p:nvPr/>
                </p:nvSpPr>
                <p:spPr bwMode="auto">
                  <a:xfrm>
                    <a:off x="15838" y="14958"/>
                    <a:ext cx="1256" cy="125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03" name="Oval 9165"/>
                  <p:cNvSpPr>
                    <a:spLocks noChangeAspect="1" noChangeArrowheads="1"/>
                  </p:cNvSpPr>
                  <p:nvPr/>
                </p:nvSpPr>
                <p:spPr bwMode="auto">
                  <a:xfrm>
                    <a:off x="15636" y="14740"/>
                    <a:ext cx="1660" cy="1692"/>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04" name="Oval 9166"/>
                  <p:cNvSpPr>
                    <a:spLocks noChangeAspect="1" noChangeArrowheads="1"/>
                  </p:cNvSpPr>
                  <p:nvPr/>
                </p:nvSpPr>
                <p:spPr bwMode="auto">
                  <a:xfrm>
                    <a:off x="16042" y="15168"/>
                    <a:ext cx="848" cy="836"/>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5405" name="Oval 9167"/>
                  <p:cNvSpPr>
                    <a:spLocks noChangeAspect="1" noChangeArrowheads="1"/>
                  </p:cNvSpPr>
                  <p:nvPr/>
                </p:nvSpPr>
                <p:spPr bwMode="auto">
                  <a:xfrm>
                    <a:off x="16250" y="15372"/>
                    <a:ext cx="432" cy="428"/>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grpSp>
          <p:grpSp>
            <p:nvGrpSpPr>
              <p:cNvPr id="15379" name="Group 1715"/>
              <p:cNvGrpSpPr>
                <a:grpSpLocks noChangeAspect="1"/>
              </p:cNvGrpSpPr>
              <p:nvPr/>
            </p:nvGrpSpPr>
            <p:grpSpPr bwMode="auto">
              <a:xfrm>
                <a:off x="3553" y="8538"/>
                <a:ext cx="517" cy="1335"/>
                <a:chOff x="1297" y="8654"/>
                <a:chExt cx="517" cy="1335"/>
              </a:xfrm>
            </p:grpSpPr>
            <p:sp>
              <p:nvSpPr>
                <p:cNvPr id="15380" name="Freeform 8244"/>
                <p:cNvSpPr>
                  <a:spLocks noChangeAspect="1"/>
                </p:cNvSpPr>
                <p:nvPr/>
              </p:nvSpPr>
              <p:spPr bwMode="auto">
                <a:xfrm>
                  <a:off x="1323" y="8654"/>
                  <a:ext cx="477" cy="1311"/>
                </a:xfrm>
                <a:custGeom>
                  <a:avLst/>
                  <a:gdLst>
                    <a:gd name="T0" fmla="*/ 2147483646 w 239"/>
                    <a:gd name="T1" fmla="*/ 2147483646 h 656"/>
                    <a:gd name="T2" fmla="*/ 2147483646 w 239"/>
                    <a:gd name="T3" fmla="*/ 2147483646 h 656"/>
                    <a:gd name="T4" fmla="*/ 2147483646 w 239"/>
                    <a:gd name="T5" fmla="*/ 2147483646 h 656"/>
                    <a:gd name="T6" fmla="*/ 2147483646 w 239"/>
                    <a:gd name="T7" fmla="*/ 0 h 656"/>
                    <a:gd name="T8" fmla="*/ 0 w 239"/>
                    <a:gd name="T9" fmla="*/ 2147483646 h 656"/>
                    <a:gd name="T10" fmla="*/ 2147483646 w 239"/>
                    <a:gd name="T11" fmla="*/ 2147483646 h 656"/>
                    <a:gd name="T12" fmla="*/ 2147483646 w 239"/>
                    <a:gd name="T13" fmla="*/ 2147483646 h 656"/>
                    <a:gd name="T14" fmla="*/ 2147483646 w 239"/>
                    <a:gd name="T15" fmla="*/ 2147483646 h 656"/>
                    <a:gd name="T16" fmla="*/ 2147483646 w 239"/>
                    <a:gd name="T17" fmla="*/ 2147483646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656"/>
                    <a:gd name="T29" fmla="*/ 239 w 239"/>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656">
                      <a:moveTo>
                        <a:pt x="239" y="309"/>
                      </a:moveTo>
                      <a:lnTo>
                        <a:pt x="183" y="95"/>
                      </a:lnTo>
                      <a:lnTo>
                        <a:pt x="113" y="38"/>
                      </a:lnTo>
                      <a:lnTo>
                        <a:pt x="6" y="0"/>
                      </a:lnTo>
                      <a:lnTo>
                        <a:pt x="0" y="309"/>
                      </a:lnTo>
                      <a:lnTo>
                        <a:pt x="44" y="498"/>
                      </a:lnTo>
                      <a:lnTo>
                        <a:pt x="113" y="643"/>
                      </a:lnTo>
                      <a:lnTo>
                        <a:pt x="227" y="656"/>
                      </a:lnTo>
                      <a:lnTo>
                        <a:pt x="239" y="309"/>
                      </a:lnTo>
                    </a:path>
                  </a:pathLst>
                </a:custGeom>
                <a:noFill/>
                <a:ln w="254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1" name="Line 8245"/>
                <p:cNvSpPr>
                  <a:spLocks noChangeAspect="1" noChangeShapeType="1"/>
                </p:cNvSpPr>
                <p:nvPr/>
              </p:nvSpPr>
              <p:spPr bwMode="auto">
                <a:xfrm>
                  <a:off x="1776" y="9272"/>
                  <a:ext cx="38"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8246"/>
                <p:cNvSpPr>
                  <a:spLocks noChangeAspect="1" noChangeShapeType="1"/>
                </p:cNvSpPr>
                <p:nvPr/>
              </p:nvSpPr>
              <p:spPr bwMode="auto">
                <a:xfrm flipV="1">
                  <a:off x="1776" y="9246"/>
                  <a:ext cx="0" cy="5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8247"/>
                <p:cNvSpPr>
                  <a:spLocks noChangeAspect="1" noChangeShapeType="1"/>
                </p:cNvSpPr>
                <p:nvPr/>
              </p:nvSpPr>
              <p:spPr bwMode="auto">
                <a:xfrm flipV="1">
                  <a:off x="1814" y="9246"/>
                  <a:ext cx="0" cy="5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8248"/>
                <p:cNvSpPr>
                  <a:spLocks noChangeAspect="1" noChangeShapeType="1"/>
                </p:cNvSpPr>
                <p:nvPr/>
              </p:nvSpPr>
              <p:spPr bwMode="auto">
                <a:xfrm flipV="1">
                  <a:off x="1674" y="8818"/>
                  <a:ext cx="26" cy="64"/>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8249"/>
                <p:cNvSpPr>
                  <a:spLocks noChangeAspect="1" noChangeShapeType="1"/>
                </p:cNvSpPr>
                <p:nvPr/>
              </p:nvSpPr>
              <p:spPr bwMode="auto">
                <a:xfrm flipH="1" flipV="1">
                  <a:off x="1650" y="8868"/>
                  <a:ext cx="50" cy="14"/>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8250"/>
                <p:cNvSpPr>
                  <a:spLocks noChangeAspect="1" noChangeShapeType="1"/>
                </p:cNvSpPr>
                <p:nvPr/>
              </p:nvSpPr>
              <p:spPr bwMode="auto">
                <a:xfrm flipH="1" flipV="1">
                  <a:off x="1674" y="8806"/>
                  <a:ext cx="52" cy="26"/>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8251"/>
                <p:cNvSpPr>
                  <a:spLocks noChangeAspect="1" noChangeShapeType="1"/>
                </p:cNvSpPr>
                <p:nvPr/>
              </p:nvSpPr>
              <p:spPr bwMode="auto">
                <a:xfrm flipV="1">
                  <a:off x="1549" y="8692"/>
                  <a:ext cx="0" cy="76"/>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8252"/>
                <p:cNvSpPr>
                  <a:spLocks noChangeAspect="1" noChangeShapeType="1"/>
                </p:cNvSpPr>
                <p:nvPr/>
              </p:nvSpPr>
              <p:spPr bwMode="auto">
                <a:xfrm flipH="1">
                  <a:off x="1511" y="8768"/>
                  <a:ext cx="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8253"/>
                <p:cNvSpPr>
                  <a:spLocks noChangeAspect="1" noChangeShapeType="1"/>
                </p:cNvSpPr>
                <p:nvPr/>
              </p:nvSpPr>
              <p:spPr bwMode="auto">
                <a:xfrm flipH="1">
                  <a:off x="1511" y="8692"/>
                  <a:ext cx="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8255"/>
                <p:cNvSpPr>
                  <a:spLocks noChangeAspect="1" noChangeShapeType="1"/>
                </p:cNvSpPr>
                <p:nvPr/>
              </p:nvSpPr>
              <p:spPr bwMode="auto">
                <a:xfrm flipH="1">
                  <a:off x="1297" y="9272"/>
                  <a:ext cx="38"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8256"/>
                <p:cNvSpPr>
                  <a:spLocks noChangeAspect="1" noChangeShapeType="1"/>
                </p:cNvSpPr>
                <p:nvPr/>
              </p:nvSpPr>
              <p:spPr bwMode="auto">
                <a:xfrm>
                  <a:off x="1335" y="9246"/>
                  <a:ext cx="0" cy="5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8257"/>
                <p:cNvSpPr>
                  <a:spLocks noChangeAspect="1" noChangeShapeType="1"/>
                </p:cNvSpPr>
                <p:nvPr/>
              </p:nvSpPr>
              <p:spPr bwMode="auto">
                <a:xfrm>
                  <a:off x="1297" y="9246"/>
                  <a:ext cx="0" cy="5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8258"/>
                <p:cNvSpPr>
                  <a:spLocks noChangeAspect="1" noChangeShapeType="1"/>
                </p:cNvSpPr>
                <p:nvPr/>
              </p:nvSpPr>
              <p:spPr bwMode="auto">
                <a:xfrm flipH="1">
                  <a:off x="1399" y="9623"/>
                  <a:ext cx="24" cy="52"/>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8259"/>
                <p:cNvSpPr>
                  <a:spLocks noChangeAspect="1" noChangeShapeType="1"/>
                </p:cNvSpPr>
                <p:nvPr/>
              </p:nvSpPr>
              <p:spPr bwMode="auto">
                <a:xfrm>
                  <a:off x="1399" y="9611"/>
                  <a:ext cx="50" cy="12"/>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8260"/>
                <p:cNvSpPr>
                  <a:spLocks noChangeAspect="1" noChangeShapeType="1"/>
                </p:cNvSpPr>
                <p:nvPr/>
              </p:nvSpPr>
              <p:spPr bwMode="auto">
                <a:xfrm>
                  <a:off x="1385" y="9675"/>
                  <a:ext cx="38" cy="12"/>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8261"/>
                <p:cNvSpPr>
                  <a:spLocks noChangeAspect="1" noChangeShapeType="1"/>
                </p:cNvSpPr>
                <p:nvPr/>
              </p:nvSpPr>
              <p:spPr bwMode="auto">
                <a:xfrm>
                  <a:off x="1549" y="9875"/>
                  <a:ext cx="0" cy="114"/>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8262"/>
                <p:cNvSpPr>
                  <a:spLocks noChangeAspect="1" noChangeShapeType="1"/>
                </p:cNvSpPr>
                <p:nvPr/>
              </p:nvSpPr>
              <p:spPr bwMode="auto">
                <a:xfrm>
                  <a:off x="1511" y="9875"/>
                  <a:ext cx="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8263"/>
                <p:cNvSpPr>
                  <a:spLocks noChangeAspect="1" noChangeShapeType="1"/>
                </p:cNvSpPr>
                <p:nvPr/>
              </p:nvSpPr>
              <p:spPr bwMode="auto">
                <a:xfrm>
                  <a:off x="1511" y="9989"/>
                  <a:ext cx="63"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5367" name="Picture 957" descr="btc_domain_128r1_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709738"/>
            <a:ext cx="3090863"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101"/>
          <p:cNvSpPr txBox="1">
            <a:spLocks noChangeArrowheads="1"/>
          </p:cNvSpPr>
          <p:nvPr/>
        </p:nvSpPr>
        <p:spPr bwMode="auto">
          <a:xfrm>
            <a:off x="11113" y="3022600"/>
            <a:ext cx="496887"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000000"/>
                </a:solidFill>
                <a:latin typeface="Symbol" panose="05050102010706020507" pitchFamily="18" charset="2"/>
                <a:cs typeface="Arial" panose="020B0604020202020204" pitchFamily="34" charset="0"/>
              </a:rPr>
              <a:t>a</a:t>
            </a:r>
          </a:p>
        </p:txBody>
      </p:sp>
      <p:sp>
        <p:nvSpPr>
          <p:cNvPr id="15369" name="Line 1103"/>
          <p:cNvSpPr>
            <a:spLocks noChangeShapeType="1"/>
          </p:cNvSpPr>
          <p:nvPr/>
        </p:nvSpPr>
        <p:spPr bwMode="auto">
          <a:xfrm>
            <a:off x="1354138" y="5629275"/>
            <a:ext cx="3079750" cy="0"/>
          </a:xfrm>
          <a:prstGeom prst="line">
            <a:avLst/>
          </a:prstGeom>
          <a:noFill/>
          <a:ln w="381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104"/>
          <p:cNvSpPr>
            <a:spLocks noChangeShapeType="1"/>
          </p:cNvSpPr>
          <p:nvPr/>
        </p:nvSpPr>
        <p:spPr bwMode="auto">
          <a:xfrm rot="-5400000">
            <a:off x="-1084262" y="3281363"/>
            <a:ext cx="3073400" cy="0"/>
          </a:xfrm>
          <a:prstGeom prst="line">
            <a:avLst/>
          </a:prstGeom>
          <a:noFill/>
          <a:ln w="381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371" name="Group 127"/>
          <p:cNvGrpSpPr>
            <a:grpSpLocks/>
          </p:cNvGrpSpPr>
          <p:nvPr/>
        </p:nvGrpSpPr>
        <p:grpSpPr bwMode="auto">
          <a:xfrm>
            <a:off x="569913" y="1658938"/>
            <a:ext cx="717550" cy="3205162"/>
            <a:chOff x="1020763" y="800100"/>
            <a:chExt cx="1112837" cy="4976813"/>
          </a:xfrm>
        </p:grpSpPr>
        <p:sp>
          <p:nvSpPr>
            <p:cNvPr id="15374" name="Rectangle 417"/>
            <p:cNvSpPr>
              <a:spLocks noChangeAspect="1" noChangeArrowheads="1"/>
            </p:cNvSpPr>
            <p:nvPr/>
          </p:nvSpPr>
          <p:spPr bwMode="auto">
            <a:xfrm>
              <a:off x="1020763" y="800100"/>
              <a:ext cx="1112837" cy="4976813"/>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pic>
          <p:nvPicPr>
            <p:cNvPr id="15375" name="Picture 418" descr="btc_gamut_full_a_gamut"/>
            <p:cNvPicPr>
              <a:picLocks noChangeAspect="1" noChangeArrowheads="1"/>
            </p:cNvPicPr>
            <p:nvPr/>
          </p:nvPicPr>
          <p:blipFill>
            <a:blip r:embed="rId3">
              <a:extLst>
                <a:ext uri="{28A0092B-C50C-407E-A947-70E740481C1C}">
                  <a14:useLocalDpi xmlns:a14="http://schemas.microsoft.com/office/drawing/2010/main" val="0"/>
                </a:ext>
              </a:extLst>
            </a:blip>
            <a:srcRect r="24496"/>
            <a:stretch>
              <a:fillRect/>
            </a:stretch>
          </p:blipFill>
          <p:spPr bwMode="auto">
            <a:xfrm>
              <a:off x="1120775" y="896938"/>
              <a:ext cx="877888"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2" name="Rectangle 422"/>
          <p:cNvSpPr>
            <a:spLocks noChangeAspect="1" noChangeArrowheads="1"/>
          </p:cNvSpPr>
          <p:nvPr/>
        </p:nvSpPr>
        <p:spPr bwMode="auto">
          <a:xfrm rot="5400000">
            <a:off x="2551113" y="3590925"/>
            <a:ext cx="685800" cy="3203575"/>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solidFill>
                <a:srgbClr val="000000"/>
              </a:solidFill>
              <a:latin typeface="Arial Unicode MS" pitchFamily="34" charset="-128"/>
              <a:ea typeface="SimSun" panose="02010600030101010101" pitchFamily="2" charset="-122"/>
              <a:cs typeface="Arial" panose="020B0604020202020204" pitchFamily="34" charset="0"/>
            </a:endParaRPr>
          </a:p>
        </p:txBody>
      </p:sp>
      <p:pic>
        <p:nvPicPr>
          <p:cNvPr id="15373" name="Picture 447" descr="btc_gamut_full_b_gamut"/>
          <p:cNvPicPr>
            <a:picLocks noChangeArrowheads="1"/>
          </p:cNvPicPr>
          <p:nvPr/>
        </p:nvPicPr>
        <p:blipFill>
          <a:blip r:embed="rId4">
            <a:extLst>
              <a:ext uri="{28A0092B-C50C-407E-A947-70E740481C1C}">
                <a14:useLocalDpi xmlns:a14="http://schemas.microsoft.com/office/drawing/2010/main" val="0"/>
              </a:ext>
            </a:extLst>
          </a:blip>
          <a:srcRect b="39153"/>
          <a:stretch>
            <a:fillRect/>
          </a:stretch>
        </p:blipFill>
        <p:spPr bwMode="auto">
          <a:xfrm>
            <a:off x="1373188" y="4918075"/>
            <a:ext cx="306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a:extLst>
              <a:ext uri="{FF2B5EF4-FFF2-40B4-BE49-F238E27FC236}">
                <a16:creationId xmlns:a16="http://schemas.microsoft.com/office/drawing/2014/main" id="{7282AA42-989A-4E7E-9699-124CEEAE5C7E}"/>
              </a:ext>
            </a:extLst>
          </p:cNvPr>
          <p:cNvSpPr txBox="1"/>
          <p:nvPr/>
        </p:nvSpPr>
        <p:spPr>
          <a:xfrm>
            <a:off x="47534" y="6458478"/>
            <a:ext cx="3598357" cy="276999"/>
          </a:xfrm>
          <a:prstGeom prst="rect">
            <a:avLst/>
          </a:prstGeom>
          <a:noFill/>
        </p:spPr>
        <p:txBody>
          <a:bodyPr wrap="none" rtlCol="0">
            <a:spAutoFit/>
          </a:bodyPr>
          <a:lstStyle/>
          <a:p>
            <a:r>
              <a:rPr lang="en-US" sz="1200" dirty="0"/>
              <a:t>Victor, </a:t>
            </a:r>
            <a:r>
              <a:rPr lang="en-US" sz="1200" dirty="0" err="1"/>
              <a:t>Thengone</a:t>
            </a:r>
            <a:r>
              <a:rPr lang="en-US" sz="1200" dirty="0"/>
              <a:t>, Rizvi, &amp; Conte, Vision Res 2015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4300" y="-304800"/>
            <a:ext cx="9372600" cy="1295400"/>
          </a:xfrm>
        </p:spPr>
        <p:txBody>
          <a:bodyPr/>
          <a:lstStyle/>
          <a:p>
            <a:r>
              <a:rPr lang="en-US" altLang="en-US" sz="2800" dirty="0"/>
              <a:t>A quadratic model accounts for perceptual thresholds</a:t>
            </a:r>
          </a:p>
        </p:txBody>
      </p:sp>
      <p:grpSp>
        <p:nvGrpSpPr>
          <p:cNvPr id="2" name="Group 1"/>
          <p:cNvGrpSpPr>
            <a:grpSpLocks/>
          </p:cNvGrpSpPr>
          <p:nvPr/>
        </p:nvGrpSpPr>
        <p:grpSpPr bwMode="auto">
          <a:xfrm>
            <a:off x="561975" y="5449356"/>
            <a:ext cx="7753350" cy="815975"/>
            <a:chOff x="561975" y="5508625"/>
            <a:chExt cx="7753350" cy="815975"/>
          </a:xfrm>
        </p:grpSpPr>
        <p:graphicFrame>
          <p:nvGraphicFramePr>
            <p:cNvPr id="16960" name="Object 4"/>
            <p:cNvGraphicFramePr>
              <a:graphicFrameLocks noChangeAspect="1"/>
            </p:cNvGraphicFramePr>
            <p:nvPr/>
          </p:nvGraphicFramePr>
          <p:xfrm>
            <a:off x="4448175" y="5508625"/>
            <a:ext cx="1554163" cy="815975"/>
          </p:xfrm>
          <a:graphic>
            <a:graphicData uri="http://schemas.openxmlformats.org/presentationml/2006/ole">
              <mc:AlternateContent xmlns:mc="http://schemas.openxmlformats.org/markup-compatibility/2006">
                <mc:Choice xmlns:v="urn:schemas-microsoft-com:vml" Requires="v">
                  <p:oleObj name="Equation" r:id="rId3" imgW="774364" imgH="406224" progId="Equation.DSMT4">
                    <p:embed/>
                  </p:oleObj>
                </mc:Choice>
                <mc:Fallback>
                  <p:oleObj name="Equation" r:id="rId3" imgW="774364" imgH="406224" progId="Equation.DSMT4">
                    <p:embed/>
                    <p:pic>
                      <p:nvPicPr>
                        <p:cNvPr id="169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5508625"/>
                          <a:ext cx="1554163"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961" name="Text Box 6"/>
            <p:cNvSpPr txBox="1">
              <a:spLocks noChangeArrowheads="1"/>
            </p:cNvSpPr>
            <p:nvPr/>
          </p:nvSpPr>
          <p:spPr bwMode="auto">
            <a:xfrm>
              <a:off x="561975" y="5600700"/>
              <a:ext cx="396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Clr>
                  <a:srgbClr val="000000"/>
                </a:buClr>
                <a:buFontTx/>
                <a:buNone/>
              </a:pPr>
              <a:r>
                <a:rPr lang="en-US" altLang="en-US" sz="2700" dirty="0">
                  <a:solidFill>
                    <a:srgbClr val="000000"/>
                  </a:solidFill>
                  <a:latin typeface="Arial Unicode MS" pitchFamily="34" charset="-128"/>
                  <a:cs typeface="Arial" panose="020B0604020202020204" pitchFamily="34" charset="0"/>
                </a:rPr>
                <a:t>Distance to threshold =</a:t>
              </a:r>
            </a:p>
          </p:txBody>
        </p:sp>
        <p:sp>
          <p:nvSpPr>
            <p:cNvPr id="16962" name="Text Box 7"/>
            <p:cNvSpPr txBox="1">
              <a:spLocks noChangeArrowheads="1"/>
            </p:cNvSpPr>
            <p:nvPr/>
          </p:nvSpPr>
          <p:spPr bwMode="auto">
            <a:xfrm>
              <a:off x="6188075" y="5548313"/>
              <a:ext cx="21272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r>
                <a:rPr lang="en-US" altLang="en-US" sz="1800" i="1">
                  <a:solidFill>
                    <a:srgbClr val="000000"/>
                  </a:solidFill>
                  <a:latin typeface="Arial Unicode MS" pitchFamily="34" charset="-128"/>
                  <a:cs typeface="Arial" panose="020B0604020202020204" pitchFamily="34" charset="0"/>
                </a:rPr>
                <a:t>c</a:t>
              </a:r>
              <a:r>
                <a:rPr lang="en-US" altLang="en-US" sz="1800" i="1" baseline="-25000">
                  <a:solidFill>
                    <a:srgbClr val="000000"/>
                  </a:solidFill>
                  <a:latin typeface="Arial Unicode MS" pitchFamily="34" charset="-128"/>
                  <a:cs typeface="Arial" panose="020B0604020202020204" pitchFamily="34" charset="0"/>
                </a:rPr>
                <a:t>i </a:t>
              </a:r>
              <a:r>
                <a:rPr lang="en-US" altLang="en-US" sz="1800">
                  <a:solidFill>
                    <a:srgbClr val="000000"/>
                  </a:solidFill>
                  <a:latin typeface="Arial Unicode MS" pitchFamily="34" charset="-128"/>
                  <a:cs typeface="Arial" panose="020B0604020202020204" pitchFamily="34" charset="0"/>
                </a:rPr>
                <a:t>: the coordinates</a:t>
              </a:r>
              <a:r>
                <a:rPr lang="en-US" altLang="en-US" sz="1800" i="1" baseline="-25000">
                  <a:solidFill>
                    <a:srgbClr val="000000"/>
                  </a:solidFill>
                  <a:latin typeface="Arial Unicode MS" pitchFamily="34" charset="-128"/>
                  <a:cs typeface="Arial" panose="020B0604020202020204" pitchFamily="34" charset="0"/>
                </a:rPr>
                <a:t> </a:t>
              </a:r>
              <a:endParaRPr lang="en-US" altLang="en-US" sz="1800">
                <a:solidFill>
                  <a:srgbClr val="000000"/>
                </a:solidFill>
                <a:latin typeface="Arial Unicode MS" pitchFamily="34" charset="-128"/>
                <a:cs typeface="Arial" panose="020B0604020202020204" pitchFamily="34" charset="0"/>
              </a:endParaRPr>
            </a:p>
          </p:txBody>
        </p:sp>
        <p:sp>
          <p:nvSpPr>
            <p:cNvPr id="16963" name="Text Box 8"/>
            <p:cNvSpPr txBox="1">
              <a:spLocks noChangeArrowheads="1"/>
            </p:cNvSpPr>
            <p:nvPr/>
          </p:nvSpPr>
          <p:spPr bwMode="auto">
            <a:xfrm>
              <a:off x="6394450" y="5803900"/>
              <a:ext cx="1679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r>
                <a:rPr lang="en-US" altLang="en-US" sz="1800" i="1">
                  <a:solidFill>
                    <a:srgbClr val="000000"/>
                  </a:solidFill>
                  <a:latin typeface="Arial Unicode MS" pitchFamily="34" charset="-128"/>
                  <a:cs typeface="Arial" panose="020B0604020202020204" pitchFamily="34" charset="0"/>
                </a:rPr>
                <a:t>Q</a:t>
              </a:r>
              <a:r>
                <a:rPr lang="en-US" altLang="en-US" sz="1800" i="1" baseline="-25000">
                  <a:solidFill>
                    <a:srgbClr val="000000"/>
                  </a:solidFill>
                  <a:latin typeface="Arial Unicode MS" pitchFamily="34" charset="-128"/>
                  <a:cs typeface="Arial" panose="020B0604020202020204" pitchFamily="34" charset="0"/>
                </a:rPr>
                <a:t>i</a:t>
              </a:r>
              <a:r>
                <a:rPr lang="en-US" altLang="en-US" sz="1800" i="1">
                  <a:solidFill>
                    <a:srgbClr val="000000"/>
                  </a:solidFill>
                  <a:latin typeface="Arial Unicode MS" pitchFamily="34" charset="-128"/>
                  <a:cs typeface="Arial" panose="020B0604020202020204" pitchFamily="34" charset="0"/>
                </a:rPr>
                <a:t>,</a:t>
              </a:r>
              <a:r>
                <a:rPr lang="en-US" altLang="en-US" sz="1800" i="1" baseline="-25000">
                  <a:solidFill>
                    <a:srgbClr val="000000"/>
                  </a:solidFill>
                  <a:latin typeface="Arial Unicode MS" pitchFamily="34" charset="-128"/>
                  <a:cs typeface="Arial" panose="020B0604020202020204" pitchFamily="34" charset="0"/>
                </a:rPr>
                <a:t>j </a:t>
              </a:r>
              <a:r>
                <a:rPr lang="en-US" altLang="en-US" sz="1800">
                  <a:solidFill>
                    <a:srgbClr val="000000"/>
                  </a:solidFill>
                  <a:latin typeface="Arial Unicode MS" pitchFamily="34" charset="-128"/>
                  <a:cs typeface="Arial" panose="020B0604020202020204" pitchFamily="34" charset="0"/>
                </a:rPr>
                <a:t>: the metric</a:t>
              </a:r>
            </a:p>
          </p:txBody>
        </p:sp>
      </p:grpSp>
      <p:sp>
        <p:nvSpPr>
          <p:cNvPr id="16388" name="Text Box 10"/>
          <p:cNvSpPr txBox="1">
            <a:spLocks noChangeArrowheads="1"/>
          </p:cNvSpPr>
          <p:nvPr/>
        </p:nvSpPr>
        <p:spPr bwMode="auto">
          <a:xfrm>
            <a:off x="6719888" y="4425950"/>
            <a:ext cx="6127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latin typeface="Arial Unicode MS" pitchFamily="34" charset="-128"/>
                <a:cs typeface="Arial" panose="020B0604020202020204" pitchFamily="34" charset="0"/>
              </a:rPr>
              <a:t>S: MC</a:t>
            </a:r>
          </a:p>
        </p:txBody>
      </p:sp>
      <p:grpSp>
        <p:nvGrpSpPr>
          <p:cNvPr id="16389" name="Group 2"/>
          <p:cNvGrpSpPr>
            <a:grpSpLocks/>
          </p:cNvGrpSpPr>
          <p:nvPr/>
        </p:nvGrpSpPr>
        <p:grpSpPr bwMode="auto">
          <a:xfrm>
            <a:off x="7262813" y="1739900"/>
            <a:ext cx="279400" cy="622300"/>
            <a:chOff x="8003382" y="1820883"/>
            <a:chExt cx="279400" cy="622300"/>
          </a:xfrm>
        </p:grpSpPr>
        <p:sp>
          <p:nvSpPr>
            <p:cNvPr id="16957" name="Freeform 12"/>
            <p:cNvSpPr>
              <a:spLocks/>
            </p:cNvSpPr>
            <p:nvPr/>
          </p:nvSpPr>
          <p:spPr bwMode="auto">
            <a:xfrm>
              <a:off x="8016082" y="1846283"/>
              <a:ext cx="247650" cy="571500"/>
            </a:xfrm>
            <a:custGeom>
              <a:avLst/>
              <a:gdLst>
                <a:gd name="T0" fmla="*/ 2147483646 w 156"/>
                <a:gd name="T1" fmla="*/ 2147483646 h 360"/>
                <a:gd name="T2" fmla="*/ 2147483646 w 156"/>
                <a:gd name="T3" fmla="*/ 2147483646 h 360"/>
                <a:gd name="T4" fmla="*/ 2147483646 w 156"/>
                <a:gd name="T5" fmla="*/ 2147483646 h 360"/>
                <a:gd name="T6" fmla="*/ 2147483646 w 156"/>
                <a:gd name="T7" fmla="*/ 0 h 360"/>
                <a:gd name="T8" fmla="*/ 0 w 156"/>
                <a:gd name="T9" fmla="*/ 2147483646 h 360"/>
                <a:gd name="T10" fmla="*/ 2147483646 w 156"/>
                <a:gd name="T11" fmla="*/ 2147483646 h 360"/>
                <a:gd name="T12" fmla="*/ 2147483646 w 156"/>
                <a:gd name="T13" fmla="*/ 2147483646 h 360"/>
                <a:gd name="T14" fmla="*/ 2147483646 w 156"/>
                <a:gd name="T15" fmla="*/ 2147483646 h 360"/>
                <a:gd name="T16" fmla="*/ 2147483646 w 156"/>
                <a:gd name="T17" fmla="*/ 2147483646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360">
                  <a:moveTo>
                    <a:pt x="156" y="164"/>
                  </a:moveTo>
                  <a:lnTo>
                    <a:pt x="116" y="52"/>
                  </a:lnTo>
                  <a:lnTo>
                    <a:pt x="80" y="24"/>
                  </a:lnTo>
                  <a:lnTo>
                    <a:pt x="24" y="0"/>
                  </a:lnTo>
                  <a:lnTo>
                    <a:pt x="0" y="164"/>
                  </a:lnTo>
                  <a:lnTo>
                    <a:pt x="40" y="272"/>
                  </a:lnTo>
                  <a:lnTo>
                    <a:pt x="80" y="332"/>
                  </a:lnTo>
                  <a:lnTo>
                    <a:pt x="144" y="360"/>
                  </a:lnTo>
                  <a:lnTo>
                    <a:pt x="156"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8" name="Freeform 13"/>
            <p:cNvSpPr>
              <a:spLocks/>
            </p:cNvSpPr>
            <p:nvPr/>
          </p:nvSpPr>
          <p:spPr bwMode="auto">
            <a:xfrm>
              <a:off x="8022432" y="1871683"/>
              <a:ext cx="234950" cy="488950"/>
            </a:xfrm>
            <a:custGeom>
              <a:avLst/>
              <a:gdLst>
                <a:gd name="T0" fmla="*/ 2147483646 w 148"/>
                <a:gd name="T1" fmla="*/ 2147483646 h 308"/>
                <a:gd name="T2" fmla="*/ 2147483646 w 148"/>
                <a:gd name="T3" fmla="*/ 2147483646 h 308"/>
                <a:gd name="T4" fmla="*/ 2147483646 w 148"/>
                <a:gd name="T5" fmla="*/ 2147483646 h 308"/>
                <a:gd name="T6" fmla="*/ 2147483646 w 148"/>
                <a:gd name="T7" fmla="*/ 0 h 308"/>
                <a:gd name="T8" fmla="*/ 0 w 148"/>
                <a:gd name="T9" fmla="*/ 2147483646 h 308"/>
                <a:gd name="T10" fmla="*/ 2147483646 w 148"/>
                <a:gd name="T11" fmla="*/ 2147483646 h 308"/>
                <a:gd name="T12" fmla="*/ 2147483646 w 148"/>
                <a:gd name="T13" fmla="*/ 2147483646 h 308"/>
                <a:gd name="T14" fmla="*/ 2147483646 w 148"/>
                <a:gd name="T15" fmla="*/ 2147483646 h 308"/>
                <a:gd name="T16" fmla="*/ 2147483646 w 148"/>
                <a:gd name="T17" fmla="*/ 2147483646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 h="308">
                  <a:moveTo>
                    <a:pt x="148" y="148"/>
                  </a:moveTo>
                  <a:lnTo>
                    <a:pt x="108" y="48"/>
                  </a:lnTo>
                  <a:lnTo>
                    <a:pt x="76" y="16"/>
                  </a:lnTo>
                  <a:lnTo>
                    <a:pt x="24" y="0"/>
                  </a:lnTo>
                  <a:lnTo>
                    <a:pt x="0" y="148"/>
                  </a:lnTo>
                  <a:lnTo>
                    <a:pt x="40" y="244"/>
                  </a:lnTo>
                  <a:lnTo>
                    <a:pt x="76" y="304"/>
                  </a:lnTo>
                  <a:lnTo>
                    <a:pt x="128" y="308"/>
                  </a:lnTo>
                  <a:lnTo>
                    <a:pt x="148" y="14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9" name="Freeform 14"/>
            <p:cNvSpPr>
              <a:spLocks/>
            </p:cNvSpPr>
            <p:nvPr/>
          </p:nvSpPr>
          <p:spPr bwMode="auto">
            <a:xfrm>
              <a:off x="8003382" y="1820883"/>
              <a:ext cx="279400" cy="622300"/>
            </a:xfrm>
            <a:custGeom>
              <a:avLst/>
              <a:gdLst>
                <a:gd name="T0" fmla="*/ 2147483646 w 176"/>
                <a:gd name="T1" fmla="*/ 2147483646 h 392"/>
                <a:gd name="T2" fmla="*/ 2147483646 w 176"/>
                <a:gd name="T3" fmla="*/ 2147483646 h 392"/>
                <a:gd name="T4" fmla="*/ 2147483646 w 176"/>
                <a:gd name="T5" fmla="*/ 2147483646 h 392"/>
                <a:gd name="T6" fmla="*/ 2147483646 w 176"/>
                <a:gd name="T7" fmla="*/ 0 h 392"/>
                <a:gd name="T8" fmla="*/ 0 w 176"/>
                <a:gd name="T9" fmla="*/ 2147483646 h 392"/>
                <a:gd name="T10" fmla="*/ 2147483646 w 176"/>
                <a:gd name="T11" fmla="*/ 2147483646 h 392"/>
                <a:gd name="T12" fmla="*/ 2147483646 w 176"/>
                <a:gd name="T13" fmla="*/ 2147483646 h 392"/>
                <a:gd name="T14" fmla="*/ 2147483646 w 176"/>
                <a:gd name="T15" fmla="*/ 2147483646 h 392"/>
                <a:gd name="T16" fmla="*/ 2147483646 w 176"/>
                <a:gd name="T17" fmla="*/ 2147483646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392">
                  <a:moveTo>
                    <a:pt x="176" y="180"/>
                  </a:moveTo>
                  <a:lnTo>
                    <a:pt x="132" y="40"/>
                  </a:lnTo>
                  <a:lnTo>
                    <a:pt x="88" y="20"/>
                  </a:lnTo>
                  <a:lnTo>
                    <a:pt x="24" y="0"/>
                  </a:lnTo>
                  <a:lnTo>
                    <a:pt x="0" y="180"/>
                  </a:lnTo>
                  <a:lnTo>
                    <a:pt x="36" y="320"/>
                  </a:lnTo>
                  <a:lnTo>
                    <a:pt x="88" y="368"/>
                  </a:lnTo>
                  <a:lnTo>
                    <a:pt x="160" y="392"/>
                  </a:lnTo>
                  <a:lnTo>
                    <a:pt x="176" y="18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0" name="Text Box 15"/>
          <p:cNvSpPr txBox="1">
            <a:spLocks noChangeArrowheads="1"/>
          </p:cNvSpPr>
          <p:nvPr/>
        </p:nvSpPr>
        <p:spPr bwMode="auto">
          <a:xfrm>
            <a:off x="6867525" y="2476500"/>
            <a:ext cx="977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data +/- 95%CL</a:t>
            </a:r>
          </a:p>
        </p:txBody>
      </p:sp>
      <p:sp>
        <p:nvSpPr>
          <p:cNvPr id="16391" name="Freeform 17"/>
          <p:cNvSpPr>
            <a:spLocks/>
          </p:cNvSpPr>
          <p:nvPr/>
        </p:nvSpPr>
        <p:spPr bwMode="auto">
          <a:xfrm>
            <a:off x="8191500" y="1762125"/>
            <a:ext cx="247650" cy="565150"/>
          </a:xfrm>
          <a:custGeom>
            <a:avLst/>
            <a:gdLst>
              <a:gd name="T0" fmla="*/ 2147483646 w 156"/>
              <a:gd name="T1" fmla="*/ 2147483646 h 356"/>
              <a:gd name="T2" fmla="*/ 2147483646 w 156"/>
              <a:gd name="T3" fmla="*/ 2147483646 h 356"/>
              <a:gd name="T4" fmla="*/ 2147483646 w 156"/>
              <a:gd name="T5" fmla="*/ 2147483646 h 356"/>
              <a:gd name="T6" fmla="*/ 2147483646 w 156"/>
              <a:gd name="T7" fmla="*/ 0 h 356"/>
              <a:gd name="T8" fmla="*/ 0 w 156"/>
              <a:gd name="T9" fmla="*/ 2147483646 h 356"/>
              <a:gd name="T10" fmla="*/ 2147483646 w 156"/>
              <a:gd name="T11" fmla="*/ 2147483646 h 356"/>
              <a:gd name="T12" fmla="*/ 2147483646 w 156"/>
              <a:gd name="T13" fmla="*/ 2147483646 h 356"/>
              <a:gd name="T14" fmla="*/ 2147483646 w 156"/>
              <a:gd name="T15" fmla="*/ 2147483646 h 356"/>
              <a:gd name="T16" fmla="*/ 2147483646 w 156"/>
              <a:gd name="T17" fmla="*/ 2147483646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356">
                <a:moveTo>
                  <a:pt x="156" y="180"/>
                </a:moveTo>
                <a:lnTo>
                  <a:pt x="116" y="72"/>
                </a:lnTo>
                <a:lnTo>
                  <a:pt x="80" y="20"/>
                </a:lnTo>
                <a:lnTo>
                  <a:pt x="16" y="0"/>
                </a:lnTo>
                <a:lnTo>
                  <a:pt x="0" y="180"/>
                </a:lnTo>
                <a:lnTo>
                  <a:pt x="40" y="284"/>
                </a:lnTo>
                <a:lnTo>
                  <a:pt x="80" y="336"/>
                </a:lnTo>
                <a:lnTo>
                  <a:pt x="140" y="356"/>
                </a:lnTo>
                <a:lnTo>
                  <a:pt x="156" y="18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2" name="Text Box 18"/>
          <p:cNvSpPr txBox="1">
            <a:spLocks noChangeArrowheads="1"/>
          </p:cNvSpPr>
          <p:nvPr/>
        </p:nvSpPr>
        <p:spPr bwMode="auto">
          <a:xfrm>
            <a:off x="8008938" y="2509838"/>
            <a:ext cx="7413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model</a:t>
            </a:r>
          </a:p>
        </p:txBody>
      </p:sp>
      <p:grpSp>
        <p:nvGrpSpPr>
          <p:cNvPr id="16393" name="Group 581"/>
          <p:cNvGrpSpPr>
            <a:grpSpLocks/>
          </p:cNvGrpSpPr>
          <p:nvPr/>
        </p:nvGrpSpPr>
        <p:grpSpPr bwMode="auto">
          <a:xfrm>
            <a:off x="38100" y="666750"/>
            <a:ext cx="6681788" cy="4249738"/>
            <a:chOff x="432" y="528"/>
            <a:chExt cx="4209" cy="2677"/>
          </a:xfrm>
        </p:grpSpPr>
        <p:grpSp>
          <p:nvGrpSpPr>
            <p:cNvPr id="16396" name="Group 19"/>
            <p:cNvGrpSpPr>
              <a:grpSpLocks/>
            </p:cNvGrpSpPr>
            <p:nvPr/>
          </p:nvGrpSpPr>
          <p:grpSpPr bwMode="auto">
            <a:xfrm>
              <a:off x="432" y="528"/>
              <a:ext cx="849" cy="2673"/>
              <a:chOff x="1167" y="875"/>
              <a:chExt cx="849" cy="2673"/>
            </a:xfrm>
          </p:grpSpPr>
          <p:grpSp>
            <p:nvGrpSpPr>
              <p:cNvPr id="16846" name="Group 20"/>
              <p:cNvGrpSpPr>
                <a:grpSpLocks/>
              </p:cNvGrpSpPr>
              <p:nvPr/>
            </p:nvGrpSpPr>
            <p:grpSpPr bwMode="auto">
              <a:xfrm>
                <a:off x="1355" y="875"/>
                <a:ext cx="661" cy="696"/>
                <a:chOff x="1065" y="702"/>
                <a:chExt cx="661" cy="696"/>
              </a:xfrm>
            </p:grpSpPr>
            <p:sp>
              <p:nvSpPr>
                <p:cNvPr id="16923" name="Rectangle 21"/>
                <p:cNvSpPr>
                  <a:spLocks noChangeArrowheads="1"/>
                </p:cNvSpPr>
                <p:nvPr/>
              </p:nvSpPr>
              <p:spPr bwMode="auto">
                <a:xfrm>
                  <a:off x="1119" y="734"/>
                  <a:ext cx="576" cy="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924" name="Rectangle 22"/>
                <p:cNvSpPr>
                  <a:spLocks noChangeArrowheads="1"/>
                </p:cNvSpPr>
                <p:nvPr/>
              </p:nvSpPr>
              <p:spPr bwMode="auto">
                <a:xfrm>
                  <a:off x="1119" y="734"/>
                  <a:ext cx="576" cy="58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925" name="Line 23"/>
                <p:cNvSpPr>
                  <a:spLocks noChangeShapeType="1"/>
                </p:cNvSpPr>
                <p:nvPr/>
              </p:nvSpPr>
              <p:spPr bwMode="auto">
                <a:xfrm>
                  <a:off x="1119" y="734"/>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6" name="Line 24"/>
                <p:cNvSpPr>
                  <a:spLocks noChangeShapeType="1"/>
                </p:cNvSpPr>
                <p:nvPr/>
              </p:nvSpPr>
              <p:spPr bwMode="auto">
                <a:xfrm>
                  <a:off x="1119" y="1315"/>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7" name="Line 25"/>
                <p:cNvSpPr>
                  <a:spLocks noChangeShapeType="1"/>
                </p:cNvSpPr>
                <p:nvPr/>
              </p:nvSpPr>
              <p:spPr bwMode="auto">
                <a:xfrm flipV="1">
                  <a:off x="169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8" name="Line 26"/>
                <p:cNvSpPr>
                  <a:spLocks noChangeShapeType="1"/>
                </p:cNvSpPr>
                <p:nvPr/>
              </p:nvSpPr>
              <p:spPr bwMode="auto">
                <a:xfrm flipV="1">
                  <a:off x="1119"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9" name="Line 27"/>
                <p:cNvSpPr>
                  <a:spLocks noChangeShapeType="1"/>
                </p:cNvSpPr>
                <p:nvPr/>
              </p:nvSpPr>
              <p:spPr bwMode="auto">
                <a:xfrm>
                  <a:off x="1119" y="1315"/>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0" name="Line 28"/>
                <p:cNvSpPr>
                  <a:spLocks noChangeShapeType="1"/>
                </p:cNvSpPr>
                <p:nvPr/>
              </p:nvSpPr>
              <p:spPr bwMode="auto">
                <a:xfrm flipV="1">
                  <a:off x="1119"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1" name="Line 29"/>
                <p:cNvSpPr>
                  <a:spLocks noChangeShapeType="1"/>
                </p:cNvSpPr>
                <p:nvPr/>
              </p:nvSpPr>
              <p:spPr bwMode="auto">
                <a:xfrm flipV="1">
                  <a:off x="1119" y="1307"/>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2" name="Line 30"/>
                <p:cNvSpPr>
                  <a:spLocks noChangeShapeType="1"/>
                </p:cNvSpPr>
                <p:nvPr/>
              </p:nvSpPr>
              <p:spPr bwMode="auto">
                <a:xfrm>
                  <a:off x="1119" y="73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3" name="Rectangle 31"/>
                <p:cNvSpPr>
                  <a:spLocks noChangeArrowheads="1"/>
                </p:cNvSpPr>
                <p:nvPr/>
              </p:nvSpPr>
              <p:spPr bwMode="auto">
                <a:xfrm>
                  <a:off x="1101" y="1331"/>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34" name="Line 32"/>
                <p:cNvSpPr>
                  <a:spLocks noChangeShapeType="1"/>
                </p:cNvSpPr>
                <p:nvPr/>
              </p:nvSpPr>
              <p:spPr bwMode="auto">
                <a:xfrm flipV="1">
                  <a:off x="1695" y="1307"/>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5" name="Line 33"/>
                <p:cNvSpPr>
                  <a:spLocks noChangeShapeType="1"/>
                </p:cNvSpPr>
                <p:nvPr/>
              </p:nvSpPr>
              <p:spPr bwMode="auto">
                <a:xfrm>
                  <a:off x="1695" y="73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6" name="Rectangle 34"/>
                <p:cNvSpPr>
                  <a:spLocks noChangeArrowheads="1"/>
                </p:cNvSpPr>
                <p:nvPr/>
              </p:nvSpPr>
              <p:spPr bwMode="auto">
                <a:xfrm>
                  <a:off x="1695" y="1331"/>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37" name="Line 35"/>
                <p:cNvSpPr>
                  <a:spLocks noChangeShapeType="1"/>
                </p:cNvSpPr>
                <p:nvPr/>
              </p:nvSpPr>
              <p:spPr bwMode="auto">
                <a:xfrm>
                  <a:off x="1119" y="131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8" name="Line 36"/>
                <p:cNvSpPr>
                  <a:spLocks noChangeShapeType="1"/>
                </p:cNvSpPr>
                <p:nvPr/>
              </p:nvSpPr>
              <p:spPr bwMode="auto">
                <a:xfrm flipH="1">
                  <a:off x="1687" y="131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9" name="Rectangle 37"/>
                <p:cNvSpPr>
                  <a:spLocks noChangeArrowheads="1"/>
                </p:cNvSpPr>
                <p:nvPr/>
              </p:nvSpPr>
              <p:spPr bwMode="auto">
                <a:xfrm>
                  <a:off x="1065" y="128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40" name="Line 38"/>
                <p:cNvSpPr>
                  <a:spLocks noChangeShapeType="1"/>
                </p:cNvSpPr>
                <p:nvPr/>
              </p:nvSpPr>
              <p:spPr bwMode="auto">
                <a:xfrm>
                  <a:off x="1119" y="73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1" name="Line 39"/>
                <p:cNvSpPr>
                  <a:spLocks noChangeShapeType="1"/>
                </p:cNvSpPr>
                <p:nvPr/>
              </p:nvSpPr>
              <p:spPr bwMode="auto">
                <a:xfrm flipH="1">
                  <a:off x="1687" y="73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2" name="Rectangle 40"/>
                <p:cNvSpPr>
                  <a:spLocks noChangeArrowheads="1"/>
                </p:cNvSpPr>
                <p:nvPr/>
              </p:nvSpPr>
              <p:spPr bwMode="auto">
                <a:xfrm>
                  <a:off x="1082" y="70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43" name="Line 41"/>
                <p:cNvSpPr>
                  <a:spLocks noChangeShapeType="1"/>
                </p:cNvSpPr>
                <p:nvPr/>
              </p:nvSpPr>
              <p:spPr bwMode="auto">
                <a:xfrm>
                  <a:off x="1119" y="734"/>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4" name="Line 42"/>
                <p:cNvSpPr>
                  <a:spLocks noChangeShapeType="1"/>
                </p:cNvSpPr>
                <p:nvPr/>
              </p:nvSpPr>
              <p:spPr bwMode="auto">
                <a:xfrm>
                  <a:off x="1119" y="1315"/>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5" name="Line 43"/>
                <p:cNvSpPr>
                  <a:spLocks noChangeShapeType="1"/>
                </p:cNvSpPr>
                <p:nvPr/>
              </p:nvSpPr>
              <p:spPr bwMode="auto">
                <a:xfrm flipV="1">
                  <a:off x="169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6" name="Line 44"/>
                <p:cNvSpPr>
                  <a:spLocks noChangeShapeType="1"/>
                </p:cNvSpPr>
                <p:nvPr/>
              </p:nvSpPr>
              <p:spPr bwMode="auto">
                <a:xfrm flipV="1">
                  <a:off x="1119"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7" name="Freeform 45"/>
                <p:cNvSpPr>
                  <a:spLocks/>
                </p:cNvSpPr>
                <p:nvPr/>
              </p:nvSpPr>
              <p:spPr bwMode="auto">
                <a:xfrm>
                  <a:off x="1363" y="947"/>
                  <a:ext cx="84" cy="164"/>
                </a:xfrm>
                <a:custGeom>
                  <a:avLst/>
                  <a:gdLst>
                    <a:gd name="T0" fmla="*/ 84 w 84"/>
                    <a:gd name="T1" fmla="*/ 80 h 164"/>
                    <a:gd name="T2" fmla="*/ 72 w 84"/>
                    <a:gd name="T3" fmla="*/ 20 h 164"/>
                    <a:gd name="T4" fmla="*/ 44 w 84"/>
                    <a:gd name="T5" fmla="*/ 0 h 164"/>
                    <a:gd name="T6" fmla="*/ 16 w 84"/>
                    <a:gd name="T7" fmla="*/ 32 h 164"/>
                    <a:gd name="T8" fmla="*/ 0 w 84"/>
                    <a:gd name="T9" fmla="*/ 80 h 164"/>
                    <a:gd name="T10" fmla="*/ 16 w 84"/>
                    <a:gd name="T11" fmla="*/ 124 h 164"/>
                    <a:gd name="T12" fmla="*/ 44 w 84"/>
                    <a:gd name="T13" fmla="*/ 164 h 164"/>
                    <a:gd name="T14" fmla="*/ 64 w 84"/>
                    <a:gd name="T15" fmla="*/ 120 h 164"/>
                    <a:gd name="T16" fmla="*/ 84 w 84"/>
                    <a:gd name="T17" fmla="*/ 80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64">
                      <a:moveTo>
                        <a:pt x="84" y="80"/>
                      </a:moveTo>
                      <a:lnTo>
                        <a:pt x="72" y="20"/>
                      </a:lnTo>
                      <a:lnTo>
                        <a:pt x="44" y="0"/>
                      </a:lnTo>
                      <a:lnTo>
                        <a:pt x="16" y="32"/>
                      </a:lnTo>
                      <a:lnTo>
                        <a:pt x="0" y="80"/>
                      </a:lnTo>
                      <a:lnTo>
                        <a:pt x="16" y="124"/>
                      </a:lnTo>
                      <a:lnTo>
                        <a:pt x="44" y="164"/>
                      </a:lnTo>
                      <a:lnTo>
                        <a:pt x="64" y="120"/>
                      </a:lnTo>
                      <a:lnTo>
                        <a:pt x="84" y="8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8" name="Freeform 46"/>
                <p:cNvSpPr>
                  <a:spLocks/>
                </p:cNvSpPr>
                <p:nvPr/>
              </p:nvSpPr>
              <p:spPr bwMode="auto">
                <a:xfrm>
                  <a:off x="1367" y="951"/>
                  <a:ext cx="76" cy="156"/>
                </a:xfrm>
                <a:custGeom>
                  <a:avLst/>
                  <a:gdLst>
                    <a:gd name="T0" fmla="*/ 76 w 76"/>
                    <a:gd name="T1" fmla="*/ 76 h 156"/>
                    <a:gd name="T2" fmla="*/ 68 w 76"/>
                    <a:gd name="T3" fmla="*/ 20 h 156"/>
                    <a:gd name="T4" fmla="*/ 40 w 76"/>
                    <a:gd name="T5" fmla="*/ 0 h 156"/>
                    <a:gd name="T6" fmla="*/ 12 w 76"/>
                    <a:gd name="T7" fmla="*/ 28 h 156"/>
                    <a:gd name="T8" fmla="*/ 0 w 76"/>
                    <a:gd name="T9" fmla="*/ 76 h 156"/>
                    <a:gd name="T10" fmla="*/ 12 w 76"/>
                    <a:gd name="T11" fmla="*/ 116 h 156"/>
                    <a:gd name="T12" fmla="*/ 40 w 76"/>
                    <a:gd name="T13" fmla="*/ 156 h 156"/>
                    <a:gd name="T14" fmla="*/ 60 w 76"/>
                    <a:gd name="T15" fmla="*/ 112 h 156"/>
                    <a:gd name="T16" fmla="*/ 76 w 76"/>
                    <a:gd name="T17" fmla="*/ 76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156">
                      <a:moveTo>
                        <a:pt x="76" y="76"/>
                      </a:moveTo>
                      <a:lnTo>
                        <a:pt x="68" y="20"/>
                      </a:lnTo>
                      <a:lnTo>
                        <a:pt x="40" y="0"/>
                      </a:lnTo>
                      <a:lnTo>
                        <a:pt x="12" y="28"/>
                      </a:lnTo>
                      <a:lnTo>
                        <a:pt x="0" y="76"/>
                      </a:lnTo>
                      <a:lnTo>
                        <a:pt x="12" y="116"/>
                      </a:lnTo>
                      <a:lnTo>
                        <a:pt x="40" y="156"/>
                      </a:lnTo>
                      <a:lnTo>
                        <a:pt x="60" y="112"/>
                      </a:lnTo>
                      <a:lnTo>
                        <a:pt x="76" y="7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9" name="Freeform 47"/>
                <p:cNvSpPr>
                  <a:spLocks/>
                </p:cNvSpPr>
                <p:nvPr/>
              </p:nvSpPr>
              <p:spPr bwMode="auto">
                <a:xfrm>
                  <a:off x="1363" y="939"/>
                  <a:ext cx="84" cy="180"/>
                </a:xfrm>
                <a:custGeom>
                  <a:avLst/>
                  <a:gdLst>
                    <a:gd name="T0" fmla="*/ 84 w 84"/>
                    <a:gd name="T1" fmla="*/ 88 h 180"/>
                    <a:gd name="T2" fmla="*/ 76 w 84"/>
                    <a:gd name="T3" fmla="*/ 28 h 180"/>
                    <a:gd name="T4" fmla="*/ 44 w 84"/>
                    <a:gd name="T5" fmla="*/ 0 h 180"/>
                    <a:gd name="T6" fmla="*/ 16 w 84"/>
                    <a:gd name="T7" fmla="*/ 36 h 180"/>
                    <a:gd name="T8" fmla="*/ 0 w 84"/>
                    <a:gd name="T9" fmla="*/ 88 h 180"/>
                    <a:gd name="T10" fmla="*/ 16 w 84"/>
                    <a:gd name="T11" fmla="*/ 136 h 180"/>
                    <a:gd name="T12" fmla="*/ 44 w 84"/>
                    <a:gd name="T13" fmla="*/ 180 h 180"/>
                    <a:gd name="T14" fmla="*/ 68 w 84"/>
                    <a:gd name="T15" fmla="*/ 128 h 180"/>
                    <a:gd name="T16" fmla="*/ 84 w 84"/>
                    <a:gd name="T17" fmla="*/ 88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80">
                      <a:moveTo>
                        <a:pt x="84" y="88"/>
                      </a:moveTo>
                      <a:lnTo>
                        <a:pt x="76" y="28"/>
                      </a:lnTo>
                      <a:lnTo>
                        <a:pt x="44" y="0"/>
                      </a:lnTo>
                      <a:lnTo>
                        <a:pt x="16" y="36"/>
                      </a:lnTo>
                      <a:lnTo>
                        <a:pt x="0" y="88"/>
                      </a:lnTo>
                      <a:lnTo>
                        <a:pt x="16" y="136"/>
                      </a:lnTo>
                      <a:lnTo>
                        <a:pt x="44" y="180"/>
                      </a:lnTo>
                      <a:lnTo>
                        <a:pt x="68" y="128"/>
                      </a:lnTo>
                      <a:lnTo>
                        <a:pt x="84" y="8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0" name="Freeform 48"/>
                <p:cNvSpPr>
                  <a:spLocks/>
                </p:cNvSpPr>
                <p:nvPr/>
              </p:nvSpPr>
              <p:spPr bwMode="auto">
                <a:xfrm>
                  <a:off x="1363" y="955"/>
                  <a:ext cx="84" cy="152"/>
                </a:xfrm>
                <a:custGeom>
                  <a:avLst/>
                  <a:gdLst>
                    <a:gd name="T0" fmla="*/ 84 w 84"/>
                    <a:gd name="T1" fmla="*/ 72 h 152"/>
                    <a:gd name="T2" fmla="*/ 72 w 84"/>
                    <a:gd name="T3" fmla="*/ 16 h 152"/>
                    <a:gd name="T4" fmla="*/ 44 w 84"/>
                    <a:gd name="T5" fmla="*/ 0 h 152"/>
                    <a:gd name="T6" fmla="*/ 16 w 84"/>
                    <a:gd name="T7" fmla="*/ 20 h 152"/>
                    <a:gd name="T8" fmla="*/ 0 w 84"/>
                    <a:gd name="T9" fmla="*/ 72 h 152"/>
                    <a:gd name="T10" fmla="*/ 8 w 84"/>
                    <a:gd name="T11" fmla="*/ 128 h 152"/>
                    <a:gd name="T12" fmla="*/ 44 w 84"/>
                    <a:gd name="T13" fmla="*/ 152 h 152"/>
                    <a:gd name="T14" fmla="*/ 72 w 84"/>
                    <a:gd name="T15" fmla="*/ 124 h 152"/>
                    <a:gd name="T16" fmla="*/ 84 w 84"/>
                    <a:gd name="T17" fmla="*/ 72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152">
                      <a:moveTo>
                        <a:pt x="84" y="72"/>
                      </a:moveTo>
                      <a:lnTo>
                        <a:pt x="72" y="16"/>
                      </a:lnTo>
                      <a:lnTo>
                        <a:pt x="44" y="0"/>
                      </a:lnTo>
                      <a:lnTo>
                        <a:pt x="16" y="20"/>
                      </a:lnTo>
                      <a:lnTo>
                        <a:pt x="0" y="72"/>
                      </a:lnTo>
                      <a:lnTo>
                        <a:pt x="8" y="128"/>
                      </a:lnTo>
                      <a:lnTo>
                        <a:pt x="44" y="152"/>
                      </a:lnTo>
                      <a:lnTo>
                        <a:pt x="72" y="124"/>
                      </a:lnTo>
                      <a:lnTo>
                        <a:pt x="84" y="7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1" name="Line 49"/>
                <p:cNvSpPr>
                  <a:spLocks noChangeShapeType="1"/>
                </p:cNvSpPr>
                <p:nvPr/>
              </p:nvSpPr>
              <p:spPr bwMode="auto">
                <a:xfrm>
                  <a:off x="1119" y="1027"/>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2" name="Line 50"/>
                <p:cNvSpPr>
                  <a:spLocks noChangeShapeType="1"/>
                </p:cNvSpPr>
                <p:nvPr/>
              </p:nvSpPr>
              <p:spPr bwMode="auto">
                <a:xfrm flipV="1">
                  <a:off x="1407"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3" name="Freeform 51"/>
                <p:cNvSpPr>
                  <a:spLocks/>
                </p:cNvSpPr>
                <p:nvPr/>
              </p:nvSpPr>
              <p:spPr bwMode="auto">
                <a:xfrm>
                  <a:off x="1335" y="951"/>
                  <a:ext cx="144" cy="148"/>
                </a:xfrm>
                <a:custGeom>
                  <a:avLst/>
                  <a:gdLst>
                    <a:gd name="T0" fmla="*/ 144 w 144"/>
                    <a:gd name="T1" fmla="*/ 76 h 148"/>
                    <a:gd name="T2" fmla="*/ 140 w 144"/>
                    <a:gd name="T3" fmla="*/ 64 h 148"/>
                    <a:gd name="T4" fmla="*/ 140 w 144"/>
                    <a:gd name="T5" fmla="*/ 56 h 148"/>
                    <a:gd name="T6" fmla="*/ 136 w 144"/>
                    <a:gd name="T7" fmla="*/ 48 h 148"/>
                    <a:gd name="T8" fmla="*/ 132 w 144"/>
                    <a:gd name="T9" fmla="*/ 40 h 148"/>
                    <a:gd name="T10" fmla="*/ 128 w 144"/>
                    <a:gd name="T11" fmla="*/ 32 h 148"/>
                    <a:gd name="T12" fmla="*/ 120 w 144"/>
                    <a:gd name="T13" fmla="*/ 24 h 148"/>
                    <a:gd name="T14" fmla="*/ 112 w 144"/>
                    <a:gd name="T15" fmla="*/ 16 h 148"/>
                    <a:gd name="T16" fmla="*/ 108 w 144"/>
                    <a:gd name="T17" fmla="*/ 12 h 148"/>
                    <a:gd name="T18" fmla="*/ 96 w 144"/>
                    <a:gd name="T19" fmla="*/ 8 h 148"/>
                    <a:gd name="T20" fmla="*/ 88 w 144"/>
                    <a:gd name="T21" fmla="*/ 4 h 148"/>
                    <a:gd name="T22" fmla="*/ 80 w 144"/>
                    <a:gd name="T23" fmla="*/ 4 h 148"/>
                    <a:gd name="T24" fmla="*/ 72 w 144"/>
                    <a:gd name="T25" fmla="*/ 0 h 148"/>
                    <a:gd name="T26" fmla="*/ 60 w 144"/>
                    <a:gd name="T27" fmla="*/ 4 h 148"/>
                    <a:gd name="T28" fmla="*/ 52 w 144"/>
                    <a:gd name="T29" fmla="*/ 4 h 148"/>
                    <a:gd name="T30" fmla="*/ 44 w 144"/>
                    <a:gd name="T31" fmla="*/ 8 h 148"/>
                    <a:gd name="T32" fmla="*/ 36 w 144"/>
                    <a:gd name="T33" fmla="*/ 12 h 148"/>
                    <a:gd name="T34" fmla="*/ 28 w 144"/>
                    <a:gd name="T35" fmla="*/ 16 h 148"/>
                    <a:gd name="T36" fmla="*/ 20 w 144"/>
                    <a:gd name="T37" fmla="*/ 24 h 148"/>
                    <a:gd name="T38" fmla="*/ 12 w 144"/>
                    <a:gd name="T39" fmla="*/ 32 h 148"/>
                    <a:gd name="T40" fmla="*/ 8 w 144"/>
                    <a:gd name="T41" fmla="*/ 40 h 148"/>
                    <a:gd name="T42" fmla="*/ 4 w 144"/>
                    <a:gd name="T43" fmla="*/ 48 h 148"/>
                    <a:gd name="T44" fmla="*/ 0 w 144"/>
                    <a:gd name="T45" fmla="*/ 56 h 148"/>
                    <a:gd name="T46" fmla="*/ 0 w 144"/>
                    <a:gd name="T47" fmla="*/ 92 h 148"/>
                    <a:gd name="T48" fmla="*/ 4 w 144"/>
                    <a:gd name="T49" fmla="*/ 100 h 148"/>
                    <a:gd name="T50" fmla="*/ 8 w 144"/>
                    <a:gd name="T51" fmla="*/ 108 h 148"/>
                    <a:gd name="T52" fmla="*/ 12 w 144"/>
                    <a:gd name="T53" fmla="*/ 116 h 148"/>
                    <a:gd name="T54" fmla="*/ 20 w 144"/>
                    <a:gd name="T55" fmla="*/ 124 h 148"/>
                    <a:gd name="T56" fmla="*/ 28 w 144"/>
                    <a:gd name="T57" fmla="*/ 132 h 148"/>
                    <a:gd name="T58" fmla="*/ 36 w 144"/>
                    <a:gd name="T59" fmla="*/ 136 h 148"/>
                    <a:gd name="T60" fmla="*/ 44 w 144"/>
                    <a:gd name="T61" fmla="*/ 140 h 148"/>
                    <a:gd name="T62" fmla="*/ 52 w 144"/>
                    <a:gd name="T63" fmla="*/ 144 h 148"/>
                    <a:gd name="T64" fmla="*/ 60 w 144"/>
                    <a:gd name="T65" fmla="*/ 144 h 148"/>
                    <a:gd name="T66" fmla="*/ 72 w 144"/>
                    <a:gd name="T67" fmla="*/ 148 h 148"/>
                    <a:gd name="T68" fmla="*/ 80 w 144"/>
                    <a:gd name="T69" fmla="*/ 144 h 148"/>
                    <a:gd name="T70" fmla="*/ 88 w 144"/>
                    <a:gd name="T71" fmla="*/ 144 h 148"/>
                    <a:gd name="T72" fmla="*/ 96 w 144"/>
                    <a:gd name="T73" fmla="*/ 140 h 148"/>
                    <a:gd name="T74" fmla="*/ 108 w 144"/>
                    <a:gd name="T75" fmla="*/ 136 h 148"/>
                    <a:gd name="T76" fmla="*/ 112 w 144"/>
                    <a:gd name="T77" fmla="*/ 132 h 148"/>
                    <a:gd name="T78" fmla="*/ 120 w 144"/>
                    <a:gd name="T79" fmla="*/ 124 h 148"/>
                    <a:gd name="T80" fmla="*/ 128 w 144"/>
                    <a:gd name="T81" fmla="*/ 116 h 148"/>
                    <a:gd name="T82" fmla="*/ 132 w 144"/>
                    <a:gd name="T83" fmla="*/ 112 h 148"/>
                    <a:gd name="T84" fmla="*/ 136 w 144"/>
                    <a:gd name="T85" fmla="*/ 100 h 148"/>
                    <a:gd name="T86" fmla="*/ 140 w 144"/>
                    <a:gd name="T87" fmla="*/ 92 h 148"/>
                    <a:gd name="T88" fmla="*/ 140 w 144"/>
                    <a:gd name="T89" fmla="*/ 84 h 148"/>
                    <a:gd name="T90" fmla="*/ 144 w 144"/>
                    <a:gd name="T91" fmla="*/ 76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8">
                      <a:moveTo>
                        <a:pt x="144" y="76"/>
                      </a:moveTo>
                      <a:lnTo>
                        <a:pt x="140" y="64"/>
                      </a:lnTo>
                      <a:lnTo>
                        <a:pt x="140" y="56"/>
                      </a:lnTo>
                      <a:lnTo>
                        <a:pt x="136" y="48"/>
                      </a:lnTo>
                      <a:lnTo>
                        <a:pt x="132" y="40"/>
                      </a:lnTo>
                      <a:lnTo>
                        <a:pt x="128" y="32"/>
                      </a:lnTo>
                      <a:lnTo>
                        <a:pt x="120" y="24"/>
                      </a:lnTo>
                      <a:lnTo>
                        <a:pt x="112" y="16"/>
                      </a:lnTo>
                      <a:lnTo>
                        <a:pt x="108" y="12"/>
                      </a:lnTo>
                      <a:lnTo>
                        <a:pt x="96" y="8"/>
                      </a:lnTo>
                      <a:lnTo>
                        <a:pt x="88" y="4"/>
                      </a:lnTo>
                      <a:lnTo>
                        <a:pt x="80" y="4"/>
                      </a:lnTo>
                      <a:lnTo>
                        <a:pt x="72" y="0"/>
                      </a:lnTo>
                      <a:lnTo>
                        <a:pt x="60" y="4"/>
                      </a:lnTo>
                      <a:lnTo>
                        <a:pt x="52" y="4"/>
                      </a:lnTo>
                      <a:lnTo>
                        <a:pt x="44" y="8"/>
                      </a:lnTo>
                      <a:lnTo>
                        <a:pt x="36" y="12"/>
                      </a:lnTo>
                      <a:lnTo>
                        <a:pt x="28" y="16"/>
                      </a:lnTo>
                      <a:lnTo>
                        <a:pt x="20" y="24"/>
                      </a:lnTo>
                      <a:lnTo>
                        <a:pt x="12" y="32"/>
                      </a:lnTo>
                      <a:lnTo>
                        <a:pt x="8" y="40"/>
                      </a:lnTo>
                      <a:lnTo>
                        <a:pt x="4" y="48"/>
                      </a:lnTo>
                      <a:lnTo>
                        <a:pt x="0" y="56"/>
                      </a:lnTo>
                      <a:lnTo>
                        <a:pt x="0" y="92"/>
                      </a:lnTo>
                      <a:lnTo>
                        <a:pt x="4" y="100"/>
                      </a:lnTo>
                      <a:lnTo>
                        <a:pt x="8" y="108"/>
                      </a:lnTo>
                      <a:lnTo>
                        <a:pt x="12" y="116"/>
                      </a:lnTo>
                      <a:lnTo>
                        <a:pt x="20" y="124"/>
                      </a:lnTo>
                      <a:lnTo>
                        <a:pt x="28" y="132"/>
                      </a:lnTo>
                      <a:lnTo>
                        <a:pt x="36" y="136"/>
                      </a:lnTo>
                      <a:lnTo>
                        <a:pt x="44" y="140"/>
                      </a:lnTo>
                      <a:lnTo>
                        <a:pt x="52" y="144"/>
                      </a:lnTo>
                      <a:lnTo>
                        <a:pt x="60" y="144"/>
                      </a:lnTo>
                      <a:lnTo>
                        <a:pt x="72" y="148"/>
                      </a:lnTo>
                      <a:lnTo>
                        <a:pt x="80" y="144"/>
                      </a:lnTo>
                      <a:lnTo>
                        <a:pt x="88" y="144"/>
                      </a:lnTo>
                      <a:lnTo>
                        <a:pt x="96" y="140"/>
                      </a:lnTo>
                      <a:lnTo>
                        <a:pt x="108" y="136"/>
                      </a:lnTo>
                      <a:lnTo>
                        <a:pt x="112" y="132"/>
                      </a:lnTo>
                      <a:lnTo>
                        <a:pt x="120" y="124"/>
                      </a:lnTo>
                      <a:lnTo>
                        <a:pt x="128" y="116"/>
                      </a:lnTo>
                      <a:lnTo>
                        <a:pt x="132" y="112"/>
                      </a:lnTo>
                      <a:lnTo>
                        <a:pt x="136" y="100"/>
                      </a:lnTo>
                      <a:lnTo>
                        <a:pt x="140" y="92"/>
                      </a:lnTo>
                      <a:lnTo>
                        <a:pt x="140" y="84"/>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4" name="Freeform 52"/>
                <p:cNvSpPr>
                  <a:spLocks/>
                </p:cNvSpPr>
                <p:nvPr/>
              </p:nvSpPr>
              <p:spPr bwMode="auto">
                <a:xfrm>
                  <a:off x="1263" y="879"/>
                  <a:ext cx="288" cy="292"/>
                </a:xfrm>
                <a:custGeom>
                  <a:avLst/>
                  <a:gdLst>
                    <a:gd name="T0" fmla="*/ 288 w 288"/>
                    <a:gd name="T1" fmla="*/ 148 h 292"/>
                    <a:gd name="T2" fmla="*/ 284 w 288"/>
                    <a:gd name="T3" fmla="*/ 128 h 292"/>
                    <a:gd name="T4" fmla="*/ 280 w 288"/>
                    <a:gd name="T5" fmla="*/ 108 h 292"/>
                    <a:gd name="T6" fmla="*/ 276 w 288"/>
                    <a:gd name="T7" fmla="*/ 92 h 292"/>
                    <a:gd name="T8" fmla="*/ 268 w 288"/>
                    <a:gd name="T9" fmla="*/ 72 h 292"/>
                    <a:gd name="T10" fmla="*/ 256 w 288"/>
                    <a:gd name="T11" fmla="*/ 60 h 292"/>
                    <a:gd name="T12" fmla="*/ 244 w 288"/>
                    <a:gd name="T13" fmla="*/ 44 h 292"/>
                    <a:gd name="T14" fmla="*/ 228 w 288"/>
                    <a:gd name="T15" fmla="*/ 32 h 292"/>
                    <a:gd name="T16" fmla="*/ 216 w 288"/>
                    <a:gd name="T17" fmla="*/ 20 h 292"/>
                    <a:gd name="T18" fmla="*/ 196 w 288"/>
                    <a:gd name="T19" fmla="*/ 12 h 292"/>
                    <a:gd name="T20" fmla="*/ 180 w 288"/>
                    <a:gd name="T21" fmla="*/ 8 h 292"/>
                    <a:gd name="T22" fmla="*/ 160 w 288"/>
                    <a:gd name="T23" fmla="*/ 4 h 292"/>
                    <a:gd name="T24" fmla="*/ 144 w 288"/>
                    <a:gd name="T25" fmla="*/ 0 h 292"/>
                    <a:gd name="T26" fmla="*/ 124 w 288"/>
                    <a:gd name="T27" fmla="*/ 4 h 292"/>
                    <a:gd name="T28" fmla="*/ 104 w 288"/>
                    <a:gd name="T29" fmla="*/ 8 h 292"/>
                    <a:gd name="T30" fmla="*/ 88 w 288"/>
                    <a:gd name="T31" fmla="*/ 12 h 292"/>
                    <a:gd name="T32" fmla="*/ 72 w 288"/>
                    <a:gd name="T33" fmla="*/ 20 h 292"/>
                    <a:gd name="T34" fmla="*/ 56 w 288"/>
                    <a:gd name="T35" fmla="*/ 32 h 292"/>
                    <a:gd name="T36" fmla="*/ 40 w 288"/>
                    <a:gd name="T37" fmla="*/ 44 h 292"/>
                    <a:gd name="T38" fmla="*/ 28 w 288"/>
                    <a:gd name="T39" fmla="*/ 60 h 292"/>
                    <a:gd name="T40" fmla="*/ 16 w 288"/>
                    <a:gd name="T41" fmla="*/ 72 h 292"/>
                    <a:gd name="T42" fmla="*/ 8 w 288"/>
                    <a:gd name="T43" fmla="*/ 92 h 292"/>
                    <a:gd name="T44" fmla="*/ 4 w 288"/>
                    <a:gd name="T45" fmla="*/ 108 h 292"/>
                    <a:gd name="T46" fmla="*/ 0 w 288"/>
                    <a:gd name="T47" fmla="*/ 128 h 292"/>
                    <a:gd name="T48" fmla="*/ 0 w 288"/>
                    <a:gd name="T49" fmla="*/ 164 h 292"/>
                    <a:gd name="T50" fmla="*/ 4 w 288"/>
                    <a:gd name="T51" fmla="*/ 184 h 292"/>
                    <a:gd name="T52" fmla="*/ 8 w 288"/>
                    <a:gd name="T53" fmla="*/ 200 h 292"/>
                    <a:gd name="T54" fmla="*/ 16 w 288"/>
                    <a:gd name="T55" fmla="*/ 216 h 292"/>
                    <a:gd name="T56" fmla="*/ 28 w 288"/>
                    <a:gd name="T57" fmla="*/ 232 h 292"/>
                    <a:gd name="T58" fmla="*/ 40 w 288"/>
                    <a:gd name="T59" fmla="*/ 248 h 292"/>
                    <a:gd name="T60" fmla="*/ 56 w 288"/>
                    <a:gd name="T61" fmla="*/ 260 h 292"/>
                    <a:gd name="T62" fmla="*/ 72 w 288"/>
                    <a:gd name="T63" fmla="*/ 272 h 292"/>
                    <a:gd name="T64" fmla="*/ 88 w 288"/>
                    <a:gd name="T65" fmla="*/ 280 h 292"/>
                    <a:gd name="T66" fmla="*/ 104 w 288"/>
                    <a:gd name="T67" fmla="*/ 284 h 292"/>
                    <a:gd name="T68" fmla="*/ 124 w 288"/>
                    <a:gd name="T69" fmla="*/ 288 h 292"/>
                    <a:gd name="T70" fmla="*/ 144 w 288"/>
                    <a:gd name="T71" fmla="*/ 292 h 292"/>
                    <a:gd name="T72" fmla="*/ 160 w 288"/>
                    <a:gd name="T73" fmla="*/ 288 h 292"/>
                    <a:gd name="T74" fmla="*/ 180 w 288"/>
                    <a:gd name="T75" fmla="*/ 284 h 292"/>
                    <a:gd name="T76" fmla="*/ 196 w 288"/>
                    <a:gd name="T77" fmla="*/ 280 h 292"/>
                    <a:gd name="T78" fmla="*/ 216 w 288"/>
                    <a:gd name="T79" fmla="*/ 272 h 292"/>
                    <a:gd name="T80" fmla="*/ 228 w 288"/>
                    <a:gd name="T81" fmla="*/ 260 h 292"/>
                    <a:gd name="T82" fmla="*/ 244 w 288"/>
                    <a:gd name="T83" fmla="*/ 248 h 292"/>
                    <a:gd name="T84" fmla="*/ 256 w 288"/>
                    <a:gd name="T85" fmla="*/ 232 h 292"/>
                    <a:gd name="T86" fmla="*/ 268 w 288"/>
                    <a:gd name="T87" fmla="*/ 220 h 292"/>
                    <a:gd name="T88" fmla="*/ 276 w 288"/>
                    <a:gd name="T89" fmla="*/ 200 h 292"/>
                    <a:gd name="T90" fmla="*/ 280 w 288"/>
                    <a:gd name="T91" fmla="*/ 184 h 292"/>
                    <a:gd name="T92" fmla="*/ 284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4" y="128"/>
                      </a:lnTo>
                      <a:lnTo>
                        <a:pt x="280" y="108"/>
                      </a:lnTo>
                      <a:lnTo>
                        <a:pt x="276" y="92"/>
                      </a:lnTo>
                      <a:lnTo>
                        <a:pt x="268" y="72"/>
                      </a:lnTo>
                      <a:lnTo>
                        <a:pt x="256" y="60"/>
                      </a:lnTo>
                      <a:lnTo>
                        <a:pt x="244" y="44"/>
                      </a:lnTo>
                      <a:lnTo>
                        <a:pt x="228" y="32"/>
                      </a:lnTo>
                      <a:lnTo>
                        <a:pt x="216" y="20"/>
                      </a:lnTo>
                      <a:lnTo>
                        <a:pt x="196" y="12"/>
                      </a:lnTo>
                      <a:lnTo>
                        <a:pt x="180" y="8"/>
                      </a:lnTo>
                      <a:lnTo>
                        <a:pt x="160" y="4"/>
                      </a:lnTo>
                      <a:lnTo>
                        <a:pt x="144" y="0"/>
                      </a:lnTo>
                      <a:lnTo>
                        <a:pt x="124" y="4"/>
                      </a:lnTo>
                      <a:lnTo>
                        <a:pt x="104" y="8"/>
                      </a:lnTo>
                      <a:lnTo>
                        <a:pt x="88" y="12"/>
                      </a:lnTo>
                      <a:lnTo>
                        <a:pt x="72" y="20"/>
                      </a:lnTo>
                      <a:lnTo>
                        <a:pt x="56" y="32"/>
                      </a:lnTo>
                      <a:lnTo>
                        <a:pt x="40" y="44"/>
                      </a:lnTo>
                      <a:lnTo>
                        <a:pt x="28" y="60"/>
                      </a:lnTo>
                      <a:lnTo>
                        <a:pt x="16" y="72"/>
                      </a:lnTo>
                      <a:lnTo>
                        <a:pt x="8" y="92"/>
                      </a:lnTo>
                      <a:lnTo>
                        <a:pt x="4" y="108"/>
                      </a:lnTo>
                      <a:lnTo>
                        <a:pt x="0" y="128"/>
                      </a:lnTo>
                      <a:lnTo>
                        <a:pt x="0" y="164"/>
                      </a:lnTo>
                      <a:lnTo>
                        <a:pt x="4" y="184"/>
                      </a:lnTo>
                      <a:lnTo>
                        <a:pt x="8" y="200"/>
                      </a:lnTo>
                      <a:lnTo>
                        <a:pt x="16" y="216"/>
                      </a:lnTo>
                      <a:lnTo>
                        <a:pt x="28" y="232"/>
                      </a:lnTo>
                      <a:lnTo>
                        <a:pt x="40" y="248"/>
                      </a:lnTo>
                      <a:lnTo>
                        <a:pt x="56" y="260"/>
                      </a:lnTo>
                      <a:lnTo>
                        <a:pt x="72" y="272"/>
                      </a:lnTo>
                      <a:lnTo>
                        <a:pt x="88" y="280"/>
                      </a:lnTo>
                      <a:lnTo>
                        <a:pt x="104" y="284"/>
                      </a:lnTo>
                      <a:lnTo>
                        <a:pt x="124" y="288"/>
                      </a:lnTo>
                      <a:lnTo>
                        <a:pt x="144" y="292"/>
                      </a:lnTo>
                      <a:lnTo>
                        <a:pt x="160" y="288"/>
                      </a:lnTo>
                      <a:lnTo>
                        <a:pt x="180" y="284"/>
                      </a:lnTo>
                      <a:lnTo>
                        <a:pt x="196" y="280"/>
                      </a:lnTo>
                      <a:lnTo>
                        <a:pt x="216" y="272"/>
                      </a:lnTo>
                      <a:lnTo>
                        <a:pt x="228" y="260"/>
                      </a:lnTo>
                      <a:lnTo>
                        <a:pt x="244" y="248"/>
                      </a:lnTo>
                      <a:lnTo>
                        <a:pt x="256" y="232"/>
                      </a:lnTo>
                      <a:lnTo>
                        <a:pt x="268" y="220"/>
                      </a:lnTo>
                      <a:lnTo>
                        <a:pt x="276" y="200"/>
                      </a:lnTo>
                      <a:lnTo>
                        <a:pt x="280" y="184"/>
                      </a:lnTo>
                      <a:lnTo>
                        <a:pt x="284"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5" name="Freeform 53"/>
                <p:cNvSpPr>
                  <a:spLocks/>
                </p:cNvSpPr>
                <p:nvPr/>
              </p:nvSpPr>
              <p:spPr bwMode="auto">
                <a:xfrm>
                  <a:off x="1191" y="806"/>
                  <a:ext cx="432" cy="437"/>
                </a:xfrm>
                <a:custGeom>
                  <a:avLst/>
                  <a:gdLst>
                    <a:gd name="T0" fmla="*/ 432 w 432"/>
                    <a:gd name="T1" fmla="*/ 221 h 437"/>
                    <a:gd name="T2" fmla="*/ 428 w 432"/>
                    <a:gd name="T3" fmla="*/ 189 h 437"/>
                    <a:gd name="T4" fmla="*/ 424 w 432"/>
                    <a:gd name="T5" fmla="*/ 165 h 437"/>
                    <a:gd name="T6" fmla="*/ 412 w 432"/>
                    <a:gd name="T7" fmla="*/ 137 h 437"/>
                    <a:gd name="T8" fmla="*/ 400 w 432"/>
                    <a:gd name="T9" fmla="*/ 109 h 437"/>
                    <a:gd name="T10" fmla="*/ 384 w 432"/>
                    <a:gd name="T11" fmla="*/ 89 h 437"/>
                    <a:gd name="T12" fmla="*/ 368 w 432"/>
                    <a:gd name="T13" fmla="*/ 65 h 437"/>
                    <a:gd name="T14" fmla="*/ 344 w 432"/>
                    <a:gd name="T15" fmla="*/ 49 h 437"/>
                    <a:gd name="T16" fmla="*/ 324 w 432"/>
                    <a:gd name="T17" fmla="*/ 32 h 437"/>
                    <a:gd name="T18" fmla="*/ 296 w 432"/>
                    <a:gd name="T19" fmla="*/ 20 h 437"/>
                    <a:gd name="T20" fmla="*/ 268 w 432"/>
                    <a:gd name="T21" fmla="*/ 8 h 437"/>
                    <a:gd name="T22" fmla="*/ 244 w 432"/>
                    <a:gd name="T23" fmla="*/ 4 h 437"/>
                    <a:gd name="T24" fmla="*/ 216 w 432"/>
                    <a:gd name="T25" fmla="*/ 0 h 437"/>
                    <a:gd name="T26" fmla="*/ 184 w 432"/>
                    <a:gd name="T27" fmla="*/ 4 h 437"/>
                    <a:gd name="T28" fmla="*/ 160 w 432"/>
                    <a:gd name="T29" fmla="*/ 8 h 437"/>
                    <a:gd name="T30" fmla="*/ 132 w 432"/>
                    <a:gd name="T31" fmla="*/ 20 h 437"/>
                    <a:gd name="T32" fmla="*/ 108 w 432"/>
                    <a:gd name="T33" fmla="*/ 32 h 437"/>
                    <a:gd name="T34" fmla="*/ 84 w 432"/>
                    <a:gd name="T35" fmla="*/ 49 h 437"/>
                    <a:gd name="T36" fmla="*/ 60 w 432"/>
                    <a:gd name="T37" fmla="*/ 65 h 437"/>
                    <a:gd name="T38" fmla="*/ 44 w 432"/>
                    <a:gd name="T39" fmla="*/ 89 h 437"/>
                    <a:gd name="T40" fmla="*/ 28 w 432"/>
                    <a:gd name="T41" fmla="*/ 109 h 437"/>
                    <a:gd name="T42" fmla="*/ 16 w 432"/>
                    <a:gd name="T43" fmla="*/ 137 h 437"/>
                    <a:gd name="T44" fmla="*/ 4 w 432"/>
                    <a:gd name="T45" fmla="*/ 165 h 437"/>
                    <a:gd name="T46" fmla="*/ 0 w 432"/>
                    <a:gd name="T47" fmla="*/ 189 h 437"/>
                    <a:gd name="T48" fmla="*/ 0 w 432"/>
                    <a:gd name="T49" fmla="*/ 249 h 437"/>
                    <a:gd name="T50" fmla="*/ 4 w 432"/>
                    <a:gd name="T51" fmla="*/ 273 h 437"/>
                    <a:gd name="T52" fmla="*/ 16 w 432"/>
                    <a:gd name="T53" fmla="*/ 301 h 437"/>
                    <a:gd name="T54" fmla="*/ 28 w 432"/>
                    <a:gd name="T55" fmla="*/ 325 h 437"/>
                    <a:gd name="T56" fmla="*/ 44 w 432"/>
                    <a:gd name="T57" fmla="*/ 349 h 437"/>
                    <a:gd name="T58" fmla="*/ 60 w 432"/>
                    <a:gd name="T59" fmla="*/ 373 h 437"/>
                    <a:gd name="T60" fmla="*/ 84 w 432"/>
                    <a:gd name="T61" fmla="*/ 389 h 437"/>
                    <a:gd name="T62" fmla="*/ 108 w 432"/>
                    <a:gd name="T63" fmla="*/ 405 h 437"/>
                    <a:gd name="T64" fmla="*/ 132 w 432"/>
                    <a:gd name="T65" fmla="*/ 417 h 437"/>
                    <a:gd name="T66" fmla="*/ 160 w 432"/>
                    <a:gd name="T67" fmla="*/ 429 h 437"/>
                    <a:gd name="T68" fmla="*/ 184 w 432"/>
                    <a:gd name="T69" fmla="*/ 433 h 437"/>
                    <a:gd name="T70" fmla="*/ 216 w 432"/>
                    <a:gd name="T71" fmla="*/ 437 h 437"/>
                    <a:gd name="T72" fmla="*/ 244 w 432"/>
                    <a:gd name="T73" fmla="*/ 433 h 437"/>
                    <a:gd name="T74" fmla="*/ 268 w 432"/>
                    <a:gd name="T75" fmla="*/ 429 h 437"/>
                    <a:gd name="T76" fmla="*/ 296 w 432"/>
                    <a:gd name="T77" fmla="*/ 417 h 437"/>
                    <a:gd name="T78" fmla="*/ 324 w 432"/>
                    <a:gd name="T79" fmla="*/ 405 h 437"/>
                    <a:gd name="T80" fmla="*/ 344 w 432"/>
                    <a:gd name="T81" fmla="*/ 389 h 437"/>
                    <a:gd name="T82" fmla="*/ 368 w 432"/>
                    <a:gd name="T83" fmla="*/ 373 h 437"/>
                    <a:gd name="T84" fmla="*/ 384 w 432"/>
                    <a:gd name="T85" fmla="*/ 349 h 437"/>
                    <a:gd name="T86" fmla="*/ 400 w 432"/>
                    <a:gd name="T87" fmla="*/ 329 h 437"/>
                    <a:gd name="T88" fmla="*/ 412 w 432"/>
                    <a:gd name="T89" fmla="*/ 301 h 437"/>
                    <a:gd name="T90" fmla="*/ 424 w 432"/>
                    <a:gd name="T91" fmla="*/ 273 h 437"/>
                    <a:gd name="T92" fmla="*/ 428 w 432"/>
                    <a:gd name="T93" fmla="*/ 249 h 437"/>
                    <a:gd name="T94" fmla="*/ 432 w 432"/>
                    <a:gd name="T95" fmla="*/ 221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7">
                      <a:moveTo>
                        <a:pt x="432" y="221"/>
                      </a:moveTo>
                      <a:lnTo>
                        <a:pt x="428" y="189"/>
                      </a:lnTo>
                      <a:lnTo>
                        <a:pt x="424" y="165"/>
                      </a:lnTo>
                      <a:lnTo>
                        <a:pt x="412" y="137"/>
                      </a:lnTo>
                      <a:lnTo>
                        <a:pt x="400" y="109"/>
                      </a:lnTo>
                      <a:lnTo>
                        <a:pt x="384" y="89"/>
                      </a:lnTo>
                      <a:lnTo>
                        <a:pt x="368" y="65"/>
                      </a:lnTo>
                      <a:lnTo>
                        <a:pt x="344" y="49"/>
                      </a:lnTo>
                      <a:lnTo>
                        <a:pt x="324" y="32"/>
                      </a:lnTo>
                      <a:lnTo>
                        <a:pt x="296" y="20"/>
                      </a:lnTo>
                      <a:lnTo>
                        <a:pt x="268" y="8"/>
                      </a:lnTo>
                      <a:lnTo>
                        <a:pt x="244" y="4"/>
                      </a:lnTo>
                      <a:lnTo>
                        <a:pt x="216" y="0"/>
                      </a:lnTo>
                      <a:lnTo>
                        <a:pt x="184" y="4"/>
                      </a:lnTo>
                      <a:lnTo>
                        <a:pt x="160" y="8"/>
                      </a:lnTo>
                      <a:lnTo>
                        <a:pt x="132" y="20"/>
                      </a:lnTo>
                      <a:lnTo>
                        <a:pt x="108" y="32"/>
                      </a:lnTo>
                      <a:lnTo>
                        <a:pt x="84" y="49"/>
                      </a:lnTo>
                      <a:lnTo>
                        <a:pt x="60" y="65"/>
                      </a:lnTo>
                      <a:lnTo>
                        <a:pt x="44" y="89"/>
                      </a:lnTo>
                      <a:lnTo>
                        <a:pt x="28" y="109"/>
                      </a:lnTo>
                      <a:lnTo>
                        <a:pt x="16" y="137"/>
                      </a:lnTo>
                      <a:lnTo>
                        <a:pt x="4" y="165"/>
                      </a:lnTo>
                      <a:lnTo>
                        <a:pt x="0" y="189"/>
                      </a:lnTo>
                      <a:lnTo>
                        <a:pt x="0" y="249"/>
                      </a:lnTo>
                      <a:lnTo>
                        <a:pt x="4" y="273"/>
                      </a:lnTo>
                      <a:lnTo>
                        <a:pt x="16" y="301"/>
                      </a:lnTo>
                      <a:lnTo>
                        <a:pt x="28" y="325"/>
                      </a:lnTo>
                      <a:lnTo>
                        <a:pt x="44" y="349"/>
                      </a:lnTo>
                      <a:lnTo>
                        <a:pt x="60" y="373"/>
                      </a:lnTo>
                      <a:lnTo>
                        <a:pt x="84" y="389"/>
                      </a:lnTo>
                      <a:lnTo>
                        <a:pt x="108" y="405"/>
                      </a:lnTo>
                      <a:lnTo>
                        <a:pt x="132" y="417"/>
                      </a:lnTo>
                      <a:lnTo>
                        <a:pt x="160" y="429"/>
                      </a:lnTo>
                      <a:lnTo>
                        <a:pt x="184" y="433"/>
                      </a:lnTo>
                      <a:lnTo>
                        <a:pt x="216" y="437"/>
                      </a:lnTo>
                      <a:lnTo>
                        <a:pt x="244" y="433"/>
                      </a:lnTo>
                      <a:lnTo>
                        <a:pt x="268" y="429"/>
                      </a:lnTo>
                      <a:lnTo>
                        <a:pt x="296" y="417"/>
                      </a:lnTo>
                      <a:lnTo>
                        <a:pt x="324" y="405"/>
                      </a:lnTo>
                      <a:lnTo>
                        <a:pt x="344" y="389"/>
                      </a:lnTo>
                      <a:lnTo>
                        <a:pt x="368" y="373"/>
                      </a:lnTo>
                      <a:lnTo>
                        <a:pt x="384" y="349"/>
                      </a:lnTo>
                      <a:lnTo>
                        <a:pt x="400" y="329"/>
                      </a:lnTo>
                      <a:lnTo>
                        <a:pt x="412" y="301"/>
                      </a:lnTo>
                      <a:lnTo>
                        <a:pt x="424" y="273"/>
                      </a:lnTo>
                      <a:lnTo>
                        <a:pt x="428" y="249"/>
                      </a:lnTo>
                      <a:lnTo>
                        <a:pt x="432" y="22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6" name="Freeform 54"/>
                <p:cNvSpPr>
                  <a:spLocks/>
                </p:cNvSpPr>
                <p:nvPr/>
              </p:nvSpPr>
              <p:spPr bwMode="auto">
                <a:xfrm>
                  <a:off x="1119" y="734"/>
                  <a:ext cx="576" cy="581"/>
                </a:xfrm>
                <a:custGeom>
                  <a:avLst/>
                  <a:gdLst>
                    <a:gd name="T0" fmla="*/ 576 w 576"/>
                    <a:gd name="T1" fmla="*/ 293 h 581"/>
                    <a:gd name="T2" fmla="*/ 572 w 576"/>
                    <a:gd name="T3" fmla="*/ 253 h 581"/>
                    <a:gd name="T4" fmla="*/ 564 w 576"/>
                    <a:gd name="T5" fmla="*/ 217 h 581"/>
                    <a:gd name="T6" fmla="*/ 552 w 576"/>
                    <a:gd name="T7" fmla="*/ 181 h 581"/>
                    <a:gd name="T8" fmla="*/ 536 w 576"/>
                    <a:gd name="T9" fmla="*/ 145 h 581"/>
                    <a:gd name="T10" fmla="*/ 516 w 576"/>
                    <a:gd name="T11" fmla="*/ 117 h 581"/>
                    <a:gd name="T12" fmla="*/ 488 w 576"/>
                    <a:gd name="T13" fmla="*/ 88 h 581"/>
                    <a:gd name="T14" fmla="*/ 460 w 576"/>
                    <a:gd name="T15" fmla="*/ 60 h 581"/>
                    <a:gd name="T16" fmla="*/ 432 w 576"/>
                    <a:gd name="T17" fmla="*/ 40 h 581"/>
                    <a:gd name="T18" fmla="*/ 396 w 576"/>
                    <a:gd name="T19" fmla="*/ 24 h 581"/>
                    <a:gd name="T20" fmla="*/ 360 w 576"/>
                    <a:gd name="T21" fmla="*/ 12 h 581"/>
                    <a:gd name="T22" fmla="*/ 324 w 576"/>
                    <a:gd name="T23" fmla="*/ 4 h 581"/>
                    <a:gd name="T24" fmla="*/ 288 w 576"/>
                    <a:gd name="T25" fmla="*/ 0 h 581"/>
                    <a:gd name="T26" fmla="*/ 248 w 576"/>
                    <a:gd name="T27" fmla="*/ 4 h 581"/>
                    <a:gd name="T28" fmla="*/ 212 w 576"/>
                    <a:gd name="T29" fmla="*/ 12 h 581"/>
                    <a:gd name="T30" fmla="*/ 176 w 576"/>
                    <a:gd name="T31" fmla="*/ 24 h 581"/>
                    <a:gd name="T32" fmla="*/ 144 w 576"/>
                    <a:gd name="T33" fmla="*/ 40 h 581"/>
                    <a:gd name="T34" fmla="*/ 112 w 576"/>
                    <a:gd name="T35" fmla="*/ 60 h 581"/>
                    <a:gd name="T36" fmla="*/ 84 w 576"/>
                    <a:gd name="T37" fmla="*/ 88 h 581"/>
                    <a:gd name="T38" fmla="*/ 56 w 576"/>
                    <a:gd name="T39" fmla="*/ 117 h 581"/>
                    <a:gd name="T40" fmla="*/ 36 w 576"/>
                    <a:gd name="T41" fmla="*/ 145 h 581"/>
                    <a:gd name="T42" fmla="*/ 20 w 576"/>
                    <a:gd name="T43" fmla="*/ 181 h 581"/>
                    <a:gd name="T44" fmla="*/ 8 w 576"/>
                    <a:gd name="T45" fmla="*/ 217 h 581"/>
                    <a:gd name="T46" fmla="*/ 0 w 576"/>
                    <a:gd name="T47" fmla="*/ 253 h 581"/>
                    <a:gd name="T48" fmla="*/ 0 w 576"/>
                    <a:gd name="T49" fmla="*/ 329 h 581"/>
                    <a:gd name="T50" fmla="*/ 8 w 576"/>
                    <a:gd name="T51" fmla="*/ 365 h 581"/>
                    <a:gd name="T52" fmla="*/ 20 w 576"/>
                    <a:gd name="T53" fmla="*/ 401 h 581"/>
                    <a:gd name="T54" fmla="*/ 36 w 576"/>
                    <a:gd name="T55" fmla="*/ 433 h 581"/>
                    <a:gd name="T56" fmla="*/ 56 w 576"/>
                    <a:gd name="T57" fmla="*/ 465 h 581"/>
                    <a:gd name="T58" fmla="*/ 84 w 576"/>
                    <a:gd name="T59" fmla="*/ 493 h 581"/>
                    <a:gd name="T60" fmla="*/ 112 w 576"/>
                    <a:gd name="T61" fmla="*/ 521 h 581"/>
                    <a:gd name="T62" fmla="*/ 140 w 576"/>
                    <a:gd name="T63" fmla="*/ 541 h 581"/>
                    <a:gd name="T64" fmla="*/ 176 w 576"/>
                    <a:gd name="T65" fmla="*/ 557 h 581"/>
                    <a:gd name="T66" fmla="*/ 212 w 576"/>
                    <a:gd name="T67" fmla="*/ 569 h 581"/>
                    <a:gd name="T68" fmla="*/ 248 w 576"/>
                    <a:gd name="T69" fmla="*/ 577 h 581"/>
                    <a:gd name="T70" fmla="*/ 288 w 576"/>
                    <a:gd name="T71" fmla="*/ 581 h 581"/>
                    <a:gd name="T72" fmla="*/ 324 w 576"/>
                    <a:gd name="T73" fmla="*/ 577 h 581"/>
                    <a:gd name="T74" fmla="*/ 360 w 576"/>
                    <a:gd name="T75" fmla="*/ 569 h 581"/>
                    <a:gd name="T76" fmla="*/ 396 w 576"/>
                    <a:gd name="T77" fmla="*/ 557 h 581"/>
                    <a:gd name="T78" fmla="*/ 432 w 576"/>
                    <a:gd name="T79" fmla="*/ 541 h 581"/>
                    <a:gd name="T80" fmla="*/ 460 w 576"/>
                    <a:gd name="T81" fmla="*/ 521 h 581"/>
                    <a:gd name="T82" fmla="*/ 488 w 576"/>
                    <a:gd name="T83" fmla="*/ 493 h 581"/>
                    <a:gd name="T84" fmla="*/ 516 w 576"/>
                    <a:gd name="T85" fmla="*/ 465 h 581"/>
                    <a:gd name="T86" fmla="*/ 536 w 576"/>
                    <a:gd name="T87" fmla="*/ 437 h 581"/>
                    <a:gd name="T88" fmla="*/ 552 w 576"/>
                    <a:gd name="T89" fmla="*/ 401 h 581"/>
                    <a:gd name="T90" fmla="*/ 564 w 576"/>
                    <a:gd name="T91" fmla="*/ 365 h 581"/>
                    <a:gd name="T92" fmla="*/ 572 w 576"/>
                    <a:gd name="T93" fmla="*/ 329 h 581"/>
                    <a:gd name="T94" fmla="*/ 576 w 576"/>
                    <a:gd name="T95" fmla="*/ 293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581">
                      <a:moveTo>
                        <a:pt x="576" y="293"/>
                      </a:moveTo>
                      <a:lnTo>
                        <a:pt x="572" y="253"/>
                      </a:lnTo>
                      <a:lnTo>
                        <a:pt x="564" y="217"/>
                      </a:lnTo>
                      <a:lnTo>
                        <a:pt x="552" y="181"/>
                      </a:lnTo>
                      <a:lnTo>
                        <a:pt x="536" y="145"/>
                      </a:lnTo>
                      <a:lnTo>
                        <a:pt x="516" y="117"/>
                      </a:lnTo>
                      <a:lnTo>
                        <a:pt x="488" y="88"/>
                      </a:lnTo>
                      <a:lnTo>
                        <a:pt x="460" y="60"/>
                      </a:lnTo>
                      <a:lnTo>
                        <a:pt x="432" y="40"/>
                      </a:lnTo>
                      <a:lnTo>
                        <a:pt x="396" y="24"/>
                      </a:lnTo>
                      <a:lnTo>
                        <a:pt x="360" y="12"/>
                      </a:lnTo>
                      <a:lnTo>
                        <a:pt x="324" y="4"/>
                      </a:lnTo>
                      <a:lnTo>
                        <a:pt x="288" y="0"/>
                      </a:lnTo>
                      <a:lnTo>
                        <a:pt x="248" y="4"/>
                      </a:lnTo>
                      <a:lnTo>
                        <a:pt x="212" y="12"/>
                      </a:lnTo>
                      <a:lnTo>
                        <a:pt x="176" y="24"/>
                      </a:lnTo>
                      <a:lnTo>
                        <a:pt x="144" y="40"/>
                      </a:lnTo>
                      <a:lnTo>
                        <a:pt x="112" y="60"/>
                      </a:lnTo>
                      <a:lnTo>
                        <a:pt x="84" y="88"/>
                      </a:lnTo>
                      <a:lnTo>
                        <a:pt x="56" y="117"/>
                      </a:lnTo>
                      <a:lnTo>
                        <a:pt x="36" y="145"/>
                      </a:lnTo>
                      <a:lnTo>
                        <a:pt x="20" y="181"/>
                      </a:lnTo>
                      <a:lnTo>
                        <a:pt x="8" y="217"/>
                      </a:lnTo>
                      <a:lnTo>
                        <a:pt x="0" y="253"/>
                      </a:lnTo>
                      <a:lnTo>
                        <a:pt x="0" y="329"/>
                      </a:lnTo>
                      <a:lnTo>
                        <a:pt x="8" y="365"/>
                      </a:lnTo>
                      <a:lnTo>
                        <a:pt x="20" y="401"/>
                      </a:lnTo>
                      <a:lnTo>
                        <a:pt x="36" y="433"/>
                      </a:lnTo>
                      <a:lnTo>
                        <a:pt x="56" y="465"/>
                      </a:lnTo>
                      <a:lnTo>
                        <a:pt x="84" y="493"/>
                      </a:lnTo>
                      <a:lnTo>
                        <a:pt x="112" y="521"/>
                      </a:lnTo>
                      <a:lnTo>
                        <a:pt x="140" y="541"/>
                      </a:lnTo>
                      <a:lnTo>
                        <a:pt x="176" y="557"/>
                      </a:lnTo>
                      <a:lnTo>
                        <a:pt x="212" y="569"/>
                      </a:lnTo>
                      <a:lnTo>
                        <a:pt x="248" y="577"/>
                      </a:lnTo>
                      <a:lnTo>
                        <a:pt x="288" y="581"/>
                      </a:lnTo>
                      <a:lnTo>
                        <a:pt x="324" y="577"/>
                      </a:lnTo>
                      <a:lnTo>
                        <a:pt x="360" y="569"/>
                      </a:lnTo>
                      <a:lnTo>
                        <a:pt x="396" y="557"/>
                      </a:lnTo>
                      <a:lnTo>
                        <a:pt x="432" y="541"/>
                      </a:lnTo>
                      <a:lnTo>
                        <a:pt x="460" y="521"/>
                      </a:lnTo>
                      <a:lnTo>
                        <a:pt x="488" y="493"/>
                      </a:lnTo>
                      <a:lnTo>
                        <a:pt x="516" y="465"/>
                      </a:lnTo>
                      <a:lnTo>
                        <a:pt x="536" y="437"/>
                      </a:lnTo>
                      <a:lnTo>
                        <a:pt x="552" y="401"/>
                      </a:lnTo>
                      <a:lnTo>
                        <a:pt x="564" y="365"/>
                      </a:lnTo>
                      <a:lnTo>
                        <a:pt x="572" y="329"/>
                      </a:lnTo>
                      <a:lnTo>
                        <a:pt x="576" y="29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847" name="Group 55"/>
              <p:cNvGrpSpPr>
                <a:grpSpLocks/>
              </p:cNvGrpSpPr>
              <p:nvPr/>
            </p:nvGrpSpPr>
            <p:grpSpPr bwMode="auto">
              <a:xfrm>
                <a:off x="1355" y="1765"/>
                <a:ext cx="661" cy="691"/>
                <a:chOff x="1065" y="1664"/>
                <a:chExt cx="661" cy="691"/>
              </a:xfrm>
            </p:grpSpPr>
            <p:sp>
              <p:nvSpPr>
                <p:cNvPr id="16889" name="Rectangle 56"/>
                <p:cNvSpPr>
                  <a:spLocks noChangeArrowheads="1"/>
                </p:cNvSpPr>
                <p:nvPr/>
              </p:nvSpPr>
              <p:spPr bwMode="auto">
                <a:xfrm>
                  <a:off x="1119" y="1696"/>
                  <a:ext cx="576"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890" name="Rectangle 57"/>
                <p:cNvSpPr>
                  <a:spLocks noChangeArrowheads="1"/>
                </p:cNvSpPr>
                <p:nvPr/>
              </p:nvSpPr>
              <p:spPr bwMode="auto">
                <a:xfrm>
                  <a:off x="1119" y="1696"/>
                  <a:ext cx="576" cy="57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891" name="Line 58"/>
                <p:cNvSpPr>
                  <a:spLocks noChangeShapeType="1"/>
                </p:cNvSpPr>
                <p:nvPr/>
              </p:nvSpPr>
              <p:spPr bwMode="auto">
                <a:xfrm>
                  <a:off x="1119" y="1696"/>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2" name="Line 59"/>
                <p:cNvSpPr>
                  <a:spLocks noChangeShapeType="1"/>
                </p:cNvSpPr>
                <p:nvPr/>
              </p:nvSpPr>
              <p:spPr bwMode="auto">
                <a:xfrm>
                  <a:off x="1119" y="2272"/>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3" name="Line 60"/>
                <p:cNvSpPr>
                  <a:spLocks noChangeShapeType="1"/>
                </p:cNvSpPr>
                <p:nvPr/>
              </p:nvSpPr>
              <p:spPr bwMode="auto">
                <a:xfrm flipV="1">
                  <a:off x="1695"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4" name="Line 61"/>
                <p:cNvSpPr>
                  <a:spLocks noChangeShapeType="1"/>
                </p:cNvSpPr>
                <p:nvPr/>
              </p:nvSpPr>
              <p:spPr bwMode="auto">
                <a:xfrm flipV="1">
                  <a:off x="1119"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5" name="Line 62"/>
                <p:cNvSpPr>
                  <a:spLocks noChangeShapeType="1"/>
                </p:cNvSpPr>
                <p:nvPr/>
              </p:nvSpPr>
              <p:spPr bwMode="auto">
                <a:xfrm>
                  <a:off x="1119" y="2272"/>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6" name="Line 63"/>
                <p:cNvSpPr>
                  <a:spLocks noChangeShapeType="1"/>
                </p:cNvSpPr>
                <p:nvPr/>
              </p:nvSpPr>
              <p:spPr bwMode="auto">
                <a:xfrm flipV="1">
                  <a:off x="1119"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 name="Line 64"/>
                <p:cNvSpPr>
                  <a:spLocks noChangeShapeType="1"/>
                </p:cNvSpPr>
                <p:nvPr/>
              </p:nvSpPr>
              <p:spPr bwMode="auto">
                <a:xfrm flipV="1">
                  <a:off x="1119" y="226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 name="Line 65"/>
                <p:cNvSpPr>
                  <a:spLocks noChangeShapeType="1"/>
                </p:cNvSpPr>
                <p:nvPr/>
              </p:nvSpPr>
              <p:spPr bwMode="auto">
                <a:xfrm>
                  <a:off x="1119" y="169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9" name="Rectangle 66"/>
                <p:cNvSpPr>
                  <a:spLocks noChangeArrowheads="1"/>
                </p:cNvSpPr>
                <p:nvPr/>
              </p:nvSpPr>
              <p:spPr bwMode="auto">
                <a:xfrm>
                  <a:off x="1101" y="2288"/>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00" name="Line 67"/>
                <p:cNvSpPr>
                  <a:spLocks noChangeShapeType="1"/>
                </p:cNvSpPr>
                <p:nvPr/>
              </p:nvSpPr>
              <p:spPr bwMode="auto">
                <a:xfrm flipV="1">
                  <a:off x="1695" y="226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1" name="Line 68"/>
                <p:cNvSpPr>
                  <a:spLocks noChangeShapeType="1"/>
                </p:cNvSpPr>
                <p:nvPr/>
              </p:nvSpPr>
              <p:spPr bwMode="auto">
                <a:xfrm>
                  <a:off x="1695" y="169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2" name="Rectangle 69"/>
                <p:cNvSpPr>
                  <a:spLocks noChangeArrowheads="1"/>
                </p:cNvSpPr>
                <p:nvPr/>
              </p:nvSpPr>
              <p:spPr bwMode="auto">
                <a:xfrm>
                  <a:off x="1695" y="2288"/>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03" name="Line 70"/>
                <p:cNvSpPr>
                  <a:spLocks noChangeShapeType="1"/>
                </p:cNvSpPr>
                <p:nvPr/>
              </p:nvSpPr>
              <p:spPr bwMode="auto">
                <a:xfrm>
                  <a:off x="1119" y="227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4" name="Line 71"/>
                <p:cNvSpPr>
                  <a:spLocks noChangeShapeType="1"/>
                </p:cNvSpPr>
                <p:nvPr/>
              </p:nvSpPr>
              <p:spPr bwMode="auto">
                <a:xfrm flipH="1">
                  <a:off x="1687" y="227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5" name="Rectangle 72"/>
                <p:cNvSpPr>
                  <a:spLocks noChangeArrowheads="1"/>
                </p:cNvSpPr>
                <p:nvPr/>
              </p:nvSpPr>
              <p:spPr bwMode="auto">
                <a:xfrm>
                  <a:off x="1065" y="224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06" name="Line 73"/>
                <p:cNvSpPr>
                  <a:spLocks noChangeShapeType="1"/>
                </p:cNvSpPr>
                <p:nvPr/>
              </p:nvSpPr>
              <p:spPr bwMode="auto">
                <a:xfrm>
                  <a:off x="1119" y="169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7" name="Line 74"/>
                <p:cNvSpPr>
                  <a:spLocks noChangeShapeType="1"/>
                </p:cNvSpPr>
                <p:nvPr/>
              </p:nvSpPr>
              <p:spPr bwMode="auto">
                <a:xfrm flipH="1">
                  <a:off x="1687" y="1696"/>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8" name="Rectangle 75"/>
                <p:cNvSpPr>
                  <a:spLocks noChangeArrowheads="1"/>
                </p:cNvSpPr>
                <p:nvPr/>
              </p:nvSpPr>
              <p:spPr bwMode="auto">
                <a:xfrm>
                  <a:off x="1082" y="1664"/>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909" name="Line 76"/>
                <p:cNvSpPr>
                  <a:spLocks noChangeShapeType="1"/>
                </p:cNvSpPr>
                <p:nvPr/>
              </p:nvSpPr>
              <p:spPr bwMode="auto">
                <a:xfrm>
                  <a:off x="1119" y="1696"/>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0" name="Line 77"/>
                <p:cNvSpPr>
                  <a:spLocks noChangeShapeType="1"/>
                </p:cNvSpPr>
                <p:nvPr/>
              </p:nvSpPr>
              <p:spPr bwMode="auto">
                <a:xfrm>
                  <a:off x="1119" y="2272"/>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1" name="Line 78"/>
                <p:cNvSpPr>
                  <a:spLocks noChangeShapeType="1"/>
                </p:cNvSpPr>
                <p:nvPr/>
              </p:nvSpPr>
              <p:spPr bwMode="auto">
                <a:xfrm flipV="1">
                  <a:off x="1695"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2" name="Line 79"/>
                <p:cNvSpPr>
                  <a:spLocks noChangeShapeType="1"/>
                </p:cNvSpPr>
                <p:nvPr/>
              </p:nvSpPr>
              <p:spPr bwMode="auto">
                <a:xfrm flipV="1">
                  <a:off x="1119"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3" name="Freeform 80"/>
                <p:cNvSpPr>
                  <a:spLocks/>
                </p:cNvSpPr>
                <p:nvPr/>
              </p:nvSpPr>
              <p:spPr bwMode="auto">
                <a:xfrm>
                  <a:off x="1287" y="1908"/>
                  <a:ext cx="232" cy="160"/>
                </a:xfrm>
                <a:custGeom>
                  <a:avLst/>
                  <a:gdLst>
                    <a:gd name="T0" fmla="*/ 232 w 232"/>
                    <a:gd name="T1" fmla="*/ 76 h 160"/>
                    <a:gd name="T2" fmla="*/ 212 w 232"/>
                    <a:gd name="T3" fmla="*/ 20 h 160"/>
                    <a:gd name="T4" fmla="*/ 120 w 232"/>
                    <a:gd name="T5" fmla="*/ 0 h 160"/>
                    <a:gd name="T6" fmla="*/ 40 w 232"/>
                    <a:gd name="T7" fmla="*/ 28 h 160"/>
                    <a:gd name="T8" fmla="*/ 0 w 232"/>
                    <a:gd name="T9" fmla="*/ 76 h 160"/>
                    <a:gd name="T10" fmla="*/ 36 w 232"/>
                    <a:gd name="T11" fmla="*/ 124 h 160"/>
                    <a:gd name="T12" fmla="*/ 120 w 232"/>
                    <a:gd name="T13" fmla="*/ 160 h 160"/>
                    <a:gd name="T14" fmla="*/ 216 w 232"/>
                    <a:gd name="T15" fmla="*/ 132 h 160"/>
                    <a:gd name="T16" fmla="*/ 232 w 232"/>
                    <a:gd name="T17" fmla="*/ 76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 h="160">
                      <a:moveTo>
                        <a:pt x="232" y="76"/>
                      </a:moveTo>
                      <a:lnTo>
                        <a:pt x="212" y="20"/>
                      </a:lnTo>
                      <a:lnTo>
                        <a:pt x="120" y="0"/>
                      </a:lnTo>
                      <a:lnTo>
                        <a:pt x="40" y="28"/>
                      </a:lnTo>
                      <a:lnTo>
                        <a:pt x="0" y="76"/>
                      </a:lnTo>
                      <a:lnTo>
                        <a:pt x="36" y="124"/>
                      </a:lnTo>
                      <a:lnTo>
                        <a:pt x="120" y="160"/>
                      </a:lnTo>
                      <a:lnTo>
                        <a:pt x="216" y="132"/>
                      </a:lnTo>
                      <a:lnTo>
                        <a:pt x="232" y="7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4" name="Freeform 81"/>
                <p:cNvSpPr>
                  <a:spLocks/>
                </p:cNvSpPr>
                <p:nvPr/>
              </p:nvSpPr>
              <p:spPr bwMode="auto">
                <a:xfrm>
                  <a:off x="1295" y="1912"/>
                  <a:ext cx="220" cy="152"/>
                </a:xfrm>
                <a:custGeom>
                  <a:avLst/>
                  <a:gdLst>
                    <a:gd name="T0" fmla="*/ 220 w 220"/>
                    <a:gd name="T1" fmla="*/ 72 h 152"/>
                    <a:gd name="T2" fmla="*/ 200 w 220"/>
                    <a:gd name="T3" fmla="*/ 16 h 152"/>
                    <a:gd name="T4" fmla="*/ 112 w 220"/>
                    <a:gd name="T5" fmla="*/ 0 h 152"/>
                    <a:gd name="T6" fmla="*/ 36 w 220"/>
                    <a:gd name="T7" fmla="*/ 24 h 152"/>
                    <a:gd name="T8" fmla="*/ 0 w 220"/>
                    <a:gd name="T9" fmla="*/ 72 h 152"/>
                    <a:gd name="T10" fmla="*/ 32 w 220"/>
                    <a:gd name="T11" fmla="*/ 116 h 152"/>
                    <a:gd name="T12" fmla="*/ 112 w 220"/>
                    <a:gd name="T13" fmla="*/ 152 h 152"/>
                    <a:gd name="T14" fmla="*/ 204 w 220"/>
                    <a:gd name="T15" fmla="*/ 124 h 152"/>
                    <a:gd name="T16" fmla="*/ 220 w 220"/>
                    <a:gd name="T17" fmla="*/ 72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152">
                      <a:moveTo>
                        <a:pt x="220" y="72"/>
                      </a:moveTo>
                      <a:lnTo>
                        <a:pt x="200" y="16"/>
                      </a:lnTo>
                      <a:lnTo>
                        <a:pt x="112" y="0"/>
                      </a:lnTo>
                      <a:lnTo>
                        <a:pt x="36" y="24"/>
                      </a:lnTo>
                      <a:lnTo>
                        <a:pt x="0" y="72"/>
                      </a:lnTo>
                      <a:lnTo>
                        <a:pt x="32" y="116"/>
                      </a:lnTo>
                      <a:lnTo>
                        <a:pt x="112" y="152"/>
                      </a:lnTo>
                      <a:lnTo>
                        <a:pt x="204" y="124"/>
                      </a:lnTo>
                      <a:lnTo>
                        <a:pt x="220" y="7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5" name="Freeform 82"/>
                <p:cNvSpPr>
                  <a:spLocks/>
                </p:cNvSpPr>
                <p:nvPr/>
              </p:nvSpPr>
              <p:spPr bwMode="auto">
                <a:xfrm>
                  <a:off x="1283" y="1904"/>
                  <a:ext cx="244" cy="168"/>
                </a:xfrm>
                <a:custGeom>
                  <a:avLst/>
                  <a:gdLst>
                    <a:gd name="T0" fmla="*/ 244 w 244"/>
                    <a:gd name="T1" fmla="*/ 80 h 168"/>
                    <a:gd name="T2" fmla="*/ 220 w 244"/>
                    <a:gd name="T3" fmla="*/ 20 h 168"/>
                    <a:gd name="T4" fmla="*/ 124 w 244"/>
                    <a:gd name="T5" fmla="*/ 0 h 168"/>
                    <a:gd name="T6" fmla="*/ 40 w 244"/>
                    <a:gd name="T7" fmla="*/ 28 h 168"/>
                    <a:gd name="T8" fmla="*/ 0 w 244"/>
                    <a:gd name="T9" fmla="*/ 80 h 168"/>
                    <a:gd name="T10" fmla="*/ 36 w 244"/>
                    <a:gd name="T11" fmla="*/ 128 h 168"/>
                    <a:gd name="T12" fmla="*/ 124 w 244"/>
                    <a:gd name="T13" fmla="*/ 168 h 168"/>
                    <a:gd name="T14" fmla="*/ 224 w 244"/>
                    <a:gd name="T15" fmla="*/ 140 h 168"/>
                    <a:gd name="T16" fmla="*/ 244 w 244"/>
                    <a:gd name="T17" fmla="*/ 8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168">
                      <a:moveTo>
                        <a:pt x="244" y="80"/>
                      </a:moveTo>
                      <a:lnTo>
                        <a:pt x="220" y="20"/>
                      </a:lnTo>
                      <a:lnTo>
                        <a:pt x="124" y="0"/>
                      </a:lnTo>
                      <a:lnTo>
                        <a:pt x="40" y="28"/>
                      </a:lnTo>
                      <a:lnTo>
                        <a:pt x="0" y="80"/>
                      </a:lnTo>
                      <a:lnTo>
                        <a:pt x="36" y="128"/>
                      </a:lnTo>
                      <a:lnTo>
                        <a:pt x="124" y="168"/>
                      </a:lnTo>
                      <a:lnTo>
                        <a:pt x="224" y="140"/>
                      </a:lnTo>
                      <a:lnTo>
                        <a:pt x="244" y="8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6" name="Freeform 83"/>
                <p:cNvSpPr>
                  <a:spLocks/>
                </p:cNvSpPr>
                <p:nvPr/>
              </p:nvSpPr>
              <p:spPr bwMode="auto">
                <a:xfrm>
                  <a:off x="1295" y="1912"/>
                  <a:ext cx="220" cy="152"/>
                </a:xfrm>
                <a:custGeom>
                  <a:avLst/>
                  <a:gdLst>
                    <a:gd name="T0" fmla="*/ 220 w 220"/>
                    <a:gd name="T1" fmla="*/ 72 h 152"/>
                    <a:gd name="T2" fmla="*/ 196 w 220"/>
                    <a:gd name="T3" fmla="*/ 20 h 152"/>
                    <a:gd name="T4" fmla="*/ 112 w 220"/>
                    <a:gd name="T5" fmla="*/ 0 h 152"/>
                    <a:gd name="T6" fmla="*/ 32 w 220"/>
                    <a:gd name="T7" fmla="*/ 24 h 152"/>
                    <a:gd name="T8" fmla="*/ 0 w 220"/>
                    <a:gd name="T9" fmla="*/ 72 h 152"/>
                    <a:gd name="T10" fmla="*/ 24 w 220"/>
                    <a:gd name="T11" fmla="*/ 120 h 152"/>
                    <a:gd name="T12" fmla="*/ 112 w 220"/>
                    <a:gd name="T13" fmla="*/ 152 h 152"/>
                    <a:gd name="T14" fmla="*/ 192 w 220"/>
                    <a:gd name="T15" fmla="*/ 120 h 152"/>
                    <a:gd name="T16" fmla="*/ 220 w 220"/>
                    <a:gd name="T17" fmla="*/ 72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152">
                      <a:moveTo>
                        <a:pt x="220" y="72"/>
                      </a:moveTo>
                      <a:lnTo>
                        <a:pt x="196" y="20"/>
                      </a:lnTo>
                      <a:lnTo>
                        <a:pt x="112" y="0"/>
                      </a:lnTo>
                      <a:lnTo>
                        <a:pt x="32" y="24"/>
                      </a:lnTo>
                      <a:lnTo>
                        <a:pt x="0" y="72"/>
                      </a:lnTo>
                      <a:lnTo>
                        <a:pt x="24" y="120"/>
                      </a:lnTo>
                      <a:lnTo>
                        <a:pt x="112" y="152"/>
                      </a:lnTo>
                      <a:lnTo>
                        <a:pt x="192" y="120"/>
                      </a:lnTo>
                      <a:lnTo>
                        <a:pt x="220" y="7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7" name="Line 84"/>
                <p:cNvSpPr>
                  <a:spLocks noChangeShapeType="1"/>
                </p:cNvSpPr>
                <p:nvPr/>
              </p:nvSpPr>
              <p:spPr bwMode="auto">
                <a:xfrm>
                  <a:off x="1119" y="1984"/>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8" name="Line 85"/>
                <p:cNvSpPr>
                  <a:spLocks noChangeShapeType="1"/>
                </p:cNvSpPr>
                <p:nvPr/>
              </p:nvSpPr>
              <p:spPr bwMode="auto">
                <a:xfrm flipV="1">
                  <a:off x="1407"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9" name="Freeform 86"/>
                <p:cNvSpPr>
                  <a:spLocks/>
                </p:cNvSpPr>
                <p:nvPr/>
              </p:nvSpPr>
              <p:spPr bwMode="auto">
                <a:xfrm>
                  <a:off x="1335" y="1912"/>
                  <a:ext cx="144" cy="144"/>
                </a:xfrm>
                <a:custGeom>
                  <a:avLst/>
                  <a:gdLst>
                    <a:gd name="T0" fmla="*/ 144 w 144"/>
                    <a:gd name="T1" fmla="*/ 72 h 144"/>
                    <a:gd name="T2" fmla="*/ 140 w 144"/>
                    <a:gd name="T3" fmla="*/ 60 h 144"/>
                    <a:gd name="T4" fmla="*/ 140 w 144"/>
                    <a:gd name="T5" fmla="*/ 52 h 144"/>
                    <a:gd name="T6" fmla="*/ 136 w 144"/>
                    <a:gd name="T7" fmla="*/ 44 h 144"/>
                    <a:gd name="T8" fmla="*/ 132 w 144"/>
                    <a:gd name="T9" fmla="*/ 36 h 144"/>
                    <a:gd name="T10" fmla="*/ 128 w 144"/>
                    <a:gd name="T11" fmla="*/ 28 h 144"/>
                    <a:gd name="T12" fmla="*/ 120 w 144"/>
                    <a:gd name="T13" fmla="*/ 20 h 144"/>
                    <a:gd name="T14" fmla="*/ 112 w 144"/>
                    <a:gd name="T15" fmla="*/ 12 h 144"/>
                    <a:gd name="T16" fmla="*/ 108 w 144"/>
                    <a:gd name="T17" fmla="*/ 8 h 144"/>
                    <a:gd name="T18" fmla="*/ 96 w 144"/>
                    <a:gd name="T19" fmla="*/ 4 h 144"/>
                    <a:gd name="T20" fmla="*/ 88 w 144"/>
                    <a:gd name="T21" fmla="*/ 0 h 144"/>
                    <a:gd name="T22" fmla="*/ 80 w 144"/>
                    <a:gd name="T23" fmla="*/ 0 h 144"/>
                    <a:gd name="T24" fmla="*/ 72 w 144"/>
                    <a:gd name="T25" fmla="*/ 0 h 144"/>
                    <a:gd name="T26" fmla="*/ 60 w 144"/>
                    <a:gd name="T27" fmla="*/ 0 h 144"/>
                    <a:gd name="T28" fmla="*/ 52 w 144"/>
                    <a:gd name="T29" fmla="*/ 0 h 144"/>
                    <a:gd name="T30" fmla="*/ 44 w 144"/>
                    <a:gd name="T31" fmla="*/ 4 h 144"/>
                    <a:gd name="T32" fmla="*/ 36 w 144"/>
                    <a:gd name="T33" fmla="*/ 8 h 144"/>
                    <a:gd name="T34" fmla="*/ 28 w 144"/>
                    <a:gd name="T35" fmla="*/ 12 h 144"/>
                    <a:gd name="T36" fmla="*/ 20 w 144"/>
                    <a:gd name="T37" fmla="*/ 20 h 144"/>
                    <a:gd name="T38" fmla="*/ 12 w 144"/>
                    <a:gd name="T39" fmla="*/ 28 h 144"/>
                    <a:gd name="T40" fmla="*/ 8 w 144"/>
                    <a:gd name="T41" fmla="*/ 36 h 144"/>
                    <a:gd name="T42" fmla="*/ 4 w 144"/>
                    <a:gd name="T43" fmla="*/ 44 h 144"/>
                    <a:gd name="T44" fmla="*/ 0 w 144"/>
                    <a:gd name="T45" fmla="*/ 52 h 144"/>
                    <a:gd name="T46" fmla="*/ 0 w 144"/>
                    <a:gd name="T47" fmla="*/ 88 h 144"/>
                    <a:gd name="T48" fmla="*/ 4 w 144"/>
                    <a:gd name="T49" fmla="*/ 96 h 144"/>
                    <a:gd name="T50" fmla="*/ 8 w 144"/>
                    <a:gd name="T51" fmla="*/ 108 h 144"/>
                    <a:gd name="T52" fmla="*/ 12 w 144"/>
                    <a:gd name="T53" fmla="*/ 112 h 144"/>
                    <a:gd name="T54" fmla="*/ 20 w 144"/>
                    <a:gd name="T55" fmla="*/ 120 h 144"/>
                    <a:gd name="T56" fmla="*/ 28 w 144"/>
                    <a:gd name="T57" fmla="*/ 128 h 144"/>
                    <a:gd name="T58" fmla="*/ 36 w 144"/>
                    <a:gd name="T59" fmla="*/ 132 h 144"/>
                    <a:gd name="T60" fmla="*/ 44 w 144"/>
                    <a:gd name="T61" fmla="*/ 136 h 144"/>
                    <a:gd name="T62" fmla="*/ 52 w 144"/>
                    <a:gd name="T63" fmla="*/ 140 h 144"/>
                    <a:gd name="T64" fmla="*/ 60 w 144"/>
                    <a:gd name="T65" fmla="*/ 140 h 144"/>
                    <a:gd name="T66" fmla="*/ 72 w 144"/>
                    <a:gd name="T67" fmla="*/ 144 h 144"/>
                    <a:gd name="T68" fmla="*/ 80 w 144"/>
                    <a:gd name="T69" fmla="*/ 140 h 144"/>
                    <a:gd name="T70" fmla="*/ 88 w 144"/>
                    <a:gd name="T71" fmla="*/ 140 h 144"/>
                    <a:gd name="T72" fmla="*/ 96 w 144"/>
                    <a:gd name="T73" fmla="*/ 136 h 144"/>
                    <a:gd name="T74" fmla="*/ 108 w 144"/>
                    <a:gd name="T75" fmla="*/ 132 h 144"/>
                    <a:gd name="T76" fmla="*/ 112 w 144"/>
                    <a:gd name="T77" fmla="*/ 128 h 144"/>
                    <a:gd name="T78" fmla="*/ 120 w 144"/>
                    <a:gd name="T79" fmla="*/ 120 h 144"/>
                    <a:gd name="T80" fmla="*/ 128 w 144"/>
                    <a:gd name="T81" fmla="*/ 112 h 144"/>
                    <a:gd name="T82" fmla="*/ 132 w 144"/>
                    <a:gd name="T83" fmla="*/ 108 h 144"/>
                    <a:gd name="T84" fmla="*/ 136 w 144"/>
                    <a:gd name="T85" fmla="*/ 96 h 144"/>
                    <a:gd name="T86" fmla="*/ 140 w 144"/>
                    <a:gd name="T87" fmla="*/ 88 h 144"/>
                    <a:gd name="T88" fmla="*/ 140 w 144"/>
                    <a:gd name="T89" fmla="*/ 80 h 144"/>
                    <a:gd name="T90" fmla="*/ 144 w 144"/>
                    <a:gd name="T91" fmla="*/ 7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4">
                      <a:moveTo>
                        <a:pt x="144" y="72"/>
                      </a:moveTo>
                      <a:lnTo>
                        <a:pt x="140" y="60"/>
                      </a:lnTo>
                      <a:lnTo>
                        <a:pt x="140" y="52"/>
                      </a:lnTo>
                      <a:lnTo>
                        <a:pt x="136" y="44"/>
                      </a:lnTo>
                      <a:lnTo>
                        <a:pt x="132" y="36"/>
                      </a:lnTo>
                      <a:lnTo>
                        <a:pt x="128" y="28"/>
                      </a:lnTo>
                      <a:lnTo>
                        <a:pt x="120" y="20"/>
                      </a:lnTo>
                      <a:lnTo>
                        <a:pt x="112" y="12"/>
                      </a:lnTo>
                      <a:lnTo>
                        <a:pt x="108" y="8"/>
                      </a:lnTo>
                      <a:lnTo>
                        <a:pt x="96" y="4"/>
                      </a:lnTo>
                      <a:lnTo>
                        <a:pt x="88" y="0"/>
                      </a:lnTo>
                      <a:lnTo>
                        <a:pt x="80" y="0"/>
                      </a:lnTo>
                      <a:lnTo>
                        <a:pt x="72" y="0"/>
                      </a:lnTo>
                      <a:lnTo>
                        <a:pt x="60" y="0"/>
                      </a:lnTo>
                      <a:lnTo>
                        <a:pt x="52" y="0"/>
                      </a:lnTo>
                      <a:lnTo>
                        <a:pt x="44" y="4"/>
                      </a:lnTo>
                      <a:lnTo>
                        <a:pt x="36" y="8"/>
                      </a:lnTo>
                      <a:lnTo>
                        <a:pt x="28" y="12"/>
                      </a:lnTo>
                      <a:lnTo>
                        <a:pt x="20" y="20"/>
                      </a:lnTo>
                      <a:lnTo>
                        <a:pt x="12" y="28"/>
                      </a:lnTo>
                      <a:lnTo>
                        <a:pt x="8" y="36"/>
                      </a:lnTo>
                      <a:lnTo>
                        <a:pt x="4" y="44"/>
                      </a:lnTo>
                      <a:lnTo>
                        <a:pt x="0" y="52"/>
                      </a:lnTo>
                      <a:lnTo>
                        <a:pt x="0" y="88"/>
                      </a:lnTo>
                      <a:lnTo>
                        <a:pt x="4" y="96"/>
                      </a:lnTo>
                      <a:lnTo>
                        <a:pt x="8" y="108"/>
                      </a:lnTo>
                      <a:lnTo>
                        <a:pt x="12" y="112"/>
                      </a:lnTo>
                      <a:lnTo>
                        <a:pt x="20" y="120"/>
                      </a:lnTo>
                      <a:lnTo>
                        <a:pt x="28" y="128"/>
                      </a:lnTo>
                      <a:lnTo>
                        <a:pt x="36" y="132"/>
                      </a:lnTo>
                      <a:lnTo>
                        <a:pt x="44" y="136"/>
                      </a:lnTo>
                      <a:lnTo>
                        <a:pt x="52" y="140"/>
                      </a:lnTo>
                      <a:lnTo>
                        <a:pt x="60" y="140"/>
                      </a:lnTo>
                      <a:lnTo>
                        <a:pt x="72" y="144"/>
                      </a:lnTo>
                      <a:lnTo>
                        <a:pt x="80" y="140"/>
                      </a:lnTo>
                      <a:lnTo>
                        <a:pt x="88" y="140"/>
                      </a:lnTo>
                      <a:lnTo>
                        <a:pt x="96" y="136"/>
                      </a:lnTo>
                      <a:lnTo>
                        <a:pt x="108" y="132"/>
                      </a:lnTo>
                      <a:lnTo>
                        <a:pt x="112" y="128"/>
                      </a:lnTo>
                      <a:lnTo>
                        <a:pt x="120" y="120"/>
                      </a:lnTo>
                      <a:lnTo>
                        <a:pt x="128" y="112"/>
                      </a:lnTo>
                      <a:lnTo>
                        <a:pt x="132" y="108"/>
                      </a:lnTo>
                      <a:lnTo>
                        <a:pt x="136" y="96"/>
                      </a:lnTo>
                      <a:lnTo>
                        <a:pt x="140" y="88"/>
                      </a:lnTo>
                      <a:lnTo>
                        <a:pt x="140" y="80"/>
                      </a:lnTo>
                      <a:lnTo>
                        <a:pt x="144" y="7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0" name="Freeform 87"/>
                <p:cNvSpPr>
                  <a:spLocks/>
                </p:cNvSpPr>
                <p:nvPr/>
              </p:nvSpPr>
              <p:spPr bwMode="auto">
                <a:xfrm>
                  <a:off x="1263" y="1840"/>
                  <a:ext cx="288" cy="288"/>
                </a:xfrm>
                <a:custGeom>
                  <a:avLst/>
                  <a:gdLst>
                    <a:gd name="T0" fmla="*/ 288 w 288"/>
                    <a:gd name="T1" fmla="*/ 144 h 288"/>
                    <a:gd name="T2" fmla="*/ 284 w 288"/>
                    <a:gd name="T3" fmla="*/ 124 h 288"/>
                    <a:gd name="T4" fmla="*/ 280 w 288"/>
                    <a:gd name="T5" fmla="*/ 104 h 288"/>
                    <a:gd name="T6" fmla="*/ 276 w 288"/>
                    <a:gd name="T7" fmla="*/ 88 h 288"/>
                    <a:gd name="T8" fmla="*/ 268 w 288"/>
                    <a:gd name="T9" fmla="*/ 72 h 288"/>
                    <a:gd name="T10" fmla="*/ 256 w 288"/>
                    <a:gd name="T11" fmla="*/ 56 h 288"/>
                    <a:gd name="T12" fmla="*/ 244 w 288"/>
                    <a:gd name="T13" fmla="*/ 40 h 288"/>
                    <a:gd name="T14" fmla="*/ 228 w 288"/>
                    <a:gd name="T15" fmla="*/ 28 h 288"/>
                    <a:gd name="T16" fmla="*/ 216 w 288"/>
                    <a:gd name="T17" fmla="*/ 16 h 288"/>
                    <a:gd name="T18" fmla="*/ 196 w 288"/>
                    <a:gd name="T19" fmla="*/ 8 h 288"/>
                    <a:gd name="T20" fmla="*/ 180 w 288"/>
                    <a:gd name="T21" fmla="*/ 4 h 288"/>
                    <a:gd name="T22" fmla="*/ 160 w 288"/>
                    <a:gd name="T23" fmla="*/ 0 h 288"/>
                    <a:gd name="T24" fmla="*/ 144 w 288"/>
                    <a:gd name="T25" fmla="*/ 0 h 288"/>
                    <a:gd name="T26" fmla="*/ 124 w 288"/>
                    <a:gd name="T27" fmla="*/ 0 h 288"/>
                    <a:gd name="T28" fmla="*/ 104 w 288"/>
                    <a:gd name="T29" fmla="*/ 4 h 288"/>
                    <a:gd name="T30" fmla="*/ 88 w 288"/>
                    <a:gd name="T31" fmla="*/ 8 h 288"/>
                    <a:gd name="T32" fmla="*/ 72 w 288"/>
                    <a:gd name="T33" fmla="*/ 16 h 288"/>
                    <a:gd name="T34" fmla="*/ 56 w 288"/>
                    <a:gd name="T35" fmla="*/ 28 h 288"/>
                    <a:gd name="T36" fmla="*/ 40 w 288"/>
                    <a:gd name="T37" fmla="*/ 40 h 288"/>
                    <a:gd name="T38" fmla="*/ 28 w 288"/>
                    <a:gd name="T39" fmla="*/ 56 h 288"/>
                    <a:gd name="T40" fmla="*/ 16 w 288"/>
                    <a:gd name="T41" fmla="*/ 72 h 288"/>
                    <a:gd name="T42" fmla="*/ 8 w 288"/>
                    <a:gd name="T43" fmla="*/ 88 h 288"/>
                    <a:gd name="T44" fmla="*/ 4 w 288"/>
                    <a:gd name="T45" fmla="*/ 104 h 288"/>
                    <a:gd name="T46" fmla="*/ 0 w 288"/>
                    <a:gd name="T47" fmla="*/ 124 h 288"/>
                    <a:gd name="T48" fmla="*/ 0 w 288"/>
                    <a:gd name="T49" fmla="*/ 160 h 288"/>
                    <a:gd name="T50" fmla="*/ 4 w 288"/>
                    <a:gd name="T51" fmla="*/ 180 h 288"/>
                    <a:gd name="T52" fmla="*/ 8 w 288"/>
                    <a:gd name="T53" fmla="*/ 196 h 288"/>
                    <a:gd name="T54" fmla="*/ 16 w 288"/>
                    <a:gd name="T55" fmla="*/ 216 h 288"/>
                    <a:gd name="T56" fmla="*/ 28 w 288"/>
                    <a:gd name="T57" fmla="*/ 228 h 288"/>
                    <a:gd name="T58" fmla="*/ 40 w 288"/>
                    <a:gd name="T59" fmla="*/ 244 h 288"/>
                    <a:gd name="T60" fmla="*/ 56 w 288"/>
                    <a:gd name="T61" fmla="*/ 256 h 288"/>
                    <a:gd name="T62" fmla="*/ 72 w 288"/>
                    <a:gd name="T63" fmla="*/ 268 h 288"/>
                    <a:gd name="T64" fmla="*/ 88 w 288"/>
                    <a:gd name="T65" fmla="*/ 276 h 288"/>
                    <a:gd name="T66" fmla="*/ 104 w 288"/>
                    <a:gd name="T67" fmla="*/ 280 h 288"/>
                    <a:gd name="T68" fmla="*/ 124 w 288"/>
                    <a:gd name="T69" fmla="*/ 284 h 288"/>
                    <a:gd name="T70" fmla="*/ 144 w 288"/>
                    <a:gd name="T71" fmla="*/ 288 h 288"/>
                    <a:gd name="T72" fmla="*/ 160 w 288"/>
                    <a:gd name="T73" fmla="*/ 284 h 288"/>
                    <a:gd name="T74" fmla="*/ 180 w 288"/>
                    <a:gd name="T75" fmla="*/ 280 h 288"/>
                    <a:gd name="T76" fmla="*/ 196 w 288"/>
                    <a:gd name="T77" fmla="*/ 276 h 288"/>
                    <a:gd name="T78" fmla="*/ 216 w 288"/>
                    <a:gd name="T79" fmla="*/ 268 h 288"/>
                    <a:gd name="T80" fmla="*/ 228 w 288"/>
                    <a:gd name="T81" fmla="*/ 256 h 288"/>
                    <a:gd name="T82" fmla="*/ 244 w 288"/>
                    <a:gd name="T83" fmla="*/ 244 h 288"/>
                    <a:gd name="T84" fmla="*/ 256 w 288"/>
                    <a:gd name="T85" fmla="*/ 228 h 288"/>
                    <a:gd name="T86" fmla="*/ 268 w 288"/>
                    <a:gd name="T87" fmla="*/ 216 h 288"/>
                    <a:gd name="T88" fmla="*/ 276 w 288"/>
                    <a:gd name="T89" fmla="*/ 196 h 288"/>
                    <a:gd name="T90" fmla="*/ 280 w 288"/>
                    <a:gd name="T91" fmla="*/ 180 h 288"/>
                    <a:gd name="T92" fmla="*/ 284 w 288"/>
                    <a:gd name="T93" fmla="*/ 160 h 288"/>
                    <a:gd name="T94" fmla="*/ 288 w 288"/>
                    <a:gd name="T95" fmla="*/ 144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88">
                      <a:moveTo>
                        <a:pt x="288" y="144"/>
                      </a:moveTo>
                      <a:lnTo>
                        <a:pt x="284" y="124"/>
                      </a:lnTo>
                      <a:lnTo>
                        <a:pt x="280" y="104"/>
                      </a:lnTo>
                      <a:lnTo>
                        <a:pt x="276" y="88"/>
                      </a:lnTo>
                      <a:lnTo>
                        <a:pt x="268" y="72"/>
                      </a:lnTo>
                      <a:lnTo>
                        <a:pt x="256" y="56"/>
                      </a:lnTo>
                      <a:lnTo>
                        <a:pt x="244" y="40"/>
                      </a:lnTo>
                      <a:lnTo>
                        <a:pt x="228" y="28"/>
                      </a:lnTo>
                      <a:lnTo>
                        <a:pt x="216" y="16"/>
                      </a:lnTo>
                      <a:lnTo>
                        <a:pt x="196" y="8"/>
                      </a:lnTo>
                      <a:lnTo>
                        <a:pt x="180" y="4"/>
                      </a:lnTo>
                      <a:lnTo>
                        <a:pt x="160" y="0"/>
                      </a:lnTo>
                      <a:lnTo>
                        <a:pt x="144" y="0"/>
                      </a:lnTo>
                      <a:lnTo>
                        <a:pt x="124" y="0"/>
                      </a:lnTo>
                      <a:lnTo>
                        <a:pt x="104" y="4"/>
                      </a:lnTo>
                      <a:lnTo>
                        <a:pt x="88" y="8"/>
                      </a:lnTo>
                      <a:lnTo>
                        <a:pt x="72" y="16"/>
                      </a:lnTo>
                      <a:lnTo>
                        <a:pt x="56" y="28"/>
                      </a:lnTo>
                      <a:lnTo>
                        <a:pt x="40" y="40"/>
                      </a:lnTo>
                      <a:lnTo>
                        <a:pt x="28" y="56"/>
                      </a:lnTo>
                      <a:lnTo>
                        <a:pt x="16" y="72"/>
                      </a:lnTo>
                      <a:lnTo>
                        <a:pt x="8" y="88"/>
                      </a:lnTo>
                      <a:lnTo>
                        <a:pt x="4" y="104"/>
                      </a:lnTo>
                      <a:lnTo>
                        <a:pt x="0" y="124"/>
                      </a:lnTo>
                      <a:lnTo>
                        <a:pt x="0" y="160"/>
                      </a:lnTo>
                      <a:lnTo>
                        <a:pt x="4" y="180"/>
                      </a:lnTo>
                      <a:lnTo>
                        <a:pt x="8" y="196"/>
                      </a:lnTo>
                      <a:lnTo>
                        <a:pt x="16" y="216"/>
                      </a:lnTo>
                      <a:lnTo>
                        <a:pt x="28" y="228"/>
                      </a:lnTo>
                      <a:lnTo>
                        <a:pt x="40" y="244"/>
                      </a:lnTo>
                      <a:lnTo>
                        <a:pt x="56" y="256"/>
                      </a:lnTo>
                      <a:lnTo>
                        <a:pt x="72" y="268"/>
                      </a:lnTo>
                      <a:lnTo>
                        <a:pt x="88" y="276"/>
                      </a:lnTo>
                      <a:lnTo>
                        <a:pt x="104" y="280"/>
                      </a:lnTo>
                      <a:lnTo>
                        <a:pt x="124" y="284"/>
                      </a:lnTo>
                      <a:lnTo>
                        <a:pt x="144" y="288"/>
                      </a:lnTo>
                      <a:lnTo>
                        <a:pt x="160" y="284"/>
                      </a:lnTo>
                      <a:lnTo>
                        <a:pt x="180" y="280"/>
                      </a:lnTo>
                      <a:lnTo>
                        <a:pt x="196" y="276"/>
                      </a:lnTo>
                      <a:lnTo>
                        <a:pt x="216" y="268"/>
                      </a:lnTo>
                      <a:lnTo>
                        <a:pt x="228" y="256"/>
                      </a:lnTo>
                      <a:lnTo>
                        <a:pt x="244" y="244"/>
                      </a:lnTo>
                      <a:lnTo>
                        <a:pt x="256" y="228"/>
                      </a:lnTo>
                      <a:lnTo>
                        <a:pt x="268" y="216"/>
                      </a:lnTo>
                      <a:lnTo>
                        <a:pt x="276" y="196"/>
                      </a:lnTo>
                      <a:lnTo>
                        <a:pt x="280" y="180"/>
                      </a:lnTo>
                      <a:lnTo>
                        <a:pt x="284" y="160"/>
                      </a:lnTo>
                      <a:lnTo>
                        <a:pt x="288" y="14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1" name="Freeform 88"/>
                <p:cNvSpPr>
                  <a:spLocks/>
                </p:cNvSpPr>
                <p:nvPr/>
              </p:nvSpPr>
              <p:spPr bwMode="auto">
                <a:xfrm>
                  <a:off x="1191" y="1768"/>
                  <a:ext cx="432" cy="432"/>
                </a:xfrm>
                <a:custGeom>
                  <a:avLst/>
                  <a:gdLst>
                    <a:gd name="T0" fmla="*/ 432 w 432"/>
                    <a:gd name="T1" fmla="*/ 216 h 432"/>
                    <a:gd name="T2" fmla="*/ 428 w 432"/>
                    <a:gd name="T3" fmla="*/ 184 h 432"/>
                    <a:gd name="T4" fmla="*/ 424 w 432"/>
                    <a:gd name="T5" fmla="*/ 160 h 432"/>
                    <a:gd name="T6" fmla="*/ 412 w 432"/>
                    <a:gd name="T7" fmla="*/ 132 h 432"/>
                    <a:gd name="T8" fmla="*/ 400 w 432"/>
                    <a:gd name="T9" fmla="*/ 108 h 432"/>
                    <a:gd name="T10" fmla="*/ 384 w 432"/>
                    <a:gd name="T11" fmla="*/ 84 h 432"/>
                    <a:gd name="T12" fmla="*/ 368 w 432"/>
                    <a:gd name="T13" fmla="*/ 60 h 432"/>
                    <a:gd name="T14" fmla="*/ 344 w 432"/>
                    <a:gd name="T15" fmla="*/ 44 h 432"/>
                    <a:gd name="T16" fmla="*/ 324 w 432"/>
                    <a:gd name="T17" fmla="*/ 28 h 432"/>
                    <a:gd name="T18" fmla="*/ 296 w 432"/>
                    <a:gd name="T19" fmla="*/ 16 h 432"/>
                    <a:gd name="T20" fmla="*/ 268 w 432"/>
                    <a:gd name="T21" fmla="*/ 4 h 432"/>
                    <a:gd name="T22" fmla="*/ 244 w 432"/>
                    <a:gd name="T23" fmla="*/ 0 h 432"/>
                    <a:gd name="T24" fmla="*/ 216 w 432"/>
                    <a:gd name="T25" fmla="*/ 0 h 432"/>
                    <a:gd name="T26" fmla="*/ 184 w 432"/>
                    <a:gd name="T27" fmla="*/ 0 h 432"/>
                    <a:gd name="T28" fmla="*/ 160 w 432"/>
                    <a:gd name="T29" fmla="*/ 4 h 432"/>
                    <a:gd name="T30" fmla="*/ 132 w 432"/>
                    <a:gd name="T31" fmla="*/ 16 h 432"/>
                    <a:gd name="T32" fmla="*/ 108 w 432"/>
                    <a:gd name="T33" fmla="*/ 28 h 432"/>
                    <a:gd name="T34" fmla="*/ 84 w 432"/>
                    <a:gd name="T35" fmla="*/ 44 h 432"/>
                    <a:gd name="T36" fmla="*/ 60 w 432"/>
                    <a:gd name="T37" fmla="*/ 60 h 432"/>
                    <a:gd name="T38" fmla="*/ 44 w 432"/>
                    <a:gd name="T39" fmla="*/ 84 h 432"/>
                    <a:gd name="T40" fmla="*/ 28 w 432"/>
                    <a:gd name="T41" fmla="*/ 108 h 432"/>
                    <a:gd name="T42" fmla="*/ 16 w 432"/>
                    <a:gd name="T43" fmla="*/ 132 h 432"/>
                    <a:gd name="T44" fmla="*/ 4 w 432"/>
                    <a:gd name="T45" fmla="*/ 160 h 432"/>
                    <a:gd name="T46" fmla="*/ 0 w 432"/>
                    <a:gd name="T47" fmla="*/ 184 h 432"/>
                    <a:gd name="T48" fmla="*/ 0 w 432"/>
                    <a:gd name="T49" fmla="*/ 244 h 432"/>
                    <a:gd name="T50" fmla="*/ 4 w 432"/>
                    <a:gd name="T51" fmla="*/ 268 h 432"/>
                    <a:gd name="T52" fmla="*/ 16 w 432"/>
                    <a:gd name="T53" fmla="*/ 296 h 432"/>
                    <a:gd name="T54" fmla="*/ 28 w 432"/>
                    <a:gd name="T55" fmla="*/ 324 h 432"/>
                    <a:gd name="T56" fmla="*/ 44 w 432"/>
                    <a:gd name="T57" fmla="*/ 344 h 432"/>
                    <a:gd name="T58" fmla="*/ 60 w 432"/>
                    <a:gd name="T59" fmla="*/ 368 h 432"/>
                    <a:gd name="T60" fmla="*/ 84 w 432"/>
                    <a:gd name="T61" fmla="*/ 384 h 432"/>
                    <a:gd name="T62" fmla="*/ 108 w 432"/>
                    <a:gd name="T63" fmla="*/ 400 h 432"/>
                    <a:gd name="T64" fmla="*/ 132 w 432"/>
                    <a:gd name="T65" fmla="*/ 412 h 432"/>
                    <a:gd name="T66" fmla="*/ 160 w 432"/>
                    <a:gd name="T67" fmla="*/ 424 h 432"/>
                    <a:gd name="T68" fmla="*/ 184 w 432"/>
                    <a:gd name="T69" fmla="*/ 428 h 432"/>
                    <a:gd name="T70" fmla="*/ 216 w 432"/>
                    <a:gd name="T71" fmla="*/ 432 h 432"/>
                    <a:gd name="T72" fmla="*/ 244 w 432"/>
                    <a:gd name="T73" fmla="*/ 428 h 432"/>
                    <a:gd name="T74" fmla="*/ 268 w 432"/>
                    <a:gd name="T75" fmla="*/ 424 h 432"/>
                    <a:gd name="T76" fmla="*/ 296 w 432"/>
                    <a:gd name="T77" fmla="*/ 412 h 432"/>
                    <a:gd name="T78" fmla="*/ 324 w 432"/>
                    <a:gd name="T79" fmla="*/ 400 h 432"/>
                    <a:gd name="T80" fmla="*/ 344 w 432"/>
                    <a:gd name="T81" fmla="*/ 384 h 432"/>
                    <a:gd name="T82" fmla="*/ 368 w 432"/>
                    <a:gd name="T83" fmla="*/ 368 h 432"/>
                    <a:gd name="T84" fmla="*/ 384 w 432"/>
                    <a:gd name="T85" fmla="*/ 344 h 432"/>
                    <a:gd name="T86" fmla="*/ 400 w 432"/>
                    <a:gd name="T87" fmla="*/ 324 h 432"/>
                    <a:gd name="T88" fmla="*/ 412 w 432"/>
                    <a:gd name="T89" fmla="*/ 296 h 432"/>
                    <a:gd name="T90" fmla="*/ 424 w 432"/>
                    <a:gd name="T91" fmla="*/ 268 h 432"/>
                    <a:gd name="T92" fmla="*/ 428 w 432"/>
                    <a:gd name="T93" fmla="*/ 244 h 432"/>
                    <a:gd name="T94" fmla="*/ 432 w 432"/>
                    <a:gd name="T95" fmla="*/ 216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2">
                      <a:moveTo>
                        <a:pt x="432" y="216"/>
                      </a:moveTo>
                      <a:lnTo>
                        <a:pt x="428" y="184"/>
                      </a:lnTo>
                      <a:lnTo>
                        <a:pt x="424" y="160"/>
                      </a:lnTo>
                      <a:lnTo>
                        <a:pt x="412" y="132"/>
                      </a:lnTo>
                      <a:lnTo>
                        <a:pt x="400" y="108"/>
                      </a:lnTo>
                      <a:lnTo>
                        <a:pt x="384" y="84"/>
                      </a:lnTo>
                      <a:lnTo>
                        <a:pt x="368" y="60"/>
                      </a:lnTo>
                      <a:lnTo>
                        <a:pt x="344" y="44"/>
                      </a:lnTo>
                      <a:lnTo>
                        <a:pt x="324" y="28"/>
                      </a:lnTo>
                      <a:lnTo>
                        <a:pt x="296" y="16"/>
                      </a:lnTo>
                      <a:lnTo>
                        <a:pt x="268" y="4"/>
                      </a:lnTo>
                      <a:lnTo>
                        <a:pt x="244" y="0"/>
                      </a:lnTo>
                      <a:lnTo>
                        <a:pt x="216" y="0"/>
                      </a:lnTo>
                      <a:lnTo>
                        <a:pt x="184" y="0"/>
                      </a:lnTo>
                      <a:lnTo>
                        <a:pt x="160" y="4"/>
                      </a:lnTo>
                      <a:lnTo>
                        <a:pt x="132" y="16"/>
                      </a:lnTo>
                      <a:lnTo>
                        <a:pt x="108" y="28"/>
                      </a:lnTo>
                      <a:lnTo>
                        <a:pt x="84" y="44"/>
                      </a:lnTo>
                      <a:lnTo>
                        <a:pt x="60" y="60"/>
                      </a:lnTo>
                      <a:lnTo>
                        <a:pt x="44" y="84"/>
                      </a:lnTo>
                      <a:lnTo>
                        <a:pt x="28" y="108"/>
                      </a:lnTo>
                      <a:lnTo>
                        <a:pt x="16" y="132"/>
                      </a:lnTo>
                      <a:lnTo>
                        <a:pt x="4" y="160"/>
                      </a:lnTo>
                      <a:lnTo>
                        <a:pt x="0" y="184"/>
                      </a:lnTo>
                      <a:lnTo>
                        <a:pt x="0" y="244"/>
                      </a:lnTo>
                      <a:lnTo>
                        <a:pt x="4" y="268"/>
                      </a:lnTo>
                      <a:lnTo>
                        <a:pt x="16" y="296"/>
                      </a:lnTo>
                      <a:lnTo>
                        <a:pt x="28" y="324"/>
                      </a:lnTo>
                      <a:lnTo>
                        <a:pt x="44" y="344"/>
                      </a:lnTo>
                      <a:lnTo>
                        <a:pt x="60" y="368"/>
                      </a:lnTo>
                      <a:lnTo>
                        <a:pt x="84" y="384"/>
                      </a:lnTo>
                      <a:lnTo>
                        <a:pt x="108" y="400"/>
                      </a:lnTo>
                      <a:lnTo>
                        <a:pt x="132" y="412"/>
                      </a:lnTo>
                      <a:lnTo>
                        <a:pt x="160" y="424"/>
                      </a:lnTo>
                      <a:lnTo>
                        <a:pt x="184" y="428"/>
                      </a:lnTo>
                      <a:lnTo>
                        <a:pt x="216" y="432"/>
                      </a:lnTo>
                      <a:lnTo>
                        <a:pt x="244" y="428"/>
                      </a:lnTo>
                      <a:lnTo>
                        <a:pt x="268" y="424"/>
                      </a:lnTo>
                      <a:lnTo>
                        <a:pt x="296" y="412"/>
                      </a:lnTo>
                      <a:lnTo>
                        <a:pt x="324" y="400"/>
                      </a:lnTo>
                      <a:lnTo>
                        <a:pt x="344" y="384"/>
                      </a:lnTo>
                      <a:lnTo>
                        <a:pt x="368" y="368"/>
                      </a:lnTo>
                      <a:lnTo>
                        <a:pt x="384" y="344"/>
                      </a:lnTo>
                      <a:lnTo>
                        <a:pt x="400" y="324"/>
                      </a:lnTo>
                      <a:lnTo>
                        <a:pt x="412" y="296"/>
                      </a:lnTo>
                      <a:lnTo>
                        <a:pt x="424" y="268"/>
                      </a:lnTo>
                      <a:lnTo>
                        <a:pt x="428" y="244"/>
                      </a:lnTo>
                      <a:lnTo>
                        <a:pt x="432" y="21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2" name="Freeform 89"/>
                <p:cNvSpPr>
                  <a:spLocks/>
                </p:cNvSpPr>
                <p:nvPr/>
              </p:nvSpPr>
              <p:spPr bwMode="auto">
                <a:xfrm>
                  <a:off x="1119" y="1696"/>
                  <a:ext cx="576" cy="576"/>
                </a:xfrm>
                <a:custGeom>
                  <a:avLst/>
                  <a:gdLst>
                    <a:gd name="T0" fmla="*/ 576 w 576"/>
                    <a:gd name="T1" fmla="*/ 288 h 576"/>
                    <a:gd name="T2" fmla="*/ 572 w 576"/>
                    <a:gd name="T3" fmla="*/ 248 h 576"/>
                    <a:gd name="T4" fmla="*/ 564 w 576"/>
                    <a:gd name="T5" fmla="*/ 212 h 576"/>
                    <a:gd name="T6" fmla="*/ 552 w 576"/>
                    <a:gd name="T7" fmla="*/ 176 h 576"/>
                    <a:gd name="T8" fmla="*/ 536 w 576"/>
                    <a:gd name="T9" fmla="*/ 144 h 576"/>
                    <a:gd name="T10" fmla="*/ 516 w 576"/>
                    <a:gd name="T11" fmla="*/ 112 h 576"/>
                    <a:gd name="T12" fmla="*/ 488 w 576"/>
                    <a:gd name="T13" fmla="*/ 84 h 576"/>
                    <a:gd name="T14" fmla="*/ 460 w 576"/>
                    <a:gd name="T15" fmla="*/ 56 h 576"/>
                    <a:gd name="T16" fmla="*/ 432 w 576"/>
                    <a:gd name="T17" fmla="*/ 36 h 576"/>
                    <a:gd name="T18" fmla="*/ 396 w 576"/>
                    <a:gd name="T19" fmla="*/ 20 h 576"/>
                    <a:gd name="T20" fmla="*/ 360 w 576"/>
                    <a:gd name="T21" fmla="*/ 8 h 576"/>
                    <a:gd name="T22" fmla="*/ 324 w 576"/>
                    <a:gd name="T23" fmla="*/ 0 h 576"/>
                    <a:gd name="T24" fmla="*/ 288 w 576"/>
                    <a:gd name="T25" fmla="*/ 0 h 576"/>
                    <a:gd name="T26" fmla="*/ 248 w 576"/>
                    <a:gd name="T27" fmla="*/ 0 h 576"/>
                    <a:gd name="T28" fmla="*/ 212 w 576"/>
                    <a:gd name="T29" fmla="*/ 8 h 576"/>
                    <a:gd name="T30" fmla="*/ 176 w 576"/>
                    <a:gd name="T31" fmla="*/ 20 h 576"/>
                    <a:gd name="T32" fmla="*/ 144 w 576"/>
                    <a:gd name="T33" fmla="*/ 36 h 576"/>
                    <a:gd name="T34" fmla="*/ 112 w 576"/>
                    <a:gd name="T35" fmla="*/ 56 h 576"/>
                    <a:gd name="T36" fmla="*/ 84 w 576"/>
                    <a:gd name="T37" fmla="*/ 84 h 576"/>
                    <a:gd name="T38" fmla="*/ 56 w 576"/>
                    <a:gd name="T39" fmla="*/ 112 h 576"/>
                    <a:gd name="T40" fmla="*/ 36 w 576"/>
                    <a:gd name="T41" fmla="*/ 144 h 576"/>
                    <a:gd name="T42" fmla="*/ 20 w 576"/>
                    <a:gd name="T43" fmla="*/ 176 h 576"/>
                    <a:gd name="T44" fmla="*/ 8 w 576"/>
                    <a:gd name="T45" fmla="*/ 212 h 576"/>
                    <a:gd name="T46" fmla="*/ 0 w 576"/>
                    <a:gd name="T47" fmla="*/ 248 h 576"/>
                    <a:gd name="T48" fmla="*/ 0 w 576"/>
                    <a:gd name="T49" fmla="*/ 324 h 576"/>
                    <a:gd name="T50" fmla="*/ 8 w 576"/>
                    <a:gd name="T51" fmla="*/ 360 h 576"/>
                    <a:gd name="T52" fmla="*/ 20 w 576"/>
                    <a:gd name="T53" fmla="*/ 396 h 576"/>
                    <a:gd name="T54" fmla="*/ 36 w 576"/>
                    <a:gd name="T55" fmla="*/ 432 h 576"/>
                    <a:gd name="T56" fmla="*/ 56 w 576"/>
                    <a:gd name="T57" fmla="*/ 460 h 576"/>
                    <a:gd name="T58" fmla="*/ 84 w 576"/>
                    <a:gd name="T59" fmla="*/ 488 h 576"/>
                    <a:gd name="T60" fmla="*/ 112 w 576"/>
                    <a:gd name="T61" fmla="*/ 516 h 576"/>
                    <a:gd name="T62" fmla="*/ 140 w 576"/>
                    <a:gd name="T63" fmla="*/ 536 h 576"/>
                    <a:gd name="T64" fmla="*/ 176 w 576"/>
                    <a:gd name="T65" fmla="*/ 552 h 576"/>
                    <a:gd name="T66" fmla="*/ 212 w 576"/>
                    <a:gd name="T67" fmla="*/ 564 h 576"/>
                    <a:gd name="T68" fmla="*/ 248 w 576"/>
                    <a:gd name="T69" fmla="*/ 572 h 576"/>
                    <a:gd name="T70" fmla="*/ 288 w 576"/>
                    <a:gd name="T71" fmla="*/ 576 h 576"/>
                    <a:gd name="T72" fmla="*/ 324 w 576"/>
                    <a:gd name="T73" fmla="*/ 572 h 576"/>
                    <a:gd name="T74" fmla="*/ 360 w 576"/>
                    <a:gd name="T75" fmla="*/ 564 h 576"/>
                    <a:gd name="T76" fmla="*/ 396 w 576"/>
                    <a:gd name="T77" fmla="*/ 552 h 576"/>
                    <a:gd name="T78" fmla="*/ 432 w 576"/>
                    <a:gd name="T79" fmla="*/ 536 h 576"/>
                    <a:gd name="T80" fmla="*/ 460 w 576"/>
                    <a:gd name="T81" fmla="*/ 516 h 576"/>
                    <a:gd name="T82" fmla="*/ 488 w 576"/>
                    <a:gd name="T83" fmla="*/ 488 h 576"/>
                    <a:gd name="T84" fmla="*/ 516 w 576"/>
                    <a:gd name="T85" fmla="*/ 460 h 576"/>
                    <a:gd name="T86" fmla="*/ 536 w 576"/>
                    <a:gd name="T87" fmla="*/ 432 h 576"/>
                    <a:gd name="T88" fmla="*/ 552 w 576"/>
                    <a:gd name="T89" fmla="*/ 396 h 576"/>
                    <a:gd name="T90" fmla="*/ 564 w 576"/>
                    <a:gd name="T91" fmla="*/ 360 h 576"/>
                    <a:gd name="T92" fmla="*/ 572 w 576"/>
                    <a:gd name="T93" fmla="*/ 324 h 576"/>
                    <a:gd name="T94" fmla="*/ 576 w 576"/>
                    <a:gd name="T95" fmla="*/ 288 h 5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576">
                      <a:moveTo>
                        <a:pt x="576" y="288"/>
                      </a:moveTo>
                      <a:lnTo>
                        <a:pt x="572" y="248"/>
                      </a:lnTo>
                      <a:lnTo>
                        <a:pt x="564" y="212"/>
                      </a:lnTo>
                      <a:lnTo>
                        <a:pt x="552" y="176"/>
                      </a:lnTo>
                      <a:lnTo>
                        <a:pt x="536" y="144"/>
                      </a:lnTo>
                      <a:lnTo>
                        <a:pt x="516" y="112"/>
                      </a:lnTo>
                      <a:lnTo>
                        <a:pt x="488" y="84"/>
                      </a:lnTo>
                      <a:lnTo>
                        <a:pt x="460" y="56"/>
                      </a:lnTo>
                      <a:lnTo>
                        <a:pt x="432" y="36"/>
                      </a:lnTo>
                      <a:lnTo>
                        <a:pt x="396" y="20"/>
                      </a:lnTo>
                      <a:lnTo>
                        <a:pt x="360" y="8"/>
                      </a:lnTo>
                      <a:lnTo>
                        <a:pt x="324" y="0"/>
                      </a:lnTo>
                      <a:lnTo>
                        <a:pt x="288" y="0"/>
                      </a:lnTo>
                      <a:lnTo>
                        <a:pt x="248" y="0"/>
                      </a:lnTo>
                      <a:lnTo>
                        <a:pt x="212" y="8"/>
                      </a:lnTo>
                      <a:lnTo>
                        <a:pt x="176" y="20"/>
                      </a:lnTo>
                      <a:lnTo>
                        <a:pt x="144" y="36"/>
                      </a:lnTo>
                      <a:lnTo>
                        <a:pt x="112" y="56"/>
                      </a:lnTo>
                      <a:lnTo>
                        <a:pt x="84" y="84"/>
                      </a:lnTo>
                      <a:lnTo>
                        <a:pt x="56" y="112"/>
                      </a:lnTo>
                      <a:lnTo>
                        <a:pt x="36" y="144"/>
                      </a:lnTo>
                      <a:lnTo>
                        <a:pt x="20" y="176"/>
                      </a:lnTo>
                      <a:lnTo>
                        <a:pt x="8" y="212"/>
                      </a:lnTo>
                      <a:lnTo>
                        <a:pt x="0" y="248"/>
                      </a:lnTo>
                      <a:lnTo>
                        <a:pt x="0" y="324"/>
                      </a:lnTo>
                      <a:lnTo>
                        <a:pt x="8" y="360"/>
                      </a:lnTo>
                      <a:lnTo>
                        <a:pt x="20" y="396"/>
                      </a:lnTo>
                      <a:lnTo>
                        <a:pt x="36" y="432"/>
                      </a:lnTo>
                      <a:lnTo>
                        <a:pt x="56" y="460"/>
                      </a:lnTo>
                      <a:lnTo>
                        <a:pt x="84" y="488"/>
                      </a:lnTo>
                      <a:lnTo>
                        <a:pt x="112" y="516"/>
                      </a:lnTo>
                      <a:lnTo>
                        <a:pt x="140" y="536"/>
                      </a:lnTo>
                      <a:lnTo>
                        <a:pt x="176" y="552"/>
                      </a:lnTo>
                      <a:lnTo>
                        <a:pt x="212" y="564"/>
                      </a:lnTo>
                      <a:lnTo>
                        <a:pt x="248" y="572"/>
                      </a:lnTo>
                      <a:lnTo>
                        <a:pt x="288" y="576"/>
                      </a:lnTo>
                      <a:lnTo>
                        <a:pt x="324" y="572"/>
                      </a:lnTo>
                      <a:lnTo>
                        <a:pt x="360" y="564"/>
                      </a:lnTo>
                      <a:lnTo>
                        <a:pt x="396" y="552"/>
                      </a:lnTo>
                      <a:lnTo>
                        <a:pt x="432" y="536"/>
                      </a:lnTo>
                      <a:lnTo>
                        <a:pt x="460" y="516"/>
                      </a:lnTo>
                      <a:lnTo>
                        <a:pt x="488" y="488"/>
                      </a:lnTo>
                      <a:lnTo>
                        <a:pt x="516" y="460"/>
                      </a:lnTo>
                      <a:lnTo>
                        <a:pt x="536" y="432"/>
                      </a:lnTo>
                      <a:lnTo>
                        <a:pt x="552" y="396"/>
                      </a:lnTo>
                      <a:lnTo>
                        <a:pt x="564" y="360"/>
                      </a:lnTo>
                      <a:lnTo>
                        <a:pt x="572" y="324"/>
                      </a:lnTo>
                      <a:lnTo>
                        <a:pt x="576" y="28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848" name="Group 90"/>
              <p:cNvGrpSpPr>
                <a:grpSpLocks/>
              </p:cNvGrpSpPr>
              <p:nvPr/>
            </p:nvGrpSpPr>
            <p:grpSpPr bwMode="auto">
              <a:xfrm>
                <a:off x="1355" y="2734"/>
                <a:ext cx="661" cy="692"/>
                <a:chOff x="1065" y="2621"/>
                <a:chExt cx="661" cy="692"/>
              </a:xfrm>
            </p:grpSpPr>
            <p:sp>
              <p:nvSpPr>
                <p:cNvPr id="16855" name="Rectangle 91"/>
                <p:cNvSpPr>
                  <a:spLocks noChangeArrowheads="1"/>
                </p:cNvSpPr>
                <p:nvPr/>
              </p:nvSpPr>
              <p:spPr bwMode="auto">
                <a:xfrm>
                  <a:off x="1119" y="2653"/>
                  <a:ext cx="576"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856" name="Rectangle 92"/>
                <p:cNvSpPr>
                  <a:spLocks noChangeArrowheads="1"/>
                </p:cNvSpPr>
                <p:nvPr/>
              </p:nvSpPr>
              <p:spPr bwMode="auto">
                <a:xfrm>
                  <a:off x="1119" y="2653"/>
                  <a:ext cx="576" cy="57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857" name="Line 93"/>
                <p:cNvSpPr>
                  <a:spLocks noChangeShapeType="1"/>
                </p:cNvSpPr>
                <p:nvPr/>
              </p:nvSpPr>
              <p:spPr bwMode="auto">
                <a:xfrm>
                  <a:off x="1119" y="2653"/>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8" name="Line 94"/>
                <p:cNvSpPr>
                  <a:spLocks noChangeShapeType="1"/>
                </p:cNvSpPr>
                <p:nvPr/>
              </p:nvSpPr>
              <p:spPr bwMode="auto">
                <a:xfrm>
                  <a:off x="1119" y="3229"/>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9" name="Line 95"/>
                <p:cNvSpPr>
                  <a:spLocks noChangeShapeType="1"/>
                </p:cNvSpPr>
                <p:nvPr/>
              </p:nvSpPr>
              <p:spPr bwMode="auto">
                <a:xfrm flipV="1">
                  <a:off x="1695"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0" name="Line 96"/>
                <p:cNvSpPr>
                  <a:spLocks noChangeShapeType="1"/>
                </p:cNvSpPr>
                <p:nvPr/>
              </p:nvSpPr>
              <p:spPr bwMode="auto">
                <a:xfrm flipV="1">
                  <a:off x="1119"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1" name="Line 97"/>
                <p:cNvSpPr>
                  <a:spLocks noChangeShapeType="1"/>
                </p:cNvSpPr>
                <p:nvPr/>
              </p:nvSpPr>
              <p:spPr bwMode="auto">
                <a:xfrm>
                  <a:off x="1119" y="3229"/>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2" name="Line 98"/>
                <p:cNvSpPr>
                  <a:spLocks noChangeShapeType="1"/>
                </p:cNvSpPr>
                <p:nvPr/>
              </p:nvSpPr>
              <p:spPr bwMode="auto">
                <a:xfrm flipV="1">
                  <a:off x="1119"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3" name="Line 99"/>
                <p:cNvSpPr>
                  <a:spLocks noChangeShapeType="1"/>
                </p:cNvSpPr>
                <p:nvPr/>
              </p:nvSpPr>
              <p:spPr bwMode="auto">
                <a:xfrm flipV="1">
                  <a:off x="1119" y="322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4" name="Line 100"/>
                <p:cNvSpPr>
                  <a:spLocks noChangeShapeType="1"/>
                </p:cNvSpPr>
                <p:nvPr/>
              </p:nvSpPr>
              <p:spPr bwMode="auto">
                <a:xfrm>
                  <a:off x="1119" y="26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5" name="Rectangle 101"/>
                <p:cNvSpPr>
                  <a:spLocks noChangeArrowheads="1"/>
                </p:cNvSpPr>
                <p:nvPr/>
              </p:nvSpPr>
              <p:spPr bwMode="auto">
                <a:xfrm>
                  <a:off x="1101" y="3246"/>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66" name="Line 102"/>
                <p:cNvSpPr>
                  <a:spLocks noChangeShapeType="1"/>
                </p:cNvSpPr>
                <p:nvPr/>
              </p:nvSpPr>
              <p:spPr bwMode="auto">
                <a:xfrm flipV="1">
                  <a:off x="1695" y="322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7" name="Line 103"/>
                <p:cNvSpPr>
                  <a:spLocks noChangeShapeType="1"/>
                </p:cNvSpPr>
                <p:nvPr/>
              </p:nvSpPr>
              <p:spPr bwMode="auto">
                <a:xfrm>
                  <a:off x="1695" y="26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8" name="Rectangle 104"/>
                <p:cNvSpPr>
                  <a:spLocks noChangeArrowheads="1"/>
                </p:cNvSpPr>
                <p:nvPr/>
              </p:nvSpPr>
              <p:spPr bwMode="auto">
                <a:xfrm>
                  <a:off x="1695" y="3246"/>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69" name="Line 105"/>
                <p:cNvSpPr>
                  <a:spLocks noChangeShapeType="1"/>
                </p:cNvSpPr>
                <p:nvPr/>
              </p:nvSpPr>
              <p:spPr bwMode="auto">
                <a:xfrm>
                  <a:off x="1119" y="322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0" name="Line 106"/>
                <p:cNvSpPr>
                  <a:spLocks noChangeShapeType="1"/>
                </p:cNvSpPr>
                <p:nvPr/>
              </p:nvSpPr>
              <p:spPr bwMode="auto">
                <a:xfrm flipH="1">
                  <a:off x="1687" y="322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1" name="Rectangle 107"/>
                <p:cNvSpPr>
                  <a:spLocks noChangeArrowheads="1"/>
                </p:cNvSpPr>
                <p:nvPr/>
              </p:nvSpPr>
              <p:spPr bwMode="auto">
                <a:xfrm>
                  <a:off x="1065" y="3197"/>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72" name="Line 108"/>
                <p:cNvSpPr>
                  <a:spLocks noChangeShapeType="1"/>
                </p:cNvSpPr>
                <p:nvPr/>
              </p:nvSpPr>
              <p:spPr bwMode="auto">
                <a:xfrm>
                  <a:off x="1119" y="26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3" name="Line 109"/>
                <p:cNvSpPr>
                  <a:spLocks noChangeShapeType="1"/>
                </p:cNvSpPr>
                <p:nvPr/>
              </p:nvSpPr>
              <p:spPr bwMode="auto">
                <a:xfrm flipH="1">
                  <a:off x="1687" y="2653"/>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4" name="Rectangle 110"/>
                <p:cNvSpPr>
                  <a:spLocks noChangeArrowheads="1"/>
                </p:cNvSpPr>
                <p:nvPr/>
              </p:nvSpPr>
              <p:spPr bwMode="auto">
                <a:xfrm>
                  <a:off x="1082" y="2621"/>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75" name="Line 111"/>
                <p:cNvSpPr>
                  <a:spLocks noChangeShapeType="1"/>
                </p:cNvSpPr>
                <p:nvPr/>
              </p:nvSpPr>
              <p:spPr bwMode="auto">
                <a:xfrm>
                  <a:off x="1119" y="2653"/>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6" name="Line 112"/>
                <p:cNvSpPr>
                  <a:spLocks noChangeShapeType="1"/>
                </p:cNvSpPr>
                <p:nvPr/>
              </p:nvSpPr>
              <p:spPr bwMode="auto">
                <a:xfrm>
                  <a:off x="1119" y="3229"/>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7" name="Line 113"/>
                <p:cNvSpPr>
                  <a:spLocks noChangeShapeType="1"/>
                </p:cNvSpPr>
                <p:nvPr/>
              </p:nvSpPr>
              <p:spPr bwMode="auto">
                <a:xfrm flipV="1">
                  <a:off x="1695"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8" name="Line 114"/>
                <p:cNvSpPr>
                  <a:spLocks noChangeShapeType="1"/>
                </p:cNvSpPr>
                <p:nvPr/>
              </p:nvSpPr>
              <p:spPr bwMode="auto">
                <a:xfrm flipV="1">
                  <a:off x="1119"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9" name="Freeform 115"/>
                <p:cNvSpPr>
                  <a:spLocks/>
                </p:cNvSpPr>
                <p:nvPr/>
              </p:nvSpPr>
              <p:spPr bwMode="auto">
                <a:xfrm>
                  <a:off x="1259" y="2733"/>
                  <a:ext cx="264" cy="424"/>
                </a:xfrm>
                <a:custGeom>
                  <a:avLst/>
                  <a:gdLst>
                    <a:gd name="T0" fmla="*/ 264 w 264"/>
                    <a:gd name="T1" fmla="*/ 208 h 424"/>
                    <a:gd name="T2" fmla="*/ 256 w 264"/>
                    <a:gd name="T3" fmla="*/ 96 h 424"/>
                    <a:gd name="T4" fmla="*/ 148 w 264"/>
                    <a:gd name="T5" fmla="*/ 0 h 424"/>
                    <a:gd name="T6" fmla="*/ 52 w 264"/>
                    <a:gd name="T7" fmla="*/ 112 h 424"/>
                    <a:gd name="T8" fmla="*/ 32 w 264"/>
                    <a:gd name="T9" fmla="*/ 208 h 424"/>
                    <a:gd name="T10" fmla="*/ 0 w 264"/>
                    <a:gd name="T11" fmla="*/ 352 h 424"/>
                    <a:gd name="T12" fmla="*/ 148 w 264"/>
                    <a:gd name="T13" fmla="*/ 424 h 424"/>
                    <a:gd name="T14" fmla="*/ 244 w 264"/>
                    <a:gd name="T15" fmla="*/ 304 h 424"/>
                    <a:gd name="T16" fmla="*/ 264 w 264"/>
                    <a:gd name="T17" fmla="*/ 208 h 4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 h="424">
                      <a:moveTo>
                        <a:pt x="264" y="208"/>
                      </a:moveTo>
                      <a:lnTo>
                        <a:pt x="256" y="96"/>
                      </a:lnTo>
                      <a:lnTo>
                        <a:pt x="148" y="0"/>
                      </a:lnTo>
                      <a:lnTo>
                        <a:pt x="52" y="112"/>
                      </a:lnTo>
                      <a:lnTo>
                        <a:pt x="32" y="208"/>
                      </a:lnTo>
                      <a:lnTo>
                        <a:pt x="0" y="352"/>
                      </a:lnTo>
                      <a:lnTo>
                        <a:pt x="148" y="424"/>
                      </a:lnTo>
                      <a:lnTo>
                        <a:pt x="244" y="304"/>
                      </a:lnTo>
                      <a:lnTo>
                        <a:pt x="264"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0" name="Freeform 116"/>
                <p:cNvSpPr>
                  <a:spLocks/>
                </p:cNvSpPr>
                <p:nvPr/>
              </p:nvSpPr>
              <p:spPr bwMode="auto">
                <a:xfrm>
                  <a:off x="1267" y="2741"/>
                  <a:ext cx="252" cy="404"/>
                </a:xfrm>
                <a:custGeom>
                  <a:avLst/>
                  <a:gdLst>
                    <a:gd name="T0" fmla="*/ 252 w 252"/>
                    <a:gd name="T1" fmla="*/ 200 h 404"/>
                    <a:gd name="T2" fmla="*/ 244 w 252"/>
                    <a:gd name="T3" fmla="*/ 92 h 404"/>
                    <a:gd name="T4" fmla="*/ 140 w 252"/>
                    <a:gd name="T5" fmla="*/ 0 h 404"/>
                    <a:gd name="T6" fmla="*/ 48 w 252"/>
                    <a:gd name="T7" fmla="*/ 108 h 404"/>
                    <a:gd name="T8" fmla="*/ 28 w 252"/>
                    <a:gd name="T9" fmla="*/ 200 h 404"/>
                    <a:gd name="T10" fmla="*/ 0 w 252"/>
                    <a:gd name="T11" fmla="*/ 336 h 404"/>
                    <a:gd name="T12" fmla="*/ 140 w 252"/>
                    <a:gd name="T13" fmla="*/ 404 h 404"/>
                    <a:gd name="T14" fmla="*/ 228 w 252"/>
                    <a:gd name="T15" fmla="*/ 288 h 404"/>
                    <a:gd name="T16" fmla="*/ 252 w 252"/>
                    <a:gd name="T17" fmla="*/ 200 h 4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 h="404">
                      <a:moveTo>
                        <a:pt x="252" y="200"/>
                      </a:moveTo>
                      <a:lnTo>
                        <a:pt x="244" y="92"/>
                      </a:lnTo>
                      <a:lnTo>
                        <a:pt x="140" y="0"/>
                      </a:lnTo>
                      <a:lnTo>
                        <a:pt x="48" y="108"/>
                      </a:lnTo>
                      <a:lnTo>
                        <a:pt x="28" y="200"/>
                      </a:lnTo>
                      <a:lnTo>
                        <a:pt x="0" y="336"/>
                      </a:lnTo>
                      <a:lnTo>
                        <a:pt x="140" y="404"/>
                      </a:lnTo>
                      <a:lnTo>
                        <a:pt x="228" y="288"/>
                      </a:lnTo>
                      <a:lnTo>
                        <a:pt x="252" y="20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1" name="Freeform 117"/>
                <p:cNvSpPr>
                  <a:spLocks/>
                </p:cNvSpPr>
                <p:nvPr/>
              </p:nvSpPr>
              <p:spPr bwMode="auto">
                <a:xfrm>
                  <a:off x="1251" y="2721"/>
                  <a:ext cx="280" cy="448"/>
                </a:xfrm>
                <a:custGeom>
                  <a:avLst/>
                  <a:gdLst>
                    <a:gd name="T0" fmla="*/ 280 w 280"/>
                    <a:gd name="T1" fmla="*/ 220 h 448"/>
                    <a:gd name="T2" fmla="*/ 272 w 280"/>
                    <a:gd name="T3" fmla="*/ 100 h 448"/>
                    <a:gd name="T4" fmla="*/ 156 w 280"/>
                    <a:gd name="T5" fmla="*/ 0 h 448"/>
                    <a:gd name="T6" fmla="*/ 52 w 280"/>
                    <a:gd name="T7" fmla="*/ 116 h 448"/>
                    <a:gd name="T8" fmla="*/ 32 w 280"/>
                    <a:gd name="T9" fmla="*/ 220 h 448"/>
                    <a:gd name="T10" fmla="*/ 0 w 280"/>
                    <a:gd name="T11" fmla="*/ 372 h 448"/>
                    <a:gd name="T12" fmla="*/ 156 w 280"/>
                    <a:gd name="T13" fmla="*/ 448 h 448"/>
                    <a:gd name="T14" fmla="*/ 256 w 280"/>
                    <a:gd name="T15" fmla="*/ 320 h 448"/>
                    <a:gd name="T16" fmla="*/ 280 w 280"/>
                    <a:gd name="T17" fmla="*/ 22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0" h="448">
                      <a:moveTo>
                        <a:pt x="280" y="220"/>
                      </a:moveTo>
                      <a:lnTo>
                        <a:pt x="272" y="100"/>
                      </a:lnTo>
                      <a:lnTo>
                        <a:pt x="156" y="0"/>
                      </a:lnTo>
                      <a:lnTo>
                        <a:pt x="52" y="116"/>
                      </a:lnTo>
                      <a:lnTo>
                        <a:pt x="32" y="220"/>
                      </a:lnTo>
                      <a:lnTo>
                        <a:pt x="0" y="372"/>
                      </a:lnTo>
                      <a:lnTo>
                        <a:pt x="156" y="448"/>
                      </a:lnTo>
                      <a:lnTo>
                        <a:pt x="256" y="320"/>
                      </a:lnTo>
                      <a:lnTo>
                        <a:pt x="280" y="22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2" name="Freeform 118"/>
                <p:cNvSpPr>
                  <a:spLocks/>
                </p:cNvSpPr>
                <p:nvPr/>
              </p:nvSpPr>
              <p:spPr bwMode="auto">
                <a:xfrm>
                  <a:off x="1283" y="2745"/>
                  <a:ext cx="244" cy="388"/>
                </a:xfrm>
                <a:custGeom>
                  <a:avLst/>
                  <a:gdLst>
                    <a:gd name="T0" fmla="*/ 232 w 244"/>
                    <a:gd name="T1" fmla="*/ 196 h 388"/>
                    <a:gd name="T2" fmla="*/ 244 w 244"/>
                    <a:gd name="T3" fmla="*/ 72 h 388"/>
                    <a:gd name="T4" fmla="*/ 124 w 244"/>
                    <a:gd name="T5" fmla="*/ 0 h 388"/>
                    <a:gd name="T6" fmla="*/ 40 w 244"/>
                    <a:gd name="T7" fmla="*/ 112 h 388"/>
                    <a:gd name="T8" fmla="*/ 12 w 244"/>
                    <a:gd name="T9" fmla="*/ 196 h 388"/>
                    <a:gd name="T10" fmla="*/ 0 w 244"/>
                    <a:gd name="T11" fmla="*/ 316 h 388"/>
                    <a:gd name="T12" fmla="*/ 124 w 244"/>
                    <a:gd name="T13" fmla="*/ 388 h 388"/>
                    <a:gd name="T14" fmla="*/ 204 w 244"/>
                    <a:gd name="T15" fmla="*/ 276 h 388"/>
                    <a:gd name="T16" fmla="*/ 232 w 244"/>
                    <a:gd name="T17" fmla="*/ 196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4" h="388">
                      <a:moveTo>
                        <a:pt x="232" y="196"/>
                      </a:moveTo>
                      <a:lnTo>
                        <a:pt x="244" y="72"/>
                      </a:lnTo>
                      <a:lnTo>
                        <a:pt x="124" y="0"/>
                      </a:lnTo>
                      <a:lnTo>
                        <a:pt x="40" y="112"/>
                      </a:lnTo>
                      <a:lnTo>
                        <a:pt x="12" y="196"/>
                      </a:lnTo>
                      <a:lnTo>
                        <a:pt x="0" y="316"/>
                      </a:lnTo>
                      <a:lnTo>
                        <a:pt x="124" y="388"/>
                      </a:lnTo>
                      <a:lnTo>
                        <a:pt x="204" y="276"/>
                      </a:lnTo>
                      <a:lnTo>
                        <a:pt x="232" y="19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3" name="Line 119"/>
                <p:cNvSpPr>
                  <a:spLocks noChangeShapeType="1"/>
                </p:cNvSpPr>
                <p:nvPr/>
              </p:nvSpPr>
              <p:spPr bwMode="auto">
                <a:xfrm>
                  <a:off x="1119" y="2941"/>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4" name="Line 120"/>
                <p:cNvSpPr>
                  <a:spLocks noChangeShapeType="1"/>
                </p:cNvSpPr>
                <p:nvPr/>
              </p:nvSpPr>
              <p:spPr bwMode="auto">
                <a:xfrm flipV="1">
                  <a:off x="1407"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5" name="Freeform 121"/>
                <p:cNvSpPr>
                  <a:spLocks/>
                </p:cNvSpPr>
                <p:nvPr/>
              </p:nvSpPr>
              <p:spPr bwMode="auto">
                <a:xfrm>
                  <a:off x="1335" y="2869"/>
                  <a:ext cx="144" cy="144"/>
                </a:xfrm>
                <a:custGeom>
                  <a:avLst/>
                  <a:gdLst>
                    <a:gd name="T0" fmla="*/ 144 w 144"/>
                    <a:gd name="T1" fmla="*/ 72 h 144"/>
                    <a:gd name="T2" fmla="*/ 140 w 144"/>
                    <a:gd name="T3" fmla="*/ 60 h 144"/>
                    <a:gd name="T4" fmla="*/ 140 w 144"/>
                    <a:gd name="T5" fmla="*/ 52 h 144"/>
                    <a:gd name="T6" fmla="*/ 136 w 144"/>
                    <a:gd name="T7" fmla="*/ 44 h 144"/>
                    <a:gd name="T8" fmla="*/ 132 w 144"/>
                    <a:gd name="T9" fmla="*/ 36 h 144"/>
                    <a:gd name="T10" fmla="*/ 128 w 144"/>
                    <a:gd name="T11" fmla="*/ 28 h 144"/>
                    <a:gd name="T12" fmla="*/ 120 w 144"/>
                    <a:gd name="T13" fmla="*/ 20 h 144"/>
                    <a:gd name="T14" fmla="*/ 112 w 144"/>
                    <a:gd name="T15" fmla="*/ 12 h 144"/>
                    <a:gd name="T16" fmla="*/ 108 w 144"/>
                    <a:gd name="T17" fmla="*/ 8 h 144"/>
                    <a:gd name="T18" fmla="*/ 96 w 144"/>
                    <a:gd name="T19" fmla="*/ 4 h 144"/>
                    <a:gd name="T20" fmla="*/ 88 w 144"/>
                    <a:gd name="T21" fmla="*/ 0 h 144"/>
                    <a:gd name="T22" fmla="*/ 80 w 144"/>
                    <a:gd name="T23" fmla="*/ 0 h 144"/>
                    <a:gd name="T24" fmla="*/ 72 w 144"/>
                    <a:gd name="T25" fmla="*/ 0 h 144"/>
                    <a:gd name="T26" fmla="*/ 60 w 144"/>
                    <a:gd name="T27" fmla="*/ 0 h 144"/>
                    <a:gd name="T28" fmla="*/ 52 w 144"/>
                    <a:gd name="T29" fmla="*/ 0 h 144"/>
                    <a:gd name="T30" fmla="*/ 44 w 144"/>
                    <a:gd name="T31" fmla="*/ 4 h 144"/>
                    <a:gd name="T32" fmla="*/ 36 w 144"/>
                    <a:gd name="T33" fmla="*/ 8 h 144"/>
                    <a:gd name="T34" fmla="*/ 28 w 144"/>
                    <a:gd name="T35" fmla="*/ 12 h 144"/>
                    <a:gd name="T36" fmla="*/ 20 w 144"/>
                    <a:gd name="T37" fmla="*/ 20 h 144"/>
                    <a:gd name="T38" fmla="*/ 12 w 144"/>
                    <a:gd name="T39" fmla="*/ 28 h 144"/>
                    <a:gd name="T40" fmla="*/ 8 w 144"/>
                    <a:gd name="T41" fmla="*/ 36 h 144"/>
                    <a:gd name="T42" fmla="*/ 4 w 144"/>
                    <a:gd name="T43" fmla="*/ 44 h 144"/>
                    <a:gd name="T44" fmla="*/ 0 w 144"/>
                    <a:gd name="T45" fmla="*/ 52 h 144"/>
                    <a:gd name="T46" fmla="*/ 0 w 144"/>
                    <a:gd name="T47" fmla="*/ 88 h 144"/>
                    <a:gd name="T48" fmla="*/ 4 w 144"/>
                    <a:gd name="T49" fmla="*/ 96 h 144"/>
                    <a:gd name="T50" fmla="*/ 8 w 144"/>
                    <a:gd name="T51" fmla="*/ 108 h 144"/>
                    <a:gd name="T52" fmla="*/ 12 w 144"/>
                    <a:gd name="T53" fmla="*/ 112 h 144"/>
                    <a:gd name="T54" fmla="*/ 20 w 144"/>
                    <a:gd name="T55" fmla="*/ 120 h 144"/>
                    <a:gd name="T56" fmla="*/ 28 w 144"/>
                    <a:gd name="T57" fmla="*/ 128 h 144"/>
                    <a:gd name="T58" fmla="*/ 36 w 144"/>
                    <a:gd name="T59" fmla="*/ 132 h 144"/>
                    <a:gd name="T60" fmla="*/ 44 w 144"/>
                    <a:gd name="T61" fmla="*/ 136 h 144"/>
                    <a:gd name="T62" fmla="*/ 52 w 144"/>
                    <a:gd name="T63" fmla="*/ 140 h 144"/>
                    <a:gd name="T64" fmla="*/ 60 w 144"/>
                    <a:gd name="T65" fmla="*/ 140 h 144"/>
                    <a:gd name="T66" fmla="*/ 72 w 144"/>
                    <a:gd name="T67" fmla="*/ 144 h 144"/>
                    <a:gd name="T68" fmla="*/ 80 w 144"/>
                    <a:gd name="T69" fmla="*/ 140 h 144"/>
                    <a:gd name="T70" fmla="*/ 88 w 144"/>
                    <a:gd name="T71" fmla="*/ 140 h 144"/>
                    <a:gd name="T72" fmla="*/ 96 w 144"/>
                    <a:gd name="T73" fmla="*/ 136 h 144"/>
                    <a:gd name="T74" fmla="*/ 108 w 144"/>
                    <a:gd name="T75" fmla="*/ 132 h 144"/>
                    <a:gd name="T76" fmla="*/ 112 w 144"/>
                    <a:gd name="T77" fmla="*/ 128 h 144"/>
                    <a:gd name="T78" fmla="*/ 120 w 144"/>
                    <a:gd name="T79" fmla="*/ 120 h 144"/>
                    <a:gd name="T80" fmla="*/ 128 w 144"/>
                    <a:gd name="T81" fmla="*/ 112 h 144"/>
                    <a:gd name="T82" fmla="*/ 132 w 144"/>
                    <a:gd name="T83" fmla="*/ 108 h 144"/>
                    <a:gd name="T84" fmla="*/ 136 w 144"/>
                    <a:gd name="T85" fmla="*/ 96 h 144"/>
                    <a:gd name="T86" fmla="*/ 140 w 144"/>
                    <a:gd name="T87" fmla="*/ 88 h 144"/>
                    <a:gd name="T88" fmla="*/ 140 w 144"/>
                    <a:gd name="T89" fmla="*/ 80 h 144"/>
                    <a:gd name="T90" fmla="*/ 144 w 144"/>
                    <a:gd name="T91" fmla="*/ 7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4">
                      <a:moveTo>
                        <a:pt x="144" y="72"/>
                      </a:moveTo>
                      <a:lnTo>
                        <a:pt x="140" y="60"/>
                      </a:lnTo>
                      <a:lnTo>
                        <a:pt x="140" y="52"/>
                      </a:lnTo>
                      <a:lnTo>
                        <a:pt x="136" y="44"/>
                      </a:lnTo>
                      <a:lnTo>
                        <a:pt x="132" y="36"/>
                      </a:lnTo>
                      <a:lnTo>
                        <a:pt x="128" y="28"/>
                      </a:lnTo>
                      <a:lnTo>
                        <a:pt x="120" y="20"/>
                      </a:lnTo>
                      <a:lnTo>
                        <a:pt x="112" y="12"/>
                      </a:lnTo>
                      <a:lnTo>
                        <a:pt x="108" y="8"/>
                      </a:lnTo>
                      <a:lnTo>
                        <a:pt x="96" y="4"/>
                      </a:lnTo>
                      <a:lnTo>
                        <a:pt x="88" y="0"/>
                      </a:lnTo>
                      <a:lnTo>
                        <a:pt x="80" y="0"/>
                      </a:lnTo>
                      <a:lnTo>
                        <a:pt x="72" y="0"/>
                      </a:lnTo>
                      <a:lnTo>
                        <a:pt x="60" y="0"/>
                      </a:lnTo>
                      <a:lnTo>
                        <a:pt x="52" y="0"/>
                      </a:lnTo>
                      <a:lnTo>
                        <a:pt x="44" y="4"/>
                      </a:lnTo>
                      <a:lnTo>
                        <a:pt x="36" y="8"/>
                      </a:lnTo>
                      <a:lnTo>
                        <a:pt x="28" y="12"/>
                      </a:lnTo>
                      <a:lnTo>
                        <a:pt x="20" y="20"/>
                      </a:lnTo>
                      <a:lnTo>
                        <a:pt x="12" y="28"/>
                      </a:lnTo>
                      <a:lnTo>
                        <a:pt x="8" y="36"/>
                      </a:lnTo>
                      <a:lnTo>
                        <a:pt x="4" y="44"/>
                      </a:lnTo>
                      <a:lnTo>
                        <a:pt x="0" y="52"/>
                      </a:lnTo>
                      <a:lnTo>
                        <a:pt x="0" y="88"/>
                      </a:lnTo>
                      <a:lnTo>
                        <a:pt x="4" y="96"/>
                      </a:lnTo>
                      <a:lnTo>
                        <a:pt x="8" y="108"/>
                      </a:lnTo>
                      <a:lnTo>
                        <a:pt x="12" y="112"/>
                      </a:lnTo>
                      <a:lnTo>
                        <a:pt x="20" y="120"/>
                      </a:lnTo>
                      <a:lnTo>
                        <a:pt x="28" y="128"/>
                      </a:lnTo>
                      <a:lnTo>
                        <a:pt x="36" y="132"/>
                      </a:lnTo>
                      <a:lnTo>
                        <a:pt x="44" y="136"/>
                      </a:lnTo>
                      <a:lnTo>
                        <a:pt x="52" y="140"/>
                      </a:lnTo>
                      <a:lnTo>
                        <a:pt x="60" y="140"/>
                      </a:lnTo>
                      <a:lnTo>
                        <a:pt x="72" y="144"/>
                      </a:lnTo>
                      <a:lnTo>
                        <a:pt x="80" y="140"/>
                      </a:lnTo>
                      <a:lnTo>
                        <a:pt x="88" y="140"/>
                      </a:lnTo>
                      <a:lnTo>
                        <a:pt x="96" y="136"/>
                      </a:lnTo>
                      <a:lnTo>
                        <a:pt x="108" y="132"/>
                      </a:lnTo>
                      <a:lnTo>
                        <a:pt x="112" y="128"/>
                      </a:lnTo>
                      <a:lnTo>
                        <a:pt x="120" y="120"/>
                      </a:lnTo>
                      <a:lnTo>
                        <a:pt x="128" y="112"/>
                      </a:lnTo>
                      <a:lnTo>
                        <a:pt x="132" y="108"/>
                      </a:lnTo>
                      <a:lnTo>
                        <a:pt x="136" y="96"/>
                      </a:lnTo>
                      <a:lnTo>
                        <a:pt x="140" y="88"/>
                      </a:lnTo>
                      <a:lnTo>
                        <a:pt x="140" y="80"/>
                      </a:lnTo>
                      <a:lnTo>
                        <a:pt x="144" y="7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6" name="Freeform 122"/>
                <p:cNvSpPr>
                  <a:spLocks/>
                </p:cNvSpPr>
                <p:nvPr/>
              </p:nvSpPr>
              <p:spPr bwMode="auto">
                <a:xfrm>
                  <a:off x="1263" y="2797"/>
                  <a:ext cx="288" cy="288"/>
                </a:xfrm>
                <a:custGeom>
                  <a:avLst/>
                  <a:gdLst>
                    <a:gd name="T0" fmla="*/ 288 w 288"/>
                    <a:gd name="T1" fmla="*/ 144 h 288"/>
                    <a:gd name="T2" fmla="*/ 284 w 288"/>
                    <a:gd name="T3" fmla="*/ 124 h 288"/>
                    <a:gd name="T4" fmla="*/ 280 w 288"/>
                    <a:gd name="T5" fmla="*/ 104 h 288"/>
                    <a:gd name="T6" fmla="*/ 276 w 288"/>
                    <a:gd name="T7" fmla="*/ 88 h 288"/>
                    <a:gd name="T8" fmla="*/ 268 w 288"/>
                    <a:gd name="T9" fmla="*/ 72 h 288"/>
                    <a:gd name="T10" fmla="*/ 256 w 288"/>
                    <a:gd name="T11" fmla="*/ 56 h 288"/>
                    <a:gd name="T12" fmla="*/ 244 w 288"/>
                    <a:gd name="T13" fmla="*/ 40 h 288"/>
                    <a:gd name="T14" fmla="*/ 228 w 288"/>
                    <a:gd name="T15" fmla="*/ 28 h 288"/>
                    <a:gd name="T16" fmla="*/ 216 w 288"/>
                    <a:gd name="T17" fmla="*/ 16 h 288"/>
                    <a:gd name="T18" fmla="*/ 196 w 288"/>
                    <a:gd name="T19" fmla="*/ 8 h 288"/>
                    <a:gd name="T20" fmla="*/ 180 w 288"/>
                    <a:gd name="T21" fmla="*/ 4 h 288"/>
                    <a:gd name="T22" fmla="*/ 160 w 288"/>
                    <a:gd name="T23" fmla="*/ 0 h 288"/>
                    <a:gd name="T24" fmla="*/ 144 w 288"/>
                    <a:gd name="T25" fmla="*/ 0 h 288"/>
                    <a:gd name="T26" fmla="*/ 124 w 288"/>
                    <a:gd name="T27" fmla="*/ 0 h 288"/>
                    <a:gd name="T28" fmla="*/ 104 w 288"/>
                    <a:gd name="T29" fmla="*/ 4 h 288"/>
                    <a:gd name="T30" fmla="*/ 88 w 288"/>
                    <a:gd name="T31" fmla="*/ 8 h 288"/>
                    <a:gd name="T32" fmla="*/ 72 w 288"/>
                    <a:gd name="T33" fmla="*/ 16 h 288"/>
                    <a:gd name="T34" fmla="*/ 56 w 288"/>
                    <a:gd name="T35" fmla="*/ 28 h 288"/>
                    <a:gd name="T36" fmla="*/ 40 w 288"/>
                    <a:gd name="T37" fmla="*/ 40 h 288"/>
                    <a:gd name="T38" fmla="*/ 28 w 288"/>
                    <a:gd name="T39" fmla="*/ 56 h 288"/>
                    <a:gd name="T40" fmla="*/ 16 w 288"/>
                    <a:gd name="T41" fmla="*/ 72 h 288"/>
                    <a:gd name="T42" fmla="*/ 8 w 288"/>
                    <a:gd name="T43" fmla="*/ 88 h 288"/>
                    <a:gd name="T44" fmla="*/ 4 w 288"/>
                    <a:gd name="T45" fmla="*/ 104 h 288"/>
                    <a:gd name="T46" fmla="*/ 0 w 288"/>
                    <a:gd name="T47" fmla="*/ 124 h 288"/>
                    <a:gd name="T48" fmla="*/ 0 w 288"/>
                    <a:gd name="T49" fmla="*/ 160 h 288"/>
                    <a:gd name="T50" fmla="*/ 4 w 288"/>
                    <a:gd name="T51" fmla="*/ 180 h 288"/>
                    <a:gd name="T52" fmla="*/ 8 w 288"/>
                    <a:gd name="T53" fmla="*/ 196 h 288"/>
                    <a:gd name="T54" fmla="*/ 16 w 288"/>
                    <a:gd name="T55" fmla="*/ 216 h 288"/>
                    <a:gd name="T56" fmla="*/ 28 w 288"/>
                    <a:gd name="T57" fmla="*/ 228 h 288"/>
                    <a:gd name="T58" fmla="*/ 40 w 288"/>
                    <a:gd name="T59" fmla="*/ 244 h 288"/>
                    <a:gd name="T60" fmla="*/ 56 w 288"/>
                    <a:gd name="T61" fmla="*/ 256 h 288"/>
                    <a:gd name="T62" fmla="*/ 72 w 288"/>
                    <a:gd name="T63" fmla="*/ 268 h 288"/>
                    <a:gd name="T64" fmla="*/ 88 w 288"/>
                    <a:gd name="T65" fmla="*/ 276 h 288"/>
                    <a:gd name="T66" fmla="*/ 104 w 288"/>
                    <a:gd name="T67" fmla="*/ 280 h 288"/>
                    <a:gd name="T68" fmla="*/ 124 w 288"/>
                    <a:gd name="T69" fmla="*/ 284 h 288"/>
                    <a:gd name="T70" fmla="*/ 144 w 288"/>
                    <a:gd name="T71" fmla="*/ 288 h 288"/>
                    <a:gd name="T72" fmla="*/ 160 w 288"/>
                    <a:gd name="T73" fmla="*/ 284 h 288"/>
                    <a:gd name="T74" fmla="*/ 180 w 288"/>
                    <a:gd name="T75" fmla="*/ 280 h 288"/>
                    <a:gd name="T76" fmla="*/ 196 w 288"/>
                    <a:gd name="T77" fmla="*/ 276 h 288"/>
                    <a:gd name="T78" fmla="*/ 216 w 288"/>
                    <a:gd name="T79" fmla="*/ 268 h 288"/>
                    <a:gd name="T80" fmla="*/ 228 w 288"/>
                    <a:gd name="T81" fmla="*/ 256 h 288"/>
                    <a:gd name="T82" fmla="*/ 244 w 288"/>
                    <a:gd name="T83" fmla="*/ 244 h 288"/>
                    <a:gd name="T84" fmla="*/ 256 w 288"/>
                    <a:gd name="T85" fmla="*/ 228 h 288"/>
                    <a:gd name="T86" fmla="*/ 268 w 288"/>
                    <a:gd name="T87" fmla="*/ 216 h 288"/>
                    <a:gd name="T88" fmla="*/ 276 w 288"/>
                    <a:gd name="T89" fmla="*/ 196 h 288"/>
                    <a:gd name="T90" fmla="*/ 280 w 288"/>
                    <a:gd name="T91" fmla="*/ 180 h 288"/>
                    <a:gd name="T92" fmla="*/ 284 w 288"/>
                    <a:gd name="T93" fmla="*/ 160 h 288"/>
                    <a:gd name="T94" fmla="*/ 288 w 288"/>
                    <a:gd name="T95" fmla="*/ 144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88">
                      <a:moveTo>
                        <a:pt x="288" y="144"/>
                      </a:moveTo>
                      <a:lnTo>
                        <a:pt x="284" y="124"/>
                      </a:lnTo>
                      <a:lnTo>
                        <a:pt x="280" y="104"/>
                      </a:lnTo>
                      <a:lnTo>
                        <a:pt x="276" y="88"/>
                      </a:lnTo>
                      <a:lnTo>
                        <a:pt x="268" y="72"/>
                      </a:lnTo>
                      <a:lnTo>
                        <a:pt x="256" y="56"/>
                      </a:lnTo>
                      <a:lnTo>
                        <a:pt x="244" y="40"/>
                      </a:lnTo>
                      <a:lnTo>
                        <a:pt x="228" y="28"/>
                      </a:lnTo>
                      <a:lnTo>
                        <a:pt x="216" y="16"/>
                      </a:lnTo>
                      <a:lnTo>
                        <a:pt x="196" y="8"/>
                      </a:lnTo>
                      <a:lnTo>
                        <a:pt x="180" y="4"/>
                      </a:lnTo>
                      <a:lnTo>
                        <a:pt x="160" y="0"/>
                      </a:lnTo>
                      <a:lnTo>
                        <a:pt x="144" y="0"/>
                      </a:lnTo>
                      <a:lnTo>
                        <a:pt x="124" y="0"/>
                      </a:lnTo>
                      <a:lnTo>
                        <a:pt x="104" y="4"/>
                      </a:lnTo>
                      <a:lnTo>
                        <a:pt x="88" y="8"/>
                      </a:lnTo>
                      <a:lnTo>
                        <a:pt x="72" y="16"/>
                      </a:lnTo>
                      <a:lnTo>
                        <a:pt x="56" y="28"/>
                      </a:lnTo>
                      <a:lnTo>
                        <a:pt x="40" y="40"/>
                      </a:lnTo>
                      <a:lnTo>
                        <a:pt x="28" y="56"/>
                      </a:lnTo>
                      <a:lnTo>
                        <a:pt x="16" y="72"/>
                      </a:lnTo>
                      <a:lnTo>
                        <a:pt x="8" y="88"/>
                      </a:lnTo>
                      <a:lnTo>
                        <a:pt x="4" y="104"/>
                      </a:lnTo>
                      <a:lnTo>
                        <a:pt x="0" y="124"/>
                      </a:lnTo>
                      <a:lnTo>
                        <a:pt x="0" y="160"/>
                      </a:lnTo>
                      <a:lnTo>
                        <a:pt x="4" y="180"/>
                      </a:lnTo>
                      <a:lnTo>
                        <a:pt x="8" y="196"/>
                      </a:lnTo>
                      <a:lnTo>
                        <a:pt x="16" y="216"/>
                      </a:lnTo>
                      <a:lnTo>
                        <a:pt x="28" y="228"/>
                      </a:lnTo>
                      <a:lnTo>
                        <a:pt x="40" y="244"/>
                      </a:lnTo>
                      <a:lnTo>
                        <a:pt x="56" y="256"/>
                      </a:lnTo>
                      <a:lnTo>
                        <a:pt x="72" y="268"/>
                      </a:lnTo>
                      <a:lnTo>
                        <a:pt x="88" y="276"/>
                      </a:lnTo>
                      <a:lnTo>
                        <a:pt x="104" y="280"/>
                      </a:lnTo>
                      <a:lnTo>
                        <a:pt x="124" y="284"/>
                      </a:lnTo>
                      <a:lnTo>
                        <a:pt x="144" y="288"/>
                      </a:lnTo>
                      <a:lnTo>
                        <a:pt x="160" y="284"/>
                      </a:lnTo>
                      <a:lnTo>
                        <a:pt x="180" y="280"/>
                      </a:lnTo>
                      <a:lnTo>
                        <a:pt x="196" y="276"/>
                      </a:lnTo>
                      <a:lnTo>
                        <a:pt x="216" y="268"/>
                      </a:lnTo>
                      <a:lnTo>
                        <a:pt x="228" y="256"/>
                      </a:lnTo>
                      <a:lnTo>
                        <a:pt x="244" y="244"/>
                      </a:lnTo>
                      <a:lnTo>
                        <a:pt x="256" y="228"/>
                      </a:lnTo>
                      <a:lnTo>
                        <a:pt x="268" y="216"/>
                      </a:lnTo>
                      <a:lnTo>
                        <a:pt x="276" y="196"/>
                      </a:lnTo>
                      <a:lnTo>
                        <a:pt x="280" y="180"/>
                      </a:lnTo>
                      <a:lnTo>
                        <a:pt x="284" y="160"/>
                      </a:lnTo>
                      <a:lnTo>
                        <a:pt x="288" y="14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7" name="Freeform 123"/>
                <p:cNvSpPr>
                  <a:spLocks/>
                </p:cNvSpPr>
                <p:nvPr/>
              </p:nvSpPr>
              <p:spPr bwMode="auto">
                <a:xfrm>
                  <a:off x="1191" y="2725"/>
                  <a:ext cx="432" cy="432"/>
                </a:xfrm>
                <a:custGeom>
                  <a:avLst/>
                  <a:gdLst>
                    <a:gd name="T0" fmla="*/ 432 w 432"/>
                    <a:gd name="T1" fmla="*/ 216 h 432"/>
                    <a:gd name="T2" fmla="*/ 428 w 432"/>
                    <a:gd name="T3" fmla="*/ 184 h 432"/>
                    <a:gd name="T4" fmla="*/ 424 w 432"/>
                    <a:gd name="T5" fmla="*/ 160 h 432"/>
                    <a:gd name="T6" fmla="*/ 412 w 432"/>
                    <a:gd name="T7" fmla="*/ 132 h 432"/>
                    <a:gd name="T8" fmla="*/ 400 w 432"/>
                    <a:gd name="T9" fmla="*/ 108 h 432"/>
                    <a:gd name="T10" fmla="*/ 384 w 432"/>
                    <a:gd name="T11" fmla="*/ 84 h 432"/>
                    <a:gd name="T12" fmla="*/ 368 w 432"/>
                    <a:gd name="T13" fmla="*/ 60 h 432"/>
                    <a:gd name="T14" fmla="*/ 344 w 432"/>
                    <a:gd name="T15" fmla="*/ 44 h 432"/>
                    <a:gd name="T16" fmla="*/ 324 w 432"/>
                    <a:gd name="T17" fmla="*/ 28 h 432"/>
                    <a:gd name="T18" fmla="*/ 296 w 432"/>
                    <a:gd name="T19" fmla="*/ 16 h 432"/>
                    <a:gd name="T20" fmla="*/ 268 w 432"/>
                    <a:gd name="T21" fmla="*/ 4 h 432"/>
                    <a:gd name="T22" fmla="*/ 244 w 432"/>
                    <a:gd name="T23" fmla="*/ 0 h 432"/>
                    <a:gd name="T24" fmla="*/ 216 w 432"/>
                    <a:gd name="T25" fmla="*/ 0 h 432"/>
                    <a:gd name="T26" fmla="*/ 184 w 432"/>
                    <a:gd name="T27" fmla="*/ 0 h 432"/>
                    <a:gd name="T28" fmla="*/ 160 w 432"/>
                    <a:gd name="T29" fmla="*/ 4 h 432"/>
                    <a:gd name="T30" fmla="*/ 132 w 432"/>
                    <a:gd name="T31" fmla="*/ 16 h 432"/>
                    <a:gd name="T32" fmla="*/ 108 w 432"/>
                    <a:gd name="T33" fmla="*/ 28 h 432"/>
                    <a:gd name="T34" fmla="*/ 84 w 432"/>
                    <a:gd name="T35" fmla="*/ 44 h 432"/>
                    <a:gd name="T36" fmla="*/ 60 w 432"/>
                    <a:gd name="T37" fmla="*/ 60 h 432"/>
                    <a:gd name="T38" fmla="*/ 44 w 432"/>
                    <a:gd name="T39" fmla="*/ 84 h 432"/>
                    <a:gd name="T40" fmla="*/ 28 w 432"/>
                    <a:gd name="T41" fmla="*/ 108 h 432"/>
                    <a:gd name="T42" fmla="*/ 16 w 432"/>
                    <a:gd name="T43" fmla="*/ 132 h 432"/>
                    <a:gd name="T44" fmla="*/ 4 w 432"/>
                    <a:gd name="T45" fmla="*/ 160 h 432"/>
                    <a:gd name="T46" fmla="*/ 0 w 432"/>
                    <a:gd name="T47" fmla="*/ 184 h 432"/>
                    <a:gd name="T48" fmla="*/ 0 w 432"/>
                    <a:gd name="T49" fmla="*/ 244 h 432"/>
                    <a:gd name="T50" fmla="*/ 4 w 432"/>
                    <a:gd name="T51" fmla="*/ 268 h 432"/>
                    <a:gd name="T52" fmla="*/ 16 w 432"/>
                    <a:gd name="T53" fmla="*/ 296 h 432"/>
                    <a:gd name="T54" fmla="*/ 28 w 432"/>
                    <a:gd name="T55" fmla="*/ 324 h 432"/>
                    <a:gd name="T56" fmla="*/ 44 w 432"/>
                    <a:gd name="T57" fmla="*/ 344 h 432"/>
                    <a:gd name="T58" fmla="*/ 60 w 432"/>
                    <a:gd name="T59" fmla="*/ 368 h 432"/>
                    <a:gd name="T60" fmla="*/ 84 w 432"/>
                    <a:gd name="T61" fmla="*/ 384 h 432"/>
                    <a:gd name="T62" fmla="*/ 108 w 432"/>
                    <a:gd name="T63" fmla="*/ 400 h 432"/>
                    <a:gd name="T64" fmla="*/ 132 w 432"/>
                    <a:gd name="T65" fmla="*/ 412 h 432"/>
                    <a:gd name="T66" fmla="*/ 160 w 432"/>
                    <a:gd name="T67" fmla="*/ 424 h 432"/>
                    <a:gd name="T68" fmla="*/ 184 w 432"/>
                    <a:gd name="T69" fmla="*/ 428 h 432"/>
                    <a:gd name="T70" fmla="*/ 216 w 432"/>
                    <a:gd name="T71" fmla="*/ 432 h 432"/>
                    <a:gd name="T72" fmla="*/ 244 w 432"/>
                    <a:gd name="T73" fmla="*/ 428 h 432"/>
                    <a:gd name="T74" fmla="*/ 268 w 432"/>
                    <a:gd name="T75" fmla="*/ 424 h 432"/>
                    <a:gd name="T76" fmla="*/ 296 w 432"/>
                    <a:gd name="T77" fmla="*/ 412 h 432"/>
                    <a:gd name="T78" fmla="*/ 324 w 432"/>
                    <a:gd name="T79" fmla="*/ 400 h 432"/>
                    <a:gd name="T80" fmla="*/ 344 w 432"/>
                    <a:gd name="T81" fmla="*/ 384 h 432"/>
                    <a:gd name="T82" fmla="*/ 368 w 432"/>
                    <a:gd name="T83" fmla="*/ 368 h 432"/>
                    <a:gd name="T84" fmla="*/ 384 w 432"/>
                    <a:gd name="T85" fmla="*/ 344 h 432"/>
                    <a:gd name="T86" fmla="*/ 400 w 432"/>
                    <a:gd name="T87" fmla="*/ 324 h 432"/>
                    <a:gd name="T88" fmla="*/ 412 w 432"/>
                    <a:gd name="T89" fmla="*/ 296 h 432"/>
                    <a:gd name="T90" fmla="*/ 424 w 432"/>
                    <a:gd name="T91" fmla="*/ 268 h 432"/>
                    <a:gd name="T92" fmla="*/ 428 w 432"/>
                    <a:gd name="T93" fmla="*/ 244 h 432"/>
                    <a:gd name="T94" fmla="*/ 432 w 432"/>
                    <a:gd name="T95" fmla="*/ 216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2">
                      <a:moveTo>
                        <a:pt x="432" y="216"/>
                      </a:moveTo>
                      <a:lnTo>
                        <a:pt x="428" y="184"/>
                      </a:lnTo>
                      <a:lnTo>
                        <a:pt x="424" y="160"/>
                      </a:lnTo>
                      <a:lnTo>
                        <a:pt x="412" y="132"/>
                      </a:lnTo>
                      <a:lnTo>
                        <a:pt x="400" y="108"/>
                      </a:lnTo>
                      <a:lnTo>
                        <a:pt x="384" y="84"/>
                      </a:lnTo>
                      <a:lnTo>
                        <a:pt x="368" y="60"/>
                      </a:lnTo>
                      <a:lnTo>
                        <a:pt x="344" y="44"/>
                      </a:lnTo>
                      <a:lnTo>
                        <a:pt x="324" y="28"/>
                      </a:lnTo>
                      <a:lnTo>
                        <a:pt x="296" y="16"/>
                      </a:lnTo>
                      <a:lnTo>
                        <a:pt x="268" y="4"/>
                      </a:lnTo>
                      <a:lnTo>
                        <a:pt x="244" y="0"/>
                      </a:lnTo>
                      <a:lnTo>
                        <a:pt x="216" y="0"/>
                      </a:lnTo>
                      <a:lnTo>
                        <a:pt x="184" y="0"/>
                      </a:lnTo>
                      <a:lnTo>
                        <a:pt x="160" y="4"/>
                      </a:lnTo>
                      <a:lnTo>
                        <a:pt x="132" y="16"/>
                      </a:lnTo>
                      <a:lnTo>
                        <a:pt x="108" y="28"/>
                      </a:lnTo>
                      <a:lnTo>
                        <a:pt x="84" y="44"/>
                      </a:lnTo>
                      <a:lnTo>
                        <a:pt x="60" y="60"/>
                      </a:lnTo>
                      <a:lnTo>
                        <a:pt x="44" y="84"/>
                      </a:lnTo>
                      <a:lnTo>
                        <a:pt x="28" y="108"/>
                      </a:lnTo>
                      <a:lnTo>
                        <a:pt x="16" y="132"/>
                      </a:lnTo>
                      <a:lnTo>
                        <a:pt x="4" y="160"/>
                      </a:lnTo>
                      <a:lnTo>
                        <a:pt x="0" y="184"/>
                      </a:lnTo>
                      <a:lnTo>
                        <a:pt x="0" y="244"/>
                      </a:lnTo>
                      <a:lnTo>
                        <a:pt x="4" y="268"/>
                      </a:lnTo>
                      <a:lnTo>
                        <a:pt x="16" y="296"/>
                      </a:lnTo>
                      <a:lnTo>
                        <a:pt x="28" y="324"/>
                      </a:lnTo>
                      <a:lnTo>
                        <a:pt x="44" y="344"/>
                      </a:lnTo>
                      <a:lnTo>
                        <a:pt x="60" y="368"/>
                      </a:lnTo>
                      <a:lnTo>
                        <a:pt x="84" y="384"/>
                      </a:lnTo>
                      <a:lnTo>
                        <a:pt x="108" y="400"/>
                      </a:lnTo>
                      <a:lnTo>
                        <a:pt x="132" y="412"/>
                      </a:lnTo>
                      <a:lnTo>
                        <a:pt x="160" y="424"/>
                      </a:lnTo>
                      <a:lnTo>
                        <a:pt x="184" y="428"/>
                      </a:lnTo>
                      <a:lnTo>
                        <a:pt x="216" y="432"/>
                      </a:lnTo>
                      <a:lnTo>
                        <a:pt x="244" y="428"/>
                      </a:lnTo>
                      <a:lnTo>
                        <a:pt x="268" y="424"/>
                      </a:lnTo>
                      <a:lnTo>
                        <a:pt x="296" y="412"/>
                      </a:lnTo>
                      <a:lnTo>
                        <a:pt x="324" y="400"/>
                      </a:lnTo>
                      <a:lnTo>
                        <a:pt x="344" y="384"/>
                      </a:lnTo>
                      <a:lnTo>
                        <a:pt x="368" y="368"/>
                      </a:lnTo>
                      <a:lnTo>
                        <a:pt x="384" y="344"/>
                      </a:lnTo>
                      <a:lnTo>
                        <a:pt x="400" y="324"/>
                      </a:lnTo>
                      <a:lnTo>
                        <a:pt x="412" y="296"/>
                      </a:lnTo>
                      <a:lnTo>
                        <a:pt x="424" y="268"/>
                      </a:lnTo>
                      <a:lnTo>
                        <a:pt x="428" y="244"/>
                      </a:lnTo>
                      <a:lnTo>
                        <a:pt x="432" y="21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8" name="Freeform 124"/>
                <p:cNvSpPr>
                  <a:spLocks/>
                </p:cNvSpPr>
                <p:nvPr/>
              </p:nvSpPr>
              <p:spPr bwMode="auto">
                <a:xfrm>
                  <a:off x="1119" y="2653"/>
                  <a:ext cx="576" cy="576"/>
                </a:xfrm>
                <a:custGeom>
                  <a:avLst/>
                  <a:gdLst>
                    <a:gd name="T0" fmla="*/ 576 w 576"/>
                    <a:gd name="T1" fmla="*/ 288 h 576"/>
                    <a:gd name="T2" fmla="*/ 572 w 576"/>
                    <a:gd name="T3" fmla="*/ 248 h 576"/>
                    <a:gd name="T4" fmla="*/ 564 w 576"/>
                    <a:gd name="T5" fmla="*/ 212 h 576"/>
                    <a:gd name="T6" fmla="*/ 552 w 576"/>
                    <a:gd name="T7" fmla="*/ 176 h 576"/>
                    <a:gd name="T8" fmla="*/ 536 w 576"/>
                    <a:gd name="T9" fmla="*/ 144 h 576"/>
                    <a:gd name="T10" fmla="*/ 516 w 576"/>
                    <a:gd name="T11" fmla="*/ 112 h 576"/>
                    <a:gd name="T12" fmla="*/ 488 w 576"/>
                    <a:gd name="T13" fmla="*/ 84 h 576"/>
                    <a:gd name="T14" fmla="*/ 460 w 576"/>
                    <a:gd name="T15" fmla="*/ 56 h 576"/>
                    <a:gd name="T16" fmla="*/ 432 w 576"/>
                    <a:gd name="T17" fmla="*/ 36 h 576"/>
                    <a:gd name="T18" fmla="*/ 396 w 576"/>
                    <a:gd name="T19" fmla="*/ 20 h 576"/>
                    <a:gd name="T20" fmla="*/ 360 w 576"/>
                    <a:gd name="T21" fmla="*/ 8 h 576"/>
                    <a:gd name="T22" fmla="*/ 324 w 576"/>
                    <a:gd name="T23" fmla="*/ 0 h 576"/>
                    <a:gd name="T24" fmla="*/ 288 w 576"/>
                    <a:gd name="T25" fmla="*/ 0 h 576"/>
                    <a:gd name="T26" fmla="*/ 248 w 576"/>
                    <a:gd name="T27" fmla="*/ 0 h 576"/>
                    <a:gd name="T28" fmla="*/ 212 w 576"/>
                    <a:gd name="T29" fmla="*/ 8 h 576"/>
                    <a:gd name="T30" fmla="*/ 176 w 576"/>
                    <a:gd name="T31" fmla="*/ 20 h 576"/>
                    <a:gd name="T32" fmla="*/ 144 w 576"/>
                    <a:gd name="T33" fmla="*/ 36 h 576"/>
                    <a:gd name="T34" fmla="*/ 112 w 576"/>
                    <a:gd name="T35" fmla="*/ 56 h 576"/>
                    <a:gd name="T36" fmla="*/ 84 w 576"/>
                    <a:gd name="T37" fmla="*/ 84 h 576"/>
                    <a:gd name="T38" fmla="*/ 56 w 576"/>
                    <a:gd name="T39" fmla="*/ 112 h 576"/>
                    <a:gd name="T40" fmla="*/ 36 w 576"/>
                    <a:gd name="T41" fmla="*/ 144 h 576"/>
                    <a:gd name="T42" fmla="*/ 20 w 576"/>
                    <a:gd name="T43" fmla="*/ 176 h 576"/>
                    <a:gd name="T44" fmla="*/ 8 w 576"/>
                    <a:gd name="T45" fmla="*/ 212 h 576"/>
                    <a:gd name="T46" fmla="*/ 0 w 576"/>
                    <a:gd name="T47" fmla="*/ 248 h 576"/>
                    <a:gd name="T48" fmla="*/ 0 w 576"/>
                    <a:gd name="T49" fmla="*/ 324 h 576"/>
                    <a:gd name="T50" fmla="*/ 8 w 576"/>
                    <a:gd name="T51" fmla="*/ 360 h 576"/>
                    <a:gd name="T52" fmla="*/ 20 w 576"/>
                    <a:gd name="T53" fmla="*/ 396 h 576"/>
                    <a:gd name="T54" fmla="*/ 36 w 576"/>
                    <a:gd name="T55" fmla="*/ 432 h 576"/>
                    <a:gd name="T56" fmla="*/ 56 w 576"/>
                    <a:gd name="T57" fmla="*/ 460 h 576"/>
                    <a:gd name="T58" fmla="*/ 84 w 576"/>
                    <a:gd name="T59" fmla="*/ 488 h 576"/>
                    <a:gd name="T60" fmla="*/ 112 w 576"/>
                    <a:gd name="T61" fmla="*/ 516 h 576"/>
                    <a:gd name="T62" fmla="*/ 140 w 576"/>
                    <a:gd name="T63" fmla="*/ 536 h 576"/>
                    <a:gd name="T64" fmla="*/ 176 w 576"/>
                    <a:gd name="T65" fmla="*/ 552 h 576"/>
                    <a:gd name="T66" fmla="*/ 212 w 576"/>
                    <a:gd name="T67" fmla="*/ 564 h 576"/>
                    <a:gd name="T68" fmla="*/ 248 w 576"/>
                    <a:gd name="T69" fmla="*/ 572 h 576"/>
                    <a:gd name="T70" fmla="*/ 288 w 576"/>
                    <a:gd name="T71" fmla="*/ 576 h 576"/>
                    <a:gd name="T72" fmla="*/ 324 w 576"/>
                    <a:gd name="T73" fmla="*/ 572 h 576"/>
                    <a:gd name="T74" fmla="*/ 360 w 576"/>
                    <a:gd name="T75" fmla="*/ 564 h 576"/>
                    <a:gd name="T76" fmla="*/ 396 w 576"/>
                    <a:gd name="T77" fmla="*/ 552 h 576"/>
                    <a:gd name="T78" fmla="*/ 432 w 576"/>
                    <a:gd name="T79" fmla="*/ 536 h 576"/>
                    <a:gd name="T80" fmla="*/ 460 w 576"/>
                    <a:gd name="T81" fmla="*/ 516 h 576"/>
                    <a:gd name="T82" fmla="*/ 488 w 576"/>
                    <a:gd name="T83" fmla="*/ 488 h 576"/>
                    <a:gd name="T84" fmla="*/ 516 w 576"/>
                    <a:gd name="T85" fmla="*/ 460 h 576"/>
                    <a:gd name="T86" fmla="*/ 536 w 576"/>
                    <a:gd name="T87" fmla="*/ 432 h 576"/>
                    <a:gd name="T88" fmla="*/ 552 w 576"/>
                    <a:gd name="T89" fmla="*/ 396 h 576"/>
                    <a:gd name="T90" fmla="*/ 564 w 576"/>
                    <a:gd name="T91" fmla="*/ 360 h 576"/>
                    <a:gd name="T92" fmla="*/ 572 w 576"/>
                    <a:gd name="T93" fmla="*/ 324 h 576"/>
                    <a:gd name="T94" fmla="*/ 576 w 576"/>
                    <a:gd name="T95" fmla="*/ 288 h 5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576">
                      <a:moveTo>
                        <a:pt x="576" y="288"/>
                      </a:moveTo>
                      <a:lnTo>
                        <a:pt x="572" y="248"/>
                      </a:lnTo>
                      <a:lnTo>
                        <a:pt x="564" y="212"/>
                      </a:lnTo>
                      <a:lnTo>
                        <a:pt x="552" y="176"/>
                      </a:lnTo>
                      <a:lnTo>
                        <a:pt x="536" y="144"/>
                      </a:lnTo>
                      <a:lnTo>
                        <a:pt x="516" y="112"/>
                      </a:lnTo>
                      <a:lnTo>
                        <a:pt x="488" y="84"/>
                      </a:lnTo>
                      <a:lnTo>
                        <a:pt x="460" y="56"/>
                      </a:lnTo>
                      <a:lnTo>
                        <a:pt x="432" y="36"/>
                      </a:lnTo>
                      <a:lnTo>
                        <a:pt x="396" y="20"/>
                      </a:lnTo>
                      <a:lnTo>
                        <a:pt x="360" y="8"/>
                      </a:lnTo>
                      <a:lnTo>
                        <a:pt x="324" y="0"/>
                      </a:lnTo>
                      <a:lnTo>
                        <a:pt x="288" y="0"/>
                      </a:lnTo>
                      <a:lnTo>
                        <a:pt x="248" y="0"/>
                      </a:lnTo>
                      <a:lnTo>
                        <a:pt x="212" y="8"/>
                      </a:lnTo>
                      <a:lnTo>
                        <a:pt x="176" y="20"/>
                      </a:lnTo>
                      <a:lnTo>
                        <a:pt x="144" y="36"/>
                      </a:lnTo>
                      <a:lnTo>
                        <a:pt x="112" y="56"/>
                      </a:lnTo>
                      <a:lnTo>
                        <a:pt x="84" y="84"/>
                      </a:lnTo>
                      <a:lnTo>
                        <a:pt x="56" y="112"/>
                      </a:lnTo>
                      <a:lnTo>
                        <a:pt x="36" y="144"/>
                      </a:lnTo>
                      <a:lnTo>
                        <a:pt x="20" y="176"/>
                      </a:lnTo>
                      <a:lnTo>
                        <a:pt x="8" y="212"/>
                      </a:lnTo>
                      <a:lnTo>
                        <a:pt x="0" y="248"/>
                      </a:lnTo>
                      <a:lnTo>
                        <a:pt x="0" y="324"/>
                      </a:lnTo>
                      <a:lnTo>
                        <a:pt x="8" y="360"/>
                      </a:lnTo>
                      <a:lnTo>
                        <a:pt x="20" y="396"/>
                      </a:lnTo>
                      <a:lnTo>
                        <a:pt x="36" y="432"/>
                      </a:lnTo>
                      <a:lnTo>
                        <a:pt x="56" y="460"/>
                      </a:lnTo>
                      <a:lnTo>
                        <a:pt x="84" y="488"/>
                      </a:lnTo>
                      <a:lnTo>
                        <a:pt x="112" y="516"/>
                      </a:lnTo>
                      <a:lnTo>
                        <a:pt x="140" y="536"/>
                      </a:lnTo>
                      <a:lnTo>
                        <a:pt x="176" y="552"/>
                      </a:lnTo>
                      <a:lnTo>
                        <a:pt x="212" y="564"/>
                      </a:lnTo>
                      <a:lnTo>
                        <a:pt x="248" y="572"/>
                      </a:lnTo>
                      <a:lnTo>
                        <a:pt x="288" y="576"/>
                      </a:lnTo>
                      <a:lnTo>
                        <a:pt x="324" y="572"/>
                      </a:lnTo>
                      <a:lnTo>
                        <a:pt x="360" y="564"/>
                      </a:lnTo>
                      <a:lnTo>
                        <a:pt x="396" y="552"/>
                      </a:lnTo>
                      <a:lnTo>
                        <a:pt x="432" y="536"/>
                      </a:lnTo>
                      <a:lnTo>
                        <a:pt x="460" y="516"/>
                      </a:lnTo>
                      <a:lnTo>
                        <a:pt x="488" y="488"/>
                      </a:lnTo>
                      <a:lnTo>
                        <a:pt x="516" y="460"/>
                      </a:lnTo>
                      <a:lnTo>
                        <a:pt x="536" y="432"/>
                      </a:lnTo>
                      <a:lnTo>
                        <a:pt x="552" y="396"/>
                      </a:lnTo>
                      <a:lnTo>
                        <a:pt x="564" y="360"/>
                      </a:lnTo>
                      <a:lnTo>
                        <a:pt x="572" y="324"/>
                      </a:lnTo>
                      <a:lnTo>
                        <a:pt x="576" y="28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849" name="Rectangle 125"/>
              <p:cNvSpPr>
                <a:spLocks noChangeArrowheads="1"/>
              </p:cNvSpPr>
              <p:nvPr/>
            </p:nvSpPr>
            <p:spPr bwMode="auto">
              <a:xfrm>
                <a:off x="1669" y="1484"/>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g</a:t>
                </a:r>
              </a:p>
            </p:txBody>
          </p:sp>
          <p:sp>
            <p:nvSpPr>
              <p:cNvPr id="16850" name="Rectangle 126"/>
              <p:cNvSpPr>
                <a:spLocks noChangeArrowheads="1"/>
              </p:cNvSpPr>
              <p:nvPr/>
            </p:nvSpPr>
            <p:spPr bwMode="auto">
              <a:xfrm rot="-5400000">
                <a:off x="1190" y="1103"/>
                <a:ext cx="1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_</a:t>
                </a:r>
              </a:p>
            </p:txBody>
          </p:sp>
          <p:sp>
            <p:nvSpPr>
              <p:cNvPr id="16851" name="Rectangle 127"/>
              <p:cNvSpPr>
                <a:spLocks noChangeArrowheads="1"/>
              </p:cNvSpPr>
              <p:nvPr/>
            </p:nvSpPr>
            <p:spPr bwMode="auto">
              <a:xfrm>
                <a:off x="1646" y="2393"/>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Arial Unicode MS" pitchFamily="34" charset="-128"/>
                    <a:cs typeface="Arial" panose="020B0604020202020204" pitchFamily="34" charset="0"/>
                  </a:rPr>
                  <a:t>\</a:t>
                </a:r>
              </a:p>
            </p:txBody>
          </p:sp>
          <p:sp>
            <p:nvSpPr>
              <p:cNvPr id="16852" name="Rectangle 128"/>
              <p:cNvSpPr>
                <a:spLocks noChangeArrowheads="1"/>
              </p:cNvSpPr>
              <p:nvPr/>
            </p:nvSpPr>
            <p:spPr bwMode="auto">
              <a:xfrm rot="-5400000">
                <a:off x="1204" y="1987"/>
                <a:ext cx="1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_</a:t>
                </a:r>
              </a:p>
            </p:txBody>
          </p:sp>
          <p:sp>
            <p:nvSpPr>
              <p:cNvPr id="16853" name="Rectangle 129"/>
              <p:cNvSpPr>
                <a:spLocks noChangeArrowheads="1"/>
              </p:cNvSpPr>
              <p:nvPr/>
            </p:nvSpPr>
            <p:spPr bwMode="auto">
              <a:xfrm>
                <a:off x="1645" y="3375"/>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a:t>
                </a:r>
              </a:p>
            </p:txBody>
          </p:sp>
          <p:sp>
            <p:nvSpPr>
              <p:cNvPr id="16854" name="Rectangle 130"/>
              <p:cNvSpPr>
                <a:spLocks noChangeArrowheads="1"/>
              </p:cNvSpPr>
              <p:nvPr/>
            </p:nvSpPr>
            <p:spPr bwMode="auto">
              <a:xfrm rot="-5400000">
                <a:off x="1215" y="2940"/>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grpSp>
        <p:grpSp>
          <p:nvGrpSpPr>
            <p:cNvPr id="16397" name="Group 131"/>
            <p:cNvGrpSpPr>
              <a:grpSpLocks/>
            </p:cNvGrpSpPr>
            <p:nvPr/>
          </p:nvGrpSpPr>
          <p:grpSpPr bwMode="auto">
            <a:xfrm>
              <a:off x="1309" y="528"/>
              <a:ext cx="804" cy="2677"/>
              <a:chOff x="2111" y="875"/>
              <a:chExt cx="804" cy="2677"/>
            </a:xfrm>
          </p:grpSpPr>
          <p:grpSp>
            <p:nvGrpSpPr>
              <p:cNvPr id="16735" name="Group 132"/>
              <p:cNvGrpSpPr>
                <a:grpSpLocks/>
              </p:cNvGrpSpPr>
              <p:nvPr/>
            </p:nvGrpSpPr>
            <p:grpSpPr bwMode="auto">
              <a:xfrm>
                <a:off x="2250" y="875"/>
                <a:ext cx="665" cy="700"/>
                <a:chOff x="1846" y="702"/>
                <a:chExt cx="665" cy="700"/>
              </a:xfrm>
            </p:grpSpPr>
            <p:sp>
              <p:nvSpPr>
                <p:cNvPr id="16812" name="Rectangle 133"/>
                <p:cNvSpPr>
                  <a:spLocks noChangeArrowheads="1"/>
                </p:cNvSpPr>
                <p:nvPr/>
              </p:nvSpPr>
              <p:spPr bwMode="auto">
                <a:xfrm>
                  <a:off x="1899" y="734"/>
                  <a:ext cx="581" cy="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813" name="Rectangle 134"/>
                <p:cNvSpPr>
                  <a:spLocks noChangeArrowheads="1"/>
                </p:cNvSpPr>
                <p:nvPr/>
              </p:nvSpPr>
              <p:spPr bwMode="auto">
                <a:xfrm>
                  <a:off x="1899" y="734"/>
                  <a:ext cx="581" cy="58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814" name="Line 135"/>
                <p:cNvSpPr>
                  <a:spLocks noChangeShapeType="1"/>
                </p:cNvSpPr>
                <p:nvPr/>
              </p:nvSpPr>
              <p:spPr bwMode="auto">
                <a:xfrm>
                  <a:off x="1899" y="73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5" name="Line 136"/>
                <p:cNvSpPr>
                  <a:spLocks noChangeShapeType="1"/>
                </p:cNvSpPr>
                <p:nvPr/>
              </p:nvSpPr>
              <p:spPr bwMode="auto">
                <a:xfrm>
                  <a:off x="1899"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6" name="Line 137"/>
                <p:cNvSpPr>
                  <a:spLocks noChangeShapeType="1"/>
                </p:cNvSpPr>
                <p:nvPr/>
              </p:nvSpPr>
              <p:spPr bwMode="auto">
                <a:xfrm flipV="1">
                  <a:off x="2480"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7" name="Line 138"/>
                <p:cNvSpPr>
                  <a:spLocks noChangeShapeType="1"/>
                </p:cNvSpPr>
                <p:nvPr/>
              </p:nvSpPr>
              <p:spPr bwMode="auto">
                <a:xfrm flipV="1">
                  <a:off x="1899"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8" name="Line 139"/>
                <p:cNvSpPr>
                  <a:spLocks noChangeShapeType="1"/>
                </p:cNvSpPr>
                <p:nvPr/>
              </p:nvSpPr>
              <p:spPr bwMode="auto">
                <a:xfrm>
                  <a:off x="1899"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9" name="Line 140"/>
                <p:cNvSpPr>
                  <a:spLocks noChangeShapeType="1"/>
                </p:cNvSpPr>
                <p:nvPr/>
              </p:nvSpPr>
              <p:spPr bwMode="auto">
                <a:xfrm flipV="1">
                  <a:off x="1899"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0" name="Line 141"/>
                <p:cNvSpPr>
                  <a:spLocks noChangeShapeType="1"/>
                </p:cNvSpPr>
                <p:nvPr/>
              </p:nvSpPr>
              <p:spPr bwMode="auto">
                <a:xfrm flipV="1">
                  <a:off x="1899" y="13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1" name="Line 142"/>
                <p:cNvSpPr>
                  <a:spLocks noChangeShapeType="1"/>
                </p:cNvSpPr>
                <p:nvPr/>
              </p:nvSpPr>
              <p:spPr bwMode="auto">
                <a:xfrm>
                  <a:off x="1899" y="73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2" name="Rectangle 143"/>
                <p:cNvSpPr>
                  <a:spLocks noChangeArrowheads="1"/>
                </p:cNvSpPr>
                <p:nvPr/>
              </p:nvSpPr>
              <p:spPr bwMode="auto">
                <a:xfrm>
                  <a:off x="1882" y="1335"/>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23" name="Line 144"/>
                <p:cNvSpPr>
                  <a:spLocks noChangeShapeType="1"/>
                </p:cNvSpPr>
                <p:nvPr/>
              </p:nvSpPr>
              <p:spPr bwMode="auto">
                <a:xfrm flipV="1">
                  <a:off x="2480" y="13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4" name="Line 145"/>
                <p:cNvSpPr>
                  <a:spLocks noChangeShapeType="1"/>
                </p:cNvSpPr>
                <p:nvPr/>
              </p:nvSpPr>
              <p:spPr bwMode="auto">
                <a:xfrm>
                  <a:off x="2480" y="73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5" name="Rectangle 146"/>
                <p:cNvSpPr>
                  <a:spLocks noChangeArrowheads="1"/>
                </p:cNvSpPr>
                <p:nvPr/>
              </p:nvSpPr>
              <p:spPr bwMode="auto">
                <a:xfrm>
                  <a:off x="2480" y="1335"/>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26" name="Line 147"/>
                <p:cNvSpPr>
                  <a:spLocks noChangeShapeType="1"/>
                </p:cNvSpPr>
                <p:nvPr/>
              </p:nvSpPr>
              <p:spPr bwMode="auto">
                <a:xfrm>
                  <a:off x="1899" y="131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7" name="Line 148"/>
                <p:cNvSpPr>
                  <a:spLocks noChangeShapeType="1"/>
                </p:cNvSpPr>
                <p:nvPr/>
              </p:nvSpPr>
              <p:spPr bwMode="auto">
                <a:xfrm flipH="1">
                  <a:off x="2472" y="131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8" name="Rectangle 149"/>
                <p:cNvSpPr>
                  <a:spLocks noChangeArrowheads="1"/>
                </p:cNvSpPr>
                <p:nvPr/>
              </p:nvSpPr>
              <p:spPr bwMode="auto">
                <a:xfrm>
                  <a:off x="1846" y="128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29" name="Line 150"/>
                <p:cNvSpPr>
                  <a:spLocks noChangeShapeType="1"/>
                </p:cNvSpPr>
                <p:nvPr/>
              </p:nvSpPr>
              <p:spPr bwMode="auto">
                <a:xfrm>
                  <a:off x="1899" y="73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0" name="Line 151"/>
                <p:cNvSpPr>
                  <a:spLocks noChangeShapeType="1"/>
                </p:cNvSpPr>
                <p:nvPr/>
              </p:nvSpPr>
              <p:spPr bwMode="auto">
                <a:xfrm flipH="1">
                  <a:off x="2472" y="73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1" name="Rectangle 152"/>
                <p:cNvSpPr>
                  <a:spLocks noChangeArrowheads="1"/>
                </p:cNvSpPr>
                <p:nvPr/>
              </p:nvSpPr>
              <p:spPr bwMode="auto">
                <a:xfrm>
                  <a:off x="1863" y="70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832" name="Line 153"/>
                <p:cNvSpPr>
                  <a:spLocks noChangeShapeType="1"/>
                </p:cNvSpPr>
                <p:nvPr/>
              </p:nvSpPr>
              <p:spPr bwMode="auto">
                <a:xfrm>
                  <a:off x="1899" y="73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 name="Line 154"/>
                <p:cNvSpPr>
                  <a:spLocks noChangeShapeType="1"/>
                </p:cNvSpPr>
                <p:nvPr/>
              </p:nvSpPr>
              <p:spPr bwMode="auto">
                <a:xfrm>
                  <a:off x="1899"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 name="Line 155"/>
                <p:cNvSpPr>
                  <a:spLocks noChangeShapeType="1"/>
                </p:cNvSpPr>
                <p:nvPr/>
              </p:nvSpPr>
              <p:spPr bwMode="auto">
                <a:xfrm flipV="1">
                  <a:off x="2480"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 name="Line 156"/>
                <p:cNvSpPr>
                  <a:spLocks noChangeShapeType="1"/>
                </p:cNvSpPr>
                <p:nvPr/>
              </p:nvSpPr>
              <p:spPr bwMode="auto">
                <a:xfrm flipV="1">
                  <a:off x="1899"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 name="Freeform 157"/>
                <p:cNvSpPr>
                  <a:spLocks/>
                </p:cNvSpPr>
                <p:nvPr/>
              </p:nvSpPr>
              <p:spPr bwMode="auto">
                <a:xfrm>
                  <a:off x="2143" y="915"/>
                  <a:ext cx="88" cy="220"/>
                </a:xfrm>
                <a:custGeom>
                  <a:avLst/>
                  <a:gdLst>
                    <a:gd name="T0" fmla="*/ 88 w 88"/>
                    <a:gd name="T1" fmla="*/ 112 h 220"/>
                    <a:gd name="T2" fmla="*/ 76 w 88"/>
                    <a:gd name="T3" fmla="*/ 20 h 220"/>
                    <a:gd name="T4" fmla="*/ 44 w 88"/>
                    <a:gd name="T5" fmla="*/ 0 h 220"/>
                    <a:gd name="T6" fmla="*/ 12 w 88"/>
                    <a:gd name="T7" fmla="*/ 16 h 220"/>
                    <a:gd name="T8" fmla="*/ 0 w 88"/>
                    <a:gd name="T9" fmla="*/ 112 h 220"/>
                    <a:gd name="T10" fmla="*/ 16 w 88"/>
                    <a:gd name="T11" fmla="*/ 192 h 220"/>
                    <a:gd name="T12" fmla="*/ 44 w 88"/>
                    <a:gd name="T13" fmla="*/ 220 h 220"/>
                    <a:gd name="T14" fmla="*/ 72 w 88"/>
                    <a:gd name="T15" fmla="*/ 192 h 220"/>
                    <a:gd name="T16" fmla="*/ 88 w 88"/>
                    <a:gd name="T17" fmla="*/ 112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220">
                      <a:moveTo>
                        <a:pt x="88" y="112"/>
                      </a:moveTo>
                      <a:lnTo>
                        <a:pt x="76" y="20"/>
                      </a:lnTo>
                      <a:lnTo>
                        <a:pt x="44" y="0"/>
                      </a:lnTo>
                      <a:lnTo>
                        <a:pt x="12" y="16"/>
                      </a:lnTo>
                      <a:lnTo>
                        <a:pt x="0" y="112"/>
                      </a:lnTo>
                      <a:lnTo>
                        <a:pt x="16" y="192"/>
                      </a:lnTo>
                      <a:lnTo>
                        <a:pt x="44" y="220"/>
                      </a:lnTo>
                      <a:lnTo>
                        <a:pt x="72" y="192"/>
                      </a:lnTo>
                      <a:lnTo>
                        <a:pt x="88" y="1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37" name="Freeform 158"/>
                <p:cNvSpPr>
                  <a:spLocks/>
                </p:cNvSpPr>
                <p:nvPr/>
              </p:nvSpPr>
              <p:spPr bwMode="auto">
                <a:xfrm>
                  <a:off x="2147" y="919"/>
                  <a:ext cx="84" cy="212"/>
                </a:xfrm>
                <a:custGeom>
                  <a:avLst/>
                  <a:gdLst>
                    <a:gd name="T0" fmla="*/ 84 w 84"/>
                    <a:gd name="T1" fmla="*/ 108 h 212"/>
                    <a:gd name="T2" fmla="*/ 68 w 84"/>
                    <a:gd name="T3" fmla="*/ 20 h 212"/>
                    <a:gd name="T4" fmla="*/ 40 w 84"/>
                    <a:gd name="T5" fmla="*/ 0 h 212"/>
                    <a:gd name="T6" fmla="*/ 8 w 84"/>
                    <a:gd name="T7" fmla="*/ 16 h 212"/>
                    <a:gd name="T8" fmla="*/ 0 w 84"/>
                    <a:gd name="T9" fmla="*/ 108 h 212"/>
                    <a:gd name="T10" fmla="*/ 12 w 84"/>
                    <a:gd name="T11" fmla="*/ 184 h 212"/>
                    <a:gd name="T12" fmla="*/ 40 w 84"/>
                    <a:gd name="T13" fmla="*/ 212 h 212"/>
                    <a:gd name="T14" fmla="*/ 64 w 84"/>
                    <a:gd name="T15" fmla="*/ 184 h 212"/>
                    <a:gd name="T16" fmla="*/ 84 w 84"/>
                    <a:gd name="T17" fmla="*/ 108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212">
                      <a:moveTo>
                        <a:pt x="84" y="108"/>
                      </a:moveTo>
                      <a:lnTo>
                        <a:pt x="68" y="20"/>
                      </a:lnTo>
                      <a:lnTo>
                        <a:pt x="40" y="0"/>
                      </a:lnTo>
                      <a:lnTo>
                        <a:pt x="8" y="16"/>
                      </a:lnTo>
                      <a:lnTo>
                        <a:pt x="0" y="108"/>
                      </a:lnTo>
                      <a:lnTo>
                        <a:pt x="12" y="184"/>
                      </a:lnTo>
                      <a:lnTo>
                        <a:pt x="40" y="212"/>
                      </a:lnTo>
                      <a:lnTo>
                        <a:pt x="64" y="184"/>
                      </a:lnTo>
                      <a:lnTo>
                        <a:pt x="84" y="10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38" name="Freeform 159"/>
                <p:cNvSpPr>
                  <a:spLocks/>
                </p:cNvSpPr>
                <p:nvPr/>
              </p:nvSpPr>
              <p:spPr bwMode="auto">
                <a:xfrm>
                  <a:off x="2143" y="907"/>
                  <a:ext cx="92" cy="236"/>
                </a:xfrm>
                <a:custGeom>
                  <a:avLst/>
                  <a:gdLst>
                    <a:gd name="T0" fmla="*/ 92 w 92"/>
                    <a:gd name="T1" fmla="*/ 120 h 236"/>
                    <a:gd name="T2" fmla="*/ 76 w 92"/>
                    <a:gd name="T3" fmla="*/ 24 h 236"/>
                    <a:gd name="T4" fmla="*/ 44 w 92"/>
                    <a:gd name="T5" fmla="*/ 0 h 236"/>
                    <a:gd name="T6" fmla="*/ 12 w 92"/>
                    <a:gd name="T7" fmla="*/ 20 h 236"/>
                    <a:gd name="T8" fmla="*/ 0 w 92"/>
                    <a:gd name="T9" fmla="*/ 120 h 236"/>
                    <a:gd name="T10" fmla="*/ 16 w 92"/>
                    <a:gd name="T11" fmla="*/ 204 h 236"/>
                    <a:gd name="T12" fmla="*/ 44 w 92"/>
                    <a:gd name="T13" fmla="*/ 236 h 236"/>
                    <a:gd name="T14" fmla="*/ 72 w 92"/>
                    <a:gd name="T15" fmla="*/ 204 h 236"/>
                    <a:gd name="T16" fmla="*/ 92 w 92"/>
                    <a:gd name="T17" fmla="*/ 12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236">
                      <a:moveTo>
                        <a:pt x="92" y="120"/>
                      </a:moveTo>
                      <a:lnTo>
                        <a:pt x="76" y="24"/>
                      </a:lnTo>
                      <a:lnTo>
                        <a:pt x="44" y="0"/>
                      </a:lnTo>
                      <a:lnTo>
                        <a:pt x="12" y="20"/>
                      </a:lnTo>
                      <a:lnTo>
                        <a:pt x="0" y="120"/>
                      </a:lnTo>
                      <a:lnTo>
                        <a:pt x="16" y="204"/>
                      </a:lnTo>
                      <a:lnTo>
                        <a:pt x="44" y="236"/>
                      </a:lnTo>
                      <a:lnTo>
                        <a:pt x="72" y="204"/>
                      </a:lnTo>
                      <a:lnTo>
                        <a:pt x="92" y="12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39" name="Freeform 160"/>
                <p:cNvSpPr>
                  <a:spLocks/>
                </p:cNvSpPr>
                <p:nvPr/>
              </p:nvSpPr>
              <p:spPr bwMode="auto">
                <a:xfrm>
                  <a:off x="2143" y="915"/>
                  <a:ext cx="88" cy="220"/>
                </a:xfrm>
                <a:custGeom>
                  <a:avLst/>
                  <a:gdLst>
                    <a:gd name="T0" fmla="*/ 88 w 88"/>
                    <a:gd name="T1" fmla="*/ 112 h 220"/>
                    <a:gd name="T2" fmla="*/ 72 w 88"/>
                    <a:gd name="T3" fmla="*/ 28 h 220"/>
                    <a:gd name="T4" fmla="*/ 44 w 88"/>
                    <a:gd name="T5" fmla="*/ 0 h 220"/>
                    <a:gd name="T6" fmla="*/ 16 w 88"/>
                    <a:gd name="T7" fmla="*/ 28 h 220"/>
                    <a:gd name="T8" fmla="*/ 0 w 88"/>
                    <a:gd name="T9" fmla="*/ 112 h 220"/>
                    <a:gd name="T10" fmla="*/ 16 w 88"/>
                    <a:gd name="T11" fmla="*/ 192 h 220"/>
                    <a:gd name="T12" fmla="*/ 44 w 88"/>
                    <a:gd name="T13" fmla="*/ 220 h 220"/>
                    <a:gd name="T14" fmla="*/ 76 w 88"/>
                    <a:gd name="T15" fmla="*/ 204 h 220"/>
                    <a:gd name="T16" fmla="*/ 88 w 88"/>
                    <a:gd name="T17" fmla="*/ 112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220">
                      <a:moveTo>
                        <a:pt x="88" y="112"/>
                      </a:moveTo>
                      <a:lnTo>
                        <a:pt x="72" y="28"/>
                      </a:lnTo>
                      <a:lnTo>
                        <a:pt x="44" y="0"/>
                      </a:lnTo>
                      <a:lnTo>
                        <a:pt x="16" y="28"/>
                      </a:lnTo>
                      <a:lnTo>
                        <a:pt x="0" y="112"/>
                      </a:lnTo>
                      <a:lnTo>
                        <a:pt x="16" y="192"/>
                      </a:lnTo>
                      <a:lnTo>
                        <a:pt x="44" y="220"/>
                      </a:lnTo>
                      <a:lnTo>
                        <a:pt x="76" y="204"/>
                      </a:lnTo>
                      <a:lnTo>
                        <a:pt x="88" y="11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0" name="Line 161"/>
                <p:cNvSpPr>
                  <a:spLocks noChangeShapeType="1"/>
                </p:cNvSpPr>
                <p:nvPr/>
              </p:nvSpPr>
              <p:spPr bwMode="auto">
                <a:xfrm>
                  <a:off x="1899" y="1027"/>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1" name="Line 162"/>
                <p:cNvSpPr>
                  <a:spLocks noChangeShapeType="1"/>
                </p:cNvSpPr>
                <p:nvPr/>
              </p:nvSpPr>
              <p:spPr bwMode="auto">
                <a:xfrm flipV="1">
                  <a:off x="2187"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2" name="Freeform 163"/>
                <p:cNvSpPr>
                  <a:spLocks/>
                </p:cNvSpPr>
                <p:nvPr/>
              </p:nvSpPr>
              <p:spPr bwMode="auto">
                <a:xfrm>
                  <a:off x="2115" y="951"/>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3" name="Freeform 164"/>
                <p:cNvSpPr>
                  <a:spLocks/>
                </p:cNvSpPr>
                <p:nvPr/>
              </p:nvSpPr>
              <p:spPr bwMode="auto">
                <a:xfrm>
                  <a:off x="2043" y="879"/>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4" name="Freeform 165"/>
                <p:cNvSpPr>
                  <a:spLocks/>
                </p:cNvSpPr>
                <p:nvPr/>
              </p:nvSpPr>
              <p:spPr bwMode="auto">
                <a:xfrm>
                  <a:off x="1971" y="806"/>
                  <a:ext cx="433" cy="437"/>
                </a:xfrm>
                <a:custGeom>
                  <a:avLst/>
                  <a:gdLst>
                    <a:gd name="T0" fmla="*/ 433 w 433"/>
                    <a:gd name="T1" fmla="*/ 221 h 437"/>
                    <a:gd name="T2" fmla="*/ 433 w 433"/>
                    <a:gd name="T3" fmla="*/ 189 h 437"/>
                    <a:gd name="T4" fmla="*/ 429 w 433"/>
                    <a:gd name="T5" fmla="*/ 161 h 437"/>
                    <a:gd name="T6" fmla="*/ 417 w 433"/>
                    <a:gd name="T7" fmla="*/ 137 h 437"/>
                    <a:gd name="T8" fmla="*/ 405 w 433"/>
                    <a:gd name="T9" fmla="*/ 109 h 437"/>
                    <a:gd name="T10" fmla="*/ 389 w 433"/>
                    <a:gd name="T11" fmla="*/ 85 h 437"/>
                    <a:gd name="T12" fmla="*/ 369 w 433"/>
                    <a:gd name="T13" fmla="*/ 65 h 437"/>
                    <a:gd name="T14" fmla="*/ 348 w 433"/>
                    <a:gd name="T15" fmla="*/ 45 h 437"/>
                    <a:gd name="T16" fmla="*/ 324 w 433"/>
                    <a:gd name="T17" fmla="*/ 28 h 437"/>
                    <a:gd name="T18" fmla="*/ 300 w 433"/>
                    <a:gd name="T19" fmla="*/ 16 h 437"/>
                    <a:gd name="T20" fmla="*/ 272 w 433"/>
                    <a:gd name="T21" fmla="*/ 8 h 437"/>
                    <a:gd name="T22" fmla="*/ 244 w 433"/>
                    <a:gd name="T23" fmla="*/ 4 h 437"/>
                    <a:gd name="T24" fmla="*/ 216 w 433"/>
                    <a:gd name="T25" fmla="*/ 0 h 437"/>
                    <a:gd name="T26" fmla="*/ 188 w 433"/>
                    <a:gd name="T27" fmla="*/ 4 h 437"/>
                    <a:gd name="T28" fmla="*/ 160 w 433"/>
                    <a:gd name="T29" fmla="*/ 8 h 437"/>
                    <a:gd name="T30" fmla="*/ 132 w 433"/>
                    <a:gd name="T31" fmla="*/ 16 h 437"/>
                    <a:gd name="T32" fmla="*/ 108 w 433"/>
                    <a:gd name="T33" fmla="*/ 28 h 437"/>
                    <a:gd name="T34" fmla="*/ 84 w 433"/>
                    <a:gd name="T35" fmla="*/ 45 h 437"/>
                    <a:gd name="T36" fmla="*/ 64 w 433"/>
                    <a:gd name="T37" fmla="*/ 65 h 437"/>
                    <a:gd name="T38" fmla="*/ 44 w 433"/>
                    <a:gd name="T39" fmla="*/ 85 h 437"/>
                    <a:gd name="T40" fmla="*/ 28 w 433"/>
                    <a:gd name="T41" fmla="*/ 109 h 437"/>
                    <a:gd name="T42" fmla="*/ 16 w 433"/>
                    <a:gd name="T43" fmla="*/ 137 h 437"/>
                    <a:gd name="T44" fmla="*/ 4 w 433"/>
                    <a:gd name="T45" fmla="*/ 161 h 437"/>
                    <a:gd name="T46" fmla="*/ 0 w 433"/>
                    <a:gd name="T47" fmla="*/ 189 h 437"/>
                    <a:gd name="T48" fmla="*/ 0 w 433"/>
                    <a:gd name="T49" fmla="*/ 249 h 437"/>
                    <a:gd name="T50" fmla="*/ 4 w 433"/>
                    <a:gd name="T51" fmla="*/ 277 h 437"/>
                    <a:gd name="T52" fmla="*/ 16 w 433"/>
                    <a:gd name="T53" fmla="*/ 301 h 437"/>
                    <a:gd name="T54" fmla="*/ 28 w 433"/>
                    <a:gd name="T55" fmla="*/ 329 h 437"/>
                    <a:gd name="T56" fmla="*/ 44 w 433"/>
                    <a:gd name="T57" fmla="*/ 353 h 437"/>
                    <a:gd name="T58" fmla="*/ 64 w 433"/>
                    <a:gd name="T59" fmla="*/ 373 h 437"/>
                    <a:gd name="T60" fmla="*/ 84 w 433"/>
                    <a:gd name="T61" fmla="*/ 393 h 437"/>
                    <a:gd name="T62" fmla="*/ 108 w 433"/>
                    <a:gd name="T63" fmla="*/ 409 h 437"/>
                    <a:gd name="T64" fmla="*/ 132 w 433"/>
                    <a:gd name="T65" fmla="*/ 421 h 437"/>
                    <a:gd name="T66" fmla="*/ 160 w 433"/>
                    <a:gd name="T67" fmla="*/ 429 h 437"/>
                    <a:gd name="T68" fmla="*/ 188 w 433"/>
                    <a:gd name="T69" fmla="*/ 433 h 437"/>
                    <a:gd name="T70" fmla="*/ 216 w 433"/>
                    <a:gd name="T71" fmla="*/ 437 h 437"/>
                    <a:gd name="T72" fmla="*/ 244 w 433"/>
                    <a:gd name="T73" fmla="*/ 433 h 437"/>
                    <a:gd name="T74" fmla="*/ 272 w 433"/>
                    <a:gd name="T75" fmla="*/ 429 h 437"/>
                    <a:gd name="T76" fmla="*/ 300 w 433"/>
                    <a:gd name="T77" fmla="*/ 421 h 437"/>
                    <a:gd name="T78" fmla="*/ 324 w 433"/>
                    <a:gd name="T79" fmla="*/ 409 h 437"/>
                    <a:gd name="T80" fmla="*/ 348 w 433"/>
                    <a:gd name="T81" fmla="*/ 393 h 437"/>
                    <a:gd name="T82" fmla="*/ 369 w 433"/>
                    <a:gd name="T83" fmla="*/ 373 h 437"/>
                    <a:gd name="T84" fmla="*/ 389 w 433"/>
                    <a:gd name="T85" fmla="*/ 353 h 437"/>
                    <a:gd name="T86" fmla="*/ 405 w 433"/>
                    <a:gd name="T87" fmla="*/ 329 h 437"/>
                    <a:gd name="T88" fmla="*/ 417 w 433"/>
                    <a:gd name="T89" fmla="*/ 301 h 437"/>
                    <a:gd name="T90" fmla="*/ 429 w 433"/>
                    <a:gd name="T91" fmla="*/ 277 h 437"/>
                    <a:gd name="T92" fmla="*/ 433 w 433"/>
                    <a:gd name="T93" fmla="*/ 249 h 437"/>
                    <a:gd name="T94" fmla="*/ 433 w 433"/>
                    <a:gd name="T95" fmla="*/ 221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3" h="437">
                      <a:moveTo>
                        <a:pt x="433" y="221"/>
                      </a:moveTo>
                      <a:lnTo>
                        <a:pt x="433" y="189"/>
                      </a:lnTo>
                      <a:lnTo>
                        <a:pt x="429" y="161"/>
                      </a:lnTo>
                      <a:lnTo>
                        <a:pt x="417" y="137"/>
                      </a:lnTo>
                      <a:lnTo>
                        <a:pt x="405" y="109"/>
                      </a:lnTo>
                      <a:lnTo>
                        <a:pt x="389" y="85"/>
                      </a:lnTo>
                      <a:lnTo>
                        <a:pt x="369" y="65"/>
                      </a:lnTo>
                      <a:lnTo>
                        <a:pt x="348" y="45"/>
                      </a:lnTo>
                      <a:lnTo>
                        <a:pt x="324" y="28"/>
                      </a:lnTo>
                      <a:lnTo>
                        <a:pt x="300" y="16"/>
                      </a:lnTo>
                      <a:lnTo>
                        <a:pt x="272" y="8"/>
                      </a:lnTo>
                      <a:lnTo>
                        <a:pt x="244" y="4"/>
                      </a:lnTo>
                      <a:lnTo>
                        <a:pt x="216" y="0"/>
                      </a:lnTo>
                      <a:lnTo>
                        <a:pt x="188" y="4"/>
                      </a:lnTo>
                      <a:lnTo>
                        <a:pt x="160" y="8"/>
                      </a:lnTo>
                      <a:lnTo>
                        <a:pt x="132" y="16"/>
                      </a:lnTo>
                      <a:lnTo>
                        <a:pt x="108" y="28"/>
                      </a:lnTo>
                      <a:lnTo>
                        <a:pt x="84" y="45"/>
                      </a:lnTo>
                      <a:lnTo>
                        <a:pt x="64" y="65"/>
                      </a:lnTo>
                      <a:lnTo>
                        <a:pt x="44" y="85"/>
                      </a:lnTo>
                      <a:lnTo>
                        <a:pt x="28" y="109"/>
                      </a:lnTo>
                      <a:lnTo>
                        <a:pt x="16" y="137"/>
                      </a:lnTo>
                      <a:lnTo>
                        <a:pt x="4" y="161"/>
                      </a:lnTo>
                      <a:lnTo>
                        <a:pt x="0" y="189"/>
                      </a:lnTo>
                      <a:lnTo>
                        <a:pt x="0" y="249"/>
                      </a:lnTo>
                      <a:lnTo>
                        <a:pt x="4" y="277"/>
                      </a:lnTo>
                      <a:lnTo>
                        <a:pt x="16" y="301"/>
                      </a:lnTo>
                      <a:lnTo>
                        <a:pt x="28" y="329"/>
                      </a:lnTo>
                      <a:lnTo>
                        <a:pt x="44" y="353"/>
                      </a:lnTo>
                      <a:lnTo>
                        <a:pt x="64" y="373"/>
                      </a:lnTo>
                      <a:lnTo>
                        <a:pt x="84" y="393"/>
                      </a:lnTo>
                      <a:lnTo>
                        <a:pt x="108" y="409"/>
                      </a:lnTo>
                      <a:lnTo>
                        <a:pt x="132" y="421"/>
                      </a:lnTo>
                      <a:lnTo>
                        <a:pt x="160" y="429"/>
                      </a:lnTo>
                      <a:lnTo>
                        <a:pt x="188" y="433"/>
                      </a:lnTo>
                      <a:lnTo>
                        <a:pt x="216" y="437"/>
                      </a:lnTo>
                      <a:lnTo>
                        <a:pt x="244" y="433"/>
                      </a:lnTo>
                      <a:lnTo>
                        <a:pt x="272" y="429"/>
                      </a:lnTo>
                      <a:lnTo>
                        <a:pt x="300" y="421"/>
                      </a:lnTo>
                      <a:lnTo>
                        <a:pt x="324" y="409"/>
                      </a:lnTo>
                      <a:lnTo>
                        <a:pt x="348" y="393"/>
                      </a:lnTo>
                      <a:lnTo>
                        <a:pt x="369" y="373"/>
                      </a:lnTo>
                      <a:lnTo>
                        <a:pt x="389" y="353"/>
                      </a:lnTo>
                      <a:lnTo>
                        <a:pt x="405" y="329"/>
                      </a:lnTo>
                      <a:lnTo>
                        <a:pt x="417" y="301"/>
                      </a:lnTo>
                      <a:lnTo>
                        <a:pt x="429" y="277"/>
                      </a:lnTo>
                      <a:lnTo>
                        <a:pt x="433" y="249"/>
                      </a:lnTo>
                      <a:lnTo>
                        <a:pt x="433" y="22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5" name="Freeform 166"/>
                <p:cNvSpPr>
                  <a:spLocks/>
                </p:cNvSpPr>
                <p:nvPr/>
              </p:nvSpPr>
              <p:spPr bwMode="auto">
                <a:xfrm>
                  <a:off x="1899" y="734"/>
                  <a:ext cx="581" cy="581"/>
                </a:xfrm>
                <a:custGeom>
                  <a:avLst/>
                  <a:gdLst>
                    <a:gd name="T0" fmla="*/ 581 w 581"/>
                    <a:gd name="T1" fmla="*/ 293 h 581"/>
                    <a:gd name="T2" fmla="*/ 577 w 581"/>
                    <a:gd name="T3" fmla="*/ 253 h 581"/>
                    <a:gd name="T4" fmla="*/ 569 w 581"/>
                    <a:gd name="T5" fmla="*/ 217 h 581"/>
                    <a:gd name="T6" fmla="*/ 557 w 581"/>
                    <a:gd name="T7" fmla="*/ 181 h 581"/>
                    <a:gd name="T8" fmla="*/ 541 w 581"/>
                    <a:gd name="T9" fmla="*/ 145 h 581"/>
                    <a:gd name="T10" fmla="*/ 521 w 581"/>
                    <a:gd name="T11" fmla="*/ 113 h 581"/>
                    <a:gd name="T12" fmla="*/ 493 w 581"/>
                    <a:gd name="T13" fmla="*/ 84 h 581"/>
                    <a:gd name="T14" fmla="*/ 465 w 581"/>
                    <a:gd name="T15" fmla="*/ 60 h 581"/>
                    <a:gd name="T16" fmla="*/ 432 w 581"/>
                    <a:gd name="T17" fmla="*/ 40 h 581"/>
                    <a:gd name="T18" fmla="*/ 400 w 581"/>
                    <a:gd name="T19" fmla="*/ 24 h 581"/>
                    <a:gd name="T20" fmla="*/ 364 w 581"/>
                    <a:gd name="T21" fmla="*/ 8 h 581"/>
                    <a:gd name="T22" fmla="*/ 324 w 581"/>
                    <a:gd name="T23" fmla="*/ 4 h 581"/>
                    <a:gd name="T24" fmla="*/ 288 w 581"/>
                    <a:gd name="T25" fmla="*/ 0 h 581"/>
                    <a:gd name="T26" fmla="*/ 252 w 581"/>
                    <a:gd name="T27" fmla="*/ 4 h 581"/>
                    <a:gd name="T28" fmla="*/ 212 w 581"/>
                    <a:gd name="T29" fmla="*/ 8 h 581"/>
                    <a:gd name="T30" fmla="*/ 176 w 581"/>
                    <a:gd name="T31" fmla="*/ 24 h 581"/>
                    <a:gd name="T32" fmla="*/ 144 w 581"/>
                    <a:gd name="T33" fmla="*/ 40 h 581"/>
                    <a:gd name="T34" fmla="*/ 112 w 581"/>
                    <a:gd name="T35" fmla="*/ 60 h 581"/>
                    <a:gd name="T36" fmla="*/ 84 w 581"/>
                    <a:gd name="T37" fmla="*/ 84 h 581"/>
                    <a:gd name="T38" fmla="*/ 56 w 581"/>
                    <a:gd name="T39" fmla="*/ 113 h 581"/>
                    <a:gd name="T40" fmla="*/ 36 w 581"/>
                    <a:gd name="T41" fmla="*/ 145 h 581"/>
                    <a:gd name="T42" fmla="*/ 20 w 581"/>
                    <a:gd name="T43" fmla="*/ 181 h 581"/>
                    <a:gd name="T44" fmla="*/ 8 w 581"/>
                    <a:gd name="T45" fmla="*/ 217 h 581"/>
                    <a:gd name="T46" fmla="*/ 0 w 581"/>
                    <a:gd name="T47" fmla="*/ 253 h 581"/>
                    <a:gd name="T48" fmla="*/ 0 w 581"/>
                    <a:gd name="T49" fmla="*/ 329 h 581"/>
                    <a:gd name="T50" fmla="*/ 8 w 581"/>
                    <a:gd name="T51" fmla="*/ 365 h 581"/>
                    <a:gd name="T52" fmla="*/ 20 w 581"/>
                    <a:gd name="T53" fmla="*/ 401 h 581"/>
                    <a:gd name="T54" fmla="*/ 36 w 581"/>
                    <a:gd name="T55" fmla="*/ 437 h 581"/>
                    <a:gd name="T56" fmla="*/ 56 w 581"/>
                    <a:gd name="T57" fmla="*/ 469 h 581"/>
                    <a:gd name="T58" fmla="*/ 84 w 581"/>
                    <a:gd name="T59" fmla="*/ 497 h 581"/>
                    <a:gd name="T60" fmla="*/ 112 w 581"/>
                    <a:gd name="T61" fmla="*/ 521 h 581"/>
                    <a:gd name="T62" fmla="*/ 144 w 581"/>
                    <a:gd name="T63" fmla="*/ 541 h 581"/>
                    <a:gd name="T64" fmla="*/ 176 w 581"/>
                    <a:gd name="T65" fmla="*/ 557 h 581"/>
                    <a:gd name="T66" fmla="*/ 212 w 581"/>
                    <a:gd name="T67" fmla="*/ 573 h 581"/>
                    <a:gd name="T68" fmla="*/ 252 w 581"/>
                    <a:gd name="T69" fmla="*/ 577 h 581"/>
                    <a:gd name="T70" fmla="*/ 288 w 581"/>
                    <a:gd name="T71" fmla="*/ 581 h 581"/>
                    <a:gd name="T72" fmla="*/ 324 w 581"/>
                    <a:gd name="T73" fmla="*/ 577 h 581"/>
                    <a:gd name="T74" fmla="*/ 364 w 581"/>
                    <a:gd name="T75" fmla="*/ 573 h 581"/>
                    <a:gd name="T76" fmla="*/ 400 w 581"/>
                    <a:gd name="T77" fmla="*/ 557 h 581"/>
                    <a:gd name="T78" fmla="*/ 432 w 581"/>
                    <a:gd name="T79" fmla="*/ 541 h 581"/>
                    <a:gd name="T80" fmla="*/ 465 w 581"/>
                    <a:gd name="T81" fmla="*/ 521 h 581"/>
                    <a:gd name="T82" fmla="*/ 493 w 581"/>
                    <a:gd name="T83" fmla="*/ 497 h 581"/>
                    <a:gd name="T84" fmla="*/ 521 w 581"/>
                    <a:gd name="T85" fmla="*/ 469 h 581"/>
                    <a:gd name="T86" fmla="*/ 541 w 581"/>
                    <a:gd name="T87" fmla="*/ 437 h 581"/>
                    <a:gd name="T88" fmla="*/ 557 w 581"/>
                    <a:gd name="T89" fmla="*/ 401 h 581"/>
                    <a:gd name="T90" fmla="*/ 569 w 581"/>
                    <a:gd name="T91" fmla="*/ 365 h 581"/>
                    <a:gd name="T92" fmla="*/ 577 w 581"/>
                    <a:gd name="T93" fmla="*/ 329 h 581"/>
                    <a:gd name="T94" fmla="*/ 581 w 581"/>
                    <a:gd name="T95" fmla="*/ 293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1">
                      <a:moveTo>
                        <a:pt x="581" y="293"/>
                      </a:moveTo>
                      <a:lnTo>
                        <a:pt x="577" y="253"/>
                      </a:lnTo>
                      <a:lnTo>
                        <a:pt x="569" y="217"/>
                      </a:lnTo>
                      <a:lnTo>
                        <a:pt x="557" y="181"/>
                      </a:lnTo>
                      <a:lnTo>
                        <a:pt x="541" y="145"/>
                      </a:lnTo>
                      <a:lnTo>
                        <a:pt x="521" y="113"/>
                      </a:lnTo>
                      <a:lnTo>
                        <a:pt x="493" y="84"/>
                      </a:lnTo>
                      <a:lnTo>
                        <a:pt x="465" y="60"/>
                      </a:lnTo>
                      <a:lnTo>
                        <a:pt x="432" y="40"/>
                      </a:lnTo>
                      <a:lnTo>
                        <a:pt x="400" y="24"/>
                      </a:lnTo>
                      <a:lnTo>
                        <a:pt x="364" y="8"/>
                      </a:lnTo>
                      <a:lnTo>
                        <a:pt x="324" y="4"/>
                      </a:lnTo>
                      <a:lnTo>
                        <a:pt x="288" y="0"/>
                      </a:lnTo>
                      <a:lnTo>
                        <a:pt x="252" y="4"/>
                      </a:lnTo>
                      <a:lnTo>
                        <a:pt x="212" y="8"/>
                      </a:lnTo>
                      <a:lnTo>
                        <a:pt x="176" y="24"/>
                      </a:lnTo>
                      <a:lnTo>
                        <a:pt x="144" y="40"/>
                      </a:lnTo>
                      <a:lnTo>
                        <a:pt x="112" y="60"/>
                      </a:lnTo>
                      <a:lnTo>
                        <a:pt x="84" y="84"/>
                      </a:lnTo>
                      <a:lnTo>
                        <a:pt x="56" y="113"/>
                      </a:lnTo>
                      <a:lnTo>
                        <a:pt x="36" y="145"/>
                      </a:lnTo>
                      <a:lnTo>
                        <a:pt x="20" y="181"/>
                      </a:lnTo>
                      <a:lnTo>
                        <a:pt x="8" y="217"/>
                      </a:lnTo>
                      <a:lnTo>
                        <a:pt x="0" y="253"/>
                      </a:lnTo>
                      <a:lnTo>
                        <a:pt x="0" y="329"/>
                      </a:lnTo>
                      <a:lnTo>
                        <a:pt x="8" y="365"/>
                      </a:lnTo>
                      <a:lnTo>
                        <a:pt x="20" y="401"/>
                      </a:lnTo>
                      <a:lnTo>
                        <a:pt x="36" y="437"/>
                      </a:lnTo>
                      <a:lnTo>
                        <a:pt x="56" y="469"/>
                      </a:lnTo>
                      <a:lnTo>
                        <a:pt x="84" y="497"/>
                      </a:lnTo>
                      <a:lnTo>
                        <a:pt x="112" y="521"/>
                      </a:lnTo>
                      <a:lnTo>
                        <a:pt x="144" y="541"/>
                      </a:lnTo>
                      <a:lnTo>
                        <a:pt x="176" y="557"/>
                      </a:lnTo>
                      <a:lnTo>
                        <a:pt x="212" y="573"/>
                      </a:lnTo>
                      <a:lnTo>
                        <a:pt x="252" y="577"/>
                      </a:lnTo>
                      <a:lnTo>
                        <a:pt x="288" y="581"/>
                      </a:lnTo>
                      <a:lnTo>
                        <a:pt x="324" y="577"/>
                      </a:lnTo>
                      <a:lnTo>
                        <a:pt x="364" y="573"/>
                      </a:lnTo>
                      <a:lnTo>
                        <a:pt x="400" y="557"/>
                      </a:lnTo>
                      <a:lnTo>
                        <a:pt x="432" y="541"/>
                      </a:lnTo>
                      <a:lnTo>
                        <a:pt x="465" y="521"/>
                      </a:lnTo>
                      <a:lnTo>
                        <a:pt x="493" y="497"/>
                      </a:lnTo>
                      <a:lnTo>
                        <a:pt x="521" y="469"/>
                      </a:lnTo>
                      <a:lnTo>
                        <a:pt x="541" y="437"/>
                      </a:lnTo>
                      <a:lnTo>
                        <a:pt x="557" y="401"/>
                      </a:lnTo>
                      <a:lnTo>
                        <a:pt x="569" y="365"/>
                      </a:lnTo>
                      <a:lnTo>
                        <a:pt x="577" y="329"/>
                      </a:lnTo>
                      <a:lnTo>
                        <a:pt x="581" y="29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736" name="Group 167"/>
              <p:cNvGrpSpPr>
                <a:grpSpLocks/>
              </p:cNvGrpSpPr>
              <p:nvPr/>
            </p:nvGrpSpPr>
            <p:grpSpPr bwMode="auto">
              <a:xfrm>
                <a:off x="2250" y="1761"/>
                <a:ext cx="665" cy="699"/>
                <a:chOff x="1846" y="1660"/>
                <a:chExt cx="665" cy="699"/>
              </a:xfrm>
            </p:grpSpPr>
            <p:sp>
              <p:nvSpPr>
                <p:cNvPr id="16778" name="Rectangle 168"/>
                <p:cNvSpPr>
                  <a:spLocks noChangeArrowheads="1"/>
                </p:cNvSpPr>
                <p:nvPr/>
              </p:nvSpPr>
              <p:spPr bwMode="auto">
                <a:xfrm>
                  <a:off x="1899" y="1692"/>
                  <a:ext cx="581" cy="5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779" name="Rectangle 169"/>
                <p:cNvSpPr>
                  <a:spLocks noChangeArrowheads="1"/>
                </p:cNvSpPr>
                <p:nvPr/>
              </p:nvSpPr>
              <p:spPr bwMode="auto">
                <a:xfrm>
                  <a:off x="1899" y="1692"/>
                  <a:ext cx="581" cy="5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780" name="Line 170"/>
                <p:cNvSpPr>
                  <a:spLocks noChangeShapeType="1"/>
                </p:cNvSpPr>
                <p:nvPr/>
              </p:nvSpPr>
              <p:spPr bwMode="auto">
                <a:xfrm>
                  <a:off x="1899" y="169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1" name="Line 171"/>
                <p:cNvSpPr>
                  <a:spLocks noChangeShapeType="1"/>
                </p:cNvSpPr>
                <p:nvPr/>
              </p:nvSpPr>
              <p:spPr bwMode="auto">
                <a:xfrm>
                  <a:off x="1899"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2" name="Line 172"/>
                <p:cNvSpPr>
                  <a:spLocks noChangeShapeType="1"/>
                </p:cNvSpPr>
                <p:nvPr/>
              </p:nvSpPr>
              <p:spPr bwMode="auto">
                <a:xfrm flipV="1">
                  <a:off x="2480"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3" name="Line 173"/>
                <p:cNvSpPr>
                  <a:spLocks noChangeShapeType="1"/>
                </p:cNvSpPr>
                <p:nvPr/>
              </p:nvSpPr>
              <p:spPr bwMode="auto">
                <a:xfrm flipV="1">
                  <a:off x="1899"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4" name="Line 174"/>
                <p:cNvSpPr>
                  <a:spLocks noChangeShapeType="1"/>
                </p:cNvSpPr>
                <p:nvPr/>
              </p:nvSpPr>
              <p:spPr bwMode="auto">
                <a:xfrm>
                  <a:off x="1899"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5" name="Line 175"/>
                <p:cNvSpPr>
                  <a:spLocks noChangeShapeType="1"/>
                </p:cNvSpPr>
                <p:nvPr/>
              </p:nvSpPr>
              <p:spPr bwMode="auto">
                <a:xfrm flipV="1">
                  <a:off x="1899"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6" name="Line 176"/>
                <p:cNvSpPr>
                  <a:spLocks noChangeShapeType="1"/>
                </p:cNvSpPr>
                <p:nvPr/>
              </p:nvSpPr>
              <p:spPr bwMode="auto">
                <a:xfrm flipV="1">
                  <a:off x="1899" y="22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7" name="Line 177"/>
                <p:cNvSpPr>
                  <a:spLocks noChangeShapeType="1"/>
                </p:cNvSpPr>
                <p:nvPr/>
              </p:nvSpPr>
              <p:spPr bwMode="auto">
                <a:xfrm>
                  <a:off x="1899" y="169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8" name="Rectangle 178"/>
                <p:cNvSpPr>
                  <a:spLocks noChangeArrowheads="1"/>
                </p:cNvSpPr>
                <p:nvPr/>
              </p:nvSpPr>
              <p:spPr bwMode="auto">
                <a:xfrm>
                  <a:off x="1882" y="2292"/>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89" name="Line 179"/>
                <p:cNvSpPr>
                  <a:spLocks noChangeShapeType="1"/>
                </p:cNvSpPr>
                <p:nvPr/>
              </p:nvSpPr>
              <p:spPr bwMode="auto">
                <a:xfrm flipV="1">
                  <a:off x="2480" y="22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0" name="Line 180"/>
                <p:cNvSpPr>
                  <a:spLocks noChangeShapeType="1"/>
                </p:cNvSpPr>
                <p:nvPr/>
              </p:nvSpPr>
              <p:spPr bwMode="auto">
                <a:xfrm>
                  <a:off x="2480" y="169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1" name="Rectangle 181"/>
                <p:cNvSpPr>
                  <a:spLocks noChangeArrowheads="1"/>
                </p:cNvSpPr>
                <p:nvPr/>
              </p:nvSpPr>
              <p:spPr bwMode="auto">
                <a:xfrm>
                  <a:off x="2480" y="229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92" name="Line 182"/>
                <p:cNvSpPr>
                  <a:spLocks noChangeShapeType="1"/>
                </p:cNvSpPr>
                <p:nvPr/>
              </p:nvSpPr>
              <p:spPr bwMode="auto">
                <a:xfrm>
                  <a:off x="1899" y="227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3" name="Line 183"/>
                <p:cNvSpPr>
                  <a:spLocks noChangeShapeType="1"/>
                </p:cNvSpPr>
                <p:nvPr/>
              </p:nvSpPr>
              <p:spPr bwMode="auto">
                <a:xfrm flipH="1">
                  <a:off x="2472" y="227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 name="Rectangle 184"/>
                <p:cNvSpPr>
                  <a:spLocks noChangeArrowheads="1"/>
                </p:cNvSpPr>
                <p:nvPr/>
              </p:nvSpPr>
              <p:spPr bwMode="auto">
                <a:xfrm>
                  <a:off x="1846" y="224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95" name="Line 185"/>
                <p:cNvSpPr>
                  <a:spLocks noChangeShapeType="1"/>
                </p:cNvSpPr>
                <p:nvPr/>
              </p:nvSpPr>
              <p:spPr bwMode="auto">
                <a:xfrm>
                  <a:off x="1899" y="169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 name="Line 186"/>
                <p:cNvSpPr>
                  <a:spLocks noChangeShapeType="1"/>
                </p:cNvSpPr>
                <p:nvPr/>
              </p:nvSpPr>
              <p:spPr bwMode="auto">
                <a:xfrm flipH="1">
                  <a:off x="2472" y="169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7" name="Rectangle 187"/>
                <p:cNvSpPr>
                  <a:spLocks noChangeArrowheads="1"/>
                </p:cNvSpPr>
                <p:nvPr/>
              </p:nvSpPr>
              <p:spPr bwMode="auto">
                <a:xfrm>
                  <a:off x="1863" y="1660"/>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98" name="Line 188"/>
                <p:cNvSpPr>
                  <a:spLocks noChangeShapeType="1"/>
                </p:cNvSpPr>
                <p:nvPr/>
              </p:nvSpPr>
              <p:spPr bwMode="auto">
                <a:xfrm>
                  <a:off x="1899" y="169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 name="Line 189"/>
                <p:cNvSpPr>
                  <a:spLocks noChangeShapeType="1"/>
                </p:cNvSpPr>
                <p:nvPr/>
              </p:nvSpPr>
              <p:spPr bwMode="auto">
                <a:xfrm>
                  <a:off x="1899"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 name="Line 190"/>
                <p:cNvSpPr>
                  <a:spLocks noChangeShapeType="1"/>
                </p:cNvSpPr>
                <p:nvPr/>
              </p:nvSpPr>
              <p:spPr bwMode="auto">
                <a:xfrm flipV="1">
                  <a:off x="2480"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1" name="Line 191"/>
                <p:cNvSpPr>
                  <a:spLocks noChangeShapeType="1"/>
                </p:cNvSpPr>
                <p:nvPr/>
              </p:nvSpPr>
              <p:spPr bwMode="auto">
                <a:xfrm flipV="1">
                  <a:off x="1899"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2" name="Freeform 192"/>
                <p:cNvSpPr>
                  <a:spLocks/>
                </p:cNvSpPr>
                <p:nvPr/>
              </p:nvSpPr>
              <p:spPr bwMode="auto">
                <a:xfrm>
                  <a:off x="2123" y="1820"/>
                  <a:ext cx="116" cy="332"/>
                </a:xfrm>
                <a:custGeom>
                  <a:avLst/>
                  <a:gdLst>
                    <a:gd name="T0" fmla="*/ 116 w 116"/>
                    <a:gd name="T1" fmla="*/ 164 h 332"/>
                    <a:gd name="T2" fmla="*/ 104 w 116"/>
                    <a:gd name="T3" fmla="*/ 72 h 332"/>
                    <a:gd name="T4" fmla="*/ 64 w 116"/>
                    <a:gd name="T5" fmla="*/ 0 h 332"/>
                    <a:gd name="T6" fmla="*/ 16 w 116"/>
                    <a:gd name="T7" fmla="*/ 60 h 332"/>
                    <a:gd name="T8" fmla="*/ 0 w 116"/>
                    <a:gd name="T9" fmla="*/ 164 h 332"/>
                    <a:gd name="T10" fmla="*/ 8 w 116"/>
                    <a:gd name="T11" fmla="*/ 284 h 332"/>
                    <a:gd name="T12" fmla="*/ 64 w 116"/>
                    <a:gd name="T13" fmla="*/ 332 h 332"/>
                    <a:gd name="T14" fmla="*/ 104 w 116"/>
                    <a:gd name="T15" fmla="*/ 248 h 332"/>
                    <a:gd name="T16" fmla="*/ 116 w 116"/>
                    <a:gd name="T17" fmla="*/ 164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332">
                      <a:moveTo>
                        <a:pt x="116" y="164"/>
                      </a:moveTo>
                      <a:lnTo>
                        <a:pt x="104" y="72"/>
                      </a:lnTo>
                      <a:lnTo>
                        <a:pt x="64" y="0"/>
                      </a:lnTo>
                      <a:lnTo>
                        <a:pt x="16" y="60"/>
                      </a:lnTo>
                      <a:lnTo>
                        <a:pt x="0" y="164"/>
                      </a:lnTo>
                      <a:lnTo>
                        <a:pt x="8" y="284"/>
                      </a:lnTo>
                      <a:lnTo>
                        <a:pt x="64" y="332"/>
                      </a:lnTo>
                      <a:lnTo>
                        <a:pt x="104" y="248"/>
                      </a:lnTo>
                      <a:lnTo>
                        <a:pt x="116"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3" name="Freeform 193"/>
                <p:cNvSpPr>
                  <a:spLocks/>
                </p:cNvSpPr>
                <p:nvPr/>
              </p:nvSpPr>
              <p:spPr bwMode="auto">
                <a:xfrm>
                  <a:off x="2127" y="1828"/>
                  <a:ext cx="108" cy="312"/>
                </a:xfrm>
                <a:custGeom>
                  <a:avLst/>
                  <a:gdLst>
                    <a:gd name="T0" fmla="*/ 108 w 108"/>
                    <a:gd name="T1" fmla="*/ 156 h 312"/>
                    <a:gd name="T2" fmla="*/ 100 w 108"/>
                    <a:gd name="T3" fmla="*/ 68 h 312"/>
                    <a:gd name="T4" fmla="*/ 60 w 108"/>
                    <a:gd name="T5" fmla="*/ 0 h 312"/>
                    <a:gd name="T6" fmla="*/ 16 w 108"/>
                    <a:gd name="T7" fmla="*/ 56 h 312"/>
                    <a:gd name="T8" fmla="*/ 0 w 108"/>
                    <a:gd name="T9" fmla="*/ 156 h 312"/>
                    <a:gd name="T10" fmla="*/ 8 w 108"/>
                    <a:gd name="T11" fmla="*/ 268 h 312"/>
                    <a:gd name="T12" fmla="*/ 60 w 108"/>
                    <a:gd name="T13" fmla="*/ 312 h 312"/>
                    <a:gd name="T14" fmla="*/ 96 w 108"/>
                    <a:gd name="T15" fmla="*/ 236 h 312"/>
                    <a:gd name="T16" fmla="*/ 108 w 108"/>
                    <a:gd name="T17" fmla="*/ 156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312">
                      <a:moveTo>
                        <a:pt x="108" y="156"/>
                      </a:moveTo>
                      <a:lnTo>
                        <a:pt x="100" y="68"/>
                      </a:lnTo>
                      <a:lnTo>
                        <a:pt x="60" y="0"/>
                      </a:lnTo>
                      <a:lnTo>
                        <a:pt x="16" y="56"/>
                      </a:lnTo>
                      <a:lnTo>
                        <a:pt x="0" y="156"/>
                      </a:lnTo>
                      <a:lnTo>
                        <a:pt x="8" y="268"/>
                      </a:lnTo>
                      <a:lnTo>
                        <a:pt x="60" y="312"/>
                      </a:lnTo>
                      <a:lnTo>
                        <a:pt x="96" y="236"/>
                      </a:lnTo>
                      <a:lnTo>
                        <a:pt x="108" y="15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4" name="Freeform 194"/>
                <p:cNvSpPr>
                  <a:spLocks/>
                </p:cNvSpPr>
                <p:nvPr/>
              </p:nvSpPr>
              <p:spPr bwMode="auto">
                <a:xfrm>
                  <a:off x="2119" y="1808"/>
                  <a:ext cx="124" cy="356"/>
                </a:xfrm>
                <a:custGeom>
                  <a:avLst/>
                  <a:gdLst>
                    <a:gd name="T0" fmla="*/ 124 w 124"/>
                    <a:gd name="T1" fmla="*/ 176 h 356"/>
                    <a:gd name="T2" fmla="*/ 112 w 124"/>
                    <a:gd name="T3" fmla="*/ 76 h 356"/>
                    <a:gd name="T4" fmla="*/ 68 w 124"/>
                    <a:gd name="T5" fmla="*/ 0 h 356"/>
                    <a:gd name="T6" fmla="*/ 20 w 124"/>
                    <a:gd name="T7" fmla="*/ 64 h 356"/>
                    <a:gd name="T8" fmla="*/ 0 w 124"/>
                    <a:gd name="T9" fmla="*/ 176 h 356"/>
                    <a:gd name="T10" fmla="*/ 8 w 124"/>
                    <a:gd name="T11" fmla="*/ 304 h 356"/>
                    <a:gd name="T12" fmla="*/ 68 w 124"/>
                    <a:gd name="T13" fmla="*/ 356 h 356"/>
                    <a:gd name="T14" fmla="*/ 108 w 124"/>
                    <a:gd name="T15" fmla="*/ 268 h 356"/>
                    <a:gd name="T16" fmla="*/ 124 w 124"/>
                    <a:gd name="T17" fmla="*/ 176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 h="356">
                      <a:moveTo>
                        <a:pt x="124" y="176"/>
                      </a:moveTo>
                      <a:lnTo>
                        <a:pt x="112" y="76"/>
                      </a:lnTo>
                      <a:lnTo>
                        <a:pt x="68" y="0"/>
                      </a:lnTo>
                      <a:lnTo>
                        <a:pt x="20" y="64"/>
                      </a:lnTo>
                      <a:lnTo>
                        <a:pt x="0" y="176"/>
                      </a:lnTo>
                      <a:lnTo>
                        <a:pt x="8" y="304"/>
                      </a:lnTo>
                      <a:lnTo>
                        <a:pt x="68" y="356"/>
                      </a:lnTo>
                      <a:lnTo>
                        <a:pt x="108" y="268"/>
                      </a:lnTo>
                      <a:lnTo>
                        <a:pt x="124" y="17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5" name="Freeform 195"/>
                <p:cNvSpPr>
                  <a:spLocks/>
                </p:cNvSpPr>
                <p:nvPr/>
              </p:nvSpPr>
              <p:spPr bwMode="auto">
                <a:xfrm>
                  <a:off x="2107" y="1784"/>
                  <a:ext cx="152" cy="396"/>
                </a:xfrm>
                <a:custGeom>
                  <a:avLst/>
                  <a:gdLst>
                    <a:gd name="T0" fmla="*/ 152 w 152"/>
                    <a:gd name="T1" fmla="*/ 200 h 396"/>
                    <a:gd name="T2" fmla="*/ 140 w 152"/>
                    <a:gd name="T3" fmla="*/ 64 h 396"/>
                    <a:gd name="T4" fmla="*/ 80 w 152"/>
                    <a:gd name="T5" fmla="*/ 0 h 396"/>
                    <a:gd name="T6" fmla="*/ 24 w 152"/>
                    <a:gd name="T7" fmla="*/ 72 h 396"/>
                    <a:gd name="T8" fmla="*/ 0 w 152"/>
                    <a:gd name="T9" fmla="*/ 200 h 396"/>
                    <a:gd name="T10" fmla="*/ 16 w 152"/>
                    <a:gd name="T11" fmla="*/ 344 h 396"/>
                    <a:gd name="T12" fmla="*/ 80 w 152"/>
                    <a:gd name="T13" fmla="*/ 396 h 396"/>
                    <a:gd name="T14" fmla="*/ 132 w 152"/>
                    <a:gd name="T15" fmla="*/ 312 h 396"/>
                    <a:gd name="T16" fmla="*/ 152 w 152"/>
                    <a:gd name="T17" fmla="*/ 200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396">
                      <a:moveTo>
                        <a:pt x="152" y="200"/>
                      </a:moveTo>
                      <a:lnTo>
                        <a:pt x="140" y="64"/>
                      </a:lnTo>
                      <a:lnTo>
                        <a:pt x="80" y="0"/>
                      </a:lnTo>
                      <a:lnTo>
                        <a:pt x="24" y="72"/>
                      </a:lnTo>
                      <a:lnTo>
                        <a:pt x="0" y="200"/>
                      </a:lnTo>
                      <a:lnTo>
                        <a:pt x="16" y="344"/>
                      </a:lnTo>
                      <a:lnTo>
                        <a:pt x="80" y="396"/>
                      </a:lnTo>
                      <a:lnTo>
                        <a:pt x="132" y="312"/>
                      </a:lnTo>
                      <a:lnTo>
                        <a:pt x="152" y="20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6" name="Line 196"/>
                <p:cNvSpPr>
                  <a:spLocks noChangeShapeType="1"/>
                </p:cNvSpPr>
                <p:nvPr/>
              </p:nvSpPr>
              <p:spPr bwMode="auto">
                <a:xfrm>
                  <a:off x="1899" y="198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7" name="Line 197"/>
                <p:cNvSpPr>
                  <a:spLocks noChangeShapeType="1"/>
                </p:cNvSpPr>
                <p:nvPr/>
              </p:nvSpPr>
              <p:spPr bwMode="auto">
                <a:xfrm flipV="1">
                  <a:off x="2187"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8" name="Freeform 198"/>
                <p:cNvSpPr>
                  <a:spLocks/>
                </p:cNvSpPr>
                <p:nvPr/>
              </p:nvSpPr>
              <p:spPr bwMode="auto">
                <a:xfrm>
                  <a:off x="2115" y="1908"/>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09" name="Freeform 199"/>
                <p:cNvSpPr>
                  <a:spLocks/>
                </p:cNvSpPr>
                <p:nvPr/>
              </p:nvSpPr>
              <p:spPr bwMode="auto">
                <a:xfrm>
                  <a:off x="2043" y="1836"/>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0" name="Freeform 200"/>
                <p:cNvSpPr>
                  <a:spLocks/>
                </p:cNvSpPr>
                <p:nvPr/>
              </p:nvSpPr>
              <p:spPr bwMode="auto">
                <a:xfrm>
                  <a:off x="1971" y="1764"/>
                  <a:ext cx="433" cy="436"/>
                </a:xfrm>
                <a:custGeom>
                  <a:avLst/>
                  <a:gdLst>
                    <a:gd name="T0" fmla="*/ 433 w 433"/>
                    <a:gd name="T1" fmla="*/ 220 h 436"/>
                    <a:gd name="T2" fmla="*/ 433 w 433"/>
                    <a:gd name="T3" fmla="*/ 188 h 436"/>
                    <a:gd name="T4" fmla="*/ 429 w 433"/>
                    <a:gd name="T5" fmla="*/ 160 h 436"/>
                    <a:gd name="T6" fmla="*/ 417 w 433"/>
                    <a:gd name="T7" fmla="*/ 136 h 436"/>
                    <a:gd name="T8" fmla="*/ 405 w 433"/>
                    <a:gd name="T9" fmla="*/ 108 h 436"/>
                    <a:gd name="T10" fmla="*/ 389 w 433"/>
                    <a:gd name="T11" fmla="*/ 84 h 436"/>
                    <a:gd name="T12" fmla="*/ 369 w 433"/>
                    <a:gd name="T13" fmla="*/ 64 h 436"/>
                    <a:gd name="T14" fmla="*/ 348 w 433"/>
                    <a:gd name="T15" fmla="*/ 44 h 436"/>
                    <a:gd name="T16" fmla="*/ 324 w 433"/>
                    <a:gd name="T17" fmla="*/ 28 h 436"/>
                    <a:gd name="T18" fmla="*/ 300 w 433"/>
                    <a:gd name="T19" fmla="*/ 16 h 436"/>
                    <a:gd name="T20" fmla="*/ 272 w 433"/>
                    <a:gd name="T21" fmla="*/ 8 h 436"/>
                    <a:gd name="T22" fmla="*/ 244 w 433"/>
                    <a:gd name="T23" fmla="*/ 4 h 436"/>
                    <a:gd name="T24" fmla="*/ 216 w 433"/>
                    <a:gd name="T25" fmla="*/ 0 h 436"/>
                    <a:gd name="T26" fmla="*/ 188 w 433"/>
                    <a:gd name="T27" fmla="*/ 4 h 436"/>
                    <a:gd name="T28" fmla="*/ 160 w 433"/>
                    <a:gd name="T29" fmla="*/ 8 h 436"/>
                    <a:gd name="T30" fmla="*/ 132 w 433"/>
                    <a:gd name="T31" fmla="*/ 16 h 436"/>
                    <a:gd name="T32" fmla="*/ 108 w 433"/>
                    <a:gd name="T33" fmla="*/ 28 h 436"/>
                    <a:gd name="T34" fmla="*/ 84 w 433"/>
                    <a:gd name="T35" fmla="*/ 44 h 436"/>
                    <a:gd name="T36" fmla="*/ 64 w 433"/>
                    <a:gd name="T37" fmla="*/ 64 h 436"/>
                    <a:gd name="T38" fmla="*/ 44 w 433"/>
                    <a:gd name="T39" fmla="*/ 84 h 436"/>
                    <a:gd name="T40" fmla="*/ 28 w 433"/>
                    <a:gd name="T41" fmla="*/ 108 h 436"/>
                    <a:gd name="T42" fmla="*/ 16 w 433"/>
                    <a:gd name="T43" fmla="*/ 136 h 436"/>
                    <a:gd name="T44" fmla="*/ 4 w 433"/>
                    <a:gd name="T45" fmla="*/ 160 h 436"/>
                    <a:gd name="T46" fmla="*/ 0 w 433"/>
                    <a:gd name="T47" fmla="*/ 188 h 436"/>
                    <a:gd name="T48" fmla="*/ 0 w 433"/>
                    <a:gd name="T49" fmla="*/ 248 h 436"/>
                    <a:gd name="T50" fmla="*/ 4 w 433"/>
                    <a:gd name="T51" fmla="*/ 276 h 436"/>
                    <a:gd name="T52" fmla="*/ 16 w 433"/>
                    <a:gd name="T53" fmla="*/ 300 h 436"/>
                    <a:gd name="T54" fmla="*/ 28 w 433"/>
                    <a:gd name="T55" fmla="*/ 328 h 436"/>
                    <a:gd name="T56" fmla="*/ 44 w 433"/>
                    <a:gd name="T57" fmla="*/ 352 h 436"/>
                    <a:gd name="T58" fmla="*/ 64 w 433"/>
                    <a:gd name="T59" fmla="*/ 372 h 436"/>
                    <a:gd name="T60" fmla="*/ 84 w 433"/>
                    <a:gd name="T61" fmla="*/ 392 h 436"/>
                    <a:gd name="T62" fmla="*/ 108 w 433"/>
                    <a:gd name="T63" fmla="*/ 408 h 436"/>
                    <a:gd name="T64" fmla="*/ 132 w 433"/>
                    <a:gd name="T65" fmla="*/ 420 h 436"/>
                    <a:gd name="T66" fmla="*/ 160 w 433"/>
                    <a:gd name="T67" fmla="*/ 428 h 436"/>
                    <a:gd name="T68" fmla="*/ 188 w 433"/>
                    <a:gd name="T69" fmla="*/ 432 h 436"/>
                    <a:gd name="T70" fmla="*/ 216 w 433"/>
                    <a:gd name="T71" fmla="*/ 436 h 436"/>
                    <a:gd name="T72" fmla="*/ 244 w 433"/>
                    <a:gd name="T73" fmla="*/ 432 h 436"/>
                    <a:gd name="T74" fmla="*/ 272 w 433"/>
                    <a:gd name="T75" fmla="*/ 428 h 436"/>
                    <a:gd name="T76" fmla="*/ 300 w 433"/>
                    <a:gd name="T77" fmla="*/ 420 h 436"/>
                    <a:gd name="T78" fmla="*/ 324 w 433"/>
                    <a:gd name="T79" fmla="*/ 408 h 436"/>
                    <a:gd name="T80" fmla="*/ 348 w 433"/>
                    <a:gd name="T81" fmla="*/ 392 h 436"/>
                    <a:gd name="T82" fmla="*/ 369 w 433"/>
                    <a:gd name="T83" fmla="*/ 372 h 436"/>
                    <a:gd name="T84" fmla="*/ 389 w 433"/>
                    <a:gd name="T85" fmla="*/ 352 h 436"/>
                    <a:gd name="T86" fmla="*/ 405 w 433"/>
                    <a:gd name="T87" fmla="*/ 328 h 436"/>
                    <a:gd name="T88" fmla="*/ 417 w 433"/>
                    <a:gd name="T89" fmla="*/ 300 h 436"/>
                    <a:gd name="T90" fmla="*/ 429 w 433"/>
                    <a:gd name="T91" fmla="*/ 276 h 436"/>
                    <a:gd name="T92" fmla="*/ 433 w 433"/>
                    <a:gd name="T93" fmla="*/ 248 h 436"/>
                    <a:gd name="T94" fmla="*/ 433 w 433"/>
                    <a:gd name="T95" fmla="*/ 220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3" h="436">
                      <a:moveTo>
                        <a:pt x="433" y="220"/>
                      </a:moveTo>
                      <a:lnTo>
                        <a:pt x="433" y="188"/>
                      </a:lnTo>
                      <a:lnTo>
                        <a:pt x="429" y="160"/>
                      </a:lnTo>
                      <a:lnTo>
                        <a:pt x="417" y="136"/>
                      </a:lnTo>
                      <a:lnTo>
                        <a:pt x="405" y="108"/>
                      </a:lnTo>
                      <a:lnTo>
                        <a:pt x="389" y="84"/>
                      </a:lnTo>
                      <a:lnTo>
                        <a:pt x="369" y="64"/>
                      </a:lnTo>
                      <a:lnTo>
                        <a:pt x="348" y="44"/>
                      </a:lnTo>
                      <a:lnTo>
                        <a:pt x="324" y="28"/>
                      </a:lnTo>
                      <a:lnTo>
                        <a:pt x="300" y="16"/>
                      </a:lnTo>
                      <a:lnTo>
                        <a:pt x="272" y="8"/>
                      </a:lnTo>
                      <a:lnTo>
                        <a:pt x="244" y="4"/>
                      </a:lnTo>
                      <a:lnTo>
                        <a:pt x="216" y="0"/>
                      </a:lnTo>
                      <a:lnTo>
                        <a:pt x="188" y="4"/>
                      </a:lnTo>
                      <a:lnTo>
                        <a:pt x="160" y="8"/>
                      </a:lnTo>
                      <a:lnTo>
                        <a:pt x="132" y="16"/>
                      </a:lnTo>
                      <a:lnTo>
                        <a:pt x="108" y="28"/>
                      </a:lnTo>
                      <a:lnTo>
                        <a:pt x="84" y="44"/>
                      </a:lnTo>
                      <a:lnTo>
                        <a:pt x="64" y="64"/>
                      </a:lnTo>
                      <a:lnTo>
                        <a:pt x="44" y="84"/>
                      </a:lnTo>
                      <a:lnTo>
                        <a:pt x="28" y="108"/>
                      </a:lnTo>
                      <a:lnTo>
                        <a:pt x="16" y="136"/>
                      </a:lnTo>
                      <a:lnTo>
                        <a:pt x="4" y="160"/>
                      </a:lnTo>
                      <a:lnTo>
                        <a:pt x="0" y="188"/>
                      </a:lnTo>
                      <a:lnTo>
                        <a:pt x="0" y="248"/>
                      </a:lnTo>
                      <a:lnTo>
                        <a:pt x="4" y="276"/>
                      </a:lnTo>
                      <a:lnTo>
                        <a:pt x="16" y="300"/>
                      </a:lnTo>
                      <a:lnTo>
                        <a:pt x="28" y="328"/>
                      </a:lnTo>
                      <a:lnTo>
                        <a:pt x="44" y="352"/>
                      </a:lnTo>
                      <a:lnTo>
                        <a:pt x="64" y="372"/>
                      </a:lnTo>
                      <a:lnTo>
                        <a:pt x="84" y="392"/>
                      </a:lnTo>
                      <a:lnTo>
                        <a:pt x="108" y="408"/>
                      </a:lnTo>
                      <a:lnTo>
                        <a:pt x="132" y="420"/>
                      </a:lnTo>
                      <a:lnTo>
                        <a:pt x="160" y="428"/>
                      </a:lnTo>
                      <a:lnTo>
                        <a:pt x="188" y="432"/>
                      </a:lnTo>
                      <a:lnTo>
                        <a:pt x="216" y="436"/>
                      </a:lnTo>
                      <a:lnTo>
                        <a:pt x="244" y="432"/>
                      </a:lnTo>
                      <a:lnTo>
                        <a:pt x="272" y="428"/>
                      </a:lnTo>
                      <a:lnTo>
                        <a:pt x="300" y="420"/>
                      </a:lnTo>
                      <a:lnTo>
                        <a:pt x="324" y="408"/>
                      </a:lnTo>
                      <a:lnTo>
                        <a:pt x="348" y="392"/>
                      </a:lnTo>
                      <a:lnTo>
                        <a:pt x="369" y="372"/>
                      </a:lnTo>
                      <a:lnTo>
                        <a:pt x="389" y="352"/>
                      </a:lnTo>
                      <a:lnTo>
                        <a:pt x="405" y="328"/>
                      </a:lnTo>
                      <a:lnTo>
                        <a:pt x="417" y="300"/>
                      </a:lnTo>
                      <a:lnTo>
                        <a:pt x="429" y="276"/>
                      </a:lnTo>
                      <a:lnTo>
                        <a:pt x="433" y="248"/>
                      </a:lnTo>
                      <a:lnTo>
                        <a:pt x="433" y="22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11" name="Freeform 201"/>
                <p:cNvSpPr>
                  <a:spLocks/>
                </p:cNvSpPr>
                <p:nvPr/>
              </p:nvSpPr>
              <p:spPr bwMode="auto">
                <a:xfrm>
                  <a:off x="1899" y="1692"/>
                  <a:ext cx="581" cy="580"/>
                </a:xfrm>
                <a:custGeom>
                  <a:avLst/>
                  <a:gdLst>
                    <a:gd name="T0" fmla="*/ 581 w 581"/>
                    <a:gd name="T1" fmla="*/ 292 h 580"/>
                    <a:gd name="T2" fmla="*/ 577 w 581"/>
                    <a:gd name="T3" fmla="*/ 252 h 580"/>
                    <a:gd name="T4" fmla="*/ 569 w 581"/>
                    <a:gd name="T5" fmla="*/ 216 h 580"/>
                    <a:gd name="T6" fmla="*/ 557 w 581"/>
                    <a:gd name="T7" fmla="*/ 180 h 580"/>
                    <a:gd name="T8" fmla="*/ 541 w 581"/>
                    <a:gd name="T9" fmla="*/ 144 h 580"/>
                    <a:gd name="T10" fmla="*/ 521 w 581"/>
                    <a:gd name="T11" fmla="*/ 112 h 580"/>
                    <a:gd name="T12" fmla="*/ 493 w 581"/>
                    <a:gd name="T13" fmla="*/ 84 h 580"/>
                    <a:gd name="T14" fmla="*/ 465 w 581"/>
                    <a:gd name="T15" fmla="*/ 60 h 580"/>
                    <a:gd name="T16" fmla="*/ 432 w 581"/>
                    <a:gd name="T17" fmla="*/ 40 h 580"/>
                    <a:gd name="T18" fmla="*/ 400 w 581"/>
                    <a:gd name="T19" fmla="*/ 24 h 580"/>
                    <a:gd name="T20" fmla="*/ 364 w 581"/>
                    <a:gd name="T21" fmla="*/ 8 h 580"/>
                    <a:gd name="T22" fmla="*/ 324 w 581"/>
                    <a:gd name="T23" fmla="*/ 4 h 580"/>
                    <a:gd name="T24" fmla="*/ 288 w 581"/>
                    <a:gd name="T25" fmla="*/ 0 h 580"/>
                    <a:gd name="T26" fmla="*/ 252 w 581"/>
                    <a:gd name="T27" fmla="*/ 4 h 580"/>
                    <a:gd name="T28" fmla="*/ 212 w 581"/>
                    <a:gd name="T29" fmla="*/ 8 h 580"/>
                    <a:gd name="T30" fmla="*/ 176 w 581"/>
                    <a:gd name="T31" fmla="*/ 24 h 580"/>
                    <a:gd name="T32" fmla="*/ 144 w 581"/>
                    <a:gd name="T33" fmla="*/ 40 h 580"/>
                    <a:gd name="T34" fmla="*/ 112 w 581"/>
                    <a:gd name="T35" fmla="*/ 60 h 580"/>
                    <a:gd name="T36" fmla="*/ 84 w 581"/>
                    <a:gd name="T37" fmla="*/ 84 h 580"/>
                    <a:gd name="T38" fmla="*/ 56 w 581"/>
                    <a:gd name="T39" fmla="*/ 112 h 580"/>
                    <a:gd name="T40" fmla="*/ 36 w 581"/>
                    <a:gd name="T41" fmla="*/ 144 h 580"/>
                    <a:gd name="T42" fmla="*/ 20 w 581"/>
                    <a:gd name="T43" fmla="*/ 180 h 580"/>
                    <a:gd name="T44" fmla="*/ 8 w 581"/>
                    <a:gd name="T45" fmla="*/ 216 h 580"/>
                    <a:gd name="T46" fmla="*/ 0 w 581"/>
                    <a:gd name="T47" fmla="*/ 252 h 580"/>
                    <a:gd name="T48" fmla="*/ 0 w 581"/>
                    <a:gd name="T49" fmla="*/ 328 h 580"/>
                    <a:gd name="T50" fmla="*/ 8 w 581"/>
                    <a:gd name="T51" fmla="*/ 364 h 580"/>
                    <a:gd name="T52" fmla="*/ 20 w 581"/>
                    <a:gd name="T53" fmla="*/ 400 h 580"/>
                    <a:gd name="T54" fmla="*/ 36 w 581"/>
                    <a:gd name="T55" fmla="*/ 436 h 580"/>
                    <a:gd name="T56" fmla="*/ 56 w 581"/>
                    <a:gd name="T57" fmla="*/ 468 h 580"/>
                    <a:gd name="T58" fmla="*/ 84 w 581"/>
                    <a:gd name="T59" fmla="*/ 496 h 580"/>
                    <a:gd name="T60" fmla="*/ 112 w 581"/>
                    <a:gd name="T61" fmla="*/ 520 h 580"/>
                    <a:gd name="T62" fmla="*/ 144 w 581"/>
                    <a:gd name="T63" fmla="*/ 540 h 580"/>
                    <a:gd name="T64" fmla="*/ 176 w 581"/>
                    <a:gd name="T65" fmla="*/ 556 h 580"/>
                    <a:gd name="T66" fmla="*/ 212 w 581"/>
                    <a:gd name="T67" fmla="*/ 572 h 580"/>
                    <a:gd name="T68" fmla="*/ 252 w 581"/>
                    <a:gd name="T69" fmla="*/ 576 h 580"/>
                    <a:gd name="T70" fmla="*/ 288 w 581"/>
                    <a:gd name="T71" fmla="*/ 580 h 580"/>
                    <a:gd name="T72" fmla="*/ 324 w 581"/>
                    <a:gd name="T73" fmla="*/ 576 h 580"/>
                    <a:gd name="T74" fmla="*/ 364 w 581"/>
                    <a:gd name="T75" fmla="*/ 572 h 580"/>
                    <a:gd name="T76" fmla="*/ 400 w 581"/>
                    <a:gd name="T77" fmla="*/ 556 h 580"/>
                    <a:gd name="T78" fmla="*/ 432 w 581"/>
                    <a:gd name="T79" fmla="*/ 540 h 580"/>
                    <a:gd name="T80" fmla="*/ 465 w 581"/>
                    <a:gd name="T81" fmla="*/ 520 h 580"/>
                    <a:gd name="T82" fmla="*/ 493 w 581"/>
                    <a:gd name="T83" fmla="*/ 496 h 580"/>
                    <a:gd name="T84" fmla="*/ 521 w 581"/>
                    <a:gd name="T85" fmla="*/ 468 h 580"/>
                    <a:gd name="T86" fmla="*/ 541 w 581"/>
                    <a:gd name="T87" fmla="*/ 436 h 580"/>
                    <a:gd name="T88" fmla="*/ 557 w 581"/>
                    <a:gd name="T89" fmla="*/ 400 h 580"/>
                    <a:gd name="T90" fmla="*/ 569 w 581"/>
                    <a:gd name="T91" fmla="*/ 364 h 580"/>
                    <a:gd name="T92" fmla="*/ 577 w 581"/>
                    <a:gd name="T93" fmla="*/ 328 h 580"/>
                    <a:gd name="T94" fmla="*/ 581 w 581"/>
                    <a:gd name="T95" fmla="*/ 292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0">
                      <a:moveTo>
                        <a:pt x="581" y="292"/>
                      </a:moveTo>
                      <a:lnTo>
                        <a:pt x="577" y="252"/>
                      </a:lnTo>
                      <a:lnTo>
                        <a:pt x="569" y="216"/>
                      </a:lnTo>
                      <a:lnTo>
                        <a:pt x="557" y="180"/>
                      </a:lnTo>
                      <a:lnTo>
                        <a:pt x="541" y="144"/>
                      </a:lnTo>
                      <a:lnTo>
                        <a:pt x="521" y="112"/>
                      </a:lnTo>
                      <a:lnTo>
                        <a:pt x="493" y="84"/>
                      </a:lnTo>
                      <a:lnTo>
                        <a:pt x="465" y="60"/>
                      </a:lnTo>
                      <a:lnTo>
                        <a:pt x="432" y="40"/>
                      </a:lnTo>
                      <a:lnTo>
                        <a:pt x="400" y="24"/>
                      </a:lnTo>
                      <a:lnTo>
                        <a:pt x="364" y="8"/>
                      </a:lnTo>
                      <a:lnTo>
                        <a:pt x="324" y="4"/>
                      </a:lnTo>
                      <a:lnTo>
                        <a:pt x="288" y="0"/>
                      </a:lnTo>
                      <a:lnTo>
                        <a:pt x="252" y="4"/>
                      </a:lnTo>
                      <a:lnTo>
                        <a:pt x="212" y="8"/>
                      </a:lnTo>
                      <a:lnTo>
                        <a:pt x="176" y="24"/>
                      </a:lnTo>
                      <a:lnTo>
                        <a:pt x="144" y="40"/>
                      </a:lnTo>
                      <a:lnTo>
                        <a:pt x="112" y="60"/>
                      </a:lnTo>
                      <a:lnTo>
                        <a:pt x="84" y="84"/>
                      </a:lnTo>
                      <a:lnTo>
                        <a:pt x="56" y="112"/>
                      </a:lnTo>
                      <a:lnTo>
                        <a:pt x="36" y="144"/>
                      </a:lnTo>
                      <a:lnTo>
                        <a:pt x="20" y="180"/>
                      </a:lnTo>
                      <a:lnTo>
                        <a:pt x="8" y="216"/>
                      </a:lnTo>
                      <a:lnTo>
                        <a:pt x="0" y="252"/>
                      </a:lnTo>
                      <a:lnTo>
                        <a:pt x="0" y="328"/>
                      </a:lnTo>
                      <a:lnTo>
                        <a:pt x="8" y="364"/>
                      </a:lnTo>
                      <a:lnTo>
                        <a:pt x="20" y="400"/>
                      </a:lnTo>
                      <a:lnTo>
                        <a:pt x="36" y="436"/>
                      </a:lnTo>
                      <a:lnTo>
                        <a:pt x="56" y="468"/>
                      </a:lnTo>
                      <a:lnTo>
                        <a:pt x="84" y="496"/>
                      </a:lnTo>
                      <a:lnTo>
                        <a:pt x="112" y="520"/>
                      </a:lnTo>
                      <a:lnTo>
                        <a:pt x="144" y="540"/>
                      </a:lnTo>
                      <a:lnTo>
                        <a:pt x="176" y="556"/>
                      </a:lnTo>
                      <a:lnTo>
                        <a:pt x="212" y="572"/>
                      </a:lnTo>
                      <a:lnTo>
                        <a:pt x="252" y="576"/>
                      </a:lnTo>
                      <a:lnTo>
                        <a:pt x="288" y="580"/>
                      </a:lnTo>
                      <a:lnTo>
                        <a:pt x="324" y="576"/>
                      </a:lnTo>
                      <a:lnTo>
                        <a:pt x="364" y="572"/>
                      </a:lnTo>
                      <a:lnTo>
                        <a:pt x="400" y="556"/>
                      </a:lnTo>
                      <a:lnTo>
                        <a:pt x="432" y="540"/>
                      </a:lnTo>
                      <a:lnTo>
                        <a:pt x="465" y="520"/>
                      </a:lnTo>
                      <a:lnTo>
                        <a:pt x="493" y="496"/>
                      </a:lnTo>
                      <a:lnTo>
                        <a:pt x="521" y="468"/>
                      </a:lnTo>
                      <a:lnTo>
                        <a:pt x="541" y="436"/>
                      </a:lnTo>
                      <a:lnTo>
                        <a:pt x="557" y="400"/>
                      </a:lnTo>
                      <a:lnTo>
                        <a:pt x="569" y="364"/>
                      </a:lnTo>
                      <a:lnTo>
                        <a:pt x="577" y="328"/>
                      </a:lnTo>
                      <a:lnTo>
                        <a:pt x="581" y="2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737" name="Group 202"/>
              <p:cNvGrpSpPr>
                <a:grpSpLocks/>
              </p:cNvGrpSpPr>
              <p:nvPr/>
            </p:nvGrpSpPr>
            <p:grpSpPr bwMode="auto">
              <a:xfrm>
                <a:off x="2250" y="2730"/>
                <a:ext cx="665" cy="700"/>
                <a:chOff x="1846" y="2617"/>
                <a:chExt cx="665" cy="700"/>
              </a:xfrm>
            </p:grpSpPr>
            <p:sp>
              <p:nvSpPr>
                <p:cNvPr id="16744" name="Rectangle 203"/>
                <p:cNvSpPr>
                  <a:spLocks noChangeArrowheads="1"/>
                </p:cNvSpPr>
                <p:nvPr/>
              </p:nvSpPr>
              <p:spPr bwMode="auto">
                <a:xfrm>
                  <a:off x="1899" y="2649"/>
                  <a:ext cx="581" cy="5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745" name="Rectangle 204"/>
                <p:cNvSpPr>
                  <a:spLocks noChangeArrowheads="1"/>
                </p:cNvSpPr>
                <p:nvPr/>
              </p:nvSpPr>
              <p:spPr bwMode="auto">
                <a:xfrm>
                  <a:off x="1899" y="2649"/>
                  <a:ext cx="581" cy="5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746" name="Line 205"/>
                <p:cNvSpPr>
                  <a:spLocks noChangeShapeType="1"/>
                </p:cNvSpPr>
                <p:nvPr/>
              </p:nvSpPr>
              <p:spPr bwMode="auto">
                <a:xfrm>
                  <a:off x="1899" y="264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7" name="Line 206"/>
                <p:cNvSpPr>
                  <a:spLocks noChangeShapeType="1"/>
                </p:cNvSpPr>
                <p:nvPr/>
              </p:nvSpPr>
              <p:spPr bwMode="auto">
                <a:xfrm>
                  <a:off x="1899"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8" name="Line 207"/>
                <p:cNvSpPr>
                  <a:spLocks noChangeShapeType="1"/>
                </p:cNvSpPr>
                <p:nvPr/>
              </p:nvSpPr>
              <p:spPr bwMode="auto">
                <a:xfrm flipV="1">
                  <a:off x="2480"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49" name="Line 208"/>
                <p:cNvSpPr>
                  <a:spLocks noChangeShapeType="1"/>
                </p:cNvSpPr>
                <p:nvPr/>
              </p:nvSpPr>
              <p:spPr bwMode="auto">
                <a:xfrm flipV="1">
                  <a:off x="1899"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0" name="Line 209"/>
                <p:cNvSpPr>
                  <a:spLocks noChangeShapeType="1"/>
                </p:cNvSpPr>
                <p:nvPr/>
              </p:nvSpPr>
              <p:spPr bwMode="auto">
                <a:xfrm>
                  <a:off x="1899"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1" name="Line 210"/>
                <p:cNvSpPr>
                  <a:spLocks noChangeShapeType="1"/>
                </p:cNvSpPr>
                <p:nvPr/>
              </p:nvSpPr>
              <p:spPr bwMode="auto">
                <a:xfrm flipV="1">
                  <a:off x="1899"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2" name="Line 211"/>
                <p:cNvSpPr>
                  <a:spLocks noChangeShapeType="1"/>
                </p:cNvSpPr>
                <p:nvPr/>
              </p:nvSpPr>
              <p:spPr bwMode="auto">
                <a:xfrm flipV="1">
                  <a:off x="1899" y="322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3" name="Line 212"/>
                <p:cNvSpPr>
                  <a:spLocks noChangeShapeType="1"/>
                </p:cNvSpPr>
                <p:nvPr/>
              </p:nvSpPr>
              <p:spPr bwMode="auto">
                <a:xfrm>
                  <a:off x="1899" y="26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4" name="Rectangle 213"/>
                <p:cNvSpPr>
                  <a:spLocks noChangeArrowheads="1"/>
                </p:cNvSpPr>
                <p:nvPr/>
              </p:nvSpPr>
              <p:spPr bwMode="auto">
                <a:xfrm>
                  <a:off x="1882" y="325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55" name="Line 214"/>
                <p:cNvSpPr>
                  <a:spLocks noChangeShapeType="1"/>
                </p:cNvSpPr>
                <p:nvPr/>
              </p:nvSpPr>
              <p:spPr bwMode="auto">
                <a:xfrm flipV="1">
                  <a:off x="2480" y="322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6" name="Line 215"/>
                <p:cNvSpPr>
                  <a:spLocks noChangeShapeType="1"/>
                </p:cNvSpPr>
                <p:nvPr/>
              </p:nvSpPr>
              <p:spPr bwMode="auto">
                <a:xfrm>
                  <a:off x="2480" y="26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7" name="Rectangle 216"/>
                <p:cNvSpPr>
                  <a:spLocks noChangeArrowheads="1"/>
                </p:cNvSpPr>
                <p:nvPr/>
              </p:nvSpPr>
              <p:spPr bwMode="auto">
                <a:xfrm>
                  <a:off x="2480" y="3250"/>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58" name="Line 217"/>
                <p:cNvSpPr>
                  <a:spLocks noChangeShapeType="1"/>
                </p:cNvSpPr>
                <p:nvPr/>
              </p:nvSpPr>
              <p:spPr bwMode="auto">
                <a:xfrm>
                  <a:off x="1899" y="322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59" name="Line 218"/>
                <p:cNvSpPr>
                  <a:spLocks noChangeShapeType="1"/>
                </p:cNvSpPr>
                <p:nvPr/>
              </p:nvSpPr>
              <p:spPr bwMode="auto">
                <a:xfrm flipH="1">
                  <a:off x="2472" y="322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0" name="Rectangle 219"/>
                <p:cNvSpPr>
                  <a:spLocks noChangeArrowheads="1"/>
                </p:cNvSpPr>
                <p:nvPr/>
              </p:nvSpPr>
              <p:spPr bwMode="auto">
                <a:xfrm>
                  <a:off x="1846" y="3197"/>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61" name="Line 220"/>
                <p:cNvSpPr>
                  <a:spLocks noChangeShapeType="1"/>
                </p:cNvSpPr>
                <p:nvPr/>
              </p:nvSpPr>
              <p:spPr bwMode="auto">
                <a:xfrm>
                  <a:off x="1899" y="264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2" name="Line 221"/>
                <p:cNvSpPr>
                  <a:spLocks noChangeShapeType="1"/>
                </p:cNvSpPr>
                <p:nvPr/>
              </p:nvSpPr>
              <p:spPr bwMode="auto">
                <a:xfrm flipH="1">
                  <a:off x="2472" y="264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3" name="Rectangle 222"/>
                <p:cNvSpPr>
                  <a:spLocks noChangeArrowheads="1"/>
                </p:cNvSpPr>
                <p:nvPr/>
              </p:nvSpPr>
              <p:spPr bwMode="auto">
                <a:xfrm>
                  <a:off x="1863" y="2617"/>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64" name="Line 223"/>
                <p:cNvSpPr>
                  <a:spLocks noChangeShapeType="1"/>
                </p:cNvSpPr>
                <p:nvPr/>
              </p:nvSpPr>
              <p:spPr bwMode="auto">
                <a:xfrm>
                  <a:off x="1899" y="264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5" name="Line 224"/>
                <p:cNvSpPr>
                  <a:spLocks noChangeShapeType="1"/>
                </p:cNvSpPr>
                <p:nvPr/>
              </p:nvSpPr>
              <p:spPr bwMode="auto">
                <a:xfrm>
                  <a:off x="1899"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6" name="Line 225"/>
                <p:cNvSpPr>
                  <a:spLocks noChangeShapeType="1"/>
                </p:cNvSpPr>
                <p:nvPr/>
              </p:nvSpPr>
              <p:spPr bwMode="auto">
                <a:xfrm flipV="1">
                  <a:off x="2480"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7" name="Line 226"/>
                <p:cNvSpPr>
                  <a:spLocks noChangeShapeType="1"/>
                </p:cNvSpPr>
                <p:nvPr/>
              </p:nvSpPr>
              <p:spPr bwMode="auto">
                <a:xfrm flipV="1">
                  <a:off x="1899"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68" name="Freeform 227"/>
                <p:cNvSpPr>
                  <a:spLocks/>
                </p:cNvSpPr>
                <p:nvPr/>
              </p:nvSpPr>
              <p:spPr bwMode="auto">
                <a:xfrm>
                  <a:off x="2087" y="2813"/>
                  <a:ext cx="204" cy="284"/>
                </a:xfrm>
                <a:custGeom>
                  <a:avLst/>
                  <a:gdLst>
                    <a:gd name="T0" fmla="*/ 204 w 204"/>
                    <a:gd name="T1" fmla="*/ 128 h 284"/>
                    <a:gd name="T2" fmla="*/ 192 w 204"/>
                    <a:gd name="T3" fmla="*/ 20 h 284"/>
                    <a:gd name="T4" fmla="*/ 100 w 204"/>
                    <a:gd name="T5" fmla="*/ 0 h 284"/>
                    <a:gd name="T6" fmla="*/ 28 w 204"/>
                    <a:gd name="T7" fmla="*/ 44 h 284"/>
                    <a:gd name="T8" fmla="*/ 0 w 204"/>
                    <a:gd name="T9" fmla="*/ 128 h 284"/>
                    <a:gd name="T10" fmla="*/ 8 w 204"/>
                    <a:gd name="T11" fmla="*/ 232 h 284"/>
                    <a:gd name="T12" fmla="*/ 100 w 204"/>
                    <a:gd name="T13" fmla="*/ 284 h 284"/>
                    <a:gd name="T14" fmla="*/ 176 w 204"/>
                    <a:gd name="T15" fmla="*/ 212 h 284"/>
                    <a:gd name="T16" fmla="*/ 204 w 204"/>
                    <a:gd name="T17" fmla="*/ 128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284">
                      <a:moveTo>
                        <a:pt x="204" y="128"/>
                      </a:moveTo>
                      <a:lnTo>
                        <a:pt x="192" y="20"/>
                      </a:lnTo>
                      <a:lnTo>
                        <a:pt x="100" y="0"/>
                      </a:lnTo>
                      <a:lnTo>
                        <a:pt x="28" y="44"/>
                      </a:lnTo>
                      <a:lnTo>
                        <a:pt x="0" y="128"/>
                      </a:lnTo>
                      <a:lnTo>
                        <a:pt x="8" y="232"/>
                      </a:lnTo>
                      <a:lnTo>
                        <a:pt x="100" y="284"/>
                      </a:lnTo>
                      <a:lnTo>
                        <a:pt x="176" y="212"/>
                      </a:lnTo>
                      <a:lnTo>
                        <a:pt x="204" y="1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69" name="Freeform 228"/>
                <p:cNvSpPr>
                  <a:spLocks/>
                </p:cNvSpPr>
                <p:nvPr/>
              </p:nvSpPr>
              <p:spPr bwMode="auto">
                <a:xfrm>
                  <a:off x="2095" y="2821"/>
                  <a:ext cx="188" cy="268"/>
                </a:xfrm>
                <a:custGeom>
                  <a:avLst/>
                  <a:gdLst>
                    <a:gd name="T0" fmla="*/ 188 w 188"/>
                    <a:gd name="T1" fmla="*/ 120 h 268"/>
                    <a:gd name="T2" fmla="*/ 180 w 188"/>
                    <a:gd name="T3" fmla="*/ 20 h 268"/>
                    <a:gd name="T4" fmla="*/ 92 w 188"/>
                    <a:gd name="T5" fmla="*/ 0 h 268"/>
                    <a:gd name="T6" fmla="*/ 24 w 188"/>
                    <a:gd name="T7" fmla="*/ 40 h 268"/>
                    <a:gd name="T8" fmla="*/ 0 w 188"/>
                    <a:gd name="T9" fmla="*/ 120 h 268"/>
                    <a:gd name="T10" fmla="*/ 4 w 188"/>
                    <a:gd name="T11" fmla="*/ 216 h 268"/>
                    <a:gd name="T12" fmla="*/ 92 w 188"/>
                    <a:gd name="T13" fmla="*/ 268 h 268"/>
                    <a:gd name="T14" fmla="*/ 164 w 188"/>
                    <a:gd name="T15" fmla="*/ 200 h 268"/>
                    <a:gd name="T16" fmla="*/ 188 w 188"/>
                    <a:gd name="T17" fmla="*/ 120 h 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68">
                      <a:moveTo>
                        <a:pt x="188" y="120"/>
                      </a:moveTo>
                      <a:lnTo>
                        <a:pt x="180" y="20"/>
                      </a:lnTo>
                      <a:lnTo>
                        <a:pt x="92" y="0"/>
                      </a:lnTo>
                      <a:lnTo>
                        <a:pt x="24" y="40"/>
                      </a:lnTo>
                      <a:lnTo>
                        <a:pt x="0" y="120"/>
                      </a:lnTo>
                      <a:lnTo>
                        <a:pt x="4" y="216"/>
                      </a:lnTo>
                      <a:lnTo>
                        <a:pt x="92" y="268"/>
                      </a:lnTo>
                      <a:lnTo>
                        <a:pt x="164" y="200"/>
                      </a:lnTo>
                      <a:lnTo>
                        <a:pt x="188" y="12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0" name="Freeform 229"/>
                <p:cNvSpPr>
                  <a:spLocks/>
                </p:cNvSpPr>
                <p:nvPr/>
              </p:nvSpPr>
              <p:spPr bwMode="auto">
                <a:xfrm>
                  <a:off x="2083" y="2809"/>
                  <a:ext cx="212" cy="296"/>
                </a:xfrm>
                <a:custGeom>
                  <a:avLst/>
                  <a:gdLst>
                    <a:gd name="T0" fmla="*/ 212 w 212"/>
                    <a:gd name="T1" fmla="*/ 132 h 296"/>
                    <a:gd name="T2" fmla="*/ 200 w 212"/>
                    <a:gd name="T3" fmla="*/ 20 h 296"/>
                    <a:gd name="T4" fmla="*/ 104 w 212"/>
                    <a:gd name="T5" fmla="*/ 0 h 296"/>
                    <a:gd name="T6" fmla="*/ 28 w 212"/>
                    <a:gd name="T7" fmla="*/ 40 h 296"/>
                    <a:gd name="T8" fmla="*/ 0 w 212"/>
                    <a:gd name="T9" fmla="*/ 132 h 296"/>
                    <a:gd name="T10" fmla="*/ 8 w 212"/>
                    <a:gd name="T11" fmla="*/ 240 h 296"/>
                    <a:gd name="T12" fmla="*/ 104 w 212"/>
                    <a:gd name="T13" fmla="*/ 296 h 296"/>
                    <a:gd name="T14" fmla="*/ 184 w 212"/>
                    <a:gd name="T15" fmla="*/ 224 h 296"/>
                    <a:gd name="T16" fmla="*/ 212 w 212"/>
                    <a:gd name="T17" fmla="*/ 132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 h="296">
                      <a:moveTo>
                        <a:pt x="212" y="132"/>
                      </a:moveTo>
                      <a:lnTo>
                        <a:pt x="200" y="20"/>
                      </a:lnTo>
                      <a:lnTo>
                        <a:pt x="104" y="0"/>
                      </a:lnTo>
                      <a:lnTo>
                        <a:pt x="28" y="40"/>
                      </a:lnTo>
                      <a:lnTo>
                        <a:pt x="0" y="132"/>
                      </a:lnTo>
                      <a:lnTo>
                        <a:pt x="8" y="240"/>
                      </a:lnTo>
                      <a:lnTo>
                        <a:pt x="104" y="296"/>
                      </a:lnTo>
                      <a:lnTo>
                        <a:pt x="184" y="224"/>
                      </a:lnTo>
                      <a:lnTo>
                        <a:pt x="212" y="13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1" name="Freeform 230"/>
                <p:cNvSpPr>
                  <a:spLocks/>
                </p:cNvSpPr>
                <p:nvPr/>
              </p:nvSpPr>
              <p:spPr bwMode="auto">
                <a:xfrm>
                  <a:off x="2075" y="2781"/>
                  <a:ext cx="224" cy="316"/>
                </a:xfrm>
                <a:custGeom>
                  <a:avLst/>
                  <a:gdLst>
                    <a:gd name="T0" fmla="*/ 224 w 224"/>
                    <a:gd name="T1" fmla="*/ 160 h 316"/>
                    <a:gd name="T2" fmla="*/ 208 w 224"/>
                    <a:gd name="T3" fmla="*/ 48 h 316"/>
                    <a:gd name="T4" fmla="*/ 112 w 224"/>
                    <a:gd name="T5" fmla="*/ 0 h 316"/>
                    <a:gd name="T6" fmla="*/ 32 w 224"/>
                    <a:gd name="T7" fmla="*/ 68 h 316"/>
                    <a:gd name="T8" fmla="*/ 0 w 224"/>
                    <a:gd name="T9" fmla="*/ 160 h 316"/>
                    <a:gd name="T10" fmla="*/ 16 w 224"/>
                    <a:gd name="T11" fmla="*/ 268 h 316"/>
                    <a:gd name="T12" fmla="*/ 112 w 224"/>
                    <a:gd name="T13" fmla="*/ 316 h 316"/>
                    <a:gd name="T14" fmla="*/ 192 w 224"/>
                    <a:gd name="T15" fmla="*/ 248 h 316"/>
                    <a:gd name="T16" fmla="*/ 224 w 224"/>
                    <a:gd name="T17" fmla="*/ 160 h 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316">
                      <a:moveTo>
                        <a:pt x="224" y="160"/>
                      </a:moveTo>
                      <a:lnTo>
                        <a:pt x="208" y="48"/>
                      </a:lnTo>
                      <a:lnTo>
                        <a:pt x="112" y="0"/>
                      </a:lnTo>
                      <a:lnTo>
                        <a:pt x="32" y="68"/>
                      </a:lnTo>
                      <a:lnTo>
                        <a:pt x="0" y="160"/>
                      </a:lnTo>
                      <a:lnTo>
                        <a:pt x="16" y="268"/>
                      </a:lnTo>
                      <a:lnTo>
                        <a:pt x="112" y="316"/>
                      </a:lnTo>
                      <a:lnTo>
                        <a:pt x="192" y="248"/>
                      </a:lnTo>
                      <a:lnTo>
                        <a:pt x="224" y="1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2" name="Line 231"/>
                <p:cNvSpPr>
                  <a:spLocks noChangeShapeType="1"/>
                </p:cNvSpPr>
                <p:nvPr/>
              </p:nvSpPr>
              <p:spPr bwMode="auto">
                <a:xfrm>
                  <a:off x="1899" y="2941"/>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3" name="Line 232"/>
                <p:cNvSpPr>
                  <a:spLocks noChangeShapeType="1"/>
                </p:cNvSpPr>
                <p:nvPr/>
              </p:nvSpPr>
              <p:spPr bwMode="auto">
                <a:xfrm flipV="1">
                  <a:off x="2187"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74" name="Freeform 233"/>
                <p:cNvSpPr>
                  <a:spLocks/>
                </p:cNvSpPr>
                <p:nvPr/>
              </p:nvSpPr>
              <p:spPr bwMode="auto">
                <a:xfrm>
                  <a:off x="2115" y="2865"/>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5" name="Freeform 234"/>
                <p:cNvSpPr>
                  <a:spLocks/>
                </p:cNvSpPr>
                <p:nvPr/>
              </p:nvSpPr>
              <p:spPr bwMode="auto">
                <a:xfrm>
                  <a:off x="2043" y="2793"/>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6" name="Freeform 235"/>
                <p:cNvSpPr>
                  <a:spLocks/>
                </p:cNvSpPr>
                <p:nvPr/>
              </p:nvSpPr>
              <p:spPr bwMode="auto">
                <a:xfrm>
                  <a:off x="1971" y="2721"/>
                  <a:ext cx="433" cy="436"/>
                </a:xfrm>
                <a:custGeom>
                  <a:avLst/>
                  <a:gdLst>
                    <a:gd name="T0" fmla="*/ 433 w 433"/>
                    <a:gd name="T1" fmla="*/ 220 h 436"/>
                    <a:gd name="T2" fmla="*/ 433 w 433"/>
                    <a:gd name="T3" fmla="*/ 188 h 436"/>
                    <a:gd name="T4" fmla="*/ 429 w 433"/>
                    <a:gd name="T5" fmla="*/ 160 h 436"/>
                    <a:gd name="T6" fmla="*/ 417 w 433"/>
                    <a:gd name="T7" fmla="*/ 136 h 436"/>
                    <a:gd name="T8" fmla="*/ 405 w 433"/>
                    <a:gd name="T9" fmla="*/ 108 h 436"/>
                    <a:gd name="T10" fmla="*/ 389 w 433"/>
                    <a:gd name="T11" fmla="*/ 84 h 436"/>
                    <a:gd name="T12" fmla="*/ 369 w 433"/>
                    <a:gd name="T13" fmla="*/ 64 h 436"/>
                    <a:gd name="T14" fmla="*/ 348 w 433"/>
                    <a:gd name="T15" fmla="*/ 44 h 436"/>
                    <a:gd name="T16" fmla="*/ 324 w 433"/>
                    <a:gd name="T17" fmla="*/ 28 h 436"/>
                    <a:gd name="T18" fmla="*/ 300 w 433"/>
                    <a:gd name="T19" fmla="*/ 16 h 436"/>
                    <a:gd name="T20" fmla="*/ 272 w 433"/>
                    <a:gd name="T21" fmla="*/ 8 h 436"/>
                    <a:gd name="T22" fmla="*/ 244 w 433"/>
                    <a:gd name="T23" fmla="*/ 4 h 436"/>
                    <a:gd name="T24" fmla="*/ 216 w 433"/>
                    <a:gd name="T25" fmla="*/ 0 h 436"/>
                    <a:gd name="T26" fmla="*/ 188 w 433"/>
                    <a:gd name="T27" fmla="*/ 4 h 436"/>
                    <a:gd name="T28" fmla="*/ 160 w 433"/>
                    <a:gd name="T29" fmla="*/ 8 h 436"/>
                    <a:gd name="T30" fmla="*/ 132 w 433"/>
                    <a:gd name="T31" fmla="*/ 16 h 436"/>
                    <a:gd name="T32" fmla="*/ 108 w 433"/>
                    <a:gd name="T33" fmla="*/ 28 h 436"/>
                    <a:gd name="T34" fmla="*/ 84 w 433"/>
                    <a:gd name="T35" fmla="*/ 44 h 436"/>
                    <a:gd name="T36" fmla="*/ 64 w 433"/>
                    <a:gd name="T37" fmla="*/ 64 h 436"/>
                    <a:gd name="T38" fmla="*/ 44 w 433"/>
                    <a:gd name="T39" fmla="*/ 84 h 436"/>
                    <a:gd name="T40" fmla="*/ 28 w 433"/>
                    <a:gd name="T41" fmla="*/ 108 h 436"/>
                    <a:gd name="T42" fmla="*/ 16 w 433"/>
                    <a:gd name="T43" fmla="*/ 136 h 436"/>
                    <a:gd name="T44" fmla="*/ 4 w 433"/>
                    <a:gd name="T45" fmla="*/ 160 h 436"/>
                    <a:gd name="T46" fmla="*/ 0 w 433"/>
                    <a:gd name="T47" fmla="*/ 188 h 436"/>
                    <a:gd name="T48" fmla="*/ 0 w 433"/>
                    <a:gd name="T49" fmla="*/ 248 h 436"/>
                    <a:gd name="T50" fmla="*/ 4 w 433"/>
                    <a:gd name="T51" fmla="*/ 276 h 436"/>
                    <a:gd name="T52" fmla="*/ 16 w 433"/>
                    <a:gd name="T53" fmla="*/ 300 h 436"/>
                    <a:gd name="T54" fmla="*/ 28 w 433"/>
                    <a:gd name="T55" fmla="*/ 328 h 436"/>
                    <a:gd name="T56" fmla="*/ 44 w 433"/>
                    <a:gd name="T57" fmla="*/ 352 h 436"/>
                    <a:gd name="T58" fmla="*/ 64 w 433"/>
                    <a:gd name="T59" fmla="*/ 372 h 436"/>
                    <a:gd name="T60" fmla="*/ 84 w 433"/>
                    <a:gd name="T61" fmla="*/ 392 h 436"/>
                    <a:gd name="T62" fmla="*/ 108 w 433"/>
                    <a:gd name="T63" fmla="*/ 408 h 436"/>
                    <a:gd name="T64" fmla="*/ 132 w 433"/>
                    <a:gd name="T65" fmla="*/ 420 h 436"/>
                    <a:gd name="T66" fmla="*/ 160 w 433"/>
                    <a:gd name="T67" fmla="*/ 428 h 436"/>
                    <a:gd name="T68" fmla="*/ 188 w 433"/>
                    <a:gd name="T69" fmla="*/ 432 h 436"/>
                    <a:gd name="T70" fmla="*/ 216 w 433"/>
                    <a:gd name="T71" fmla="*/ 436 h 436"/>
                    <a:gd name="T72" fmla="*/ 244 w 433"/>
                    <a:gd name="T73" fmla="*/ 432 h 436"/>
                    <a:gd name="T74" fmla="*/ 272 w 433"/>
                    <a:gd name="T75" fmla="*/ 428 h 436"/>
                    <a:gd name="T76" fmla="*/ 300 w 433"/>
                    <a:gd name="T77" fmla="*/ 420 h 436"/>
                    <a:gd name="T78" fmla="*/ 324 w 433"/>
                    <a:gd name="T79" fmla="*/ 408 h 436"/>
                    <a:gd name="T80" fmla="*/ 348 w 433"/>
                    <a:gd name="T81" fmla="*/ 392 h 436"/>
                    <a:gd name="T82" fmla="*/ 369 w 433"/>
                    <a:gd name="T83" fmla="*/ 372 h 436"/>
                    <a:gd name="T84" fmla="*/ 389 w 433"/>
                    <a:gd name="T85" fmla="*/ 352 h 436"/>
                    <a:gd name="T86" fmla="*/ 405 w 433"/>
                    <a:gd name="T87" fmla="*/ 328 h 436"/>
                    <a:gd name="T88" fmla="*/ 417 w 433"/>
                    <a:gd name="T89" fmla="*/ 300 h 436"/>
                    <a:gd name="T90" fmla="*/ 429 w 433"/>
                    <a:gd name="T91" fmla="*/ 276 h 436"/>
                    <a:gd name="T92" fmla="*/ 433 w 433"/>
                    <a:gd name="T93" fmla="*/ 248 h 436"/>
                    <a:gd name="T94" fmla="*/ 433 w 433"/>
                    <a:gd name="T95" fmla="*/ 220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3" h="436">
                      <a:moveTo>
                        <a:pt x="433" y="220"/>
                      </a:moveTo>
                      <a:lnTo>
                        <a:pt x="433" y="188"/>
                      </a:lnTo>
                      <a:lnTo>
                        <a:pt x="429" y="160"/>
                      </a:lnTo>
                      <a:lnTo>
                        <a:pt x="417" y="136"/>
                      </a:lnTo>
                      <a:lnTo>
                        <a:pt x="405" y="108"/>
                      </a:lnTo>
                      <a:lnTo>
                        <a:pt x="389" y="84"/>
                      </a:lnTo>
                      <a:lnTo>
                        <a:pt x="369" y="64"/>
                      </a:lnTo>
                      <a:lnTo>
                        <a:pt x="348" y="44"/>
                      </a:lnTo>
                      <a:lnTo>
                        <a:pt x="324" y="28"/>
                      </a:lnTo>
                      <a:lnTo>
                        <a:pt x="300" y="16"/>
                      </a:lnTo>
                      <a:lnTo>
                        <a:pt x="272" y="8"/>
                      </a:lnTo>
                      <a:lnTo>
                        <a:pt x="244" y="4"/>
                      </a:lnTo>
                      <a:lnTo>
                        <a:pt x="216" y="0"/>
                      </a:lnTo>
                      <a:lnTo>
                        <a:pt x="188" y="4"/>
                      </a:lnTo>
                      <a:lnTo>
                        <a:pt x="160" y="8"/>
                      </a:lnTo>
                      <a:lnTo>
                        <a:pt x="132" y="16"/>
                      </a:lnTo>
                      <a:lnTo>
                        <a:pt x="108" y="28"/>
                      </a:lnTo>
                      <a:lnTo>
                        <a:pt x="84" y="44"/>
                      </a:lnTo>
                      <a:lnTo>
                        <a:pt x="64" y="64"/>
                      </a:lnTo>
                      <a:lnTo>
                        <a:pt x="44" y="84"/>
                      </a:lnTo>
                      <a:lnTo>
                        <a:pt x="28" y="108"/>
                      </a:lnTo>
                      <a:lnTo>
                        <a:pt x="16" y="136"/>
                      </a:lnTo>
                      <a:lnTo>
                        <a:pt x="4" y="160"/>
                      </a:lnTo>
                      <a:lnTo>
                        <a:pt x="0" y="188"/>
                      </a:lnTo>
                      <a:lnTo>
                        <a:pt x="0" y="248"/>
                      </a:lnTo>
                      <a:lnTo>
                        <a:pt x="4" y="276"/>
                      </a:lnTo>
                      <a:lnTo>
                        <a:pt x="16" y="300"/>
                      </a:lnTo>
                      <a:lnTo>
                        <a:pt x="28" y="328"/>
                      </a:lnTo>
                      <a:lnTo>
                        <a:pt x="44" y="352"/>
                      </a:lnTo>
                      <a:lnTo>
                        <a:pt x="64" y="372"/>
                      </a:lnTo>
                      <a:lnTo>
                        <a:pt x="84" y="392"/>
                      </a:lnTo>
                      <a:lnTo>
                        <a:pt x="108" y="408"/>
                      </a:lnTo>
                      <a:lnTo>
                        <a:pt x="132" y="420"/>
                      </a:lnTo>
                      <a:lnTo>
                        <a:pt x="160" y="428"/>
                      </a:lnTo>
                      <a:lnTo>
                        <a:pt x="188" y="432"/>
                      </a:lnTo>
                      <a:lnTo>
                        <a:pt x="216" y="436"/>
                      </a:lnTo>
                      <a:lnTo>
                        <a:pt x="244" y="432"/>
                      </a:lnTo>
                      <a:lnTo>
                        <a:pt x="272" y="428"/>
                      </a:lnTo>
                      <a:lnTo>
                        <a:pt x="300" y="420"/>
                      </a:lnTo>
                      <a:lnTo>
                        <a:pt x="324" y="408"/>
                      </a:lnTo>
                      <a:lnTo>
                        <a:pt x="348" y="392"/>
                      </a:lnTo>
                      <a:lnTo>
                        <a:pt x="369" y="372"/>
                      </a:lnTo>
                      <a:lnTo>
                        <a:pt x="389" y="352"/>
                      </a:lnTo>
                      <a:lnTo>
                        <a:pt x="405" y="328"/>
                      </a:lnTo>
                      <a:lnTo>
                        <a:pt x="417" y="300"/>
                      </a:lnTo>
                      <a:lnTo>
                        <a:pt x="429" y="276"/>
                      </a:lnTo>
                      <a:lnTo>
                        <a:pt x="433" y="248"/>
                      </a:lnTo>
                      <a:lnTo>
                        <a:pt x="433" y="22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7" name="Freeform 236"/>
                <p:cNvSpPr>
                  <a:spLocks/>
                </p:cNvSpPr>
                <p:nvPr/>
              </p:nvSpPr>
              <p:spPr bwMode="auto">
                <a:xfrm>
                  <a:off x="1899" y="2649"/>
                  <a:ext cx="581" cy="580"/>
                </a:xfrm>
                <a:custGeom>
                  <a:avLst/>
                  <a:gdLst>
                    <a:gd name="T0" fmla="*/ 581 w 581"/>
                    <a:gd name="T1" fmla="*/ 292 h 580"/>
                    <a:gd name="T2" fmla="*/ 577 w 581"/>
                    <a:gd name="T3" fmla="*/ 252 h 580"/>
                    <a:gd name="T4" fmla="*/ 569 w 581"/>
                    <a:gd name="T5" fmla="*/ 216 h 580"/>
                    <a:gd name="T6" fmla="*/ 557 w 581"/>
                    <a:gd name="T7" fmla="*/ 180 h 580"/>
                    <a:gd name="T8" fmla="*/ 541 w 581"/>
                    <a:gd name="T9" fmla="*/ 144 h 580"/>
                    <a:gd name="T10" fmla="*/ 521 w 581"/>
                    <a:gd name="T11" fmla="*/ 112 h 580"/>
                    <a:gd name="T12" fmla="*/ 493 w 581"/>
                    <a:gd name="T13" fmla="*/ 84 h 580"/>
                    <a:gd name="T14" fmla="*/ 465 w 581"/>
                    <a:gd name="T15" fmla="*/ 60 h 580"/>
                    <a:gd name="T16" fmla="*/ 432 w 581"/>
                    <a:gd name="T17" fmla="*/ 40 h 580"/>
                    <a:gd name="T18" fmla="*/ 400 w 581"/>
                    <a:gd name="T19" fmla="*/ 24 h 580"/>
                    <a:gd name="T20" fmla="*/ 364 w 581"/>
                    <a:gd name="T21" fmla="*/ 8 h 580"/>
                    <a:gd name="T22" fmla="*/ 324 w 581"/>
                    <a:gd name="T23" fmla="*/ 4 h 580"/>
                    <a:gd name="T24" fmla="*/ 288 w 581"/>
                    <a:gd name="T25" fmla="*/ 0 h 580"/>
                    <a:gd name="T26" fmla="*/ 252 w 581"/>
                    <a:gd name="T27" fmla="*/ 4 h 580"/>
                    <a:gd name="T28" fmla="*/ 212 w 581"/>
                    <a:gd name="T29" fmla="*/ 8 h 580"/>
                    <a:gd name="T30" fmla="*/ 176 w 581"/>
                    <a:gd name="T31" fmla="*/ 24 h 580"/>
                    <a:gd name="T32" fmla="*/ 144 w 581"/>
                    <a:gd name="T33" fmla="*/ 40 h 580"/>
                    <a:gd name="T34" fmla="*/ 112 w 581"/>
                    <a:gd name="T35" fmla="*/ 60 h 580"/>
                    <a:gd name="T36" fmla="*/ 84 w 581"/>
                    <a:gd name="T37" fmla="*/ 84 h 580"/>
                    <a:gd name="T38" fmla="*/ 56 w 581"/>
                    <a:gd name="T39" fmla="*/ 112 h 580"/>
                    <a:gd name="T40" fmla="*/ 36 w 581"/>
                    <a:gd name="T41" fmla="*/ 144 h 580"/>
                    <a:gd name="T42" fmla="*/ 20 w 581"/>
                    <a:gd name="T43" fmla="*/ 180 h 580"/>
                    <a:gd name="T44" fmla="*/ 8 w 581"/>
                    <a:gd name="T45" fmla="*/ 216 h 580"/>
                    <a:gd name="T46" fmla="*/ 0 w 581"/>
                    <a:gd name="T47" fmla="*/ 252 h 580"/>
                    <a:gd name="T48" fmla="*/ 0 w 581"/>
                    <a:gd name="T49" fmla="*/ 328 h 580"/>
                    <a:gd name="T50" fmla="*/ 8 w 581"/>
                    <a:gd name="T51" fmla="*/ 364 h 580"/>
                    <a:gd name="T52" fmla="*/ 20 w 581"/>
                    <a:gd name="T53" fmla="*/ 400 h 580"/>
                    <a:gd name="T54" fmla="*/ 36 w 581"/>
                    <a:gd name="T55" fmla="*/ 436 h 580"/>
                    <a:gd name="T56" fmla="*/ 56 w 581"/>
                    <a:gd name="T57" fmla="*/ 468 h 580"/>
                    <a:gd name="T58" fmla="*/ 84 w 581"/>
                    <a:gd name="T59" fmla="*/ 496 h 580"/>
                    <a:gd name="T60" fmla="*/ 112 w 581"/>
                    <a:gd name="T61" fmla="*/ 520 h 580"/>
                    <a:gd name="T62" fmla="*/ 144 w 581"/>
                    <a:gd name="T63" fmla="*/ 540 h 580"/>
                    <a:gd name="T64" fmla="*/ 176 w 581"/>
                    <a:gd name="T65" fmla="*/ 556 h 580"/>
                    <a:gd name="T66" fmla="*/ 212 w 581"/>
                    <a:gd name="T67" fmla="*/ 572 h 580"/>
                    <a:gd name="T68" fmla="*/ 252 w 581"/>
                    <a:gd name="T69" fmla="*/ 576 h 580"/>
                    <a:gd name="T70" fmla="*/ 288 w 581"/>
                    <a:gd name="T71" fmla="*/ 580 h 580"/>
                    <a:gd name="T72" fmla="*/ 324 w 581"/>
                    <a:gd name="T73" fmla="*/ 576 h 580"/>
                    <a:gd name="T74" fmla="*/ 364 w 581"/>
                    <a:gd name="T75" fmla="*/ 572 h 580"/>
                    <a:gd name="T76" fmla="*/ 400 w 581"/>
                    <a:gd name="T77" fmla="*/ 556 h 580"/>
                    <a:gd name="T78" fmla="*/ 432 w 581"/>
                    <a:gd name="T79" fmla="*/ 540 h 580"/>
                    <a:gd name="T80" fmla="*/ 465 w 581"/>
                    <a:gd name="T81" fmla="*/ 520 h 580"/>
                    <a:gd name="T82" fmla="*/ 493 w 581"/>
                    <a:gd name="T83" fmla="*/ 496 h 580"/>
                    <a:gd name="T84" fmla="*/ 521 w 581"/>
                    <a:gd name="T85" fmla="*/ 468 h 580"/>
                    <a:gd name="T86" fmla="*/ 541 w 581"/>
                    <a:gd name="T87" fmla="*/ 436 h 580"/>
                    <a:gd name="T88" fmla="*/ 557 w 581"/>
                    <a:gd name="T89" fmla="*/ 400 h 580"/>
                    <a:gd name="T90" fmla="*/ 569 w 581"/>
                    <a:gd name="T91" fmla="*/ 364 h 580"/>
                    <a:gd name="T92" fmla="*/ 577 w 581"/>
                    <a:gd name="T93" fmla="*/ 328 h 580"/>
                    <a:gd name="T94" fmla="*/ 581 w 581"/>
                    <a:gd name="T95" fmla="*/ 292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0">
                      <a:moveTo>
                        <a:pt x="581" y="292"/>
                      </a:moveTo>
                      <a:lnTo>
                        <a:pt x="577" y="252"/>
                      </a:lnTo>
                      <a:lnTo>
                        <a:pt x="569" y="216"/>
                      </a:lnTo>
                      <a:lnTo>
                        <a:pt x="557" y="180"/>
                      </a:lnTo>
                      <a:lnTo>
                        <a:pt x="541" y="144"/>
                      </a:lnTo>
                      <a:lnTo>
                        <a:pt x="521" y="112"/>
                      </a:lnTo>
                      <a:lnTo>
                        <a:pt x="493" y="84"/>
                      </a:lnTo>
                      <a:lnTo>
                        <a:pt x="465" y="60"/>
                      </a:lnTo>
                      <a:lnTo>
                        <a:pt x="432" y="40"/>
                      </a:lnTo>
                      <a:lnTo>
                        <a:pt x="400" y="24"/>
                      </a:lnTo>
                      <a:lnTo>
                        <a:pt x="364" y="8"/>
                      </a:lnTo>
                      <a:lnTo>
                        <a:pt x="324" y="4"/>
                      </a:lnTo>
                      <a:lnTo>
                        <a:pt x="288" y="0"/>
                      </a:lnTo>
                      <a:lnTo>
                        <a:pt x="252" y="4"/>
                      </a:lnTo>
                      <a:lnTo>
                        <a:pt x="212" y="8"/>
                      </a:lnTo>
                      <a:lnTo>
                        <a:pt x="176" y="24"/>
                      </a:lnTo>
                      <a:lnTo>
                        <a:pt x="144" y="40"/>
                      </a:lnTo>
                      <a:lnTo>
                        <a:pt x="112" y="60"/>
                      </a:lnTo>
                      <a:lnTo>
                        <a:pt x="84" y="84"/>
                      </a:lnTo>
                      <a:lnTo>
                        <a:pt x="56" y="112"/>
                      </a:lnTo>
                      <a:lnTo>
                        <a:pt x="36" y="144"/>
                      </a:lnTo>
                      <a:lnTo>
                        <a:pt x="20" y="180"/>
                      </a:lnTo>
                      <a:lnTo>
                        <a:pt x="8" y="216"/>
                      </a:lnTo>
                      <a:lnTo>
                        <a:pt x="0" y="252"/>
                      </a:lnTo>
                      <a:lnTo>
                        <a:pt x="0" y="328"/>
                      </a:lnTo>
                      <a:lnTo>
                        <a:pt x="8" y="364"/>
                      </a:lnTo>
                      <a:lnTo>
                        <a:pt x="20" y="400"/>
                      </a:lnTo>
                      <a:lnTo>
                        <a:pt x="36" y="436"/>
                      </a:lnTo>
                      <a:lnTo>
                        <a:pt x="56" y="468"/>
                      </a:lnTo>
                      <a:lnTo>
                        <a:pt x="84" y="496"/>
                      </a:lnTo>
                      <a:lnTo>
                        <a:pt x="112" y="520"/>
                      </a:lnTo>
                      <a:lnTo>
                        <a:pt x="144" y="540"/>
                      </a:lnTo>
                      <a:lnTo>
                        <a:pt x="176" y="556"/>
                      </a:lnTo>
                      <a:lnTo>
                        <a:pt x="212" y="572"/>
                      </a:lnTo>
                      <a:lnTo>
                        <a:pt x="252" y="576"/>
                      </a:lnTo>
                      <a:lnTo>
                        <a:pt x="288" y="580"/>
                      </a:lnTo>
                      <a:lnTo>
                        <a:pt x="324" y="576"/>
                      </a:lnTo>
                      <a:lnTo>
                        <a:pt x="364" y="572"/>
                      </a:lnTo>
                      <a:lnTo>
                        <a:pt x="400" y="556"/>
                      </a:lnTo>
                      <a:lnTo>
                        <a:pt x="432" y="540"/>
                      </a:lnTo>
                      <a:lnTo>
                        <a:pt x="465" y="520"/>
                      </a:lnTo>
                      <a:lnTo>
                        <a:pt x="493" y="496"/>
                      </a:lnTo>
                      <a:lnTo>
                        <a:pt x="521" y="468"/>
                      </a:lnTo>
                      <a:lnTo>
                        <a:pt x="541" y="436"/>
                      </a:lnTo>
                      <a:lnTo>
                        <a:pt x="557" y="400"/>
                      </a:lnTo>
                      <a:lnTo>
                        <a:pt x="569" y="364"/>
                      </a:lnTo>
                      <a:lnTo>
                        <a:pt x="577" y="328"/>
                      </a:lnTo>
                      <a:lnTo>
                        <a:pt x="581" y="2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38" name="Rectangle 237"/>
              <p:cNvSpPr>
                <a:spLocks noChangeArrowheads="1"/>
              </p:cNvSpPr>
              <p:nvPr/>
            </p:nvSpPr>
            <p:spPr bwMode="auto">
              <a:xfrm>
                <a:off x="2563" y="1488"/>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g</a:t>
                </a:r>
              </a:p>
            </p:txBody>
          </p:sp>
          <p:sp>
            <p:nvSpPr>
              <p:cNvPr id="16739" name="Rectangle 238"/>
              <p:cNvSpPr>
                <a:spLocks noChangeArrowheads="1"/>
              </p:cNvSpPr>
              <p:nvPr/>
            </p:nvSpPr>
            <p:spPr bwMode="auto">
              <a:xfrm rot="-5400000">
                <a:off x="2145" y="1099"/>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Arial Unicode MS" pitchFamily="34" charset="-128"/>
                    <a:cs typeface="Arial" panose="020B0604020202020204" pitchFamily="34" charset="0"/>
                  </a:rPr>
                  <a:t>\</a:t>
                </a:r>
              </a:p>
            </p:txBody>
          </p:sp>
          <p:sp>
            <p:nvSpPr>
              <p:cNvPr id="16740" name="Rectangle 239"/>
              <p:cNvSpPr>
                <a:spLocks noChangeArrowheads="1"/>
              </p:cNvSpPr>
              <p:nvPr/>
            </p:nvSpPr>
            <p:spPr bwMode="auto">
              <a:xfrm>
                <a:off x="2530" y="2397"/>
                <a:ext cx="1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_</a:t>
                </a:r>
              </a:p>
            </p:txBody>
          </p:sp>
          <p:sp>
            <p:nvSpPr>
              <p:cNvPr id="16741" name="Rectangle 240"/>
              <p:cNvSpPr>
                <a:spLocks noChangeArrowheads="1"/>
              </p:cNvSpPr>
              <p:nvPr/>
            </p:nvSpPr>
            <p:spPr bwMode="auto">
              <a:xfrm rot="-5400000">
                <a:off x="2136" y="1989"/>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sp>
            <p:nvSpPr>
              <p:cNvPr id="16742" name="Rectangle 241"/>
              <p:cNvSpPr>
                <a:spLocks noChangeArrowheads="1"/>
              </p:cNvSpPr>
              <p:nvPr/>
            </p:nvSpPr>
            <p:spPr bwMode="auto">
              <a:xfrm>
                <a:off x="2540" y="3379"/>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Arial Unicode MS" pitchFamily="34" charset="-128"/>
                    <a:cs typeface="Arial" panose="020B0604020202020204" pitchFamily="34" charset="0"/>
                  </a:rPr>
                  <a:t>\</a:t>
                </a:r>
              </a:p>
            </p:txBody>
          </p:sp>
          <p:sp>
            <p:nvSpPr>
              <p:cNvPr id="16743" name="Rectangle 242"/>
              <p:cNvSpPr>
                <a:spLocks noChangeArrowheads="1"/>
              </p:cNvSpPr>
              <p:nvPr/>
            </p:nvSpPr>
            <p:spPr bwMode="auto">
              <a:xfrm rot="-5400000">
                <a:off x="2181" y="2957"/>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a</a:t>
                </a:r>
              </a:p>
            </p:txBody>
          </p:sp>
        </p:grpSp>
        <p:grpSp>
          <p:nvGrpSpPr>
            <p:cNvPr id="16398" name="Group 243"/>
            <p:cNvGrpSpPr>
              <a:grpSpLocks/>
            </p:cNvGrpSpPr>
            <p:nvPr/>
          </p:nvGrpSpPr>
          <p:grpSpPr bwMode="auto">
            <a:xfrm>
              <a:off x="2142" y="528"/>
              <a:ext cx="800" cy="2673"/>
              <a:chOff x="3010" y="875"/>
              <a:chExt cx="800" cy="2673"/>
            </a:xfrm>
          </p:grpSpPr>
          <p:grpSp>
            <p:nvGrpSpPr>
              <p:cNvPr id="16623" name="Group 244"/>
              <p:cNvGrpSpPr>
                <a:grpSpLocks/>
              </p:cNvGrpSpPr>
              <p:nvPr/>
            </p:nvGrpSpPr>
            <p:grpSpPr bwMode="auto">
              <a:xfrm>
                <a:off x="3150" y="875"/>
                <a:ext cx="660" cy="696"/>
                <a:chOff x="2631" y="702"/>
                <a:chExt cx="660" cy="696"/>
              </a:xfrm>
            </p:grpSpPr>
            <p:sp>
              <p:nvSpPr>
                <p:cNvPr id="16701" name="Rectangle 245"/>
                <p:cNvSpPr>
                  <a:spLocks noChangeArrowheads="1"/>
                </p:cNvSpPr>
                <p:nvPr/>
              </p:nvSpPr>
              <p:spPr bwMode="auto">
                <a:xfrm>
                  <a:off x="2684" y="734"/>
                  <a:ext cx="576" cy="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702" name="Rectangle 246"/>
                <p:cNvSpPr>
                  <a:spLocks noChangeArrowheads="1"/>
                </p:cNvSpPr>
                <p:nvPr/>
              </p:nvSpPr>
              <p:spPr bwMode="auto">
                <a:xfrm>
                  <a:off x="2684" y="734"/>
                  <a:ext cx="576" cy="58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703" name="Line 247"/>
                <p:cNvSpPr>
                  <a:spLocks noChangeShapeType="1"/>
                </p:cNvSpPr>
                <p:nvPr/>
              </p:nvSpPr>
              <p:spPr bwMode="auto">
                <a:xfrm>
                  <a:off x="2684" y="734"/>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4" name="Line 248"/>
                <p:cNvSpPr>
                  <a:spLocks noChangeShapeType="1"/>
                </p:cNvSpPr>
                <p:nvPr/>
              </p:nvSpPr>
              <p:spPr bwMode="auto">
                <a:xfrm>
                  <a:off x="2684" y="1315"/>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5" name="Line 249"/>
                <p:cNvSpPr>
                  <a:spLocks noChangeShapeType="1"/>
                </p:cNvSpPr>
                <p:nvPr/>
              </p:nvSpPr>
              <p:spPr bwMode="auto">
                <a:xfrm flipV="1">
                  <a:off x="3260"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6" name="Line 250"/>
                <p:cNvSpPr>
                  <a:spLocks noChangeShapeType="1"/>
                </p:cNvSpPr>
                <p:nvPr/>
              </p:nvSpPr>
              <p:spPr bwMode="auto">
                <a:xfrm flipV="1">
                  <a:off x="2684"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7" name="Line 251"/>
                <p:cNvSpPr>
                  <a:spLocks noChangeShapeType="1"/>
                </p:cNvSpPr>
                <p:nvPr/>
              </p:nvSpPr>
              <p:spPr bwMode="auto">
                <a:xfrm>
                  <a:off x="2684" y="1315"/>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8" name="Line 252"/>
                <p:cNvSpPr>
                  <a:spLocks noChangeShapeType="1"/>
                </p:cNvSpPr>
                <p:nvPr/>
              </p:nvSpPr>
              <p:spPr bwMode="auto">
                <a:xfrm flipV="1">
                  <a:off x="2684"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09" name="Line 253"/>
                <p:cNvSpPr>
                  <a:spLocks noChangeShapeType="1"/>
                </p:cNvSpPr>
                <p:nvPr/>
              </p:nvSpPr>
              <p:spPr bwMode="auto">
                <a:xfrm flipV="1">
                  <a:off x="2684" y="1307"/>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0" name="Line 254"/>
                <p:cNvSpPr>
                  <a:spLocks noChangeShapeType="1"/>
                </p:cNvSpPr>
                <p:nvPr/>
              </p:nvSpPr>
              <p:spPr bwMode="auto">
                <a:xfrm>
                  <a:off x="2684" y="73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1" name="Rectangle 255"/>
                <p:cNvSpPr>
                  <a:spLocks noChangeArrowheads="1"/>
                </p:cNvSpPr>
                <p:nvPr/>
              </p:nvSpPr>
              <p:spPr bwMode="auto">
                <a:xfrm>
                  <a:off x="2667" y="1331"/>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12" name="Line 256"/>
                <p:cNvSpPr>
                  <a:spLocks noChangeShapeType="1"/>
                </p:cNvSpPr>
                <p:nvPr/>
              </p:nvSpPr>
              <p:spPr bwMode="auto">
                <a:xfrm flipV="1">
                  <a:off x="3260" y="1307"/>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3" name="Line 257"/>
                <p:cNvSpPr>
                  <a:spLocks noChangeShapeType="1"/>
                </p:cNvSpPr>
                <p:nvPr/>
              </p:nvSpPr>
              <p:spPr bwMode="auto">
                <a:xfrm>
                  <a:off x="3260" y="73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4" name="Rectangle 258"/>
                <p:cNvSpPr>
                  <a:spLocks noChangeArrowheads="1"/>
                </p:cNvSpPr>
                <p:nvPr/>
              </p:nvSpPr>
              <p:spPr bwMode="auto">
                <a:xfrm>
                  <a:off x="3260" y="1331"/>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15" name="Line 259"/>
                <p:cNvSpPr>
                  <a:spLocks noChangeShapeType="1"/>
                </p:cNvSpPr>
                <p:nvPr/>
              </p:nvSpPr>
              <p:spPr bwMode="auto">
                <a:xfrm>
                  <a:off x="2684" y="131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6" name="Line 260"/>
                <p:cNvSpPr>
                  <a:spLocks noChangeShapeType="1"/>
                </p:cNvSpPr>
                <p:nvPr/>
              </p:nvSpPr>
              <p:spPr bwMode="auto">
                <a:xfrm flipH="1">
                  <a:off x="3252" y="131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7" name="Rectangle 261"/>
                <p:cNvSpPr>
                  <a:spLocks noChangeArrowheads="1"/>
                </p:cNvSpPr>
                <p:nvPr/>
              </p:nvSpPr>
              <p:spPr bwMode="auto">
                <a:xfrm>
                  <a:off x="2631" y="128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18" name="Line 262"/>
                <p:cNvSpPr>
                  <a:spLocks noChangeShapeType="1"/>
                </p:cNvSpPr>
                <p:nvPr/>
              </p:nvSpPr>
              <p:spPr bwMode="auto">
                <a:xfrm>
                  <a:off x="2684" y="73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19" name="Line 263"/>
                <p:cNvSpPr>
                  <a:spLocks noChangeShapeType="1"/>
                </p:cNvSpPr>
                <p:nvPr/>
              </p:nvSpPr>
              <p:spPr bwMode="auto">
                <a:xfrm flipH="1">
                  <a:off x="3252" y="73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0" name="Rectangle 264"/>
                <p:cNvSpPr>
                  <a:spLocks noChangeArrowheads="1"/>
                </p:cNvSpPr>
                <p:nvPr/>
              </p:nvSpPr>
              <p:spPr bwMode="auto">
                <a:xfrm>
                  <a:off x="2648" y="70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721" name="Line 265"/>
                <p:cNvSpPr>
                  <a:spLocks noChangeShapeType="1"/>
                </p:cNvSpPr>
                <p:nvPr/>
              </p:nvSpPr>
              <p:spPr bwMode="auto">
                <a:xfrm>
                  <a:off x="2684" y="734"/>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2" name="Line 266"/>
                <p:cNvSpPr>
                  <a:spLocks noChangeShapeType="1"/>
                </p:cNvSpPr>
                <p:nvPr/>
              </p:nvSpPr>
              <p:spPr bwMode="auto">
                <a:xfrm>
                  <a:off x="2684" y="1315"/>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3" name="Line 267"/>
                <p:cNvSpPr>
                  <a:spLocks noChangeShapeType="1"/>
                </p:cNvSpPr>
                <p:nvPr/>
              </p:nvSpPr>
              <p:spPr bwMode="auto">
                <a:xfrm flipV="1">
                  <a:off x="3260"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4" name="Line 268"/>
                <p:cNvSpPr>
                  <a:spLocks noChangeShapeType="1"/>
                </p:cNvSpPr>
                <p:nvPr/>
              </p:nvSpPr>
              <p:spPr bwMode="auto">
                <a:xfrm flipV="1">
                  <a:off x="2684"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25" name="Freeform 269"/>
                <p:cNvSpPr>
                  <a:spLocks/>
                </p:cNvSpPr>
                <p:nvPr/>
              </p:nvSpPr>
              <p:spPr bwMode="auto">
                <a:xfrm>
                  <a:off x="2920" y="794"/>
                  <a:ext cx="92" cy="449"/>
                </a:xfrm>
                <a:custGeom>
                  <a:avLst/>
                  <a:gdLst>
                    <a:gd name="T0" fmla="*/ 92 w 92"/>
                    <a:gd name="T1" fmla="*/ 233 h 449"/>
                    <a:gd name="T2" fmla="*/ 84 w 92"/>
                    <a:gd name="T3" fmla="*/ 141 h 449"/>
                    <a:gd name="T4" fmla="*/ 68 w 92"/>
                    <a:gd name="T5" fmla="*/ 77 h 449"/>
                    <a:gd name="T6" fmla="*/ 52 w 92"/>
                    <a:gd name="T7" fmla="*/ 24 h 449"/>
                    <a:gd name="T8" fmla="*/ 20 w 92"/>
                    <a:gd name="T9" fmla="*/ 0 h 449"/>
                    <a:gd name="T10" fmla="*/ 0 w 92"/>
                    <a:gd name="T11" fmla="*/ 97 h 449"/>
                    <a:gd name="T12" fmla="*/ 12 w 92"/>
                    <a:gd name="T13" fmla="*/ 233 h 449"/>
                    <a:gd name="T14" fmla="*/ 20 w 92"/>
                    <a:gd name="T15" fmla="*/ 313 h 449"/>
                    <a:gd name="T16" fmla="*/ 32 w 92"/>
                    <a:gd name="T17" fmla="*/ 373 h 449"/>
                    <a:gd name="T18" fmla="*/ 52 w 92"/>
                    <a:gd name="T19" fmla="*/ 449 h 449"/>
                    <a:gd name="T20" fmla="*/ 76 w 92"/>
                    <a:gd name="T21" fmla="*/ 425 h 449"/>
                    <a:gd name="T22" fmla="*/ 92 w 92"/>
                    <a:gd name="T23" fmla="*/ 341 h 449"/>
                    <a:gd name="T24" fmla="*/ 92 w 92"/>
                    <a:gd name="T25" fmla="*/ 233 h 4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 h="449">
                      <a:moveTo>
                        <a:pt x="92" y="233"/>
                      </a:moveTo>
                      <a:lnTo>
                        <a:pt x="84" y="141"/>
                      </a:lnTo>
                      <a:lnTo>
                        <a:pt x="68" y="77"/>
                      </a:lnTo>
                      <a:lnTo>
                        <a:pt x="52" y="24"/>
                      </a:lnTo>
                      <a:lnTo>
                        <a:pt x="20" y="0"/>
                      </a:lnTo>
                      <a:lnTo>
                        <a:pt x="0" y="97"/>
                      </a:lnTo>
                      <a:lnTo>
                        <a:pt x="12" y="233"/>
                      </a:lnTo>
                      <a:lnTo>
                        <a:pt x="20" y="313"/>
                      </a:lnTo>
                      <a:lnTo>
                        <a:pt x="32" y="373"/>
                      </a:lnTo>
                      <a:lnTo>
                        <a:pt x="52" y="449"/>
                      </a:lnTo>
                      <a:lnTo>
                        <a:pt x="76" y="425"/>
                      </a:lnTo>
                      <a:lnTo>
                        <a:pt x="92" y="341"/>
                      </a:lnTo>
                      <a:lnTo>
                        <a:pt x="92" y="2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26" name="Freeform 270"/>
                <p:cNvSpPr>
                  <a:spLocks/>
                </p:cNvSpPr>
                <p:nvPr/>
              </p:nvSpPr>
              <p:spPr bwMode="auto">
                <a:xfrm>
                  <a:off x="2924" y="814"/>
                  <a:ext cx="88" cy="413"/>
                </a:xfrm>
                <a:custGeom>
                  <a:avLst/>
                  <a:gdLst>
                    <a:gd name="T0" fmla="*/ 88 w 88"/>
                    <a:gd name="T1" fmla="*/ 213 h 413"/>
                    <a:gd name="T2" fmla="*/ 80 w 88"/>
                    <a:gd name="T3" fmla="*/ 125 h 413"/>
                    <a:gd name="T4" fmla="*/ 64 w 88"/>
                    <a:gd name="T5" fmla="*/ 65 h 413"/>
                    <a:gd name="T6" fmla="*/ 48 w 88"/>
                    <a:gd name="T7" fmla="*/ 16 h 413"/>
                    <a:gd name="T8" fmla="*/ 20 w 88"/>
                    <a:gd name="T9" fmla="*/ 0 h 413"/>
                    <a:gd name="T10" fmla="*/ 0 w 88"/>
                    <a:gd name="T11" fmla="*/ 89 h 413"/>
                    <a:gd name="T12" fmla="*/ 12 w 88"/>
                    <a:gd name="T13" fmla="*/ 213 h 413"/>
                    <a:gd name="T14" fmla="*/ 16 w 88"/>
                    <a:gd name="T15" fmla="*/ 289 h 413"/>
                    <a:gd name="T16" fmla="*/ 28 w 88"/>
                    <a:gd name="T17" fmla="*/ 341 h 413"/>
                    <a:gd name="T18" fmla="*/ 48 w 88"/>
                    <a:gd name="T19" fmla="*/ 413 h 413"/>
                    <a:gd name="T20" fmla="*/ 68 w 88"/>
                    <a:gd name="T21" fmla="*/ 389 h 413"/>
                    <a:gd name="T22" fmla="*/ 84 w 88"/>
                    <a:gd name="T23" fmla="*/ 313 h 413"/>
                    <a:gd name="T24" fmla="*/ 88 w 88"/>
                    <a:gd name="T25" fmla="*/ 213 h 4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413">
                      <a:moveTo>
                        <a:pt x="88" y="213"/>
                      </a:moveTo>
                      <a:lnTo>
                        <a:pt x="80" y="125"/>
                      </a:lnTo>
                      <a:lnTo>
                        <a:pt x="64" y="65"/>
                      </a:lnTo>
                      <a:lnTo>
                        <a:pt x="48" y="16"/>
                      </a:lnTo>
                      <a:lnTo>
                        <a:pt x="20" y="0"/>
                      </a:lnTo>
                      <a:lnTo>
                        <a:pt x="0" y="89"/>
                      </a:lnTo>
                      <a:lnTo>
                        <a:pt x="12" y="213"/>
                      </a:lnTo>
                      <a:lnTo>
                        <a:pt x="16" y="289"/>
                      </a:lnTo>
                      <a:lnTo>
                        <a:pt x="28" y="341"/>
                      </a:lnTo>
                      <a:lnTo>
                        <a:pt x="48" y="413"/>
                      </a:lnTo>
                      <a:lnTo>
                        <a:pt x="68" y="389"/>
                      </a:lnTo>
                      <a:lnTo>
                        <a:pt x="84" y="313"/>
                      </a:lnTo>
                      <a:lnTo>
                        <a:pt x="88" y="21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27" name="Freeform 271"/>
                <p:cNvSpPr>
                  <a:spLocks/>
                </p:cNvSpPr>
                <p:nvPr/>
              </p:nvSpPr>
              <p:spPr bwMode="auto">
                <a:xfrm>
                  <a:off x="2916" y="774"/>
                  <a:ext cx="100" cy="481"/>
                </a:xfrm>
                <a:custGeom>
                  <a:avLst/>
                  <a:gdLst>
                    <a:gd name="T0" fmla="*/ 100 w 100"/>
                    <a:gd name="T1" fmla="*/ 253 h 481"/>
                    <a:gd name="T2" fmla="*/ 92 w 100"/>
                    <a:gd name="T3" fmla="*/ 157 h 481"/>
                    <a:gd name="T4" fmla="*/ 76 w 100"/>
                    <a:gd name="T5" fmla="*/ 89 h 481"/>
                    <a:gd name="T6" fmla="*/ 56 w 100"/>
                    <a:gd name="T7" fmla="*/ 32 h 481"/>
                    <a:gd name="T8" fmla="*/ 20 w 100"/>
                    <a:gd name="T9" fmla="*/ 0 h 481"/>
                    <a:gd name="T10" fmla="*/ 0 w 100"/>
                    <a:gd name="T11" fmla="*/ 109 h 481"/>
                    <a:gd name="T12" fmla="*/ 16 w 100"/>
                    <a:gd name="T13" fmla="*/ 253 h 481"/>
                    <a:gd name="T14" fmla="*/ 20 w 100"/>
                    <a:gd name="T15" fmla="*/ 341 h 481"/>
                    <a:gd name="T16" fmla="*/ 36 w 100"/>
                    <a:gd name="T17" fmla="*/ 401 h 481"/>
                    <a:gd name="T18" fmla="*/ 56 w 100"/>
                    <a:gd name="T19" fmla="*/ 481 h 481"/>
                    <a:gd name="T20" fmla="*/ 80 w 100"/>
                    <a:gd name="T21" fmla="*/ 457 h 481"/>
                    <a:gd name="T22" fmla="*/ 100 w 100"/>
                    <a:gd name="T23" fmla="*/ 369 h 481"/>
                    <a:gd name="T24" fmla="*/ 100 w 100"/>
                    <a:gd name="T25" fmla="*/ 253 h 4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481">
                      <a:moveTo>
                        <a:pt x="100" y="253"/>
                      </a:moveTo>
                      <a:lnTo>
                        <a:pt x="92" y="157"/>
                      </a:lnTo>
                      <a:lnTo>
                        <a:pt x="76" y="89"/>
                      </a:lnTo>
                      <a:lnTo>
                        <a:pt x="56" y="32"/>
                      </a:lnTo>
                      <a:lnTo>
                        <a:pt x="20" y="0"/>
                      </a:lnTo>
                      <a:lnTo>
                        <a:pt x="0" y="109"/>
                      </a:lnTo>
                      <a:lnTo>
                        <a:pt x="16" y="253"/>
                      </a:lnTo>
                      <a:lnTo>
                        <a:pt x="20" y="341"/>
                      </a:lnTo>
                      <a:lnTo>
                        <a:pt x="36" y="401"/>
                      </a:lnTo>
                      <a:lnTo>
                        <a:pt x="56" y="481"/>
                      </a:lnTo>
                      <a:lnTo>
                        <a:pt x="80" y="457"/>
                      </a:lnTo>
                      <a:lnTo>
                        <a:pt x="100" y="369"/>
                      </a:lnTo>
                      <a:lnTo>
                        <a:pt x="100" y="253"/>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28" name="Freeform 272"/>
                <p:cNvSpPr>
                  <a:spLocks/>
                </p:cNvSpPr>
                <p:nvPr/>
              </p:nvSpPr>
              <p:spPr bwMode="auto">
                <a:xfrm>
                  <a:off x="2924" y="810"/>
                  <a:ext cx="88" cy="417"/>
                </a:xfrm>
                <a:custGeom>
                  <a:avLst/>
                  <a:gdLst>
                    <a:gd name="T0" fmla="*/ 88 w 88"/>
                    <a:gd name="T1" fmla="*/ 217 h 417"/>
                    <a:gd name="T2" fmla="*/ 80 w 88"/>
                    <a:gd name="T3" fmla="*/ 129 h 417"/>
                    <a:gd name="T4" fmla="*/ 64 w 88"/>
                    <a:gd name="T5" fmla="*/ 69 h 417"/>
                    <a:gd name="T6" fmla="*/ 48 w 88"/>
                    <a:gd name="T7" fmla="*/ 20 h 417"/>
                    <a:gd name="T8" fmla="*/ 20 w 88"/>
                    <a:gd name="T9" fmla="*/ 0 h 417"/>
                    <a:gd name="T10" fmla="*/ 0 w 88"/>
                    <a:gd name="T11" fmla="*/ 93 h 417"/>
                    <a:gd name="T12" fmla="*/ 4 w 88"/>
                    <a:gd name="T13" fmla="*/ 217 h 417"/>
                    <a:gd name="T14" fmla="*/ 16 w 88"/>
                    <a:gd name="T15" fmla="*/ 297 h 417"/>
                    <a:gd name="T16" fmla="*/ 28 w 88"/>
                    <a:gd name="T17" fmla="*/ 357 h 417"/>
                    <a:gd name="T18" fmla="*/ 48 w 88"/>
                    <a:gd name="T19" fmla="*/ 409 h 417"/>
                    <a:gd name="T20" fmla="*/ 72 w 88"/>
                    <a:gd name="T21" fmla="*/ 417 h 417"/>
                    <a:gd name="T22" fmla="*/ 88 w 88"/>
                    <a:gd name="T23" fmla="*/ 329 h 417"/>
                    <a:gd name="T24" fmla="*/ 88 w 88"/>
                    <a:gd name="T25" fmla="*/ 217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417">
                      <a:moveTo>
                        <a:pt x="88" y="217"/>
                      </a:moveTo>
                      <a:lnTo>
                        <a:pt x="80" y="129"/>
                      </a:lnTo>
                      <a:lnTo>
                        <a:pt x="64" y="69"/>
                      </a:lnTo>
                      <a:lnTo>
                        <a:pt x="48" y="20"/>
                      </a:lnTo>
                      <a:lnTo>
                        <a:pt x="20" y="0"/>
                      </a:lnTo>
                      <a:lnTo>
                        <a:pt x="0" y="93"/>
                      </a:lnTo>
                      <a:lnTo>
                        <a:pt x="4" y="217"/>
                      </a:lnTo>
                      <a:lnTo>
                        <a:pt x="16" y="297"/>
                      </a:lnTo>
                      <a:lnTo>
                        <a:pt x="28" y="357"/>
                      </a:lnTo>
                      <a:lnTo>
                        <a:pt x="48" y="409"/>
                      </a:lnTo>
                      <a:lnTo>
                        <a:pt x="72" y="417"/>
                      </a:lnTo>
                      <a:lnTo>
                        <a:pt x="88" y="329"/>
                      </a:lnTo>
                      <a:lnTo>
                        <a:pt x="88" y="217"/>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29" name="Line 273"/>
                <p:cNvSpPr>
                  <a:spLocks noChangeShapeType="1"/>
                </p:cNvSpPr>
                <p:nvPr/>
              </p:nvSpPr>
              <p:spPr bwMode="auto">
                <a:xfrm>
                  <a:off x="2684" y="1027"/>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0" name="Line 274"/>
                <p:cNvSpPr>
                  <a:spLocks noChangeShapeType="1"/>
                </p:cNvSpPr>
                <p:nvPr/>
              </p:nvSpPr>
              <p:spPr bwMode="auto">
                <a:xfrm flipV="1">
                  <a:off x="2972"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31" name="Freeform 275"/>
                <p:cNvSpPr>
                  <a:spLocks/>
                </p:cNvSpPr>
                <p:nvPr/>
              </p:nvSpPr>
              <p:spPr bwMode="auto">
                <a:xfrm>
                  <a:off x="2900" y="951"/>
                  <a:ext cx="144" cy="148"/>
                </a:xfrm>
                <a:custGeom>
                  <a:avLst/>
                  <a:gdLst>
                    <a:gd name="T0" fmla="*/ 144 w 144"/>
                    <a:gd name="T1" fmla="*/ 76 h 148"/>
                    <a:gd name="T2" fmla="*/ 140 w 144"/>
                    <a:gd name="T3" fmla="*/ 64 h 148"/>
                    <a:gd name="T4" fmla="*/ 140 w 144"/>
                    <a:gd name="T5" fmla="*/ 56 h 148"/>
                    <a:gd name="T6" fmla="*/ 136 w 144"/>
                    <a:gd name="T7" fmla="*/ 48 h 148"/>
                    <a:gd name="T8" fmla="*/ 132 w 144"/>
                    <a:gd name="T9" fmla="*/ 40 h 148"/>
                    <a:gd name="T10" fmla="*/ 128 w 144"/>
                    <a:gd name="T11" fmla="*/ 32 h 148"/>
                    <a:gd name="T12" fmla="*/ 120 w 144"/>
                    <a:gd name="T13" fmla="*/ 24 h 148"/>
                    <a:gd name="T14" fmla="*/ 112 w 144"/>
                    <a:gd name="T15" fmla="*/ 16 h 148"/>
                    <a:gd name="T16" fmla="*/ 108 w 144"/>
                    <a:gd name="T17" fmla="*/ 12 h 148"/>
                    <a:gd name="T18" fmla="*/ 96 w 144"/>
                    <a:gd name="T19" fmla="*/ 8 h 148"/>
                    <a:gd name="T20" fmla="*/ 88 w 144"/>
                    <a:gd name="T21" fmla="*/ 4 h 148"/>
                    <a:gd name="T22" fmla="*/ 80 w 144"/>
                    <a:gd name="T23" fmla="*/ 4 h 148"/>
                    <a:gd name="T24" fmla="*/ 72 w 144"/>
                    <a:gd name="T25" fmla="*/ 0 h 148"/>
                    <a:gd name="T26" fmla="*/ 60 w 144"/>
                    <a:gd name="T27" fmla="*/ 4 h 148"/>
                    <a:gd name="T28" fmla="*/ 52 w 144"/>
                    <a:gd name="T29" fmla="*/ 4 h 148"/>
                    <a:gd name="T30" fmla="*/ 44 w 144"/>
                    <a:gd name="T31" fmla="*/ 8 h 148"/>
                    <a:gd name="T32" fmla="*/ 36 w 144"/>
                    <a:gd name="T33" fmla="*/ 12 h 148"/>
                    <a:gd name="T34" fmla="*/ 28 w 144"/>
                    <a:gd name="T35" fmla="*/ 16 h 148"/>
                    <a:gd name="T36" fmla="*/ 20 w 144"/>
                    <a:gd name="T37" fmla="*/ 24 h 148"/>
                    <a:gd name="T38" fmla="*/ 12 w 144"/>
                    <a:gd name="T39" fmla="*/ 32 h 148"/>
                    <a:gd name="T40" fmla="*/ 8 w 144"/>
                    <a:gd name="T41" fmla="*/ 40 h 148"/>
                    <a:gd name="T42" fmla="*/ 4 w 144"/>
                    <a:gd name="T43" fmla="*/ 48 h 148"/>
                    <a:gd name="T44" fmla="*/ 0 w 144"/>
                    <a:gd name="T45" fmla="*/ 56 h 148"/>
                    <a:gd name="T46" fmla="*/ 0 w 144"/>
                    <a:gd name="T47" fmla="*/ 92 h 148"/>
                    <a:gd name="T48" fmla="*/ 4 w 144"/>
                    <a:gd name="T49" fmla="*/ 100 h 148"/>
                    <a:gd name="T50" fmla="*/ 8 w 144"/>
                    <a:gd name="T51" fmla="*/ 108 h 148"/>
                    <a:gd name="T52" fmla="*/ 12 w 144"/>
                    <a:gd name="T53" fmla="*/ 116 h 148"/>
                    <a:gd name="T54" fmla="*/ 20 w 144"/>
                    <a:gd name="T55" fmla="*/ 124 h 148"/>
                    <a:gd name="T56" fmla="*/ 28 w 144"/>
                    <a:gd name="T57" fmla="*/ 132 h 148"/>
                    <a:gd name="T58" fmla="*/ 36 w 144"/>
                    <a:gd name="T59" fmla="*/ 136 h 148"/>
                    <a:gd name="T60" fmla="*/ 44 w 144"/>
                    <a:gd name="T61" fmla="*/ 140 h 148"/>
                    <a:gd name="T62" fmla="*/ 52 w 144"/>
                    <a:gd name="T63" fmla="*/ 144 h 148"/>
                    <a:gd name="T64" fmla="*/ 60 w 144"/>
                    <a:gd name="T65" fmla="*/ 144 h 148"/>
                    <a:gd name="T66" fmla="*/ 72 w 144"/>
                    <a:gd name="T67" fmla="*/ 148 h 148"/>
                    <a:gd name="T68" fmla="*/ 80 w 144"/>
                    <a:gd name="T69" fmla="*/ 144 h 148"/>
                    <a:gd name="T70" fmla="*/ 88 w 144"/>
                    <a:gd name="T71" fmla="*/ 144 h 148"/>
                    <a:gd name="T72" fmla="*/ 96 w 144"/>
                    <a:gd name="T73" fmla="*/ 140 h 148"/>
                    <a:gd name="T74" fmla="*/ 108 w 144"/>
                    <a:gd name="T75" fmla="*/ 136 h 148"/>
                    <a:gd name="T76" fmla="*/ 112 w 144"/>
                    <a:gd name="T77" fmla="*/ 132 h 148"/>
                    <a:gd name="T78" fmla="*/ 120 w 144"/>
                    <a:gd name="T79" fmla="*/ 124 h 148"/>
                    <a:gd name="T80" fmla="*/ 128 w 144"/>
                    <a:gd name="T81" fmla="*/ 116 h 148"/>
                    <a:gd name="T82" fmla="*/ 132 w 144"/>
                    <a:gd name="T83" fmla="*/ 112 h 148"/>
                    <a:gd name="T84" fmla="*/ 136 w 144"/>
                    <a:gd name="T85" fmla="*/ 100 h 148"/>
                    <a:gd name="T86" fmla="*/ 140 w 144"/>
                    <a:gd name="T87" fmla="*/ 92 h 148"/>
                    <a:gd name="T88" fmla="*/ 140 w 144"/>
                    <a:gd name="T89" fmla="*/ 84 h 148"/>
                    <a:gd name="T90" fmla="*/ 144 w 144"/>
                    <a:gd name="T91" fmla="*/ 76 h 1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8">
                      <a:moveTo>
                        <a:pt x="144" y="76"/>
                      </a:moveTo>
                      <a:lnTo>
                        <a:pt x="140" y="64"/>
                      </a:lnTo>
                      <a:lnTo>
                        <a:pt x="140" y="56"/>
                      </a:lnTo>
                      <a:lnTo>
                        <a:pt x="136" y="48"/>
                      </a:lnTo>
                      <a:lnTo>
                        <a:pt x="132" y="40"/>
                      </a:lnTo>
                      <a:lnTo>
                        <a:pt x="128" y="32"/>
                      </a:lnTo>
                      <a:lnTo>
                        <a:pt x="120" y="24"/>
                      </a:lnTo>
                      <a:lnTo>
                        <a:pt x="112" y="16"/>
                      </a:lnTo>
                      <a:lnTo>
                        <a:pt x="108" y="12"/>
                      </a:lnTo>
                      <a:lnTo>
                        <a:pt x="96" y="8"/>
                      </a:lnTo>
                      <a:lnTo>
                        <a:pt x="88" y="4"/>
                      </a:lnTo>
                      <a:lnTo>
                        <a:pt x="80" y="4"/>
                      </a:lnTo>
                      <a:lnTo>
                        <a:pt x="72" y="0"/>
                      </a:lnTo>
                      <a:lnTo>
                        <a:pt x="60" y="4"/>
                      </a:lnTo>
                      <a:lnTo>
                        <a:pt x="52" y="4"/>
                      </a:lnTo>
                      <a:lnTo>
                        <a:pt x="44" y="8"/>
                      </a:lnTo>
                      <a:lnTo>
                        <a:pt x="36" y="12"/>
                      </a:lnTo>
                      <a:lnTo>
                        <a:pt x="28" y="16"/>
                      </a:lnTo>
                      <a:lnTo>
                        <a:pt x="20" y="24"/>
                      </a:lnTo>
                      <a:lnTo>
                        <a:pt x="12" y="32"/>
                      </a:lnTo>
                      <a:lnTo>
                        <a:pt x="8" y="40"/>
                      </a:lnTo>
                      <a:lnTo>
                        <a:pt x="4" y="48"/>
                      </a:lnTo>
                      <a:lnTo>
                        <a:pt x="0" y="56"/>
                      </a:lnTo>
                      <a:lnTo>
                        <a:pt x="0" y="92"/>
                      </a:lnTo>
                      <a:lnTo>
                        <a:pt x="4" y="100"/>
                      </a:lnTo>
                      <a:lnTo>
                        <a:pt x="8" y="108"/>
                      </a:lnTo>
                      <a:lnTo>
                        <a:pt x="12" y="116"/>
                      </a:lnTo>
                      <a:lnTo>
                        <a:pt x="20" y="124"/>
                      </a:lnTo>
                      <a:lnTo>
                        <a:pt x="28" y="132"/>
                      </a:lnTo>
                      <a:lnTo>
                        <a:pt x="36" y="136"/>
                      </a:lnTo>
                      <a:lnTo>
                        <a:pt x="44" y="140"/>
                      </a:lnTo>
                      <a:lnTo>
                        <a:pt x="52" y="144"/>
                      </a:lnTo>
                      <a:lnTo>
                        <a:pt x="60" y="144"/>
                      </a:lnTo>
                      <a:lnTo>
                        <a:pt x="72" y="148"/>
                      </a:lnTo>
                      <a:lnTo>
                        <a:pt x="80" y="144"/>
                      </a:lnTo>
                      <a:lnTo>
                        <a:pt x="88" y="144"/>
                      </a:lnTo>
                      <a:lnTo>
                        <a:pt x="96" y="140"/>
                      </a:lnTo>
                      <a:lnTo>
                        <a:pt x="108" y="136"/>
                      </a:lnTo>
                      <a:lnTo>
                        <a:pt x="112" y="132"/>
                      </a:lnTo>
                      <a:lnTo>
                        <a:pt x="120" y="124"/>
                      </a:lnTo>
                      <a:lnTo>
                        <a:pt x="128" y="116"/>
                      </a:lnTo>
                      <a:lnTo>
                        <a:pt x="132" y="112"/>
                      </a:lnTo>
                      <a:lnTo>
                        <a:pt x="136" y="100"/>
                      </a:lnTo>
                      <a:lnTo>
                        <a:pt x="140" y="92"/>
                      </a:lnTo>
                      <a:lnTo>
                        <a:pt x="140" y="84"/>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32" name="Freeform 276"/>
                <p:cNvSpPr>
                  <a:spLocks/>
                </p:cNvSpPr>
                <p:nvPr/>
              </p:nvSpPr>
              <p:spPr bwMode="auto">
                <a:xfrm>
                  <a:off x="2828" y="879"/>
                  <a:ext cx="288" cy="292"/>
                </a:xfrm>
                <a:custGeom>
                  <a:avLst/>
                  <a:gdLst>
                    <a:gd name="T0" fmla="*/ 288 w 288"/>
                    <a:gd name="T1" fmla="*/ 148 h 292"/>
                    <a:gd name="T2" fmla="*/ 284 w 288"/>
                    <a:gd name="T3" fmla="*/ 128 h 292"/>
                    <a:gd name="T4" fmla="*/ 280 w 288"/>
                    <a:gd name="T5" fmla="*/ 108 h 292"/>
                    <a:gd name="T6" fmla="*/ 276 w 288"/>
                    <a:gd name="T7" fmla="*/ 92 h 292"/>
                    <a:gd name="T8" fmla="*/ 268 w 288"/>
                    <a:gd name="T9" fmla="*/ 72 h 292"/>
                    <a:gd name="T10" fmla="*/ 256 w 288"/>
                    <a:gd name="T11" fmla="*/ 60 h 292"/>
                    <a:gd name="T12" fmla="*/ 244 w 288"/>
                    <a:gd name="T13" fmla="*/ 44 h 292"/>
                    <a:gd name="T14" fmla="*/ 228 w 288"/>
                    <a:gd name="T15" fmla="*/ 32 h 292"/>
                    <a:gd name="T16" fmla="*/ 216 w 288"/>
                    <a:gd name="T17" fmla="*/ 20 h 292"/>
                    <a:gd name="T18" fmla="*/ 196 w 288"/>
                    <a:gd name="T19" fmla="*/ 12 h 292"/>
                    <a:gd name="T20" fmla="*/ 180 w 288"/>
                    <a:gd name="T21" fmla="*/ 8 h 292"/>
                    <a:gd name="T22" fmla="*/ 160 w 288"/>
                    <a:gd name="T23" fmla="*/ 4 h 292"/>
                    <a:gd name="T24" fmla="*/ 144 w 288"/>
                    <a:gd name="T25" fmla="*/ 0 h 292"/>
                    <a:gd name="T26" fmla="*/ 124 w 288"/>
                    <a:gd name="T27" fmla="*/ 4 h 292"/>
                    <a:gd name="T28" fmla="*/ 104 w 288"/>
                    <a:gd name="T29" fmla="*/ 8 h 292"/>
                    <a:gd name="T30" fmla="*/ 88 w 288"/>
                    <a:gd name="T31" fmla="*/ 12 h 292"/>
                    <a:gd name="T32" fmla="*/ 72 w 288"/>
                    <a:gd name="T33" fmla="*/ 20 h 292"/>
                    <a:gd name="T34" fmla="*/ 56 w 288"/>
                    <a:gd name="T35" fmla="*/ 32 h 292"/>
                    <a:gd name="T36" fmla="*/ 40 w 288"/>
                    <a:gd name="T37" fmla="*/ 44 h 292"/>
                    <a:gd name="T38" fmla="*/ 28 w 288"/>
                    <a:gd name="T39" fmla="*/ 60 h 292"/>
                    <a:gd name="T40" fmla="*/ 16 w 288"/>
                    <a:gd name="T41" fmla="*/ 72 h 292"/>
                    <a:gd name="T42" fmla="*/ 8 w 288"/>
                    <a:gd name="T43" fmla="*/ 92 h 292"/>
                    <a:gd name="T44" fmla="*/ 4 w 288"/>
                    <a:gd name="T45" fmla="*/ 108 h 292"/>
                    <a:gd name="T46" fmla="*/ 0 w 288"/>
                    <a:gd name="T47" fmla="*/ 128 h 292"/>
                    <a:gd name="T48" fmla="*/ 0 w 288"/>
                    <a:gd name="T49" fmla="*/ 164 h 292"/>
                    <a:gd name="T50" fmla="*/ 4 w 288"/>
                    <a:gd name="T51" fmla="*/ 184 h 292"/>
                    <a:gd name="T52" fmla="*/ 8 w 288"/>
                    <a:gd name="T53" fmla="*/ 200 h 292"/>
                    <a:gd name="T54" fmla="*/ 16 w 288"/>
                    <a:gd name="T55" fmla="*/ 216 h 292"/>
                    <a:gd name="T56" fmla="*/ 28 w 288"/>
                    <a:gd name="T57" fmla="*/ 232 h 292"/>
                    <a:gd name="T58" fmla="*/ 40 w 288"/>
                    <a:gd name="T59" fmla="*/ 248 h 292"/>
                    <a:gd name="T60" fmla="*/ 56 w 288"/>
                    <a:gd name="T61" fmla="*/ 260 h 292"/>
                    <a:gd name="T62" fmla="*/ 72 w 288"/>
                    <a:gd name="T63" fmla="*/ 272 h 292"/>
                    <a:gd name="T64" fmla="*/ 88 w 288"/>
                    <a:gd name="T65" fmla="*/ 280 h 292"/>
                    <a:gd name="T66" fmla="*/ 104 w 288"/>
                    <a:gd name="T67" fmla="*/ 284 h 292"/>
                    <a:gd name="T68" fmla="*/ 124 w 288"/>
                    <a:gd name="T69" fmla="*/ 288 h 292"/>
                    <a:gd name="T70" fmla="*/ 144 w 288"/>
                    <a:gd name="T71" fmla="*/ 292 h 292"/>
                    <a:gd name="T72" fmla="*/ 160 w 288"/>
                    <a:gd name="T73" fmla="*/ 288 h 292"/>
                    <a:gd name="T74" fmla="*/ 180 w 288"/>
                    <a:gd name="T75" fmla="*/ 284 h 292"/>
                    <a:gd name="T76" fmla="*/ 196 w 288"/>
                    <a:gd name="T77" fmla="*/ 280 h 292"/>
                    <a:gd name="T78" fmla="*/ 216 w 288"/>
                    <a:gd name="T79" fmla="*/ 272 h 292"/>
                    <a:gd name="T80" fmla="*/ 228 w 288"/>
                    <a:gd name="T81" fmla="*/ 260 h 292"/>
                    <a:gd name="T82" fmla="*/ 244 w 288"/>
                    <a:gd name="T83" fmla="*/ 248 h 292"/>
                    <a:gd name="T84" fmla="*/ 256 w 288"/>
                    <a:gd name="T85" fmla="*/ 232 h 292"/>
                    <a:gd name="T86" fmla="*/ 268 w 288"/>
                    <a:gd name="T87" fmla="*/ 220 h 292"/>
                    <a:gd name="T88" fmla="*/ 276 w 288"/>
                    <a:gd name="T89" fmla="*/ 200 h 292"/>
                    <a:gd name="T90" fmla="*/ 280 w 288"/>
                    <a:gd name="T91" fmla="*/ 184 h 292"/>
                    <a:gd name="T92" fmla="*/ 284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4" y="128"/>
                      </a:lnTo>
                      <a:lnTo>
                        <a:pt x="280" y="108"/>
                      </a:lnTo>
                      <a:lnTo>
                        <a:pt x="276" y="92"/>
                      </a:lnTo>
                      <a:lnTo>
                        <a:pt x="268" y="72"/>
                      </a:lnTo>
                      <a:lnTo>
                        <a:pt x="256" y="60"/>
                      </a:lnTo>
                      <a:lnTo>
                        <a:pt x="244" y="44"/>
                      </a:lnTo>
                      <a:lnTo>
                        <a:pt x="228" y="32"/>
                      </a:lnTo>
                      <a:lnTo>
                        <a:pt x="216" y="20"/>
                      </a:lnTo>
                      <a:lnTo>
                        <a:pt x="196" y="12"/>
                      </a:lnTo>
                      <a:lnTo>
                        <a:pt x="180" y="8"/>
                      </a:lnTo>
                      <a:lnTo>
                        <a:pt x="160" y="4"/>
                      </a:lnTo>
                      <a:lnTo>
                        <a:pt x="144" y="0"/>
                      </a:lnTo>
                      <a:lnTo>
                        <a:pt x="124" y="4"/>
                      </a:lnTo>
                      <a:lnTo>
                        <a:pt x="104" y="8"/>
                      </a:lnTo>
                      <a:lnTo>
                        <a:pt x="88" y="12"/>
                      </a:lnTo>
                      <a:lnTo>
                        <a:pt x="72" y="20"/>
                      </a:lnTo>
                      <a:lnTo>
                        <a:pt x="56" y="32"/>
                      </a:lnTo>
                      <a:lnTo>
                        <a:pt x="40" y="44"/>
                      </a:lnTo>
                      <a:lnTo>
                        <a:pt x="28" y="60"/>
                      </a:lnTo>
                      <a:lnTo>
                        <a:pt x="16" y="72"/>
                      </a:lnTo>
                      <a:lnTo>
                        <a:pt x="8" y="92"/>
                      </a:lnTo>
                      <a:lnTo>
                        <a:pt x="4" y="108"/>
                      </a:lnTo>
                      <a:lnTo>
                        <a:pt x="0" y="128"/>
                      </a:lnTo>
                      <a:lnTo>
                        <a:pt x="0" y="164"/>
                      </a:lnTo>
                      <a:lnTo>
                        <a:pt x="4" y="184"/>
                      </a:lnTo>
                      <a:lnTo>
                        <a:pt x="8" y="200"/>
                      </a:lnTo>
                      <a:lnTo>
                        <a:pt x="16" y="216"/>
                      </a:lnTo>
                      <a:lnTo>
                        <a:pt x="28" y="232"/>
                      </a:lnTo>
                      <a:lnTo>
                        <a:pt x="40" y="248"/>
                      </a:lnTo>
                      <a:lnTo>
                        <a:pt x="56" y="260"/>
                      </a:lnTo>
                      <a:lnTo>
                        <a:pt x="72" y="272"/>
                      </a:lnTo>
                      <a:lnTo>
                        <a:pt x="88" y="280"/>
                      </a:lnTo>
                      <a:lnTo>
                        <a:pt x="104" y="284"/>
                      </a:lnTo>
                      <a:lnTo>
                        <a:pt x="124" y="288"/>
                      </a:lnTo>
                      <a:lnTo>
                        <a:pt x="144" y="292"/>
                      </a:lnTo>
                      <a:lnTo>
                        <a:pt x="160" y="288"/>
                      </a:lnTo>
                      <a:lnTo>
                        <a:pt x="180" y="284"/>
                      </a:lnTo>
                      <a:lnTo>
                        <a:pt x="196" y="280"/>
                      </a:lnTo>
                      <a:lnTo>
                        <a:pt x="216" y="272"/>
                      </a:lnTo>
                      <a:lnTo>
                        <a:pt x="228" y="260"/>
                      </a:lnTo>
                      <a:lnTo>
                        <a:pt x="244" y="248"/>
                      </a:lnTo>
                      <a:lnTo>
                        <a:pt x="256" y="232"/>
                      </a:lnTo>
                      <a:lnTo>
                        <a:pt x="268" y="220"/>
                      </a:lnTo>
                      <a:lnTo>
                        <a:pt x="276" y="200"/>
                      </a:lnTo>
                      <a:lnTo>
                        <a:pt x="280" y="184"/>
                      </a:lnTo>
                      <a:lnTo>
                        <a:pt x="284"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33" name="Freeform 277"/>
                <p:cNvSpPr>
                  <a:spLocks/>
                </p:cNvSpPr>
                <p:nvPr/>
              </p:nvSpPr>
              <p:spPr bwMode="auto">
                <a:xfrm>
                  <a:off x="2756" y="806"/>
                  <a:ext cx="432" cy="437"/>
                </a:xfrm>
                <a:custGeom>
                  <a:avLst/>
                  <a:gdLst>
                    <a:gd name="T0" fmla="*/ 432 w 432"/>
                    <a:gd name="T1" fmla="*/ 221 h 437"/>
                    <a:gd name="T2" fmla="*/ 428 w 432"/>
                    <a:gd name="T3" fmla="*/ 189 h 437"/>
                    <a:gd name="T4" fmla="*/ 424 w 432"/>
                    <a:gd name="T5" fmla="*/ 165 h 437"/>
                    <a:gd name="T6" fmla="*/ 412 w 432"/>
                    <a:gd name="T7" fmla="*/ 137 h 437"/>
                    <a:gd name="T8" fmla="*/ 400 w 432"/>
                    <a:gd name="T9" fmla="*/ 109 h 437"/>
                    <a:gd name="T10" fmla="*/ 384 w 432"/>
                    <a:gd name="T11" fmla="*/ 89 h 437"/>
                    <a:gd name="T12" fmla="*/ 368 w 432"/>
                    <a:gd name="T13" fmla="*/ 65 h 437"/>
                    <a:gd name="T14" fmla="*/ 344 w 432"/>
                    <a:gd name="T15" fmla="*/ 49 h 437"/>
                    <a:gd name="T16" fmla="*/ 324 w 432"/>
                    <a:gd name="T17" fmla="*/ 32 h 437"/>
                    <a:gd name="T18" fmla="*/ 296 w 432"/>
                    <a:gd name="T19" fmla="*/ 20 h 437"/>
                    <a:gd name="T20" fmla="*/ 268 w 432"/>
                    <a:gd name="T21" fmla="*/ 8 h 437"/>
                    <a:gd name="T22" fmla="*/ 244 w 432"/>
                    <a:gd name="T23" fmla="*/ 4 h 437"/>
                    <a:gd name="T24" fmla="*/ 216 w 432"/>
                    <a:gd name="T25" fmla="*/ 0 h 437"/>
                    <a:gd name="T26" fmla="*/ 184 w 432"/>
                    <a:gd name="T27" fmla="*/ 4 h 437"/>
                    <a:gd name="T28" fmla="*/ 160 w 432"/>
                    <a:gd name="T29" fmla="*/ 8 h 437"/>
                    <a:gd name="T30" fmla="*/ 132 w 432"/>
                    <a:gd name="T31" fmla="*/ 20 h 437"/>
                    <a:gd name="T32" fmla="*/ 108 w 432"/>
                    <a:gd name="T33" fmla="*/ 32 h 437"/>
                    <a:gd name="T34" fmla="*/ 84 w 432"/>
                    <a:gd name="T35" fmla="*/ 49 h 437"/>
                    <a:gd name="T36" fmla="*/ 60 w 432"/>
                    <a:gd name="T37" fmla="*/ 65 h 437"/>
                    <a:gd name="T38" fmla="*/ 44 w 432"/>
                    <a:gd name="T39" fmla="*/ 89 h 437"/>
                    <a:gd name="T40" fmla="*/ 28 w 432"/>
                    <a:gd name="T41" fmla="*/ 109 h 437"/>
                    <a:gd name="T42" fmla="*/ 16 w 432"/>
                    <a:gd name="T43" fmla="*/ 137 h 437"/>
                    <a:gd name="T44" fmla="*/ 4 w 432"/>
                    <a:gd name="T45" fmla="*/ 165 h 437"/>
                    <a:gd name="T46" fmla="*/ 0 w 432"/>
                    <a:gd name="T47" fmla="*/ 189 h 437"/>
                    <a:gd name="T48" fmla="*/ 0 w 432"/>
                    <a:gd name="T49" fmla="*/ 249 h 437"/>
                    <a:gd name="T50" fmla="*/ 4 w 432"/>
                    <a:gd name="T51" fmla="*/ 273 h 437"/>
                    <a:gd name="T52" fmla="*/ 16 w 432"/>
                    <a:gd name="T53" fmla="*/ 301 h 437"/>
                    <a:gd name="T54" fmla="*/ 28 w 432"/>
                    <a:gd name="T55" fmla="*/ 325 h 437"/>
                    <a:gd name="T56" fmla="*/ 44 w 432"/>
                    <a:gd name="T57" fmla="*/ 349 h 437"/>
                    <a:gd name="T58" fmla="*/ 60 w 432"/>
                    <a:gd name="T59" fmla="*/ 373 h 437"/>
                    <a:gd name="T60" fmla="*/ 84 w 432"/>
                    <a:gd name="T61" fmla="*/ 389 h 437"/>
                    <a:gd name="T62" fmla="*/ 108 w 432"/>
                    <a:gd name="T63" fmla="*/ 405 h 437"/>
                    <a:gd name="T64" fmla="*/ 132 w 432"/>
                    <a:gd name="T65" fmla="*/ 417 h 437"/>
                    <a:gd name="T66" fmla="*/ 160 w 432"/>
                    <a:gd name="T67" fmla="*/ 429 h 437"/>
                    <a:gd name="T68" fmla="*/ 184 w 432"/>
                    <a:gd name="T69" fmla="*/ 433 h 437"/>
                    <a:gd name="T70" fmla="*/ 216 w 432"/>
                    <a:gd name="T71" fmla="*/ 437 h 437"/>
                    <a:gd name="T72" fmla="*/ 244 w 432"/>
                    <a:gd name="T73" fmla="*/ 433 h 437"/>
                    <a:gd name="T74" fmla="*/ 268 w 432"/>
                    <a:gd name="T75" fmla="*/ 429 h 437"/>
                    <a:gd name="T76" fmla="*/ 296 w 432"/>
                    <a:gd name="T77" fmla="*/ 417 h 437"/>
                    <a:gd name="T78" fmla="*/ 324 w 432"/>
                    <a:gd name="T79" fmla="*/ 405 h 437"/>
                    <a:gd name="T80" fmla="*/ 344 w 432"/>
                    <a:gd name="T81" fmla="*/ 389 h 437"/>
                    <a:gd name="T82" fmla="*/ 368 w 432"/>
                    <a:gd name="T83" fmla="*/ 373 h 437"/>
                    <a:gd name="T84" fmla="*/ 384 w 432"/>
                    <a:gd name="T85" fmla="*/ 349 h 437"/>
                    <a:gd name="T86" fmla="*/ 400 w 432"/>
                    <a:gd name="T87" fmla="*/ 329 h 437"/>
                    <a:gd name="T88" fmla="*/ 412 w 432"/>
                    <a:gd name="T89" fmla="*/ 301 h 437"/>
                    <a:gd name="T90" fmla="*/ 424 w 432"/>
                    <a:gd name="T91" fmla="*/ 273 h 437"/>
                    <a:gd name="T92" fmla="*/ 428 w 432"/>
                    <a:gd name="T93" fmla="*/ 249 h 437"/>
                    <a:gd name="T94" fmla="*/ 432 w 432"/>
                    <a:gd name="T95" fmla="*/ 221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7">
                      <a:moveTo>
                        <a:pt x="432" y="221"/>
                      </a:moveTo>
                      <a:lnTo>
                        <a:pt x="428" y="189"/>
                      </a:lnTo>
                      <a:lnTo>
                        <a:pt x="424" y="165"/>
                      </a:lnTo>
                      <a:lnTo>
                        <a:pt x="412" y="137"/>
                      </a:lnTo>
                      <a:lnTo>
                        <a:pt x="400" y="109"/>
                      </a:lnTo>
                      <a:lnTo>
                        <a:pt x="384" y="89"/>
                      </a:lnTo>
                      <a:lnTo>
                        <a:pt x="368" y="65"/>
                      </a:lnTo>
                      <a:lnTo>
                        <a:pt x="344" y="49"/>
                      </a:lnTo>
                      <a:lnTo>
                        <a:pt x="324" y="32"/>
                      </a:lnTo>
                      <a:lnTo>
                        <a:pt x="296" y="20"/>
                      </a:lnTo>
                      <a:lnTo>
                        <a:pt x="268" y="8"/>
                      </a:lnTo>
                      <a:lnTo>
                        <a:pt x="244" y="4"/>
                      </a:lnTo>
                      <a:lnTo>
                        <a:pt x="216" y="0"/>
                      </a:lnTo>
                      <a:lnTo>
                        <a:pt x="184" y="4"/>
                      </a:lnTo>
                      <a:lnTo>
                        <a:pt x="160" y="8"/>
                      </a:lnTo>
                      <a:lnTo>
                        <a:pt x="132" y="20"/>
                      </a:lnTo>
                      <a:lnTo>
                        <a:pt x="108" y="32"/>
                      </a:lnTo>
                      <a:lnTo>
                        <a:pt x="84" y="49"/>
                      </a:lnTo>
                      <a:lnTo>
                        <a:pt x="60" y="65"/>
                      </a:lnTo>
                      <a:lnTo>
                        <a:pt x="44" y="89"/>
                      </a:lnTo>
                      <a:lnTo>
                        <a:pt x="28" y="109"/>
                      </a:lnTo>
                      <a:lnTo>
                        <a:pt x="16" y="137"/>
                      </a:lnTo>
                      <a:lnTo>
                        <a:pt x="4" y="165"/>
                      </a:lnTo>
                      <a:lnTo>
                        <a:pt x="0" y="189"/>
                      </a:lnTo>
                      <a:lnTo>
                        <a:pt x="0" y="249"/>
                      </a:lnTo>
                      <a:lnTo>
                        <a:pt x="4" y="273"/>
                      </a:lnTo>
                      <a:lnTo>
                        <a:pt x="16" y="301"/>
                      </a:lnTo>
                      <a:lnTo>
                        <a:pt x="28" y="325"/>
                      </a:lnTo>
                      <a:lnTo>
                        <a:pt x="44" y="349"/>
                      </a:lnTo>
                      <a:lnTo>
                        <a:pt x="60" y="373"/>
                      </a:lnTo>
                      <a:lnTo>
                        <a:pt x="84" y="389"/>
                      </a:lnTo>
                      <a:lnTo>
                        <a:pt x="108" y="405"/>
                      </a:lnTo>
                      <a:lnTo>
                        <a:pt x="132" y="417"/>
                      </a:lnTo>
                      <a:lnTo>
                        <a:pt x="160" y="429"/>
                      </a:lnTo>
                      <a:lnTo>
                        <a:pt x="184" y="433"/>
                      </a:lnTo>
                      <a:lnTo>
                        <a:pt x="216" y="437"/>
                      </a:lnTo>
                      <a:lnTo>
                        <a:pt x="244" y="433"/>
                      </a:lnTo>
                      <a:lnTo>
                        <a:pt x="268" y="429"/>
                      </a:lnTo>
                      <a:lnTo>
                        <a:pt x="296" y="417"/>
                      </a:lnTo>
                      <a:lnTo>
                        <a:pt x="324" y="405"/>
                      </a:lnTo>
                      <a:lnTo>
                        <a:pt x="344" y="389"/>
                      </a:lnTo>
                      <a:lnTo>
                        <a:pt x="368" y="373"/>
                      </a:lnTo>
                      <a:lnTo>
                        <a:pt x="384" y="349"/>
                      </a:lnTo>
                      <a:lnTo>
                        <a:pt x="400" y="329"/>
                      </a:lnTo>
                      <a:lnTo>
                        <a:pt x="412" y="301"/>
                      </a:lnTo>
                      <a:lnTo>
                        <a:pt x="424" y="273"/>
                      </a:lnTo>
                      <a:lnTo>
                        <a:pt x="428" y="249"/>
                      </a:lnTo>
                      <a:lnTo>
                        <a:pt x="432" y="22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34" name="Freeform 278"/>
                <p:cNvSpPr>
                  <a:spLocks/>
                </p:cNvSpPr>
                <p:nvPr/>
              </p:nvSpPr>
              <p:spPr bwMode="auto">
                <a:xfrm>
                  <a:off x="2684" y="734"/>
                  <a:ext cx="576" cy="581"/>
                </a:xfrm>
                <a:custGeom>
                  <a:avLst/>
                  <a:gdLst>
                    <a:gd name="T0" fmla="*/ 576 w 576"/>
                    <a:gd name="T1" fmla="*/ 293 h 581"/>
                    <a:gd name="T2" fmla="*/ 572 w 576"/>
                    <a:gd name="T3" fmla="*/ 253 h 581"/>
                    <a:gd name="T4" fmla="*/ 564 w 576"/>
                    <a:gd name="T5" fmla="*/ 217 h 581"/>
                    <a:gd name="T6" fmla="*/ 552 w 576"/>
                    <a:gd name="T7" fmla="*/ 181 h 581"/>
                    <a:gd name="T8" fmla="*/ 536 w 576"/>
                    <a:gd name="T9" fmla="*/ 145 h 581"/>
                    <a:gd name="T10" fmla="*/ 516 w 576"/>
                    <a:gd name="T11" fmla="*/ 117 h 581"/>
                    <a:gd name="T12" fmla="*/ 488 w 576"/>
                    <a:gd name="T13" fmla="*/ 88 h 581"/>
                    <a:gd name="T14" fmla="*/ 460 w 576"/>
                    <a:gd name="T15" fmla="*/ 60 h 581"/>
                    <a:gd name="T16" fmla="*/ 432 w 576"/>
                    <a:gd name="T17" fmla="*/ 40 h 581"/>
                    <a:gd name="T18" fmla="*/ 396 w 576"/>
                    <a:gd name="T19" fmla="*/ 24 h 581"/>
                    <a:gd name="T20" fmla="*/ 360 w 576"/>
                    <a:gd name="T21" fmla="*/ 12 h 581"/>
                    <a:gd name="T22" fmla="*/ 324 w 576"/>
                    <a:gd name="T23" fmla="*/ 4 h 581"/>
                    <a:gd name="T24" fmla="*/ 288 w 576"/>
                    <a:gd name="T25" fmla="*/ 0 h 581"/>
                    <a:gd name="T26" fmla="*/ 248 w 576"/>
                    <a:gd name="T27" fmla="*/ 4 h 581"/>
                    <a:gd name="T28" fmla="*/ 212 w 576"/>
                    <a:gd name="T29" fmla="*/ 12 h 581"/>
                    <a:gd name="T30" fmla="*/ 176 w 576"/>
                    <a:gd name="T31" fmla="*/ 24 h 581"/>
                    <a:gd name="T32" fmla="*/ 144 w 576"/>
                    <a:gd name="T33" fmla="*/ 40 h 581"/>
                    <a:gd name="T34" fmla="*/ 112 w 576"/>
                    <a:gd name="T35" fmla="*/ 60 h 581"/>
                    <a:gd name="T36" fmla="*/ 84 w 576"/>
                    <a:gd name="T37" fmla="*/ 88 h 581"/>
                    <a:gd name="T38" fmla="*/ 56 w 576"/>
                    <a:gd name="T39" fmla="*/ 117 h 581"/>
                    <a:gd name="T40" fmla="*/ 36 w 576"/>
                    <a:gd name="T41" fmla="*/ 145 h 581"/>
                    <a:gd name="T42" fmla="*/ 20 w 576"/>
                    <a:gd name="T43" fmla="*/ 181 h 581"/>
                    <a:gd name="T44" fmla="*/ 8 w 576"/>
                    <a:gd name="T45" fmla="*/ 217 h 581"/>
                    <a:gd name="T46" fmla="*/ 0 w 576"/>
                    <a:gd name="T47" fmla="*/ 253 h 581"/>
                    <a:gd name="T48" fmla="*/ 0 w 576"/>
                    <a:gd name="T49" fmla="*/ 329 h 581"/>
                    <a:gd name="T50" fmla="*/ 8 w 576"/>
                    <a:gd name="T51" fmla="*/ 365 h 581"/>
                    <a:gd name="T52" fmla="*/ 20 w 576"/>
                    <a:gd name="T53" fmla="*/ 401 h 581"/>
                    <a:gd name="T54" fmla="*/ 36 w 576"/>
                    <a:gd name="T55" fmla="*/ 433 h 581"/>
                    <a:gd name="T56" fmla="*/ 56 w 576"/>
                    <a:gd name="T57" fmla="*/ 465 h 581"/>
                    <a:gd name="T58" fmla="*/ 84 w 576"/>
                    <a:gd name="T59" fmla="*/ 493 h 581"/>
                    <a:gd name="T60" fmla="*/ 112 w 576"/>
                    <a:gd name="T61" fmla="*/ 521 h 581"/>
                    <a:gd name="T62" fmla="*/ 144 w 576"/>
                    <a:gd name="T63" fmla="*/ 541 h 581"/>
                    <a:gd name="T64" fmla="*/ 176 w 576"/>
                    <a:gd name="T65" fmla="*/ 557 h 581"/>
                    <a:gd name="T66" fmla="*/ 212 w 576"/>
                    <a:gd name="T67" fmla="*/ 569 h 581"/>
                    <a:gd name="T68" fmla="*/ 248 w 576"/>
                    <a:gd name="T69" fmla="*/ 577 h 581"/>
                    <a:gd name="T70" fmla="*/ 288 w 576"/>
                    <a:gd name="T71" fmla="*/ 581 h 581"/>
                    <a:gd name="T72" fmla="*/ 324 w 576"/>
                    <a:gd name="T73" fmla="*/ 577 h 581"/>
                    <a:gd name="T74" fmla="*/ 360 w 576"/>
                    <a:gd name="T75" fmla="*/ 569 h 581"/>
                    <a:gd name="T76" fmla="*/ 396 w 576"/>
                    <a:gd name="T77" fmla="*/ 557 h 581"/>
                    <a:gd name="T78" fmla="*/ 432 w 576"/>
                    <a:gd name="T79" fmla="*/ 541 h 581"/>
                    <a:gd name="T80" fmla="*/ 460 w 576"/>
                    <a:gd name="T81" fmla="*/ 521 h 581"/>
                    <a:gd name="T82" fmla="*/ 488 w 576"/>
                    <a:gd name="T83" fmla="*/ 493 h 581"/>
                    <a:gd name="T84" fmla="*/ 516 w 576"/>
                    <a:gd name="T85" fmla="*/ 465 h 581"/>
                    <a:gd name="T86" fmla="*/ 536 w 576"/>
                    <a:gd name="T87" fmla="*/ 437 h 581"/>
                    <a:gd name="T88" fmla="*/ 552 w 576"/>
                    <a:gd name="T89" fmla="*/ 401 h 581"/>
                    <a:gd name="T90" fmla="*/ 564 w 576"/>
                    <a:gd name="T91" fmla="*/ 365 h 581"/>
                    <a:gd name="T92" fmla="*/ 572 w 576"/>
                    <a:gd name="T93" fmla="*/ 329 h 581"/>
                    <a:gd name="T94" fmla="*/ 576 w 576"/>
                    <a:gd name="T95" fmla="*/ 293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581">
                      <a:moveTo>
                        <a:pt x="576" y="293"/>
                      </a:moveTo>
                      <a:lnTo>
                        <a:pt x="572" y="253"/>
                      </a:lnTo>
                      <a:lnTo>
                        <a:pt x="564" y="217"/>
                      </a:lnTo>
                      <a:lnTo>
                        <a:pt x="552" y="181"/>
                      </a:lnTo>
                      <a:lnTo>
                        <a:pt x="536" y="145"/>
                      </a:lnTo>
                      <a:lnTo>
                        <a:pt x="516" y="117"/>
                      </a:lnTo>
                      <a:lnTo>
                        <a:pt x="488" y="88"/>
                      </a:lnTo>
                      <a:lnTo>
                        <a:pt x="460" y="60"/>
                      </a:lnTo>
                      <a:lnTo>
                        <a:pt x="432" y="40"/>
                      </a:lnTo>
                      <a:lnTo>
                        <a:pt x="396" y="24"/>
                      </a:lnTo>
                      <a:lnTo>
                        <a:pt x="360" y="12"/>
                      </a:lnTo>
                      <a:lnTo>
                        <a:pt x="324" y="4"/>
                      </a:lnTo>
                      <a:lnTo>
                        <a:pt x="288" y="0"/>
                      </a:lnTo>
                      <a:lnTo>
                        <a:pt x="248" y="4"/>
                      </a:lnTo>
                      <a:lnTo>
                        <a:pt x="212" y="12"/>
                      </a:lnTo>
                      <a:lnTo>
                        <a:pt x="176" y="24"/>
                      </a:lnTo>
                      <a:lnTo>
                        <a:pt x="144" y="40"/>
                      </a:lnTo>
                      <a:lnTo>
                        <a:pt x="112" y="60"/>
                      </a:lnTo>
                      <a:lnTo>
                        <a:pt x="84" y="88"/>
                      </a:lnTo>
                      <a:lnTo>
                        <a:pt x="56" y="117"/>
                      </a:lnTo>
                      <a:lnTo>
                        <a:pt x="36" y="145"/>
                      </a:lnTo>
                      <a:lnTo>
                        <a:pt x="20" y="181"/>
                      </a:lnTo>
                      <a:lnTo>
                        <a:pt x="8" y="217"/>
                      </a:lnTo>
                      <a:lnTo>
                        <a:pt x="0" y="253"/>
                      </a:lnTo>
                      <a:lnTo>
                        <a:pt x="0" y="329"/>
                      </a:lnTo>
                      <a:lnTo>
                        <a:pt x="8" y="365"/>
                      </a:lnTo>
                      <a:lnTo>
                        <a:pt x="20" y="401"/>
                      </a:lnTo>
                      <a:lnTo>
                        <a:pt x="36" y="433"/>
                      </a:lnTo>
                      <a:lnTo>
                        <a:pt x="56" y="465"/>
                      </a:lnTo>
                      <a:lnTo>
                        <a:pt x="84" y="493"/>
                      </a:lnTo>
                      <a:lnTo>
                        <a:pt x="112" y="521"/>
                      </a:lnTo>
                      <a:lnTo>
                        <a:pt x="144" y="541"/>
                      </a:lnTo>
                      <a:lnTo>
                        <a:pt x="176" y="557"/>
                      </a:lnTo>
                      <a:lnTo>
                        <a:pt x="212" y="569"/>
                      </a:lnTo>
                      <a:lnTo>
                        <a:pt x="248" y="577"/>
                      </a:lnTo>
                      <a:lnTo>
                        <a:pt x="288" y="581"/>
                      </a:lnTo>
                      <a:lnTo>
                        <a:pt x="324" y="577"/>
                      </a:lnTo>
                      <a:lnTo>
                        <a:pt x="360" y="569"/>
                      </a:lnTo>
                      <a:lnTo>
                        <a:pt x="396" y="557"/>
                      </a:lnTo>
                      <a:lnTo>
                        <a:pt x="432" y="541"/>
                      </a:lnTo>
                      <a:lnTo>
                        <a:pt x="460" y="521"/>
                      </a:lnTo>
                      <a:lnTo>
                        <a:pt x="488" y="493"/>
                      </a:lnTo>
                      <a:lnTo>
                        <a:pt x="516" y="465"/>
                      </a:lnTo>
                      <a:lnTo>
                        <a:pt x="536" y="437"/>
                      </a:lnTo>
                      <a:lnTo>
                        <a:pt x="552" y="401"/>
                      </a:lnTo>
                      <a:lnTo>
                        <a:pt x="564" y="365"/>
                      </a:lnTo>
                      <a:lnTo>
                        <a:pt x="572" y="329"/>
                      </a:lnTo>
                      <a:lnTo>
                        <a:pt x="576" y="29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624" name="Group 279"/>
              <p:cNvGrpSpPr>
                <a:grpSpLocks/>
              </p:cNvGrpSpPr>
              <p:nvPr/>
            </p:nvGrpSpPr>
            <p:grpSpPr bwMode="auto">
              <a:xfrm>
                <a:off x="3150" y="1765"/>
                <a:ext cx="660" cy="691"/>
                <a:chOff x="2631" y="1664"/>
                <a:chExt cx="660" cy="691"/>
              </a:xfrm>
            </p:grpSpPr>
            <p:sp>
              <p:nvSpPr>
                <p:cNvPr id="16667" name="Rectangle 280"/>
                <p:cNvSpPr>
                  <a:spLocks noChangeArrowheads="1"/>
                </p:cNvSpPr>
                <p:nvPr/>
              </p:nvSpPr>
              <p:spPr bwMode="auto">
                <a:xfrm>
                  <a:off x="2684" y="1696"/>
                  <a:ext cx="576"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668" name="Rectangle 281"/>
                <p:cNvSpPr>
                  <a:spLocks noChangeArrowheads="1"/>
                </p:cNvSpPr>
                <p:nvPr/>
              </p:nvSpPr>
              <p:spPr bwMode="auto">
                <a:xfrm>
                  <a:off x="2684" y="1696"/>
                  <a:ext cx="576" cy="57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669" name="Line 282"/>
                <p:cNvSpPr>
                  <a:spLocks noChangeShapeType="1"/>
                </p:cNvSpPr>
                <p:nvPr/>
              </p:nvSpPr>
              <p:spPr bwMode="auto">
                <a:xfrm>
                  <a:off x="2684" y="1696"/>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0" name="Line 283"/>
                <p:cNvSpPr>
                  <a:spLocks noChangeShapeType="1"/>
                </p:cNvSpPr>
                <p:nvPr/>
              </p:nvSpPr>
              <p:spPr bwMode="auto">
                <a:xfrm>
                  <a:off x="2684" y="2272"/>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1" name="Line 284"/>
                <p:cNvSpPr>
                  <a:spLocks noChangeShapeType="1"/>
                </p:cNvSpPr>
                <p:nvPr/>
              </p:nvSpPr>
              <p:spPr bwMode="auto">
                <a:xfrm flipV="1">
                  <a:off x="3260"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2" name="Line 285"/>
                <p:cNvSpPr>
                  <a:spLocks noChangeShapeType="1"/>
                </p:cNvSpPr>
                <p:nvPr/>
              </p:nvSpPr>
              <p:spPr bwMode="auto">
                <a:xfrm flipV="1">
                  <a:off x="2684"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3" name="Line 286"/>
                <p:cNvSpPr>
                  <a:spLocks noChangeShapeType="1"/>
                </p:cNvSpPr>
                <p:nvPr/>
              </p:nvSpPr>
              <p:spPr bwMode="auto">
                <a:xfrm>
                  <a:off x="2684" y="2272"/>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4" name="Line 287"/>
                <p:cNvSpPr>
                  <a:spLocks noChangeShapeType="1"/>
                </p:cNvSpPr>
                <p:nvPr/>
              </p:nvSpPr>
              <p:spPr bwMode="auto">
                <a:xfrm flipV="1">
                  <a:off x="2684"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5" name="Line 288"/>
                <p:cNvSpPr>
                  <a:spLocks noChangeShapeType="1"/>
                </p:cNvSpPr>
                <p:nvPr/>
              </p:nvSpPr>
              <p:spPr bwMode="auto">
                <a:xfrm flipV="1">
                  <a:off x="2684" y="226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6" name="Line 289"/>
                <p:cNvSpPr>
                  <a:spLocks noChangeShapeType="1"/>
                </p:cNvSpPr>
                <p:nvPr/>
              </p:nvSpPr>
              <p:spPr bwMode="auto">
                <a:xfrm>
                  <a:off x="2684" y="169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7" name="Rectangle 290"/>
                <p:cNvSpPr>
                  <a:spLocks noChangeArrowheads="1"/>
                </p:cNvSpPr>
                <p:nvPr/>
              </p:nvSpPr>
              <p:spPr bwMode="auto">
                <a:xfrm>
                  <a:off x="2667" y="2288"/>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78" name="Line 291"/>
                <p:cNvSpPr>
                  <a:spLocks noChangeShapeType="1"/>
                </p:cNvSpPr>
                <p:nvPr/>
              </p:nvSpPr>
              <p:spPr bwMode="auto">
                <a:xfrm flipV="1">
                  <a:off x="3260" y="2264"/>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79" name="Line 292"/>
                <p:cNvSpPr>
                  <a:spLocks noChangeShapeType="1"/>
                </p:cNvSpPr>
                <p:nvPr/>
              </p:nvSpPr>
              <p:spPr bwMode="auto">
                <a:xfrm>
                  <a:off x="3260" y="169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0" name="Rectangle 293"/>
                <p:cNvSpPr>
                  <a:spLocks noChangeArrowheads="1"/>
                </p:cNvSpPr>
                <p:nvPr/>
              </p:nvSpPr>
              <p:spPr bwMode="auto">
                <a:xfrm>
                  <a:off x="3260" y="2288"/>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81" name="Line 294"/>
                <p:cNvSpPr>
                  <a:spLocks noChangeShapeType="1"/>
                </p:cNvSpPr>
                <p:nvPr/>
              </p:nvSpPr>
              <p:spPr bwMode="auto">
                <a:xfrm>
                  <a:off x="2684" y="227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2" name="Line 295"/>
                <p:cNvSpPr>
                  <a:spLocks noChangeShapeType="1"/>
                </p:cNvSpPr>
                <p:nvPr/>
              </p:nvSpPr>
              <p:spPr bwMode="auto">
                <a:xfrm flipH="1">
                  <a:off x="3252" y="227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3" name="Rectangle 296"/>
                <p:cNvSpPr>
                  <a:spLocks noChangeArrowheads="1"/>
                </p:cNvSpPr>
                <p:nvPr/>
              </p:nvSpPr>
              <p:spPr bwMode="auto">
                <a:xfrm>
                  <a:off x="2631" y="224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84" name="Line 297"/>
                <p:cNvSpPr>
                  <a:spLocks noChangeShapeType="1"/>
                </p:cNvSpPr>
                <p:nvPr/>
              </p:nvSpPr>
              <p:spPr bwMode="auto">
                <a:xfrm>
                  <a:off x="2684" y="169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5" name="Line 298"/>
                <p:cNvSpPr>
                  <a:spLocks noChangeShapeType="1"/>
                </p:cNvSpPr>
                <p:nvPr/>
              </p:nvSpPr>
              <p:spPr bwMode="auto">
                <a:xfrm flipH="1">
                  <a:off x="3252" y="1696"/>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6" name="Rectangle 299"/>
                <p:cNvSpPr>
                  <a:spLocks noChangeArrowheads="1"/>
                </p:cNvSpPr>
                <p:nvPr/>
              </p:nvSpPr>
              <p:spPr bwMode="auto">
                <a:xfrm>
                  <a:off x="2648" y="1664"/>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87" name="Line 300"/>
                <p:cNvSpPr>
                  <a:spLocks noChangeShapeType="1"/>
                </p:cNvSpPr>
                <p:nvPr/>
              </p:nvSpPr>
              <p:spPr bwMode="auto">
                <a:xfrm>
                  <a:off x="2684" y="1696"/>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8" name="Line 301"/>
                <p:cNvSpPr>
                  <a:spLocks noChangeShapeType="1"/>
                </p:cNvSpPr>
                <p:nvPr/>
              </p:nvSpPr>
              <p:spPr bwMode="auto">
                <a:xfrm>
                  <a:off x="2684" y="2272"/>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89" name="Line 302"/>
                <p:cNvSpPr>
                  <a:spLocks noChangeShapeType="1"/>
                </p:cNvSpPr>
                <p:nvPr/>
              </p:nvSpPr>
              <p:spPr bwMode="auto">
                <a:xfrm flipV="1">
                  <a:off x="3260"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0" name="Line 303"/>
                <p:cNvSpPr>
                  <a:spLocks noChangeShapeType="1"/>
                </p:cNvSpPr>
                <p:nvPr/>
              </p:nvSpPr>
              <p:spPr bwMode="auto">
                <a:xfrm flipV="1">
                  <a:off x="2684"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1" name="Freeform 304"/>
                <p:cNvSpPr>
                  <a:spLocks/>
                </p:cNvSpPr>
                <p:nvPr/>
              </p:nvSpPr>
              <p:spPr bwMode="auto">
                <a:xfrm>
                  <a:off x="2892" y="1820"/>
                  <a:ext cx="156" cy="360"/>
                </a:xfrm>
                <a:custGeom>
                  <a:avLst/>
                  <a:gdLst>
                    <a:gd name="T0" fmla="*/ 156 w 156"/>
                    <a:gd name="T1" fmla="*/ 164 h 360"/>
                    <a:gd name="T2" fmla="*/ 116 w 156"/>
                    <a:gd name="T3" fmla="*/ 52 h 360"/>
                    <a:gd name="T4" fmla="*/ 80 w 156"/>
                    <a:gd name="T5" fmla="*/ 24 h 360"/>
                    <a:gd name="T6" fmla="*/ 24 w 156"/>
                    <a:gd name="T7" fmla="*/ 0 h 360"/>
                    <a:gd name="T8" fmla="*/ 0 w 156"/>
                    <a:gd name="T9" fmla="*/ 164 h 360"/>
                    <a:gd name="T10" fmla="*/ 40 w 156"/>
                    <a:gd name="T11" fmla="*/ 272 h 360"/>
                    <a:gd name="T12" fmla="*/ 80 w 156"/>
                    <a:gd name="T13" fmla="*/ 332 h 360"/>
                    <a:gd name="T14" fmla="*/ 144 w 156"/>
                    <a:gd name="T15" fmla="*/ 360 h 360"/>
                    <a:gd name="T16" fmla="*/ 156 w 156"/>
                    <a:gd name="T17" fmla="*/ 164 h 3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360">
                      <a:moveTo>
                        <a:pt x="156" y="164"/>
                      </a:moveTo>
                      <a:lnTo>
                        <a:pt x="116" y="52"/>
                      </a:lnTo>
                      <a:lnTo>
                        <a:pt x="80" y="24"/>
                      </a:lnTo>
                      <a:lnTo>
                        <a:pt x="24" y="0"/>
                      </a:lnTo>
                      <a:lnTo>
                        <a:pt x="0" y="164"/>
                      </a:lnTo>
                      <a:lnTo>
                        <a:pt x="40" y="272"/>
                      </a:lnTo>
                      <a:lnTo>
                        <a:pt x="80" y="332"/>
                      </a:lnTo>
                      <a:lnTo>
                        <a:pt x="144" y="360"/>
                      </a:lnTo>
                      <a:lnTo>
                        <a:pt x="156" y="16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2" name="Freeform 305"/>
                <p:cNvSpPr>
                  <a:spLocks/>
                </p:cNvSpPr>
                <p:nvPr/>
              </p:nvSpPr>
              <p:spPr bwMode="auto">
                <a:xfrm>
                  <a:off x="2896" y="1836"/>
                  <a:ext cx="148" cy="308"/>
                </a:xfrm>
                <a:custGeom>
                  <a:avLst/>
                  <a:gdLst>
                    <a:gd name="T0" fmla="*/ 148 w 148"/>
                    <a:gd name="T1" fmla="*/ 148 h 308"/>
                    <a:gd name="T2" fmla="*/ 108 w 148"/>
                    <a:gd name="T3" fmla="*/ 48 h 308"/>
                    <a:gd name="T4" fmla="*/ 76 w 148"/>
                    <a:gd name="T5" fmla="*/ 16 h 308"/>
                    <a:gd name="T6" fmla="*/ 24 w 148"/>
                    <a:gd name="T7" fmla="*/ 0 h 308"/>
                    <a:gd name="T8" fmla="*/ 0 w 148"/>
                    <a:gd name="T9" fmla="*/ 148 h 308"/>
                    <a:gd name="T10" fmla="*/ 40 w 148"/>
                    <a:gd name="T11" fmla="*/ 244 h 308"/>
                    <a:gd name="T12" fmla="*/ 76 w 148"/>
                    <a:gd name="T13" fmla="*/ 304 h 308"/>
                    <a:gd name="T14" fmla="*/ 128 w 148"/>
                    <a:gd name="T15" fmla="*/ 308 h 308"/>
                    <a:gd name="T16" fmla="*/ 148 w 148"/>
                    <a:gd name="T17" fmla="*/ 148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8" h="308">
                      <a:moveTo>
                        <a:pt x="148" y="148"/>
                      </a:moveTo>
                      <a:lnTo>
                        <a:pt x="108" y="48"/>
                      </a:lnTo>
                      <a:lnTo>
                        <a:pt x="76" y="16"/>
                      </a:lnTo>
                      <a:lnTo>
                        <a:pt x="24" y="0"/>
                      </a:lnTo>
                      <a:lnTo>
                        <a:pt x="0" y="148"/>
                      </a:lnTo>
                      <a:lnTo>
                        <a:pt x="40" y="244"/>
                      </a:lnTo>
                      <a:lnTo>
                        <a:pt x="76" y="304"/>
                      </a:lnTo>
                      <a:lnTo>
                        <a:pt x="128" y="308"/>
                      </a:lnTo>
                      <a:lnTo>
                        <a:pt x="148" y="14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3" name="Freeform 306"/>
                <p:cNvSpPr>
                  <a:spLocks/>
                </p:cNvSpPr>
                <p:nvPr/>
              </p:nvSpPr>
              <p:spPr bwMode="auto">
                <a:xfrm>
                  <a:off x="2884" y="1804"/>
                  <a:ext cx="176" cy="392"/>
                </a:xfrm>
                <a:custGeom>
                  <a:avLst/>
                  <a:gdLst>
                    <a:gd name="T0" fmla="*/ 176 w 176"/>
                    <a:gd name="T1" fmla="*/ 180 h 392"/>
                    <a:gd name="T2" fmla="*/ 132 w 176"/>
                    <a:gd name="T3" fmla="*/ 40 h 392"/>
                    <a:gd name="T4" fmla="*/ 88 w 176"/>
                    <a:gd name="T5" fmla="*/ 20 h 392"/>
                    <a:gd name="T6" fmla="*/ 24 w 176"/>
                    <a:gd name="T7" fmla="*/ 0 h 392"/>
                    <a:gd name="T8" fmla="*/ 0 w 176"/>
                    <a:gd name="T9" fmla="*/ 180 h 392"/>
                    <a:gd name="T10" fmla="*/ 36 w 176"/>
                    <a:gd name="T11" fmla="*/ 320 h 392"/>
                    <a:gd name="T12" fmla="*/ 88 w 176"/>
                    <a:gd name="T13" fmla="*/ 368 h 392"/>
                    <a:gd name="T14" fmla="*/ 160 w 176"/>
                    <a:gd name="T15" fmla="*/ 392 h 392"/>
                    <a:gd name="T16" fmla="*/ 176 w 176"/>
                    <a:gd name="T17" fmla="*/ 18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392">
                      <a:moveTo>
                        <a:pt x="176" y="180"/>
                      </a:moveTo>
                      <a:lnTo>
                        <a:pt x="132" y="40"/>
                      </a:lnTo>
                      <a:lnTo>
                        <a:pt x="88" y="20"/>
                      </a:lnTo>
                      <a:lnTo>
                        <a:pt x="24" y="0"/>
                      </a:lnTo>
                      <a:lnTo>
                        <a:pt x="0" y="180"/>
                      </a:lnTo>
                      <a:lnTo>
                        <a:pt x="36" y="320"/>
                      </a:lnTo>
                      <a:lnTo>
                        <a:pt x="88" y="368"/>
                      </a:lnTo>
                      <a:lnTo>
                        <a:pt x="160" y="392"/>
                      </a:lnTo>
                      <a:lnTo>
                        <a:pt x="176" y="18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4" name="Freeform 307"/>
                <p:cNvSpPr>
                  <a:spLocks/>
                </p:cNvSpPr>
                <p:nvPr/>
              </p:nvSpPr>
              <p:spPr bwMode="auto">
                <a:xfrm>
                  <a:off x="2892" y="1804"/>
                  <a:ext cx="156" cy="356"/>
                </a:xfrm>
                <a:custGeom>
                  <a:avLst/>
                  <a:gdLst>
                    <a:gd name="T0" fmla="*/ 156 w 156"/>
                    <a:gd name="T1" fmla="*/ 180 h 356"/>
                    <a:gd name="T2" fmla="*/ 116 w 156"/>
                    <a:gd name="T3" fmla="*/ 72 h 356"/>
                    <a:gd name="T4" fmla="*/ 80 w 156"/>
                    <a:gd name="T5" fmla="*/ 20 h 356"/>
                    <a:gd name="T6" fmla="*/ 16 w 156"/>
                    <a:gd name="T7" fmla="*/ 0 h 356"/>
                    <a:gd name="T8" fmla="*/ 0 w 156"/>
                    <a:gd name="T9" fmla="*/ 180 h 356"/>
                    <a:gd name="T10" fmla="*/ 40 w 156"/>
                    <a:gd name="T11" fmla="*/ 284 h 356"/>
                    <a:gd name="T12" fmla="*/ 80 w 156"/>
                    <a:gd name="T13" fmla="*/ 336 h 356"/>
                    <a:gd name="T14" fmla="*/ 140 w 156"/>
                    <a:gd name="T15" fmla="*/ 356 h 356"/>
                    <a:gd name="T16" fmla="*/ 156 w 156"/>
                    <a:gd name="T17" fmla="*/ 18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356">
                      <a:moveTo>
                        <a:pt x="156" y="180"/>
                      </a:moveTo>
                      <a:lnTo>
                        <a:pt x="116" y="72"/>
                      </a:lnTo>
                      <a:lnTo>
                        <a:pt x="80" y="20"/>
                      </a:lnTo>
                      <a:lnTo>
                        <a:pt x="16" y="0"/>
                      </a:lnTo>
                      <a:lnTo>
                        <a:pt x="0" y="180"/>
                      </a:lnTo>
                      <a:lnTo>
                        <a:pt x="40" y="284"/>
                      </a:lnTo>
                      <a:lnTo>
                        <a:pt x="80" y="336"/>
                      </a:lnTo>
                      <a:lnTo>
                        <a:pt x="140" y="356"/>
                      </a:lnTo>
                      <a:lnTo>
                        <a:pt x="156" y="18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5" name="Line 308"/>
                <p:cNvSpPr>
                  <a:spLocks noChangeShapeType="1"/>
                </p:cNvSpPr>
                <p:nvPr/>
              </p:nvSpPr>
              <p:spPr bwMode="auto">
                <a:xfrm>
                  <a:off x="2684" y="1984"/>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6" name="Line 309"/>
                <p:cNvSpPr>
                  <a:spLocks noChangeShapeType="1"/>
                </p:cNvSpPr>
                <p:nvPr/>
              </p:nvSpPr>
              <p:spPr bwMode="auto">
                <a:xfrm flipV="1">
                  <a:off x="2972" y="1696"/>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97" name="Freeform 310"/>
                <p:cNvSpPr>
                  <a:spLocks/>
                </p:cNvSpPr>
                <p:nvPr/>
              </p:nvSpPr>
              <p:spPr bwMode="auto">
                <a:xfrm>
                  <a:off x="2900" y="1912"/>
                  <a:ext cx="144" cy="144"/>
                </a:xfrm>
                <a:custGeom>
                  <a:avLst/>
                  <a:gdLst>
                    <a:gd name="T0" fmla="*/ 144 w 144"/>
                    <a:gd name="T1" fmla="*/ 72 h 144"/>
                    <a:gd name="T2" fmla="*/ 140 w 144"/>
                    <a:gd name="T3" fmla="*/ 60 h 144"/>
                    <a:gd name="T4" fmla="*/ 140 w 144"/>
                    <a:gd name="T5" fmla="*/ 52 h 144"/>
                    <a:gd name="T6" fmla="*/ 136 w 144"/>
                    <a:gd name="T7" fmla="*/ 44 h 144"/>
                    <a:gd name="T8" fmla="*/ 132 w 144"/>
                    <a:gd name="T9" fmla="*/ 36 h 144"/>
                    <a:gd name="T10" fmla="*/ 128 w 144"/>
                    <a:gd name="T11" fmla="*/ 28 h 144"/>
                    <a:gd name="T12" fmla="*/ 120 w 144"/>
                    <a:gd name="T13" fmla="*/ 20 h 144"/>
                    <a:gd name="T14" fmla="*/ 112 w 144"/>
                    <a:gd name="T15" fmla="*/ 12 h 144"/>
                    <a:gd name="T16" fmla="*/ 108 w 144"/>
                    <a:gd name="T17" fmla="*/ 8 h 144"/>
                    <a:gd name="T18" fmla="*/ 96 w 144"/>
                    <a:gd name="T19" fmla="*/ 4 h 144"/>
                    <a:gd name="T20" fmla="*/ 88 w 144"/>
                    <a:gd name="T21" fmla="*/ 0 h 144"/>
                    <a:gd name="T22" fmla="*/ 80 w 144"/>
                    <a:gd name="T23" fmla="*/ 0 h 144"/>
                    <a:gd name="T24" fmla="*/ 72 w 144"/>
                    <a:gd name="T25" fmla="*/ 0 h 144"/>
                    <a:gd name="T26" fmla="*/ 60 w 144"/>
                    <a:gd name="T27" fmla="*/ 0 h 144"/>
                    <a:gd name="T28" fmla="*/ 52 w 144"/>
                    <a:gd name="T29" fmla="*/ 0 h 144"/>
                    <a:gd name="T30" fmla="*/ 44 w 144"/>
                    <a:gd name="T31" fmla="*/ 4 h 144"/>
                    <a:gd name="T32" fmla="*/ 36 w 144"/>
                    <a:gd name="T33" fmla="*/ 8 h 144"/>
                    <a:gd name="T34" fmla="*/ 28 w 144"/>
                    <a:gd name="T35" fmla="*/ 12 h 144"/>
                    <a:gd name="T36" fmla="*/ 20 w 144"/>
                    <a:gd name="T37" fmla="*/ 20 h 144"/>
                    <a:gd name="T38" fmla="*/ 12 w 144"/>
                    <a:gd name="T39" fmla="*/ 28 h 144"/>
                    <a:gd name="T40" fmla="*/ 8 w 144"/>
                    <a:gd name="T41" fmla="*/ 36 h 144"/>
                    <a:gd name="T42" fmla="*/ 4 w 144"/>
                    <a:gd name="T43" fmla="*/ 44 h 144"/>
                    <a:gd name="T44" fmla="*/ 0 w 144"/>
                    <a:gd name="T45" fmla="*/ 52 h 144"/>
                    <a:gd name="T46" fmla="*/ 0 w 144"/>
                    <a:gd name="T47" fmla="*/ 88 h 144"/>
                    <a:gd name="T48" fmla="*/ 4 w 144"/>
                    <a:gd name="T49" fmla="*/ 96 h 144"/>
                    <a:gd name="T50" fmla="*/ 8 w 144"/>
                    <a:gd name="T51" fmla="*/ 108 h 144"/>
                    <a:gd name="T52" fmla="*/ 12 w 144"/>
                    <a:gd name="T53" fmla="*/ 112 h 144"/>
                    <a:gd name="T54" fmla="*/ 20 w 144"/>
                    <a:gd name="T55" fmla="*/ 120 h 144"/>
                    <a:gd name="T56" fmla="*/ 28 w 144"/>
                    <a:gd name="T57" fmla="*/ 128 h 144"/>
                    <a:gd name="T58" fmla="*/ 36 w 144"/>
                    <a:gd name="T59" fmla="*/ 132 h 144"/>
                    <a:gd name="T60" fmla="*/ 44 w 144"/>
                    <a:gd name="T61" fmla="*/ 136 h 144"/>
                    <a:gd name="T62" fmla="*/ 52 w 144"/>
                    <a:gd name="T63" fmla="*/ 140 h 144"/>
                    <a:gd name="T64" fmla="*/ 60 w 144"/>
                    <a:gd name="T65" fmla="*/ 140 h 144"/>
                    <a:gd name="T66" fmla="*/ 72 w 144"/>
                    <a:gd name="T67" fmla="*/ 144 h 144"/>
                    <a:gd name="T68" fmla="*/ 80 w 144"/>
                    <a:gd name="T69" fmla="*/ 140 h 144"/>
                    <a:gd name="T70" fmla="*/ 88 w 144"/>
                    <a:gd name="T71" fmla="*/ 140 h 144"/>
                    <a:gd name="T72" fmla="*/ 96 w 144"/>
                    <a:gd name="T73" fmla="*/ 136 h 144"/>
                    <a:gd name="T74" fmla="*/ 108 w 144"/>
                    <a:gd name="T75" fmla="*/ 132 h 144"/>
                    <a:gd name="T76" fmla="*/ 112 w 144"/>
                    <a:gd name="T77" fmla="*/ 128 h 144"/>
                    <a:gd name="T78" fmla="*/ 120 w 144"/>
                    <a:gd name="T79" fmla="*/ 120 h 144"/>
                    <a:gd name="T80" fmla="*/ 128 w 144"/>
                    <a:gd name="T81" fmla="*/ 112 h 144"/>
                    <a:gd name="T82" fmla="*/ 132 w 144"/>
                    <a:gd name="T83" fmla="*/ 108 h 144"/>
                    <a:gd name="T84" fmla="*/ 136 w 144"/>
                    <a:gd name="T85" fmla="*/ 96 h 144"/>
                    <a:gd name="T86" fmla="*/ 140 w 144"/>
                    <a:gd name="T87" fmla="*/ 88 h 144"/>
                    <a:gd name="T88" fmla="*/ 140 w 144"/>
                    <a:gd name="T89" fmla="*/ 80 h 144"/>
                    <a:gd name="T90" fmla="*/ 144 w 144"/>
                    <a:gd name="T91" fmla="*/ 7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4">
                      <a:moveTo>
                        <a:pt x="144" y="72"/>
                      </a:moveTo>
                      <a:lnTo>
                        <a:pt x="140" y="60"/>
                      </a:lnTo>
                      <a:lnTo>
                        <a:pt x="140" y="52"/>
                      </a:lnTo>
                      <a:lnTo>
                        <a:pt x="136" y="44"/>
                      </a:lnTo>
                      <a:lnTo>
                        <a:pt x="132" y="36"/>
                      </a:lnTo>
                      <a:lnTo>
                        <a:pt x="128" y="28"/>
                      </a:lnTo>
                      <a:lnTo>
                        <a:pt x="120" y="20"/>
                      </a:lnTo>
                      <a:lnTo>
                        <a:pt x="112" y="12"/>
                      </a:lnTo>
                      <a:lnTo>
                        <a:pt x="108" y="8"/>
                      </a:lnTo>
                      <a:lnTo>
                        <a:pt x="96" y="4"/>
                      </a:lnTo>
                      <a:lnTo>
                        <a:pt x="88" y="0"/>
                      </a:lnTo>
                      <a:lnTo>
                        <a:pt x="80" y="0"/>
                      </a:lnTo>
                      <a:lnTo>
                        <a:pt x="72" y="0"/>
                      </a:lnTo>
                      <a:lnTo>
                        <a:pt x="60" y="0"/>
                      </a:lnTo>
                      <a:lnTo>
                        <a:pt x="52" y="0"/>
                      </a:lnTo>
                      <a:lnTo>
                        <a:pt x="44" y="4"/>
                      </a:lnTo>
                      <a:lnTo>
                        <a:pt x="36" y="8"/>
                      </a:lnTo>
                      <a:lnTo>
                        <a:pt x="28" y="12"/>
                      </a:lnTo>
                      <a:lnTo>
                        <a:pt x="20" y="20"/>
                      </a:lnTo>
                      <a:lnTo>
                        <a:pt x="12" y="28"/>
                      </a:lnTo>
                      <a:lnTo>
                        <a:pt x="8" y="36"/>
                      </a:lnTo>
                      <a:lnTo>
                        <a:pt x="4" y="44"/>
                      </a:lnTo>
                      <a:lnTo>
                        <a:pt x="0" y="52"/>
                      </a:lnTo>
                      <a:lnTo>
                        <a:pt x="0" y="88"/>
                      </a:lnTo>
                      <a:lnTo>
                        <a:pt x="4" y="96"/>
                      </a:lnTo>
                      <a:lnTo>
                        <a:pt x="8" y="108"/>
                      </a:lnTo>
                      <a:lnTo>
                        <a:pt x="12" y="112"/>
                      </a:lnTo>
                      <a:lnTo>
                        <a:pt x="20" y="120"/>
                      </a:lnTo>
                      <a:lnTo>
                        <a:pt x="28" y="128"/>
                      </a:lnTo>
                      <a:lnTo>
                        <a:pt x="36" y="132"/>
                      </a:lnTo>
                      <a:lnTo>
                        <a:pt x="44" y="136"/>
                      </a:lnTo>
                      <a:lnTo>
                        <a:pt x="52" y="140"/>
                      </a:lnTo>
                      <a:lnTo>
                        <a:pt x="60" y="140"/>
                      </a:lnTo>
                      <a:lnTo>
                        <a:pt x="72" y="144"/>
                      </a:lnTo>
                      <a:lnTo>
                        <a:pt x="80" y="140"/>
                      </a:lnTo>
                      <a:lnTo>
                        <a:pt x="88" y="140"/>
                      </a:lnTo>
                      <a:lnTo>
                        <a:pt x="96" y="136"/>
                      </a:lnTo>
                      <a:lnTo>
                        <a:pt x="108" y="132"/>
                      </a:lnTo>
                      <a:lnTo>
                        <a:pt x="112" y="128"/>
                      </a:lnTo>
                      <a:lnTo>
                        <a:pt x="120" y="120"/>
                      </a:lnTo>
                      <a:lnTo>
                        <a:pt x="128" y="112"/>
                      </a:lnTo>
                      <a:lnTo>
                        <a:pt x="132" y="108"/>
                      </a:lnTo>
                      <a:lnTo>
                        <a:pt x="136" y="96"/>
                      </a:lnTo>
                      <a:lnTo>
                        <a:pt x="140" y="88"/>
                      </a:lnTo>
                      <a:lnTo>
                        <a:pt x="140" y="80"/>
                      </a:lnTo>
                      <a:lnTo>
                        <a:pt x="144" y="7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8" name="Freeform 311"/>
                <p:cNvSpPr>
                  <a:spLocks/>
                </p:cNvSpPr>
                <p:nvPr/>
              </p:nvSpPr>
              <p:spPr bwMode="auto">
                <a:xfrm>
                  <a:off x="2828" y="1840"/>
                  <a:ext cx="288" cy="288"/>
                </a:xfrm>
                <a:custGeom>
                  <a:avLst/>
                  <a:gdLst>
                    <a:gd name="T0" fmla="*/ 288 w 288"/>
                    <a:gd name="T1" fmla="*/ 144 h 288"/>
                    <a:gd name="T2" fmla="*/ 284 w 288"/>
                    <a:gd name="T3" fmla="*/ 124 h 288"/>
                    <a:gd name="T4" fmla="*/ 280 w 288"/>
                    <a:gd name="T5" fmla="*/ 104 h 288"/>
                    <a:gd name="T6" fmla="*/ 276 w 288"/>
                    <a:gd name="T7" fmla="*/ 88 h 288"/>
                    <a:gd name="T8" fmla="*/ 268 w 288"/>
                    <a:gd name="T9" fmla="*/ 72 h 288"/>
                    <a:gd name="T10" fmla="*/ 256 w 288"/>
                    <a:gd name="T11" fmla="*/ 56 h 288"/>
                    <a:gd name="T12" fmla="*/ 244 w 288"/>
                    <a:gd name="T13" fmla="*/ 40 h 288"/>
                    <a:gd name="T14" fmla="*/ 228 w 288"/>
                    <a:gd name="T15" fmla="*/ 28 h 288"/>
                    <a:gd name="T16" fmla="*/ 216 w 288"/>
                    <a:gd name="T17" fmla="*/ 16 h 288"/>
                    <a:gd name="T18" fmla="*/ 196 w 288"/>
                    <a:gd name="T19" fmla="*/ 8 h 288"/>
                    <a:gd name="T20" fmla="*/ 180 w 288"/>
                    <a:gd name="T21" fmla="*/ 4 h 288"/>
                    <a:gd name="T22" fmla="*/ 160 w 288"/>
                    <a:gd name="T23" fmla="*/ 0 h 288"/>
                    <a:gd name="T24" fmla="*/ 144 w 288"/>
                    <a:gd name="T25" fmla="*/ 0 h 288"/>
                    <a:gd name="T26" fmla="*/ 124 w 288"/>
                    <a:gd name="T27" fmla="*/ 0 h 288"/>
                    <a:gd name="T28" fmla="*/ 104 w 288"/>
                    <a:gd name="T29" fmla="*/ 4 h 288"/>
                    <a:gd name="T30" fmla="*/ 88 w 288"/>
                    <a:gd name="T31" fmla="*/ 8 h 288"/>
                    <a:gd name="T32" fmla="*/ 72 w 288"/>
                    <a:gd name="T33" fmla="*/ 16 h 288"/>
                    <a:gd name="T34" fmla="*/ 56 w 288"/>
                    <a:gd name="T35" fmla="*/ 28 h 288"/>
                    <a:gd name="T36" fmla="*/ 40 w 288"/>
                    <a:gd name="T37" fmla="*/ 40 h 288"/>
                    <a:gd name="T38" fmla="*/ 28 w 288"/>
                    <a:gd name="T39" fmla="*/ 56 h 288"/>
                    <a:gd name="T40" fmla="*/ 16 w 288"/>
                    <a:gd name="T41" fmla="*/ 72 h 288"/>
                    <a:gd name="T42" fmla="*/ 8 w 288"/>
                    <a:gd name="T43" fmla="*/ 88 h 288"/>
                    <a:gd name="T44" fmla="*/ 4 w 288"/>
                    <a:gd name="T45" fmla="*/ 104 h 288"/>
                    <a:gd name="T46" fmla="*/ 0 w 288"/>
                    <a:gd name="T47" fmla="*/ 124 h 288"/>
                    <a:gd name="T48" fmla="*/ 0 w 288"/>
                    <a:gd name="T49" fmla="*/ 160 h 288"/>
                    <a:gd name="T50" fmla="*/ 4 w 288"/>
                    <a:gd name="T51" fmla="*/ 180 h 288"/>
                    <a:gd name="T52" fmla="*/ 8 w 288"/>
                    <a:gd name="T53" fmla="*/ 196 h 288"/>
                    <a:gd name="T54" fmla="*/ 16 w 288"/>
                    <a:gd name="T55" fmla="*/ 216 h 288"/>
                    <a:gd name="T56" fmla="*/ 28 w 288"/>
                    <a:gd name="T57" fmla="*/ 228 h 288"/>
                    <a:gd name="T58" fmla="*/ 40 w 288"/>
                    <a:gd name="T59" fmla="*/ 244 h 288"/>
                    <a:gd name="T60" fmla="*/ 56 w 288"/>
                    <a:gd name="T61" fmla="*/ 256 h 288"/>
                    <a:gd name="T62" fmla="*/ 72 w 288"/>
                    <a:gd name="T63" fmla="*/ 268 h 288"/>
                    <a:gd name="T64" fmla="*/ 88 w 288"/>
                    <a:gd name="T65" fmla="*/ 276 h 288"/>
                    <a:gd name="T66" fmla="*/ 104 w 288"/>
                    <a:gd name="T67" fmla="*/ 280 h 288"/>
                    <a:gd name="T68" fmla="*/ 124 w 288"/>
                    <a:gd name="T69" fmla="*/ 284 h 288"/>
                    <a:gd name="T70" fmla="*/ 144 w 288"/>
                    <a:gd name="T71" fmla="*/ 288 h 288"/>
                    <a:gd name="T72" fmla="*/ 160 w 288"/>
                    <a:gd name="T73" fmla="*/ 284 h 288"/>
                    <a:gd name="T74" fmla="*/ 180 w 288"/>
                    <a:gd name="T75" fmla="*/ 280 h 288"/>
                    <a:gd name="T76" fmla="*/ 196 w 288"/>
                    <a:gd name="T77" fmla="*/ 276 h 288"/>
                    <a:gd name="T78" fmla="*/ 216 w 288"/>
                    <a:gd name="T79" fmla="*/ 268 h 288"/>
                    <a:gd name="T80" fmla="*/ 228 w 288"/>
                    <a:gd name="T81" fmla="*/ 256 h 288"/>
                    <a:gd name="T82" fmla="*/ 244 w 288"/>
                    <a:gd name="T83" fmla="*/ 244 h 288"/>
                    <a:gd name="T84" fmla="*/ 256 w 288"/>
                    <a:gd name="T85" fmla="*/ 228 h 288"/>
                    <a:gd name="T86" fmla="*/ 268 w 288"/>
                    <a:gd name="T87" fmla="*/ 216 h 288"/>
                    <a:gd name="T88" fmla="*/ 276 w 288"/>
                    <a:gd name="T89" fmla="*/ 196 h 288"/>
                    <a:gd name="T90" fmla="*/ 280 w 288"/>
                    <a:gd name="T91" fmla="*/ 180 h 288"/>
                    <a:gd name="T92" fmla="*/ 284 w 288"/>
                    <a:gd name="T93" fmla="*/ 160 h 288"/>
                    <a:gd name="T94" fmla="*/ 288 w 288"/>
                    <a:gd name="T95" fmla="*/ 144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88">
                      <a:moveTo>
                        <a:pt x="288" y="144"/>
                      </a:moveTo>
                      <a:lnTo>
                        <a:pt x="284" y="124"/>
                      </a:lnTo>
                      <a:lnTo>
                        <a:pt x="280" y="104"/>
                      </a:lnTo>
                      <a:lnTo>
                        <a:pt x="276" y="88"/>
                      </a:lnTo>
                      <a:lnTo>
                        <a:pt x="268" y="72"/>
                      </a:lnTo>
                      <a:lnTo>
                        <a:pt x="256" y="56"/>
                      </a:lnTo>
                      <a:lnTo>
                        <a:pt x="244" y="40"/>
                      </a:lnTo>
                      <a:lnTo>
                        <a:pt x="228" y="28"/>
                      </a:lnTo>
                      <a:lnTo>
                        <a:pt x="216" y="16"/>
                      </a:lnTo>
                      <a:lnTo>
                        <a:pt x="196" y="8"/>
                      </a:lnTo>
                      <a:lnTo>
                        <a:pt x="180" y="4"/>
                      </a:lnTo>
                      <a:lnTo>
                        <a:pt x="160" y="0"/>
                      </a:lnTo>
                      <a:lnTo>
                        <a:pt x="144" y="0"/>
                      </a:lnTo>
                      <a:lnTo>
                        <a:pt x="124" y="0"/>
                      </a:lnTo>
                      <a:lnTo>
                        <a:pt x="104" y="4"/>
                      </a:lnTo>
                      <a:lnTo>
                        <a:pt x="88" y="8"/>
                      </a:lnTo>
                      <a:lnTo>
                        <a:pt x="72" y="16"/>
                      </a:lnTo>
                      <a:lnTo>
                        <a:pt x="56" y="28"/>
                      </a:lnTo>
                      <a:lnTo>
                        <a:pt x="40" y="40"/>
                      </a:lnTo>
                      <a:lnTo>
                        <a:pt x="28" y="56"/>
                      </a:lnTo>
                      <a:lnTo>
                        <a:pt x="16" y="72"/>
                      </a:lnTo>
                      <a:lnTo>
                        <a:pt x="8" y="88"/>
                      </a:lnTo>
                      <a:lnTo>
                        <a:pt x="4" y="104"/>
                      </a:lnTo>
                      <a:lnTo>
                        <a:pt x="0" y="124"/>
                      </a:lnTo>
                      <a:lnTo>
                        <a:pt x="0" y="160"/>
                      </a:lnTo>
                      <a:lnTo>
                        <a:pt x="4" y="180"/>
                      </a:lnTo>
                      <a:lnTo>
                        <a:pt x="8" y="196"/>
                      </a:lnTo>
                      <a:lnTo>
                        <a:pt x="16" y="216"/>
                      </a:lnTo>
                      <a:lnTo>
                        <a:pt x="28" y="228"/>
                      </a:lnTo>
                      <a:lnTo>
                        <a:pt x="40" y="244"/>
                      </a:lnTo>
                      <a:lnTo>
                        <a:pt x="56" y="256"/>
                      </a:lnTo>
                      <a:lnTo>
                        <a:pt x="72" y="268"/>
                      </a:lnTo>
                      <a:lnTo>
                        <a:pt x="88" y="276"/>
                      </a:lnTo>
                      <a:lnTo>
                        <a:pt x="104" y="280"/>
                      </a:lnTo>
                      <a:lnTo>
                        <a:pt x="124" y="284"/>
                      </a:lnTo>
                      <a:lnTo>
                        <a:pt x="144" y="288"/>
                      </a:lnTo>
                      <a:lnTo>
                        <a:pt x="160" y="284"/>
                      </a:lnTo>
                      <a:lnTo>
                        <a:pt x="180" y="280"/>
                      </a:lnTo>
                      <a:lnTo>
                        <a:pt x="196" y="276"/>
                      </a:lnTo>
                      <a:lnTo>
                        <a:pt x="216" y="268"/>
                      </a:lnTo>
                      <a:lnTo>
                        <a:pt x="228" y="256"/>
                      </a:lnTo>
                      <a:lnTo>
                        <a:pt x="244" y="244"/>
                      </a:lnTo>
                      <a:lnTo>
                        <a:pt x="256" y="228"/>
                      </a:lnTo>
                      <a:lnTo>
                        <a:pt x="268" y="216"/>
                      </a:lnTo>
                      <a:lnTo>
                        <a:pt x="276" y="196"/>
                      </a:lnTo>
                      <a:lnTo>
                        <a:pt x="280" y="180"/>
                      </a:lnTo>
                      <a:lnTo>
                        <a:pt x="284" y="160"/>
                      </a:lnTo>
                      <a:lnTo>
                        <a:pt x="288" y="14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99" name="Freeform 312"/>
                <p:cNvSpPr>
                  <a:spLocks/>
                </p:cNvSpPr>
                <p:nvPr/>
              </p:nvSpPr>
              <p:spPr bwMode="auto">
                <a:xfrm>
                  <a:off x="2756" y="1768"/>
                  <a:ext cx="432" cy="432"/>
                </a:xfrm>
                <a:custGeom>
                  <a:avLst/>
                  <a:gdLst>
                    <a:gd name="T0" fmla="*/ 432 w 432"/>
                    <a:gd name="T1" fmla="*/ 216 h 432"/>
                    <a:gd name="T2" fmla="*/ 428 w 432"/>
                    <a:gd name="T3" fmla="*/ 184 h 432"/>
                    <a:gd name="T4" fmla="*/ 424 w 432"/>
                    <a:gd name="T5" fmla="*/ 160 h 432"/>
                    <a:gd name="T6" fmla="*/ 412 w 432"/>
                    <a:gd name="T7" fmla="*/ 132 h 432"/>
                    <a:gd name="T8" fmla="*/ 400 w 432"/>
                    <a:gd name="T9" fmla="*/ 108 h 432"/>
                    <a:gd name="T10" fmla="*/ 384 w 432"/>
                    <a:gd name="T11" fmla="*/ 84 h 432"/>
                    <a:gd name="T12" fmla="*/ 368 w 432"/>
                    <a:gd name="T13" fmla="*/ 60 h 432"/>
                    <a:gd name="T14" fmla="*/ 344 w 432"/>
                    <a:gd name="T15" fmla="*/ 44 h 432"/>
                    <a:gd name="T16" fmla="*/ 324 w 432"/>
                    <a:gd name="T17" fmla="*/ 28 h 432"/>
                    <a:gd name="T18" fmla="*/ 296 w 432"/>
                    <a:gd name="T19" fmla="*/ 16 h 432"/>
                    <a:gd name="T20" fmla="*/ 268 w 432"/>
                    <a:gd name="T21" fmla="*/ 4 h 432"/>
                    <a:gd name="T22" fmla="*/ 244 w 432"/>
                    <a:gd name="T23" fmla="*/ 0 h 432"/>
                    <a:gd name="T24" fmla="*/ 216 w 432"/>
                    <a:gd name="T25" fmla="*/ 0 h 432"/>
                    <a:gd name="T26" fmla="*/ 184 w 432"/>
                    <a:gd name="T27" fmla="*/ 0 h 432"/>
                    <a:gd name="T28" fmla="*/ 160 w 432"/>
                    <a:gd name="T29" fmla="*/ 4 h 432"/>
                    <a:gd name="T30" fmla="*/ 132 w 432"/>
                    <a:gd name="T31" fmla="*/ 16 h 432"/>
                    <a:gd name="T32" fmla="*/ 108 w 432"/>
                    <a:gd name="T33" fmla="*/ 28 h 432"/>
                    <a:gd name="T34" fmla="*/ 84 w 432"/>
                    <a:gd name="T35" fmla="*/ 44 h 432"/>
                    <a:gd name="T36" fmla="*/ 60 w 432"/>
                    <a:gd name="T37" fmla="*/ 60 h 432"/>
                    <a:gd name="T38" fmla="*/ 44 w 432"/>
                    <a:gd name="T39" fmla="*/ 84 h 432"/>
                    <a:gd name="T40" fmla="*/ 28 w 432"/>
                    <a:gd name="T41" fmla="*/ 108 h 432"/>
                    <a:gd name="T42" fmla="*/ 16 w 432"/>
                    <a:gd name="T43" fmla="*/ 132 h 432"/>
                    <a:gd name="T44" fmla="*/ 4 w 432"/>
                    <a:gd name="T45" fmla="*/ 160 h 432"/>
                    <a:gd name="T46" fmla="*/ 0 w 432"/>
                    <a:gd name="T47" fmla="*/ 184 h 432"/>
                    <a:gd name="T48" fmla="*/ 0 w 432"/>
                    <a:gd name="T49" fmla="*/ 244 h 432"/>
                    <a:gd name="T50" fmla="*/ 4 w 432"/>
                    <a:gd name="T51" fmla="*/ 268 h 432"/>
                    <a:gd name="T52" fmla="*/ 16 w 432"/>
                    <a:gd name="T53" fmla="*/ 296 h 432"/>
                    <a:gd name="T54" fmla="*/ 28 w 432"/>
                    <a:gd name="T55" fmla="*/ 324 h 432"/>
                    <a:gd name="T56" fmla="*/ 44 w 432"/>
                    <a:gd name="T57" fmla="*/ 344 h 432"/>
                    <a:gd name="T58" fmla="*/ 60 w 432"/>
                    <a:gd name="T59" fmla="*/ 368 h 432"/>
                    <a:gd name="T60" fmla="*/ 84 w 432"/>
                    <a:gd name="T61" fmla="*/ 384 h 432"/>
                    <a:gd name="T62" fmla="*/ 108 w 432"/>
                    <a:gd name="T63" fmla="*/ 400 h 432"/>
                    <a:gd name="T64" fmla="*/ 132 w 432"/>
                    <a:gd name="T65" fmla="*/ 412 h 432"/>
                    <a:gd name="T66" fmla="*/ 160 w 432"/>
                    <a:gd name="T67" fmla="*/ 424 h 432"/>
                    <a:gd name="T68" fmla="*/ 184 w 432"/>
                    <a:gd name="T69" fmla="*/ 428 h 432"/>
                    <a:gd name="T70" fmla="*/ 216 w 432"/>
                    <a:gd name="T71" fmla="*/ 432 h 432"/>
                    <a:gd name="T72" fmla="*/ 244 w 432"/>
                    <a:gd name="T73" fmla="*/ 428 h 432"/>
                    <a:gd name="T74" fmla="*/ 268 w 432"/>
                    <a:gd name="T75" fmla="*/ 424 h 432"/>
                    <a:gd name="T76" fmla="*/ 296 w 432"/>
                    <a:gd name="T77" fmla="*/ 412 h 432"/>
                    <a:gd name="T78" fmla="*/ 324 w 432"/>
                    <a:gd name="T79" fmla="*/ 400 h 432"/>
                    <a:gd name="T80" fmla="*/ 344 w 432"/>
                    <a:gd name="T81" fmla="*/ 384 h 432"/>
                    <a:gd name="T82" fmla="*/ 368 w 432"/>
                    <a:gd name="T83" fmla="*/ 368 h 432"/>
                    <a:gd name="T84" fmla="*/ 384 w 432"/>
                    <a:gd name="T85" fmla="*/ 344 h 432"/>
                    <a:gd name="T86" fmla="*/ 400 w 432"/>
                    <a:gd name="T87" fmla="*/ 324 h 432"/>
                    <a:gd name="T88" fmla="*/ 412 w 432"/>
                    <a:gd name="T89" fmla="*/ 296 h 432"/>
                    <a:gd name="T90" fmla="*/ 424 w 432"/>
                    <a:gd name="T91" fmla="*/ 268 h 432"/>
                    <a:gd name="T92" fmla="*/ 428 w 432"/>
                    <a:gd name="T93" fmla="*/ 244 h 432"/>
                    <a:gd name="T94" fmla="*/ 432 w 432"/>
                    <a:gd name="T95" fmla="*/ 216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2">
                      <a:moveTo>
                        <a:pt x="432" y="216"/>
                      </a:moveTo>
                      <a:lnTo>
                        <a:pt x="428" y="184"/>
                      </a:lnTo>
                      <a:lnTo>
                        <a:pt x="424" y="160"/>
                      </a:lnTo>
                      <a:lnTo>
                        <a:pt x="412" y="132"/>
                      </a:lnTo>
                      <a:lnTo>
                        <a:pt x="400" y="108"/>
                      </a:lnTo>
                      <a:lnTo>
                        <a:pt x="384" y="84"/>
                      </a:lnTo>
                      <a:lnTo>
                        <a:pt x="368" y="60"/>
                      </a:lnTo>
                      <a:lnTo>
                        <a:pt x="344" y="44"/>
                      </a:lnTo>
                      <a:lnTo>
                        <a:pt x="324" y="28"/>
                      </a:lnTo>
                      <a:lnTo>
                        <a:pt x="296" y="16"/>
                      </a:lnTo>
                      <a:lnTo>
                        <a:pt x="268" y="4"/>
                      </a:lnTo>
                      <a:lnTo>
                        <a:pt x="244" y="0"/>
                      </a:lnTo>
                      <a:lnTo>
                        <a:pt x="216" y="0"/>
                      </a:lnTo>
                      <a:lnTo>
                        <a:pt x="184" y="0"/>
                      </a:lnTo>
                      <a:lnTo>
                        <a:pt x="160" y="4"/>
                      </a:lnTo>
                      <a:lnTo>
                        <a:pt x="132" y="16"/>
                      </a:lnTo>
                      <a:lnTo>
                        <a:pt x="108" y="28"/>
                      </a:lnTo>
                      <a:lnTo>
                        <a:pt x="84" y="44"/>
                      </a:lnTo>
                      <a:lnTo>
                        <a:pt x="60" y="60"/>
                      </a:lnTo>
                      <a:lnTo>
                        <a:pt x="44" y="84"/>
                      </a:lnTo>
                      <a:lnTo>
                        <a:pt x="28" y="108"/>
                      </a:lnTo>
                      <a:lnTo>
                        <a:pt x="16" y="132"/>
                      </a:lnTo>
                      <a:lnTo>
                        <a:pt x="4" y="160"/>
                      </a:lnTo>
                      <a:lnTo>
                        <a:pt x="0" y="184"/>
                      </a:lnTo>
                      <a:lnTo>
                        <a:pt x="0" y="244"/>
                      </a:lnTo>
                      <a:lnTo>
                        <a:pt x="4" y="268"/>
                      </a:lnTo>
                      <a:lnTo>
                        <a:pt x="16" y="296"/>
                      </a:lnTo>
                      <a:lnTo>
                        <a:pt x="28" y="324"/>
                      </a:lnTo>
                      <a:lnTo>
                        <a:pt x="44" y="344"/>
                      </a:lnTo>
                      <a:lnTo>
                        <a:pt x="60" y="368"/>
                      </a:lnTo>
                      <a:lnTo>
                        <a:pt x="84" y="384"/>
                      </a:lnTo>
                      <a:lnTo>
                        <a:pt x="108" y="400"/>
                      </a:lnTo>
                      <a:lnTo>
                        <a:pt x="132" y="412"/>
                      </a:lnTo>
                      <a:lnTo>
                        <a:pt x="160" y="424"/>
                      </a:lnTo>
                      <a:lnTo>
                        <a:pt x="184" y="428"/>
                      </a:lnTo>
                      <a:lnTo>
                        <a:pt x="216" y="432"/>
                      </a:lnTo>
                      <a:lnTo>
                        <a:pt x="244" y="428"/>
                      </a:lnTo>
                      <a:lnTo>
                        <a:pt x="268" y="424"/>
                      </a:lnTo>
                      <a:lnTo>
                        <a:pt x="296" y="412"/>
                      </a:lnTo>
                      <a:lnTo>
                        <a:pt x="324" y="400"/>
                      </a:lnTo>
                      <a:lnTo>
                        <a:pt x="344" y="384"/>
                      </a:lnTo>
                      <a:lnTo>
                        <a:pt x="368" y="368"/>
                      </a:lnTo>
                      <a:lnTo>
                        <a:pt x="384" y="344"/>
                      </a:lnTo>
                      <a:lnTo>
                        <a:pt x="400" y="324"/>
                      </a:lnTo>
                      <a:lnTo>
                        <a:pt x="412" y="296"/>
                      </a:lnTo>
                      <a:lnTo>
                        <a:pt x="424" y="268"/>
                      </a:lnTo>
                      <a:lnTo>
                        <a:pt x="428" y="244"/>
                      </a:lnTo>
                      <a:lnTo>
                        <a:pt x="432" y="21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00" name="Freeform 313"/>
                <p:cNvSpPr>
                  <a:spLocks/>
                </p:cNvSpPr>
                <p:nvPr/>
              </p:nvSpPr>
              <p:spPr bwMode="auto">
                <a:xfrm>
                  <a:off x="2684" y="1696"/>
                  <a:ext cx="576" cy="576"/>
                </a:xfrm>
                <a:custGeom>
                  <a:avLst/>
                  <a:gdLst>
                    <a:gd name="T0" fmla="*/ 576 w 576"/>
                    <a:gd name="T1" fmla="*/ 288 h 576"/>
                    <a:gd name="T2" fmla="*/ 572 w 576"/>
                    <a:gd name="T3" fmla="*/ 248 h 576"/>
                    <a:gd name="T4" fmla="*/ 564 w 576"/>
                    <a:gd name="T5" fmla="*/ 212 h 576"/>
                    <a:gd name="T6" fmla="*/ 552 w 576"/>
                    <a:gd name="T7" fmla="*/ 176 h 576"/>
                    <a:gd name="T8" fmla="*/ 536 w 576"/>
                    <a:gd name="T9" fmla="*/ 144 h 576"/>
                    <a:gd name="T10" fmla="*/ 516 w 576"/>
                    <a:gd name="T11" fmla="*/ 112 h 576"/>
                    <a:gd name="T12" fmla="*/ 488 w 576"/>
                    <a:gd name="T13" fmla="*/ 84 h 576"/>
                    <a:gd name="T14" fmla="*/ 460 w 576"/>
                    <a:gd name="T15" fmla="*/ 56 h 576"/>
                    <a:gd name="T16" fmla="*/ 432 w 576"/>
                    <a:gd name="T17" fmla="*/ 36 h 576"/>
                    <a:gd name="T18" fmla="*/ 396 w 576"/>
                    <a:gd name="T19" fmla="*/ 20 h 576"/>
                    <a:gd name="T20" fmla="*/ 360 w 576"/>
                    <a:gd name="T21" fmla="*/ 8 h 576"/>
                    <a:gd name="T22" fmla="*/ 324 w 576"/>
                    <a:gd name="T23" fmla="*/ 0 h 576"/>
                    <a:gd name="T24" fmla="*/ 288 w 576"/>
                    <a:gd name="T25" fmla="*/ 0 h 576"/>
                    <a:gd name="T26" fmla="*/ 248 w 576"/>
                    <a:gd name="T27" fmla="*/ 0 h 576"/>
                    <a:gd name="T28" fmla="*/ 212 w 576"/>
                    <a:gd name="T29" fmla="*/ 8 h 576"/>
                    <a:gd name="T30" fmla="*/ 176 w 576"/>
                    <a:gd name="T31" fmla="*/ 20 h 576"/>
                    <a:gd name="T32" fmla="*/ 144 w 576"/>
                    <a:gd name="T33" fmla="*/ 36 h 576"/>
                    <a:gd name="T34" fmla="*/ 112 w 576"/>
                    <a:gd name="T35" fmla="*/ 56 h 576"/>
                    <a:gd name="T36" fmla="*/ 84 w 576"/>
                    <a:gd name="T37" fmla="*/ 84 h 576"/>
                    <a:gd name="T38" fmla="*/ 56 w 576"/>
                    <a:gd name="T39" fmla="*/ 112 h 576"/>
                    <a:gd name="T40" fmla="*/ 36 w 576"/>
                    <a:gd name="T41" fmla="*/ 144 h 576"/>
                    <a:gd name="T42" fmla="*/ 20 w 576"/>
                    <a:gd name="T43" fmla="*/ 176 h 576"/>
                    <a:gd name="T44" fmla="*/ 8 w 576"/>
                    <a:gd name="T45" fmla="*/ 212 h 576"/>
                    <a:gd name="T46" fmla="*/ 0 w 576"/>
                    <a:gd name="T47" fmla="*/ 248 h 576"/>
                    <a:gd name="T48" fmla="*/ 0 w 576"/>
                    <a:gd name="T49" fmla="*/ 324 h 576"/>
                    <a:gd name="T50" fmla="*/ 8 w 576"/>
                    <a:gd name="T51" fmla="*/ 360 h 576"/>
                    <a:gd name="T52" fmla="*/ 20 w 576"/>
                    <a:gd name="T53" fmla="*/ 396 h 576"/>
                    <a:gd name="T54" fmla="*/ 36 w 576"/>
                    <a:gd name="T55" fmla="*/ 432 h 576"/>
                    <a:gd name="T56" fmla="*/ 56 w 576"/>
                    <a:gd name="T57" fmla="*/ 460 h 576"/>
                    <a:gd name="T58" fmla="*/ 84 w 576"/>
                    <a:gd name="T59" fmla="*/ 488 h 576"/>
                    <a:gd name="T60" fmla="*/ 112 w 576"/>
                    <a:gd name="T61" fmla="*/ 516 h 576"/>
                    <a:gd name="T62" fmla="*/ 144 w 576"/>
                    <a:gd name="T63" fmla="*/ 536 h 576"/>
                    <a:gd name="T64" fmla="*/ 176 w 576"/>
                    <a:gd name="T65" fmla="*/ 552 h 576"/>
                    <a:gd name="T66" fmla="*/ 212 w 576"/>
                    <a:gd name="T67" fmla="*/ 564 h 576"/>
                    <a:gd name="T68" fmla="*/ 248 w 576"/>
                    <a:gd name="T69" fmla="*/ 572 h 576"/>
                    <a:gd name="T70" fmla="*/ 288 w 576"/>
                    <a:gd name="T71" fmla="*/ 576 h 576"/>
                    <a:gd name="T72" fmla="*/ 324 w 576"/>
                    <a:gd name="T73" fmla="*/ 572 h 576"/>
                    <a:gd name="T74" fmla="*/ 360 w 576"/>
                    <a:gd name="T75" fmla="*/ 564 h 576"/>
                    <a:gd name="T76" fmla="*/ 396 w 576"/>
                    <a:gd name="T77" fmla="*/ 552 h 576"/>
                    <a:gd name="T78" fmla="*/ 432 w 576"/>
                    <a:gd name="T79" fmla="*/ 536 h 576"/>
                    <a:gd name="T80" fmla="*/ 460 w 576"/>
                    <a:gd name="T81" fmla="*/ 516 h 576"/>
                    <a:gd name="T82" fmla="*/ 488 w 576"/>
                    <a:gd name="T83" fmla="*/ 488 h 576"/>
                    <a:gd name="T84" fmla="*/ 516 w 576"/>
                    <a:gd name="T85" fmla="*/ 460 h 576"/>
                    <a:gd name="T86" fmla="*/ 536 w 576"/>
                    <a:gd name="T87" fmla="*/ 432 h 576"/>
                    <a:gd name="T88" fmla="*/ 552 w 576"/>
                    <a:gd name="T89" fmla="*/ 396 h 576"/>
                    <a:gd name="T90" fmla="*/ 564 w 576"/>
                    <a:gd name="T91" fmla="*/ 360 h 576"/>
                    <a:gd name="T92" fmla="*/ 572 w 576"/>
                    <a:gd name="T93" fmla="*/ 324 h 576"/>
                    <a:gd name="T94" fmla="*/ 576 w 576"/>
                    <a:gd name="T95" fmla="*/ 288 h 5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576">
                      <a:moveTo>
                        <a:pt x="576" y="288"/>
                      </a:moveTo>
                      <a:lnTo>
                        <a:pt x="572" y="248"/>
                      </a:lnTo>
                      <a:lnTo>
                        <a:pt x="564" y="212"/>
                      </a:lnTo>
                      <a:lnTo>
                        <a:pt x="552" y="176"/>
                      </a:lnTo>
                      <a:lnTo>
                        <a:pt x="536" y="144"/>
                      </a:lnTo>
                      <a:lnTo>
                        <a:pt x="516" y="112"/>
                      </a:lnTo>
                      <a:lnTo>
                        <a:pt x="488" y="84"/>
                      </a:lnTo>
                      <a:lnTo>
                        <a:pt x="460" y="56"/>
                      </a:lnTo>
                      <a:lnTo>
                        <a:pt x="432" y="36"/>
                      </a:lnTo>
                      <a:lnTo>
                        <a:pt x="396" y="20"/>
                      </a:lnTo>
                      <a:lnTo>
                        <a:pt x="360" y="8"/>
                      </a:lnTo>
                      <a:lnTo>
                        <a:pt x="324" y="0"/>
                      </a:lnTo>
                      <a:lnTo>
                        <a:pt x="288" y="0"/>
                      </a:lnTo>
                      <a:lnTo>
                        <a:pt x="248" y="0"/>
                      </a:lnTo>
                      <a:lnTo>
                        <a:pt x="212" y="8"/>
                      </a:lnTo>
                      <a:lnTo>
                        <a:pt x="176" y="20"/>
                      </a:lnTo>
                      <a:lnTo>
                        <a:pt x="144" y="36"/>
                      </a:lnTo>
                      <a:lnTo>
                        <a:pt x="112" y="56"/>
                      </a:lnTo>
                      <a:lnTo>
                        <a:pt x="84" y="84"/>
                      </a:lnTo>
                      <a:lnTo>
                        <a:pt x="56" y="112"/>
                      </a:lnTo>
                      <a:lnTo>
                        <a:pt x="36" y="144"/>
                      </a:lnTo>
                      <a:lnTo>
                        <a:pt x="20" y="176"/>
                      </a:lnTo>
                      <a:lnTo>
                        <a:pt x="8" y="212"/>
                      </a:lnTo>
                      <a:lnTo>
                        <a:pt x="0" y="248"/>
                      </a:lnTo>
                      <a:lnTo>
                        <a:pt x="0" y="324"/>
                      </a:lnTo>
                      <a:lnTo>
                        <a:pt x="8" y="360"/>
                      </a:lnTo>
                      <a:lnTo>
                        <a:pt x="20" y="396"/>
                      </a:lnTo>
                      <a:lnTo>
                        <a:pt x="36" y="432"/>
                      </a:lnTo>
                      <a:lnTo>
                        <a:pt x="56" y="460"/>
                      </a:lnTo>
                      <a:lnTo>
                        <a:pt x="84" y="488"/>
                      </a:lnTo>
                      <a:lnTo>
                        <a:pt x="112" y="516"/>
                      </a:lnTo>
                      <a:lnTo>
                        <a:pt x="144" y="536"/>
                      </a:lnTo>
                      <a:lnTo>
                        <a:pt x="176" y="552"/>
                      </a:lnTo>
                      <a:lnTo>
                        <a:pt x="212" y="564"/>
                      </a:lnTo>
                      <a:lnTo>
                        <a:pt x="248" y="572"/>
                      </a:lnTo>
                      <a:lnTo>
                        <a:pt x="288" y="576"/>
                      </a:lnTo>
                      <a:lnTo>
                        <a:pt x="324" y="572"/>
                      </a:lnTo>
                      <a:lnTo>
                        <a:pt x="360" y="564"/>
                      </a:lnTo>
                      <a:lnTo>
                        <a:pt x="396" y="552"/>
                      </a:lnTo>
                      <a:lnTo>
                        <a:pt x="432" y="536"/>
                      </a:lnTo>
                      <a:lnTo>
                        <a:pt x="460" y="516"/>
                      </a:lnTo>
                      <a:lnTo>
                        <a:pt x="488" y="488"/>
                      </a:lnTo>
                      <a:lnTo>
                        <a:pt x="516" y="460"/>
                      </a:lnTo>
                      <a:lnTo>
                        <a:pt x="536" y="432"/>
                      </a:lnTo>
                      <a:lnTo>
                        <a:pt x="552" y="396"/>
                      </a:lnTo>
                      <a:lnTo>
                        <a:pt x="564" y="360"/>
                      </a:lnTo>
                      <a:lnTo>
                        <a:pt x="572" y="324"/>
                      </a:lnTo>
                      <a:lnTo>
                        <a:pt x="576" y="28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625" name="Group 314"/>
              <p:cNvGrpSpPr>
                <a:grpSpLocks/>
              </p:cNvGrpSpPr>
              <p:nvPr/>
            </p:nvGrpSpPr>
            <p:grpSpPr bwMode="auto">
              <a:xfrm>
                <a:off x="3150" y="2734"/>
                <a:ext cx="660" cy="692"/>
                <a:chOff x="2631" y="2621"/>
                <a:chExt cx="660" cy="692"/>
              </a:xfrm>
            </p:grpSpPr>
            <p:sp>
              <p:nvSpPr>
                <p:cNvPr id="16632" name="Rectangle 315"/>
                <p:cNvSpPr>
                  <a:spLocks noChangeArrowheads="1"/>
                </p:cNvSpPr>
                <p:nvPr/>
              </p:nvSpPr>
              <p:spPr bwMode="auto">
                <a:xfrm>
                  <a:off x="2684" y="2653"/>
                  <a:ext cx="576"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633" name="Rectangle 316"/>
                <p:cNvSpPr>
                  <a:spLocks noChangeArrowheads="1"/>
                </p:cNvSpPr>
                <p:nvPr/>
              </p:nvSpPr>
              <p:spPr bwMode="auto">
                <a:xfrm>
                  <a:off x="2684" y="2653"/>
                  <a:ext cx="576" cy="576"/>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634" name="Line 317"/>
                <p:cNvSpPr>
                  <a:spLocks noChangeShapeType="1"/>
                </p:cNvSpPr>
                <p:nvPr/>
              </p:nvSpPr>
              <p:spPr bwMode="auto">
                <a:xfrm>
                  <a:off x="2684" y="2653"/>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5" name="Line 318"/>
                <p:cNvSpPr>
                  <a:spLocks noChangeShapeType="1"/>
                </p:cNvSpPr>
                <p:nvPr/>
              </p:nvSpPr>
              <p:spPr bwMode="auto">
                <a:xfrm>
                  <a:off x="2684" y="3229"/>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6" name="Line 319"/>
                <p:cNvSpPr>
                  <a:spLocks noChangeShapeType="1"/>
                </p:cNvSpPr>
                <p:nvPr/>
              </p:nvSpPr>
              <p:spPr bwMode="auto">
                <a:xfrm flipV="1">
                  <a:off x="3260"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7" name="Line 320"/>
                <p:cNvSpPr>
                  <a:spLocks noChangeShapeType="1"/>
                </p:cNvSpPr>
                <p:nvPr/>
              </p:nvSpPr>
              <p:spPr bwMode="auto">
                <a:xfrm flipV="1">
                  <a:off x="2684"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8" name="Line 321"/>
                <p:cNvSpPr>
                  <a:spLocks noChangeShapeType="1"/>
                </p:cNvSpPr>
                <p:nvPr/>
              </p:nvSpPr>
              <p:spPr bwMode="auto">
                <a:xfrm>
                  <a:off x="2684" y="3229"/>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9" name="Line 322"/>
                <p:cNvSpPr>
                  <a:spLocks noChangeShapeType="1"/>
                </p:cNvSpPr>
                <p:nvPr/>
              </p:nvSpPr>
              <p:spPr bwMode="auto">
                <a:xfrm flipV="1">
                  <a:off x="2684"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0" name="Line 323"/>
                <p:cNvSpPr>
                  <a:spLocks noChangeShapeType="1"/>
                </p:cNvSpPr>
                <p:nvPr/>
              </p:nvSpPr>
              <p:spPr bwMode="auto">
                <a:xfrm flipV="1">
                  <a:off x="2684" y="322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1" name="Line 324"/>
                <p:cNvSpPr>
                  <a:spLocks noChangeShapeType="1"/>
                </p:cNvSpPr>
                <p:nvPr/>
              </p:nvSpPr>
              <p:spPr bwMode="auto">
                <a:xfrm>
                  <a:off x="2684" y="26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2" name="Rectangle 325"/>
                <p:cNvSpPr>
                  <a:spLocks noChangeArrowheads="1"/>
                </p:cNvSpPr>
                <p:nvPr/>
              </p:nvSpPr>
              <p:spPr bwMode="auto">
                <a:xfrm>
                  <a:off x="2667" y="3246"/>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43" name="Line 326"/>
                <p:cNvSpPr>
                  <a:spLocks noChangeShapeType="1"/>
                </p:cNvSpPr>
                <p:nvPr/>
              </p:nvSpPr>
              <p:spPr bwMode="auto">
                <a:xfrm flipV="1">
                  <a:off x="3260" y="322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4" name="Line 327"/>
                <p:cNvSpPr>
                  <a:spLocks noChangeShapeType="1"/>
                </p:cNvSpPr>
                <p:nvPr/>
              </p:nvSpPr>
              <p:spPr bwMode="auto">
                <a:xfrm>
                  <a:off x="3260" y="265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5" name="Rectangle 328"/>
                <p:cNvSpPr>
                  <a:spLocks noChangeArrowheads="1"/>
                </p:cNvSpPr>
                <p:nvPr/>
              </p:nvSpPr>
              <p:spPr bwMode="auto">
                <a:xfrm>
                  <a:off x="3260" y="3246"/>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46" name="Line 329"/>
                <p:cNvSpPr>
                  <a:spLocks noChangeShapeType="1"/>
                </p:cNvSpPr>
                <p:nvPr/>
              </p:nvSpPr>
              <p:spPr bwMode="auto">
                <a:xfrm>
                  <a:off x="2684" y="322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7" name="Line 330"/>
                <p:cNvSpPr>
                  <a:spLocks noChangeShapeType="1"/>
                </p:cNvSpPr>
                <p:nvPr/>
              </p:nvSpPr>
              <p:spPr bwMode="auto">
                <a:xfrm flipH="1">
                  <a:off x="3252" y="322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8" name="Rectangle 331"/>
                <p:cNvSpPr>
                  <a:spLocks noChangeArrowheads="1"/>
                </p:cNvSpPr>
                <p:nvPr/>
              </p:nvSpPr>
              <p:spPr bwMode="auto">
                <a:xfrm>
                  <a:off x="2631" y="3197"/>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49" name="Line 332"/>
                <p:cNvSpPr>
                  <a:spLocks noChangeShapeType="1"/>
                </p:cNvSpPr>
                <p:nvPr/>
              </p:nvSpPr>
              <p:spPr bwMode="auto">
                <a:xfrm>
                  <a:off x="2684" y="265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0" name="Line 333"/>
                <p:cNvSpPr>
                  <a:spLocks noChangeShapeType="1"/>
                </p:cNvSpPr>
                <p:nvPr/>
              </p:nvSpPr>
              <p:spPr bwMode="auto">
                <a:xfrm flipH="1">
                  <a:off x="3252" y="2653"/>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1" name="Rectangle 334"/>
                <p:cNvSpPr>
                  <a:spLocks noChangeArrowheads="1"/>
                </p:cNvSpPr>
                <p:nvPr/>
              </p:nvSpPr>
              <p:spPr bwMode="auto">
                <a:xfrm>
                  <a:off x="2648" y="2621"/>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52" name="Line 335"/>
                <p:cNvSpPr>
                  <a:spLocks noChangeShapeType="1"/>
                </p:cNvSpPr>
                <p:nvPr/>
              </p:nvSpPr>
              <p:spPr bwMode="auto">
                <a:xfrm>
                  <a:off x="2684" y="2653"/>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3" name="Line 336"/>
                <p:cNvSpPr>
                  <a:spLocks noChangeShapeType="1"/>
                </p:cNvSpPr>
                <p:nvPr/>
              </p:nvSpPr>
              <p:spPr bwMode="auto">
                <a:xfrm>
                  <a:off x="2684" y="3229"/>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4" name="Line 337"/>
                <p:cNvSpPr>
                  <a:spLocks noChangeShapeType="1"/>
                </p:cNvSpPr>
                <p:nvPr/>
              </p:nvSpPr>
              <p:spPr bwMode="auto">
                <a:xfrm flipV="1">
                  <a:off x="3260"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5" name="Line 338"/>
                <p:cNvSpPr>
                  <a:spLocks noChangeShapeType="1"/>
                </p:cNvSpPr>
                <p:nvPr/>
              </p:nvSpPr>
              <p:spPr bwMode="auto">
                <a:xfrm flipV="1">
                  <a:off x="2684"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6" name="Freeform 339"/>
                <p:cNvSpPr>
                  <a:spLocks/>
                </p:cNvSpPr>
                <p:nvPr/>
              </p:nvSpPr>
              <p:spPr bwMode="auto">
                <a:xfrm>
                  <a:off x="2776" y="2745"/>
                  <a:ext cx="460" cy="460"/>
                </a:xfrm>
                <a:custGeom>
                  <a:avLst/>
                  <a:gdLst>
                    <a:gd name="T0" fmla="*/ 348 w 460"/>
                    <a:gd name="T1" fmla="*/ 196 h 460"/>
                    <a:gd name="T2" fmla="*/ 280 w 460"/>
                    <a:gd name="T3" fmla="*/ 108 h 460"/>
                    <a:gd name="T4" fmla="*/ 196 w 460"/>
                    <a:gd name="T5" fmla="*/ 32 h 460"/>
                    <a:gd name="T6" fmla="*/ 0 w 460"/>
                    <a:gd name="T7" fmla="*/ 0 h 460"/>
                    <a:gd name="T8" fmla="*/ 32 w 460"/>
                    <a:gd name="T9" fmla="*/ 196 h 460"/>
                    <a:gd name="T10" fmla="*/ 100 w 460"/>
                    <a:gd name="T11" fmla="*/ 288 h 460"/>
                    <a:gd name="T12" fmla="*/ 196 w 460"/>
                    <a:gd name="T13" fmla="*/ 360 h 460"/>
                    <a:gd name="T14" fmla="*/ 460 w 460"/>
                    <a:gd name="T15" fmla="*/ 460 h 460"/>
                    <a:gd name="T16" fmla="*/ 348 w 460"/>
                    <a:gd name="T17" fmla="*/ 196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0" h="460">
                      <a:moveTo>
                        <a:pt x="348" y="196"/>
                      </a:moveTo>
                      <a:lnTo>
                        <a:pt x="280" y="108"/>
                      </a:lnTo>
                      <a:lnTo>
                        <a:pt x="196" y="32"/>
                      </a:lnTo>
                      <a:lnTo>
                        <a:pt x="0" y="0"/>
                      </a:lnTo>
                      <a:lnTo>
                        <a:pt x="32" y="196"/>
                      </a:lnTo>
                      <a:lnTo>
                        <a:pt x="100" y="288"/>
                      </a:lnTo>
                      <a:lnTo>
                        <a:pt x="196" y="360"/>
                      </a:lnTo>
                      <a:lnTo>
                        <a:pt x="460" y="460"/>
                      </a:lnTo>
                      <a:lnTo>
                        <a:pt x="348" y="1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57" name="Freeform 340"/>
                <p:cNvSpPr>
                  <a:spLocks/>
                </p:cNvSpPr>
                <p:nvPr/>
              </p:nvSpPr>
              <p:spPr bwMode="auto">
                <a:xfrm>
                  <a:off x="2800" y="2769"/>
                  <a:ext cx="404" cy="404"/>
                </a:xfrm>
                <a:custGeom>
                  <a:avLst/>
                  <a:gdLst>
                    <a:gd name="T0" fmla="*/ 312 w 404"/>
                    <a:gd name="T1" fmla="*/ 172 h 404"/>
                    <a:gd name="T2" fmla="*/ 248 w 404"/>
                    <a:gd name="T3" fmla="*/ 92 h 404"/>
                    <a:gd name="T4" fmla="*/ 172 w 404"/>
                    <a:gd name="T5" fmla="*/ 24 h 404"/>
                    <a:gd name="T6" fmla="*/ 0 w 404"/>
                    <a:gd name="T7" fmla="*/ 0 h 404"/>
                    <a:gd name="T8" fmla="*/ 20 w 404"/>
                    <a:gd name="T9" fmla="*/ 172 h 404"/>
                    <a:gd name="T10" fmla="*/ 84 w 404"/>
                    <a:gd name="T11" fmla="*/ 256 h 404"/>
                    <a:gd name="T12" fmla="*/ 172 w 404"/>
                    <a:gd name="T13" fmla="*/ 316 h 404"/>
                    <a:gd name="T14" fmla="*/ 404 w 404"/>
                    <a:gd name="T15" fmla="*/ 404 h 404"/>
                    <a:gd name="T16" fmla="*/ 312 w 404"/>
                    <a:gd name="T17" fmla="*/ 172 h 4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4" h="404">
                      <a:moveTo>
                        <a:pt x="312" y="172"/>
                      </a:moveTo>
                      <a:lnTo>
                        <a:pt x="248" y="92"/>
                      </a:lnTo>
                      <a:lnTo>
                        <a:pt x="172" y="24"/>
                      </a:lnTo>
                      <a:lnTo>
                        <a:pt x="0" y="0"/>
                      </a:lnTo>
                      <a:lnTo>
                        <a:pt x="20" y="172"/>
                      </a:lnTo>
                      <a:lnTo>
                        <a:pt x="84" y="256"/>
                      </a:lnTo>
                      <a:lnTo>
                        <a:pt x="172" y="316"/>
                      </a:lnTo>
                      <a:lnTo>
                        <a:pt x="404" y="404"/>
                      </a:lnTo>
                      <a:lnTo>
                        <a:pt x="312" y="17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58" name="Freeform 341"/>
                <p:cNvSpPr>
                  <a:spLocks/>
                </p:cNvSpPr>
                <p:nvPr/>
              </p:nvSpPr>
              <p:spPr bwMode="auto">
                <a:xfrm>
                  <a:off x="2756" y="2725"/>
                  <a:ext cx="504" cy="508"/>
                </a:xfrm>
                <a:custGeom>
                  <a:avLst/>
                  <a:gdLst>
                    <a:gd name="T0" fmla="*/ 384 w 504"/>
                    <a:gd name="T1" fmla="*/ 216 h 508"/>
                    <a:gd name="T2" fmla="*/ 308 w 504"/>
                    <a:gd name="T3" fmla="*/ 120 h 508"/>
                    <a:gd name="T4" fmla="*/ 216 w 504"/>
                    <a:gd name="T5" fmla="*/ 36 h 508"/>
                    <a:gd name="T6" fmla="*/ 0 w 504"/>
                    <a:gd name="T7" fmla="*/ 0 h 508"/>
                    <a:gd name="T8" fmla="*/ 36 w 504"/>
                    <a:gd name="T9" fmla="*/ 216 h 508"/>
                    <a:gd name="T10" fmla="*/ 112 w 504"/>
                    <a:gd name="T11" fmla="*/ 316 h 508"/>
                    <a:gd name="T12" fmla="*/ 216 w 504"/>
                    <a:gd name="T13" fmla="*/ 396 h 508"/>
                    <a:gd name="T14" fmla="*/ 504 w 504"/>
                    <a:gd name="T15" fmla="*/ 508 h 5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4" h="508">
                      <a:moveTo>
                        <a:pt x="384" y="216"/>
                      </a:moveTo>
                      <a:lnTo>
                        <a:pt x="308" y="120"/>
                      </a:lnTo>
                      <a:lnTo>
                        <a:pt x="216" y="36"/>
                      </a:lnTo>
                      <a:lnTo>
                        <a:pt x="0" y="0"/>
                      </a:lnTo>
                      <a:lnTo>
                        <a:pt x="36" y="216"/>
                      </a:lnTo>
                      <a:lnTo>
                        <a:pt x="112" y="316"/>
                      </a:lnTo>
                      <a:lnTo>
                        <a:pt x="216" y="396"/>
                      </a:lnTo>
                      <a:lnTo>
                        <a:pt x="504" y="50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59" name="Line 342"/>
                <p:cNvSpPr>
                  <a:spLocks noChangeShapeType="1"/>
                </p:cNvSpPr>
                <p:nvPr/>
              </p:nvSpPr>
              <p:spPr bwMode="auto">
                <a:xfrm flipH="1" flipV="1">
                  <a:off x="3140" y="2941"/>
                  <a:ext cx="124" cy="288"/>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0" name="Freeform 343"/>
                <p:cNvSpPr>
                  <a:spLocks/>
                </p:cNvSpPr>
                <p:nvPr/>
              </p:nvSpPr>
              <p:spPr bwMode="auto">
                <a:xfrm>
                  <a:off x="2720" y="2689"/>
                  <a:ext cx="500" cy="500"/>
                </a:xfrm>
                <a:custGeom>
                  <a:avLst/>
                  <a:gdLst>
                    <a:gd name="T0" fmla="*/ 444 w 500"/>
                    <a:gd name="T1" fmla="*/ 252 h 500"/>
                    <a:gd name="T2" fmla="*/ 356 w 500"/>
                    <a:gd name="T3" fmla="*/ 144 h 500"/>
                    <a:gd name="T4" fmla="*/ 252 w 500"/>
                    <a:gd name="T5" fmla="*/ 56 h 500"/>
                    <a:gd name="T6" fmla="*/ 0 w 500"/>
                    <a:gd name="T7" fmla="*/ 0 h 500"/>
                    <a:gd name="T8" fmla="*/ 56 w 500"/>
                    <a:gd name="T9" fmla="*/ 252 h 500"/>
                    <a:gd name="T10" fmla="*/ 144 w 500"/>
                    <a:gd name="T11" fmla="*/ 356 h 500"/>
                    <a:gd name="T12" fmla="*/ 252 w 500"/>
                    <a:gd name="T13" fmla="*/ 444 h 500"/>
                    <a:gd name="T14" fmla="*/ 500 w 500"/>
                    <a:gd name="T15" fmla="*/ 500 h 500"/>
                    <a:gd name="T16" fmla="*/ 444 w 500"/>
                    <a:gd name="T17" fmla="*/ 252 h 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0" h="500">
                      <a:moveTo>
                        <a:pt x="444" y="252"/>
                      </a:moveTo>
                      <a:lnTo>
                        <a:pt x="356" y="144"/>
                      </a:lnTo>
                      <a:lnTo>
                        <a:pt x="252" y="56"/>
                      </a:lnTo>
                      <a:lnTo>
                        <a:pt x="0" y="0"/>
                      </a:lnTo>
                      <a:lnTo>
                        <a:pt x="56" y="252"/>
                      </a:lnTo>
                      <a:lnTo>
                        <a:pt x="144" y="356"/>
                      </a:lnTo>
                      <a:lnTo>
                        <a:pt x="252" y="444"/>
                      </a:lnTo>
                      <a:lnTo>
                        <a:pt x="500" y="500"/>
                      </a:lnTo>
                      <a:lnTo>
                        <a:pt x="444" y="25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61" name="Line 344"/>
                <p:cNvSpPr>
                  <a:spLocks noChangeShapeType="1"/>
                </p:cNvSpPr>
                <p:nvPr/>
              </p:nvSpPr>
              <p:spPr bwMode="auto">
                <a:xfrm>
                  <a:off x="2684" y="2941"/>
                  <a:ext cx="5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2" name="Line 345"/>
                <p:cNvSpPr>
                  <a:spLocks noChangeShapeType="1"/>
                </p:cNvSpPr>
                <p:nvPr/>
              </p:nvSpPr>
              <p:spPr bwMode="auto">
                <a:xfrm flipV="1">
                  <a:off x="2972" y="2653"/>
                  <a:ext cx="1" cy="5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63" name="Freeform 346"/>
                <p:cNvSpPr>
                  <a:spLocks/>
                </p:cNvSpPr>
                <p:nvPr/>
              </p:nvSpPr>
              <p:spPr bwMode="auto">
                <a:xfrm>
                  <a:off x="2900" y="2869"/>
                  <a:ext cx="144" cy="144"/>
                </a:xfrm>
                <a:custGeom>
                  <a:avLst/>
                  <a:gdLst>
                    <a:gd name="T0" fmla="*/ 144 w 144"/>
                    <a:gd name="T1" fmla="*/ 72 h 144"/>
                    <a:gd name="T2" fmla="*/ 140 w 144"/>
                    <a:gd name="T3" fmla="*/ 60 h 144"/>
                    <a:gd name="T4" fmla="*/ 140 w 144"/>
                    <a:gd name="T5" fmla="*/ 52 h 144"/>
                    <a:gd name="T6" fmla="*/ 136 w 144"/>
                    <a:gd name="T7" fmla="*/ 44 h 144"/>
                    <a:gd name="T8" fmla="*/ 132 w 144"/>
                    <a:gd name="T9" fmla="*/ 36 h 144"/>
                    <a:gd name="T10" fmla="*/ 128 w 144"/>
                    <a:gd name="T11" fmla="*/ 28 h 144"/>
                    <a:gd name="T12" fmla="*/ 120 w 144"/>
                    <a:gd name="T13" fmla="*/ 20 h 144"/>
                    <a:gd name="T14" fmla="*/ 112 w 144"/>
                    <a:gd name="T15" fmla="*/ 12 h 144"/>
                    <a:gd name="T16" fmla="*/ 108 w 144"/>
                    <a:gd name="T17" fmla="*/ 8 h 144"/>
                    <a:gd name="T18" fmla="*/ 96 w 144"/>
                    <a:gd name="T19" fmla="*/ 4 h 144"/>
                    <a:gd name="T20" fmla="*/ 88 w 144"/>
                    <a:gd name="T21" fmla="*/ 0 h 144"/>
                    <a:gd name="T22" fmla="*/ 80 w 144"/>
                    <a:gd name="T23" fmla="*/ 0 h 144"/>
                    <a:gd name="T24" fmla="*/ 72 w 144"/>
                    <a:gd name="T25" fmla="*/ 0 h 144"/>
                    <a:gd name="T26" fmla="*/ 60 w 144"/>
                    <a:gd name="T27" fmla="*/ 0 h 144"/>
                    <a:gd name="T28" fmla="*/ 52 w 144"/>
                    <a:gd name="T29" fmla="*/ 0 h 144"/>
                    <a:gd name="T30" fmla="*/ 44 w 144"/>
                    <a:gd name="T31" fmla="*/ 4 h 144"/>
                    <a:gd name="T32" fmla="*/ 36 w 144"/>
                    <a:gd name="T33" fmla="*/ 8 h 144"/>
                    <a:gd name="T34" fmla="*/ 28 w 144"/>
                    <a:gd name="T35" fmla="*/ 12 h 144"/>
                    <a:gd name="T36" fmla="*/ 20 w 144"/>
                    <a:gd name="T37" fmla="*/ 20 h 144"/>
                    <a:gd name="T38" fmla="*/ 12 w 144"/>
                    <a:gd name="T39" fmla="*/ 28 h 144"/>
                    <a:gd name="T40" fmla="*/ 8 w 144"/>
                    <a:gd name="T41" fmla="*/ 36 h 144"/>
                    <a:gd name="T42" fmla="*/ 4 w 144"/>
                    <a:gd name="T43" fmla="*/ 44 h 144"/>
                    <a:gd name="T44" fmla="*/ 0 w 144"/>
                    <a:gd name="T45" fmla="*/ 52 h 144"/>
                    <a:gd name="T46" fmla="*/ 0 w 144"/>
                    <a:gd name="T47" fmla="*/ 88 h 144"/>
                    <a:gd name="T48" fmla="*/ 4 w 144"/>
                    <a:gd name="T49" fmla="*/ 96 h 144"/>
                    <a:gd name="T50" fmla="*/ 8 w 144"/>
                    <a:gd name="T51" fmla="*/ 108 h 144"/>
                    <a:gd name="T52" fmla="*/ 12 w 144"/>
                    <a:gd name="T53" fmla="*/ 112 h 144"/>
                    <a:gd name="T54" fmla="*/ 20 w 144"/>
                    <a:gd name="T55" fmla="*/ 120 h 144"/>
                    <a:gd name="T56" fmla="*/ 28 w 144"/>
                    <a:gd name="T57" fmla="*/ 128 h 144"/>
                    <a:gd name="T58" fmla="*/ 36 w 144"/>
                    <a:gd name="T59" fmla="*/ 132 h 144"/>
                    <a:gd name="T60" fmla="*/ 44 w 144"/>
                    <a:gd name="T61" fmla="*/ 136 h 144"/>
                    <a:gd name="T62" fmla="*/ 52 w 144"/>
                    <a:gd name="T63" fmla="*/ 140 h 144"/>
                    <a:gd name="T64" fmla="*/ 60 w 144"/>
                    <a:gd name="T65" fmla="*/ 140 h 144"/>
                    <a:gd name="T66" fmla="*/ 72 w 144"/>
                    <a:gd name="T67" fmla="*/ 144 h 144"/>
                    <a:gd name="T68" fmla="*/ 80 w 144"/>
                    <a:gd name="T69" fmla="*/ 140 h 144"/>
                    <a:gd name="T70" fmla="*/ 88 w 144"/>
                    <a:gd name="T71" fmla="*/ 140 h 144"/>
                    <a:gd name="T72" fmla="*/ 96 w 144"/>
                    <a:gd name="T73" fmla="*/ 136 h 144"/>
                    <a:gd name="T74" fmla="*/ 108 w 144"/>
                    <a:gd name="T75" fmla="*/ 132 h 144"/>
                    <a:gd name="T76" fmla="*/ 112 w 144"/>
                    <a:gd name="T77" fmla="*/ 128 h 144"/>
                    <a:gd name="T78" fmla="*/ 120 w 144"/>
                    <a:gd name="T79" fmla="*/ 120 h 144"/>
                    <a:gd name="T80" fmla="*/ 128 w 144"/>
                    <a:gd name="T81" fmla="*/ 112 h 144"/>
                    <a:gd name="T82" fmla="*/ 132 w 144"/>
                    <a:gd name="T83" fmla="*/ 108 h 144"/>
                    <a:gd name="T84" fmla="*/ 136 w 144"/>
                    <a:gd name="T85" fmla="*/ 96 h 144"/>
                    <a:gd name="T86" fmla="*/ 140 w 144"/>
                    <a:gd name="T87" fmla="*/ 88 h 144"/>
                    <a:gd name="T88" fmla="*/ 140 w 144"/>
                    <a:gd name="T89" fmla="*/ 80 h 144"/>
                    <a:gd name="T90" fmla="*/ 144 w 144"/>
                    <a:gd name="T91" fmla="*/ 72 h 1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44" h="144">
                      <a:moveTo>
                        <a:pt x="144" y="72"/>
                      </a:moveTo>
                      <a:lnTo>
                        <a:pt x="140" y="60"/>
                      </a:lnTo>
                      <a:lnTo>
                        <a:pt x="140" y="52"/>
                      </a:lnTo>
                      <a:lnTo>
                        <a:pt x="136" y="44"/>
                      </a:lnTo>
                      <a:lnTo>
                        <a:pt x="132" y="36"/>
                      </a:lnTo>
                      <a:lnTo>
                        <a:pt x="128" y="28"/>
                      </a:lnTo>
                      <a:lnTo>
                        <a:pt x="120" y="20"/>
                      </a:lnTo>
                      <a:lnTo>
                        <a:pt x="112" y="12"/>
                      </a:lnTo>
                      <a:lnTo>
                        <a:pt x="108" y="8"/>
                      </a:lnTo>
                      <a:lnTo>
                        <a:pt x="96" y="4"/>
                      </a:lnTo>
                      <a:lnTo>
                        <a:pt x="88" y="0"/>
                      </a:lnTo>
                      <a:lnTo>
                        <a:pt x="80" y="0"/>
                      </a:lnTo>
                      <a:lnTo>
                        <a:pt x="72" y="0"/>
                      </a:lnTo>
                      <a:lnTo>
                        <a:pt x="60" y="0"/>
                      </a:lnTo>
                      <a:lnTo>
                        <a:pt x="52" y="0"/>
                      </a:lnTo>
                      <a:lnTo>
                        <a:pt x="44" y="4"/>
                      </a:lnTo>
                      <a:lnTo>
                        <a:pt x="36" y="8"/>
                      </a:lnTo>
                      <a:lnTo>
                        <a:pt x="28" y="12"/>
                      </a:lnTo>
                      <a:lnTo>
                        <a:pt x="20" y="20"/>
                      </a:lnTo>
                      <a:lnTo>
                        <a:pt x="12" y="28"/>
                      </a:lnTo>
                      <a:lnTo>
                        <a:pt x="8" y="36"/>
                      </a:lnTo>
                      <a:lnTo>
                        <a:pt x="4" y="44"/>
                      </a:lnTo>
                      <a:lnTo>
                        <a:pt x="0" y="52"/>
                      </a:lnTo>
                      <a:lnTo>
                        <a:pt x="0" y="88"/>
                      </a:lnTo>
                      <a:lnTo>
                        <a:pt x="4" y="96"/>
                      </a:lnTo>
                      <a:lnTo>
                        <a:pt x="8" y="108"/>
                      </a:lnTo>
                      <a:lnTo>
                        <a:pt x="12" y="112"/>
                      </a:lnTo>
                      <a:lnTo>
                        <a:pt x="20" y="120"/>
                      </a:lnTo>
                      <a:lnTo>
                        <a:pt x="28" y="128"/>
                      </a:lnTo>
                      <a:lnTo>
                        <a:pt x="36" y="132"/>
                      </a:lnTo>
                      <a:lnTo>
                        <a:pt x="44" y="136"/>
                      </a:lnTo>
                      <a:lnTo>
                        <a:pt x="52" y="140"/>
                      </a:lnTo>
                      <a:lnTo>
                        <a:pt x="60" y="140"/>
                      </a:lnTo>
                      <a:lnTo>
                        <a:pt x="72" y="144"/>
                      </a:lnTo>
                      <a:lnTo>
                        <a:pt x="80" y="140"/>
                      </a:lnTo>
                      <a:lnTo>
                        <a:pt x="88" y="140"/>
                      </a:lnTo>
                      <a:lnTo>
                        <a:pt x="96" y="136"/>
                      </a:lnTo>
                      <a:lnTo>
                        <a:pt x="108" y="132"/>
                      </a:lnTo>
                      <a:lnTo>
                        <a:pt x="112" y="128"/>
                      </a:lnTo>
                      <a:lnTo>
                        <a:pt x="120" y="120"/>
                      </a:lnTo>
                      <a:lnTo>
                        <a:pt x="128" y="112"/>
                      </a:lnTo>
                      <a:lnTo>
                        <a:pt x="132" y="108"/>
                      </a:lnTo>
                      <a:lnTo>
                        <a:pt x="136" y="96"/>
                      </a:lnTo>
                      <a:lnTo>
                        <a:pt x="140" y="88"/>
                      </a:lnTo>
                      <a:lnTo>
                        <a:pt x="140" y="80"/>
                      </a:lnTo>
                      <a:lnTo>
                        <a:pt x="144" y="7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64" name="Freeform 347"/>
                <p:cNvSpPr>
                  <a:spLocks/>
                </p:cNvSpPr>
                <p:nvPr/>
              </p:nvSpPr>
              <p:spPr bwMode="auto">
                <a:xfrm>
                  <a:off x="2828" y="2797"/>
                  <a:ext cx="288" cy="288"/>
                </a:xfrm>
                <a:custGeom>
                  <a:avLst/>
                  <a:gdLst>
                    <a:gd name="T0" fmla="*/ 288 w 288"/>
                    <a:gd name="T1" fmla="*/ 144 h 288"/>
                    <a:gd name="T2" fmla="*/ 284 w 288"/>
                    <a:gd name="T3" fmla="*/ 124 h 288"/>
                    <a:gd name="T4" fmla="*/ 280 w 288"/>
                    <a:gd name="T5" fmla="*/ 104 h 288"/>
                    <a:gd name="T6" fmla="*/ 276 w 288"/>
                    <a:gd name="T7" fmla="*/ 88 h 288"/>
                    <a:gd name="T8" fmla="*/ 268 w 288"/>
                    <a:gd name="T9" fmla="*/ 72 h 288"/>
                    <a:gd name="T10" fmla="*/ 256 w 288"/>
                    <a:gd name="T11" fmla="*/ 56 h 288"/>
                    <a:gd name="T12" fmla="*/ 244 w 288"/>
                    <a:gd name="T13" fmla="*/ 40 h 288"/>
                    <a:gd name="T14" fmla="*/ 228 w 288"/>
                    <a:gd name="T15" fmla="*/ 28 h 288"/>
                    <a:gd name="T16" fmla="*/ 216 w 288"/>
                    <a:gd name="T17" fmla="*/ 16 h 288"/>
                    <a:gd name="T18" fmla="*/ 196 w 288"/>
                    <a:gd name="T19" fmla="*/ 8 h 288"/>
                    <a:gd name="T20" fmla="*/ 180 w 288"/>
                    <a:gd name="T21" fmla="*/ 4 h 288"/>
                    <a:gd name="T22" fmla="*/ 160 w 288"/>
                    <a:gd name="T23" fmla="*/ 0 h 288"/>
                    <a:gd name="T24" fmla="*/ 144 w 288"/>
                    <a:gd name="T25" fmla="*/ 0 h 288"/>
                    <a:gd name="T26" fmla="*/ 124 w 288"/>
                    <a:gd name="T27" fmla="*/ 0 h 288"/>
                    <a:gd name="T28" fmla="*/ 104 w 288"/>
                    <a:gd name="T29" fmla="*/ 4 h 288"/>
                    <a:gd name="T30" fmla="*/ 88 w 288"/>
                    <a:gd name="T31" fmla="*/ 8 h 288"/>
                    <a:gd name="T32" fmla="*/ 72 w 288"/>
                    <a:gd name="T33" fmla="*/ 16 h 288"/>
                    <a:gd name="T34" fmla="*/ 56 w 288"/>
                    <a:gd name="T35" fmla="*/ 28 h 288"/>
                    <a:gd name="T36" fmla="*/ 40 w 288"/>
                    <a:gd name="T37" fmla="*/ 40 h 288"/>
                    <a:gd name="T38" fmla="*/ 28 w 288"/>
                    <a:gd name="T39" fmla="*/ 56 h 288"/>
                    <a:gd name="T40" fmla="*/ 16 w 288"/>
                    <a:gd name="T41" fmla="*/ 72 h 288"/>
                    <a:gd name="T42" fmla="*/ 8 w 288"/>
                    <a:gd name="T43" fmla="*/ 88 h 288"/>
                    <a:gd name="T44" fmla="*/ 4 w 288"/>
                    <a:gd name="T45" fmla="*/ 104 h 288"/>
                    <a:gd name="T46" fmla="*/ 0 w 288"/>
                    <a:gd name="T47" fmla="*/ 124 h 288"/>
                    <a:gd name="T48" fmla="*/ 0 w 288"/>
                    <a:gd name="T49" fmla="*/ 160 h 288"/>
                    <a:gd name="T50" fmla="*/ 4 w 288"/>
                    <a:gd name="T51" fmla="*/ 180 h 288"/>
                    <a:gd name="T52" fmla="*/ 8 w 288"/>
                    <a:gd name="T53" fmla="*/ 196 h 288"/>
                    <a:gd name="T54" fmla="*/ 16 w 288"/>
                    <a:gd name="T55" fmla="*/ 216 h 288"/>
                    <a:gd name="T56" fmla="*/ 28 w 288"/>
                    <a:gd name="T57" fmla="*/ 228 h 288"/>
                    <a:gd name="T58" fmla="*/ 40 w 288"/>
                    <a:gd name="T59" fmla="*/ 244 h 288"/>
                    <a:gd name="T60" fmla="*/ 56 w 288"/>
                    <a:gd name="T61" fmla="*/ 256 h 288"/>
                    <a:gd name="T62" fmla="*/ 72 w 288"/>
                    <a:gd name="T63" fmla="*/ 268 h 288"/>
                    <a:gd name="T64" fmla="*/ 88 w 288"/>
                    <a:gd name="T65" fmla="*/ 276 h 288"/>
                    <a:gd name="T66" fmla="*/ 104 w 288"/>
                    <a:gd name="T67" fmla="*/ 280 h 288"/>
                    <a:gd name="T68" fmla="*/ 124 w 288"/>
                    <a:gd name="T69" fmla="*/ 284 h 288"/>
                    <a:gd name="T70" fmla="*/ 144 w 288"/>
                    <a:gd name="T71" fmla="*/ 288 h 288"/>
                    <a:gd name="T72" fmla="*/ 160 w 288"/>
                    <a:gd name="T73" fmla="*/ 284 h 288"/>
                    <a:gd name="T74" fmla="*/ 180 w 288"/>
                    <a:gd name="T75" fmla="*/ 280 h 288"/>
                    <a:gd name="T76" fmla="*/ 196 w 288"/>
                    <a:gd name="T77" fmla="*/ 276 h 288"/>
                    <a:gd name="T78" fmla="*/ 216 w 288"/>
                    <a:gd name="T79" fmla="*/ 268 h 288"/>
                    <a:gd name="T80" fmla="*/ 228 w 288"/>
                    <a:gd name="T81" fmla="*/ 256 h 288"/>
                    <a:gd name="T82" fmla="*/ 244 w 288"/>
                    <a:gd name="T83" fmla="*/ 244 h 288"/>
                    <a:gd name="T84" fmla="*/ 256 w 288"/>
                    <a:gd name="T85" fmla="*/ 228 h 288"/>
                    <a:gd name="T86" fmla="*/ 268 w 288"/>
                    <a:gd name="T87" fmla="*/ 216 h 288"/>
                    <a:gd name="T88" fmla="*/ 276 w 288"/>
                    <a:gd name="T89" fmla="*/ 196 h 288"/>
                    <a:gd name="T90" fmla="*/ 280 w 288"/>
                    <a:gd name="T91" fmla="*/ 180 h 288"/>
                    <a:gd name="T92" fmla="*/ 284 w 288"/>
                    <a:gd name="T93" fmla="*/ 160 h 288"/>
                    <a:gd name="T94" fmla="*/ 288 w 288"/>
                    <a:gd name="T95" fmla="*/ 144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88">
                      <a:moveTo>
                        <a:pt x="288" y="144"/>
                      </a:moveTo>
                      <a:lnTo>
                        <a:pt x="284" y="124"/>
                      </a:lnTo>
                      <a:lnTo>
                        <a:pt x="280" y="104"/>
                      </a:lnTo>
                      <a:lnTo>
                        <a:pt x="276" y="88"/>
                      </a:lnTo>
                      <a:lnTo>
                        <a:pt x="268" y="72"/>
                      </a:lnTo>
                      <a:lnTo>
                        <a:pt x="256" y="56"/>
                      </a:lnTo>
                      <a:lnTo>
                        <a:pt x="244" y="40"/>
                      </a:lnTo>
                      <a:lnTo>
                        <a:pt x="228" y="28"/>
                      </a:lnTo>
                      <a:lnTo>
                        <a:pt x="216" y="16"/>
                      </a:lnTo>
                      <a:lnTo>
                        <a:pt x="196" y="8"/>
                      </a:lnTo>
                      <a:lnTo>
                        <a:pt x="180" y="4"/>
                      </a:lnTo>
                      <a:lnTo>
                        <a:pt x="160" y="0"/>
                      </a:lnTo>
                      <a:lnTo>
                        <a:pt x="144" y="0"/>
                      </a:lnTo>
                      <a:lnTo>
                        <a:pt x="124" y="0"/>
                      </a:lnTo>
                      <a:lnTo>
                        <a:pt x="104" y="4"/>
                      </a:lnTo>
                      <a:lnTo>
                        <a:pt x="88" y="8"/>
                      </a:lnTo>
                      <a:lnTo>
                        <a:pt x="72" y="16"/>
                      </a:lnTo>
                      <a:lnTo>
                        <a:pt x="56" y="28"/>
                      </a:lnTo>
                      <a:lnTo>
                        <a:pt x="40" y="40"/>
                      </a:lnTo>
                      <a:lnTo>
                        <a:pt x="28" y="56"/>
                      </a:lnTo>
                      <a:lnTo>
                        <a:pt x="16" y="72"/>
                      </a:lnTo>
                      <a:lnTo>
                        <a:pt x="8" y="88"/>
                      </a:lnTo>
                      <a:lnTo>
                        <a:pt x="4" y="104"/>
                      </a:lnTo>
                      <a:lnTo>
                        <a:pt x="0" y="124"/>
                      </a:lnTo>
                      <a:lnTo>
                        <a:pt x="0" y="160"/>
                      </a:lnTo>
                      <a:lnTo>
                        <a:pt x="4" y="180"/>
                      </a:lnTo>
                      <a:lnTo>
                        <a:pt x="8" y="196"/>
                      </a:lnTo>
                      <a:lnTo>
                        <a:pt x="16" y="216"/>
                      </a:lnTo>
                      <a:lnTo>
                        <a:pt x="28" y="228"/>
                      </a:lnTo>
                      <a:lnTo>
                        <a:pt x="40" y="244"/>
                      </a:lnTo>
                      <a:lnTo>
                        <a:pt x="56" y="256"/>
                      </a:lnTo>
                      <a:lnTo>
                        <a:pt x="72" y="268"/>
                      </a:lnTo>
                      <a:lnTo>
                        <a:pt x="88" y="276"/>
                      </a:lnTo>
                      <a:lnTo>
                        <a:pt x="104" y="280"/>
                      </a:lnTo>
                      <a:lnTo>
                        <a:pt x="124" y="284"/>
                      </a:lnTo>
                      <a:lnTo>
                        <a:pt x="144" y="288"/>
                      </a:lnTo>
                      <a:lnTo>
                        <a:pt x="160" y="284"/>
                      </a:lnTo>
                      <a:lnTo>
                        <a:pt x="180" y="280"/>
                      </a:lnTo>
                      <a:lnTo>
                        <a:pt x="196" y="276"/>
                      </a:lnTo>
                      <a:lnTo>
                        <a:pt x="216" y="268"/>
                      </a:lnTo>
                      <a:lnTo>
                        <a:pt x="228" y="256"/>
                      </a:lnTo>
                      <a:lnTo>
                        <a:pt x="244" y="244"/>
                      </a:lnTo>
                      <a:lnTo>
                        <a:pt x="256" y="228"/>
                      </a:lnTo>
                      <a:lnTo>
                        <a:pt x="268" y="216"/>
                      </a:lnTo>
                      <a:lnTo>
                        <a:pt x="276" y="196"/>
                      </a:lnTo>
                      <a:lnTo>
                        <a:pt x="280" y="180"/>
                      </a:lnTo>
                      <a:lnTo>
                        <a:pt x="284" y="160"/>
                      </a:lnTo>
                      <a:lnTo>
                        <a:pt x="288" y="144"/>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65" name="Freeform 348"/>
                <p:cNvSpPr>
                  <a:spLocks/>
                </p:cNvSpPr>
                <p:nvPr/>
              </p:nvSpPr>
              <p:spPr bwMode="auto">
                <a:xfrm>
                  <a:off x="2756" y="2725"/>
                  <a:ext cx="432" cy="432"/>
                </a:xfrm>
                <a:custGeom>
                  <a:avLst/>
                  <a:gdLst>
                    <a:gd name="T0" fmla="*/ 432 w 432"/>
                    <a:gd name="T1" fmla="*/ 216 h 432"/>
                    <a:gd name="T2" fmla="*/ 428 w 432"/>
                    <a:gd name="T3" fmla="*/ 184 h 432"/>
                    <a:gd name="T4" fmla="*/ 424 w 432"/>
                    <a:gd name="T5" fmla="*/ 160 h 432"/>
                    <a:gd name="T6" fmla="*/ 412 w 432"/>
                    <a:gd name="T7" fmla="*/ 132 h 432"/>
                    <a:gd name="T8" fmla="*/ 400 w 432"/>
                    <a:gd name="T9" fmla="*/ 108 h 432"/>
                    <a:gd name="T10" fmla="*/ 384 w 432"/>
                    <a:gd name="T11" fmla="*/ 84 h 432"/>
                    <a:gd name="T12" fmla="*/ 368 w 432"/>
                    <a:gd name="T13" fmla="*/ 60 h 432"/>
                    <a:gd name="T14" fmla="*/ 344 w 432"/>
                    <a:gd name="T15" fmla="*/ 44 h 432"/>
                    <a:gd name="T16" fmla="*/ 324 w 432"/>
                    <a:gd name="T17" fmla="*/ 28 h 432"/>
                    <a:gd name="T18" fmla="*/ 296 w 432"/>
                    <a:gd name="T19" fmla="*/ 16 h 432"/>
                    <a:gd name="T20" fmla="*/ 268 w 432"/>
                    <a:gd name="T21" fmla="*/ 4 h 432"/>
                    <a:gd name="T22" fmla="*/ 244 w 432"/>
                    <a:gd name="T23" fmla="*/ 0 h 432"/>
                    <a:gd name="T24" fmla="*/ 216 w 432"/>
                    <a:gd name="T25" fmla="*/ 0 h 432"/>
                    <a:gd name="T26" fmla="*/ 184 w 432"/>
                    <a:gd name="T27" fmla="*/ 0 h 432"/>
                    <a:gd name="T28" fmla="*/ 160 w 432"/>
                    <a:gd name="T29" fmla="*/ 4 h 432"/>
                    <a:gd name="T30" fmla="*/ 132 w 432"/>
                    <a:gd name="T31" fmla="*/ 16 h 432"/>
                    <a:gd name="T32" fmla="*/ 108 w 432"/>
                    <a:gd name="T33" fmla="*/ 28 h 432"/>
                    <a:gd name="T34" fmla="*/ 84 w 432"/>
                    <a:gd name="T35" fmla="*/ 44 h 432"/>
                    <a:gd name="T36" fmla="*/ 60 w 432"/>
                    <a:gd name="T37" fmla="*/ 60 h 432"/>
                    <a:gd name="T38" fmla="*/ 44 w 432"/>
                    <a:gd name="T39" fmla="*/ 84 h 432"/>
                    <a:gd name="T40" fmla="*/ 28 w 432"/>
                    <a:gd name="T41" fmla="*/ 108 h 432"/>
                    <a:gd name="T42" fmla="*/ 16 w 432"/>
                    <a:gd name="T43" fmla="*/ 132 h 432"/>
                    <a:gd name="T44" fmla="*/ 4 w 432"/>
                    <a:gd name="T45" fmla="*/ 160 h 432"/>
                    <a:gd name="T46" fmla="*/ 0 w 432"/>
                    <a:gd name="T47" fmla="*/ 184 h 432"/>
                    <a:gd name="T48" fmla="*/ 0 w 432"/>
                    <a:gd name="T49" fmla="*/ 244 h 432"/>
                    <a:gd name="T50" fmla="*/ 4 w 432"/>
                    <a:gd name="T51" fmla="*/ 268 h 432"/>
                    <a:gd name="T52" fmla="*/ 16 w 432"/>
                    <a:gd name="T53" fmla="*/ 296 h 432"/>
                    <a:gd name="T54" fmla="*/ 28 w 432"/>
                    <a:gd name="T55" fmla="*/ 324 h 432"/>
                    <a:gd name="T56" fmla="*/ 44 w 432"/>
                    <a:gd name="T57" fmla="*/ 344 h 432"/>
                    <a:gd name="T58" fmla="*/ 60 w 432"/>
                    <a:gd name="T59" fmla="*/ 368 h 432"/>
                    <a:gd name="T60" fmla="*/ 84 w 432"/>
                    <a:gd name="T61" fmla="*/ 384 h 432"/>
                    <a:gd name="T62" fmla="*/ 108 w 432"/>
                    <a:gd name="T63" fmla="*/ 400 h 432"/>
                    <a:gd name="T64" fmla="*/ 132 w 432"/>
                    <a:gd name="T65" fmla="*/ 412 h 432"/>
                    <a:gd name="T66" fmla="*/ 160 w 432"/>
                    <a:gd name="T67" fmla="*/ 424 h 432"/>
                    <a:gd name="T68" fmla="*/ 184 w 432"/>
                    <a:gd name="T69" fmla="*/ 428 h 432"/>
                    <a:gd name="T70" fmla="*/ 216 w 432"/>
                    <a:gd name="T71" fmla="*/ 432 h 432"/>
                    <a:gd name="T72" fmla="*/ 244 w 432"/>
                    <a:gd name="T73" fmla="*/ 428 h 432"/>
                    <a:gd name="T74" fmla="*/ 268 w 432"/>
                    <a:gd name="T75" fmla="*/ 424 h 432"/>
                    <a:gd name="T76" fmla="*/ 296 w 432"/>
                    <a:gd name="T77" fmla="*/ 412 h 432"/>
                    <a:gd name="T78" fmla="*/ 324 w 432"/>
                    <a:gd name="T79" fmla="*/ 400 h 432"/>
                    <a:gd name="T80" fmla="*/ 344 w 432"/>
                    <a:gd name="T81" fmla="*/ 384 h 432"/>
                    <a:gd name="T82" fmla="*/ 368 w 432"/>
                    <a:gd name="T83" fmla="*/ 368 h 432"/>
                    <a:gd name="T84" fmla="*/ 384 w 432"/>
                    <a:gd name="T85" fmla="*/ 344 h 432"/>
                    <a:gd name="T86" fmla="*/ 400 w 432"/>
                    <a:gd name="T87" fmla="*/ 324 h 432"/>
                    <a:gd name="T88" fmla="*/ 412 w 432"/>
                    <a:gd name="T89" fmla="*/ 296 h 432"/>
                    <a:gd name="T90" fmla="*/ 424 w 432"/>
                    <a:gd name="T91" fmla="*/ 268 h 432"/>
                    <a:gd name="T92" fmla="*/ 428 w 432"/>
                    <a:gd name="T93" fmla="*/ 244 h 432"/>
                    <a:gd name="T94" fmla="*/ 432 w 432"/>
                    <a:gd name="T95" fmla="*/ 216 h 4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2">
                      <a:moveTo>
                        <a:pt x="432" y="216"/>
                      </a:moveTo>
                      <a:lnTo>
                        <a:pt x="428" y="184"/>
                      </a:lnTo>
                      <a:lnTo>
                        <a:pt x="424" y="160"/>
                      </a:lnTo>
                      <a:lnTo>
                        <a:pt x="412" y="132"/>
                      </a:lnTo>
                      <a:lnTo>
                        <a:pt x="400" y="108"/>
                      </a:lnTo>
                      <a:lnTo>
                        <a:pt x="384" y="84"/>
                      </a:lnTo>
                      <a:lnTo>
                        <a:pt x="368" y="60"/>
                      </a:lnTo>
                      <a:lnTo>
                        <a:pt x="344" y="44"/>
                      </a:lnTo>
                      <a:lnTo>
                        <a:pt x="324" y="28"/>
                      </a:lnTo>
                      <a:lnTo>
                        <a:pt x="296" y="16"/>
                      </a:lnTo>
                      <a:lnTo>
                        <a:pt x="268" y="4"/>
                      </a:lnTo>
                      <a:lnTo>
                        <a:pt x="244" y="0"/>
                      </a:lnTo>
                      <a:lnTo>
                        <a:pt x="216" y="0"/>
                      </a:lnTo>
                      <a:lnTo>
                        <a:pt x="184" y="0"/>
                      </a:lnTo>
                      <a:lnTo>
                        <a:pt x="160" y="4"/>
                      </a:lnTo>
                      <a:lnTo>
                        <a:pt x="132" y="16"/>
                      </a:lnTo>
                      <a:lnTo>
                        <a:pt x="108" y="28"/>
                      </a:lnTo>
                      <a:lnTo>
                        <a:pt x="84" y="44"/>
                      </a:lnTo>
                      <a:lnTo>
                        <a:pt x="60" y="60"/>
                      </a:lnTo>
                      <a:lnTo>
                        <a:pt x="44" y="84"/>
                      </a:lnTo>
                      <a:lnTo>
                        <a:pt x="28" y="108"/>
                      </a:lnTo>
                      <a:lnTo>
                        <a:pt x="16" y="132"/>
                      </a:lnTo>
                      <a:lnTo>
                        <a:pt x="4" y="160"/>
                      </a:lnTo>
                      <a:lnTo>
                        <a:pt x="0" y="184"/>
                      </a:lnTo>
                      <a:lnTo>
                        <a:pt x="0" y="244"/>
                      </a:lnTo>
                      <a:lnTo>
                        <a:pt x="4" y="268"/>
                      </a:lnTo>
                      <a:lnTo>
                        <a:pt x="16" y="296"/>
                      </a:lnTo>
                      <a:lnTo>
                        <a:pt x="28" y="324"/>
                      </a:lnTo>
                      <a:lnTo>
                        <a:pt x="44" y="344"/>
                      </a:lnTo>
                      <a:lnTo>
                        <a:pt x="60" y="368"/>
                      </a:lnTo>
                      <a:lnTo>
                        <a:pt x="84" y="384"/>
                      </a:lnTo>
                      <a:lnTo>
                        <a:pt x="108" y="400"/>
                      </a:lnTo>
                      <a:lnTo>
                        <a:pt x="132" y="412"/>
                      </a:lnTo>
                      <a:lnTo>
                        <a:pt x="160" y="424"/>
                      </a:lnTo>
                      <a:lnTo>
                        <a:pt x="184" y="428"/>
                      </a:lnTo>
                      <a:lnTo>
                        <a:pt x="216" y="432"/>
                      </a:lnTo>
                      <a:lnTo>
                        <a:pt x="244" y="428"/>
                      </a:lnTo>
                      <a:lnTo>
                        <a:pt x="268" y="424"/>
                      </a:lnTo>
                      <a:lnTo>
                        <a:pt x="296" y="412"/>
                      </a:lnTo>
                      <a:lnTo>
                        <a:pt x="324" y="400"/>
                      </a:lnTo>
                      <a:lnTo>
                        <a:pt x="344" y="384"/>
                      </a:lnTo>
                      <a:lnTo>
                        <a:pt x="368" y="368"/>
                      </a:lnTo>
                      <a:lnTo>
                        <a:pt x="384" y="344"/>
                      </a:lnTo>
                      <a:lnTo>
                        <a:pt x="400" y="324"/>
                      </a:lnTo>
                      <a:lnTo>
                        <a:pt x="412" y="296"/>
                      </a:lnTo>
                      <a:lnTo>
                        <a:pt x="424" y="268"/>
                      </a:lnTo>
                      <a:lnTo>
                        <a:pt x="428" y="244"/>
                      </a:lnTo>
                      <a:lnTo>
                        <a:pt x="432" y="21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66" name="Freeform 349"/>
                <p:cNvSpPr>
                  <a:spLocks/>
                </p:cNvSpPr>
                <p:nvPr/>
              </p:nvSpPr>
              <p:spPr bwMode="auto">
                <a:xfrm>
                  <a:off x="2684" y="2653"/>
                  <a:ext cx="576" cy="576"/>
                </a:xfrm>
                <a:custGeom>
                  <a:avLst/>
                  <a:gdLst>
                    <a:gd name="T0" fmla="*/ 576 w 576"/>
                    <a:gd name="T1" fmla="*/ 288 h 576"/>
                    <a:gd name="T2" fmla="*/ 572 w 576"/>
                    <a:gd name="T3" fmla="*/ 248 h 576"/>
                    <a:gd name="T4" fmla="*/ 564 w 576"/>
                    <a:gd name="T5" fmla="*/ 212 h 576"/>
                    <a:gd name="T6" fmla="*/ 552 w 576"/>
                    <a:gd name="T7" fmla="*/ 176 h 576"/>
                    <a:gd name="T8" fmla="*/ 536 w 576"/>
                    <a:gd name="T9" fmla="*/ 144 h 576"/>
                    <a:gd name="T10" fmla="*/ 516 w 576"/>
                    <a:gd name="T11" fmla="*/ 112 h 576"/>
                    <a:gd name="T12" fmla="*/ 488 w 576"/>
                    <a:gd name="T13" fmla="*/ 84 h 576"/>
                    <a:gd name="T14" fmla="*/ 460 w 576"/>
                    <a:gd name="T15" fmla="*/ 56 h 576"/>
                    <a:gd name="T16" fmla="*/ 432 w 576"/>
                    <a:gd name="T17" fmla="*/ 36 h 576"/>
                    <a:gd name="T18" fmla="*/ 396 w 576"/>
                    <a:gd name="T19" fmla="*/ 20 h 576"/>
                    <a:gd name="T20" fmla="*/ 360 w 576"/>
                    <a:gd name="T21" fmla="*/ 8 h 576"/>
                    <a:gd name="T22" fmla="*/ 324 w 576"/>
                    <a:gd name="T23" fmla="*/ 0 h 576"/>
                    <a:gd name="T24" fmla="*/ 288 w 576"/>
                    <a:gd name="T25" fmla="*/ 0 h 576"/>
                    <a:gd name="T26" fmla="*/ 248 w 576"/>
                    <a:gd name="T27" fmla="*/ 0 h 576"/>
                    <a:gd name="T28" fmla="*/ 212 w 576"/>
                    <a:gd name="T29" fmla="*/ 8 h 576"/>
                    <a:gd name="T30" fmla="*/ 176 w 576"/>
                    <a:gd name="T31" fmla="*/ 20 h 576"/>
                    <a:gd name="T32" fmla="*/ 144 w 576"/>
                    <a:gd name="T33" fmla="*/ 36 h 576"/>
                    <a:gd name="T34" fmla="*/ 112 w 576"/>
                    <a:gd name="T35" fmla="*/ 56 h 576"/>
                    <a:gd name="T36" fmla="*/ 84 w 576"/>
                    <a:gd name="T37" fmla="*/ 84 h 576"/>
                    <a:gd name="T38" fmla="*/ 56 w 576"/>
                    <a:gd name="T39" fmla="*/ 112 h 576"/>
                    <a:gd name="T40" fmla="*/ 36 w 576"/>
                    <a:gd name="T41" fmla="*/ 144 h 576"/>
                    <a:gd name="T42" fmla="*/ 20 w 576"/>
                    <a:gd name="T43" fmla="*/ 176 h 576"/>
                    <a:gd name="T44" fmla="*/ 8 w 576"/>
                    <a:gd name="T45" fmla="*/ 212 h 576"/>
                    <a:gd name="T46" fmla="*/ 0 w 576"/>
                    <a:gd name="T47" fmla="*/ 248 h 576"/>
                    <a:gd name="T48" fmla="*/ 0 w 576"/>
                    <a:gd name="T49" fmla="*/ 324 h 576"/>
                    <a:gd name="T50" fmla="*/ 8 w 576"/>
                    <a:gd name="T51" fmla="*/ 360 h 576"/>
                    <a:gd name="T52" fmla="*/ 20 w 576"/>
                    <a:gd name="T53" fmla="*/ 396 h 576"/>
                    <a:gd name="T54" fmla="*/ 36 w 576"/>
                    <a:gd name="T55" fmla="*/ 432 h 576"/>
                    <a:gd name="T56" fmla="*/ 56 w 576"/>
                    <a:gd name="T57" fmla="*/ 460 h 576"/>
                    <a:gd name="T58" fmla="*/ 84 w 576"/>
                    <a:gd name="T59" fmla="*/ 488 h 576"/>
                    <a:gd name="T60" fmla="*/ 112 w 576"/>
                    <a:gd name="T61" fmla="*/ 516 h 576"/>
                    <a:gd name="T62" fmla="*/ 144 w 576"/>
                    <a:gd name="T63" fmla="*/ 536 h 576"/>
                    <a:gd name="T64" fmla="*/ 176 w 576"/>
                    <a:gd name="T65" fmla="*/ 552 h 576"/>
                    <a:gd name="T66" fmla="*/ 212 w 576"/>
                    <a:gd name="T67" fmla="*/ 564 h 576"/>
                    <a:gd name="T68" fmla="*/ 248 w 576"/>
                    <a:gd name="T69" fmla="*/ 572 h 576"/>
                    <a:gd name="T70" fmla="*/ 288 w 576"/>
                    <a:gd name="T71" fmla="*/ 576 h 576"/>
                    <a:gd name="T72" fmla="*/ 324 w 576"/>
                    <a:gd name="T73" fmla="*/ 572 h 576"/>
                    <a:gd name="T74" fmla="*/ 360 w 576"/>
                    <a:gd name="T75" fmla="*/ 564 h 576"/>
                    <a:gd name="T76" fmla="*/ 396 w 576"/>
                    <a:gd name="T77" fmla="*/ 552 h 576"/>
                    <a:gd name="T78" fmla="*/ 432 w 576"/>
                    <a:gd name="T79" fmla="*/ 536 h 576"/>
                    <a:gd name="T80" fmla="*/ 460 w 576"/>
                    <a:gd name="T81" fmla="*/ 516 h 576"/>
                    <a:gd name="T82" fmla="*/ 488 w 576"/>
                    <a:gd name="T83" fmla="*/ 488 h 576"/>
                    <a:gd name="T84" fmla="*/ 516 w 576"/>
                    <a:gd name="T85" fmla="*/ 460 h 576"/>
                    <a:gd name="T86" fmla="*/ 536 w 576"/>
                    <a:gd name="T87" fmla="*/ 432 h 576"/>
                    <a:gd name="T88" fmla="*/ 552 w 576"/>
                    <a:gd name="T89" fmla="*/ 396 h 576"/>
                    <a:gd name="T90" fmla="*/ 564 w 576"/>
                    <a:gd name="T91" fmla="*/ 360 h 576"/>
                    <a:gd name="T92" fmla="*/ 572 w 576"/>
                    <a:gd name="T93" fmla="*/ 324 h 576"/>
                    <a:gd name="T94" fmla="*/ 576 w 576"/>
                    <a:gd name="T95" fmla="*/ 288 h 5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576">
                      <a:moveTo>
                        <a:pt x="576" y="288"/>
                      </a:moveTo>
                      <a:lnTo>
                        <a:pt x="572" y="248"/>
                      </a:lnTo>
                      <a:lnTo>
                        <a:pt x="564" y="212"/>
                      </a:lnTo>
                      <a:lnTo>
                        <a:pt x="552" y="176"/>
                      </a:lnTo>
                      <a:lnTo>
                        <a:pt x="536" y="144"/>
                      </a:lnTo>
                      <a:lnTo>
                        <a:pt x="516" y="112"/>
                      </a:lnTo>
                      <a:lnTo>
                        <a:pt x="488" y="84"/>
                      </a:lnTo>
                      <a:lnTo>
                        <a:pt x="460" y="56"/>
                      </a:lnTo>
                      <a:lnTo>
                        <a:pt x="432" y="36"/>
                      </a:lnTo>
                      <a:lnTo>
                        <a:pt x="396" y="20"/>
                      </a:lnTo>
                      <a:lnTo>
                        <a:pt x="360" y="8"/>
                      </a:lnTo>
                      <a:lnTo>
                        <a:pt x="324" y="0"/>
                      </a:lnTo>
                      <a:lnTo>
                        <a:pt x="288" y="0"/>
                      </a:lnTo>
                      <a:lnTo>
                        <a:pt x="248" y="0"/>
                      </a:lnTo>
                      <a:lnTo>
                        <a:pt x="212" y="8"/>
                      </a:lnTo>
                      <a:lnTo>
                        <a:pt x="176" y="20"/>
                      </a:lnTo>
                      <a:lnTo>
                        <a:pt x="144" y="36"/>
                      </a:lnTo>
                      <a:lnTo>
                        <a:pt x="112" y="56"/>
                      </a:lnTo>
                      <a:lnTo>
                        <a:pt x="84" y="84"/>
                      </a:lnTo>
                      <a:lnTo>
                        <a:pt x="56" y="112"/>
                      </a:lnTo>
                      <a:lnTo>
                        <a:pt x="36" y="144"/>
                      </a:lnTo>
                      <a:lnTo>
                        <a:pt x="20" y="176"/>
                      </a:lnTo>
                      <a:lnTo>
                        <a:pt x="8" y="212"/>
                      </a:lnTo>
                      <a:lnTo>
                        <a:pt x="0" y="248"/>
                      </a:lnTo>
                      <a:lnTo>
                        <a:pt x="0" y="324"/>
                      </a:lnTo>
                      <a:lnTo>
                        <a:pt x="8" y="360"/>
                      </a:lnTo>
                      <a:lnTo>
                        <a:pt x="20" y="396"/>
                      </a:lnTo>
                      <a:lnTo>
                        <a:pt x="36" y="432"/>
                      </a:lnTo>
                      <a:lnTo>
                        <a:pt x="56" y="460"/>
                      </a:lnTo>
                      <a:lnTo>
                        <a:pt x="84" y="488"/>
                      </a:lnTo>
                      <a:lnTo>
                        <a:pt x="112" y="516"/>
                      </a:lnTo>
                      <a:lnTo>
                        <a:pt x="144" y="536"/>
                      </a:lnTo>
                      <a:lnTo>
                        <a:pt x="176" y="552"/>
                      </a:lnTo>
                      <a:lnTo>
                        <a:pt x="212" y="564"/>
                      </a:lnTo>
                      <a:lnTo>
                        <a:pt x="248" y="572"/>
                      </a:lnTo>
                      <a:lnTo>
                        <a:pt x="288" y="576"/>
                      </a:lnTo>
                      <a:lnTo>
                        <a:pt x="324" y="572"/>
                      </a:lnTo>
                      <a:lnTo>
                        <a:pt x="360" y="564"/>
                      </a:lnTo>
                      <a:lnTo>
                        <a:pt x="396" y="552"/>
                      </a:lnTo>
                      <a:lnTo>
                        <a:pt x="432" y="536"/>
                      </a:lnTo>
                      <a:lnTo>
                        <a:pt x="460" y="516"/>
                      </a:lnTo>
                      <a:lnTo>
                        <a:pt x="488" y="488"/>
                      </a:lnTo>
                      <a:lnTo>
                        <a:pt x="516" y="460"/>
                      </a:lnTo>
                      <a:lnTo>
                        <a:pt x="536" y="432"/>
                      </a:lnTo>
                      <a:lnTo>
                        <a:pt x="552" y="396"/>
                      </a:lnTo>
                      <a:lnTo>
                        <a:pt x="564" y="360"/>
                      </a:lnTo>
                      <a:lnTo>
                        <a:pt x="572" y="324"/>
                      </a:lnTo>
                      <a:lnTo>
                        <a:pt x="576" y="28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626" name="Rectangle 350"/>
              <p:cNvSpPr>
                <a:spLocks noChangeArrowheads="1"/>
              </p:cNvSpPr>
              <p:nvPr/>
            </p:nvSpPr>
            <p:spPr bwMode="auto">
              <a:xfrm>
                <a:off x="3463" y="1484"/>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g</a:t>
                </a:r>
              </a:p>
            </p:txBody>
          </p:sp>
          <p:sp>
            <p:nvSpPr>
              <p:cNvPr id="16627" name="Rectangle 351"/>
              <p:cNvSpPr>
                <a:spLocks noChangeArrowheads="1"/>
              </p:cNvSpPr>
              <p:nvPr/>
            </p:nvSpPr>
            <p:spPr bwMode="auto">
              <a:xfrm rot="-5400000">
                <a:off x="3036" y="1098"/>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sp>
            <p:nvSpPr>
              <p:cNvPr id="16628" name="Rectangle 352"/>
              <p:cNvSpPr>
                <a:spLocks noChangeArrowheads="1"/>
              </p:cNvSpPr>
              <p:nvPr/>
            </p:nvSpPr>
            <p:spPr bwMode="auto">
              <a:xfrm>
                <a:off x="3430" y="2393"/>
                <a:ext cx="1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_</a:t>
                </a:r>
              </a:p>
            </p:txBody>
          </p:sp>
          <p:sp>
            <p:nvSpPr>
              <p:cNvPr id="16629" name="Rectangle 353"/>
              <p:cNvSpPr>
                <a:spLocks noChangeArrowheads="1"/>
              </p:cNvSpPr>
              <p:nvPr/>
            </p:nvSpPr>
            <p:spPr bwMode="auto">
              <a:xfrm rot="-5400000">
                <a:off x="3051" y="1986"/>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a</a:t>
                </a:r>
              </a:p>
            </p:txBody>
          </p:sp>
          <p:sp>
            <p:nvSpPr>
              <p:cNvPr id="16630" name="Rectangle 354"/>
              <p:cNvSpPr>
                <a:spLocks noChangeArrowheads="1"/>
              </p:cNvSpPr>
              <p:nvPr/>
            </p:nvSpPr>
            <p:spPr bwMode="auto">
              <a:xfrm>
                <a:off x="3431" y="3375"/>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sp>
            <p:nvSpPr>
              <p:cNvPr id="16631" name="Rectangle 355"/>
              <p:cNvSpPr>
                <a:spLocks noChangeArrowheads="1"/>
              </p:cNvSpPr>
              <p:nvPr/>
            </p:nvSpPr>
            <p:spPr bwMode="auto">
              <a:xfrm rot="-5400000">
                <a:off x="3042" y="2952"/>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grpSp>
        <p:grpSp>
          <p:nvGrpSpPr>
            <p:cNvPr id="16399" name="Group 356"/>
            <p:cNvGrpSpPr>
              <a:grpSpLocks/>
            </p:cNvGrpSpPr>
            <p:nvPr/>
          </p:nvGrpSpPr>
          <p:grpSpPr bwMode="auto">
            <a:xfrm>
              <a:off x="2971" y="528"/>
              <a:ext cx="798" cy="2677"/>
              <a:chOff x="3971" y="875"/>
              <a:chExt cx="798" cy="2677"/>
            </a:xfrm>
          </p:grpSpPr>
          <p:grpSp>
            <p:nvGrpSpPr>
              <p:cNvPr id="16512" name="Group 357"/>
              <p:cNvGrpSpPr>
                <a:grpSpLocks/>
              </p:cNvGrpSpPr>
              <p:nvPr/>
            </p:nvGrpSpPr>
            <p:grpSpPr bwMode="auto">
              <a:xfrm>
                <a:off x="4104" y="875"/>
                <a:ext cx="665" cy="700"/>
                <a:chOff x="3411" y="702"/>
                <a:chExt cx="665" cy="700"/>
              </a:xfrm>
            </p:grpSpPr>
            <p:sp>
              <p:nvSpPr>
                <p:cNvPr id="16589" name="Rectangle 358"/>
                <p:cNvSpPr>
                  <a:spLocks noChangeArrowheads="1"/>
                </p:cNvSpPr>
                <p:nvPr/>
              </p:nvSpPr>
              <p:spPr bwMode="auto">
                <a:xfrm>
                  <a:off x="3464" y="734"/>
                  <a:ext cx="581" cy="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590" name="Rectangle 359"/>
                <p:cNvSpPr>
                  <a:spLocks noChangeArrowheads="1"/>
                </p:cNvSpPr>
                <p:nvPr/>
              </p:nvSpPr>
              <p:spPr bwMode="auto">
                <a:xfrm>
                  <a:off x="3464" y="734"/>
                  <a:ext cx="581" cy="58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591" name="Line 360"/>
                <p:cNvSpPr>
                  <a:spLocks noChangeShapeType="1"/>
                </p:cNvSpPr>
                <p:nvPr/>
              </p:nvSpPr>
              <p:spPr bwMode="auto">
                <a:xfrm>
                  <a:off x="3464" y="73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 name="Line 361"/>
                <p:cNvSpPr>
                  <a:spLocks noChangeShapeType="1"/>
                </p:cNvSpPr>
                <p:nvPr/>
              </p:nvSpPr>
              <p:spPr bwMode="auto">
                <a:xfrm>
                  <a:off x="3464"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 name="Line 362"/>
                <p:cNvSpPr>
                  <a:spLocks noChangeShapeType="1"/>
                </p:cNvSpPr>
                <p:nvPr/>
              </p:nvSpPr>
              <p:spPr bwMode="auto">
                <a:xfrm flipV="1">
                  <a:off x="404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 name="Line 363"/>
                <p:cNvSpPr>
                  <a:spLocks noChangeShapeType="1"/>
                </p:cNvSpPr>
                <p:nvPr/>
              </p:nvSpPr>
              <p:spPr bwMode="auto">
                <a:xfrm flipV="1">
                  <a:off x="3464"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5" name="Line 364"/>
                <p:cNvSpPr>
                  <a:spLocks noChangeShapeType="1"/>
                </p:cNvSpPr>
                <p:nvPr/>
              </p:nvSpPr>
              <p:spPr bwMode="auto">
                <a:xfrm>
                  <a:off x="3464"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6" name="Line 365"/>
                <p:cNvSpPr>
                  <a:spLocks noChangeShapeType="1"/>
                </p:cNvSpPr>
                <p:nvPr/>
              </p:nvSpPr>
              <p:spPr bwMode="auto">
                <a:xfrm flipV="1">
                  <a:off x="3464"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7" name="Line 366"/>
                <p:cNvSpPr>
                  <a:spLocks noChangeShapeType="1"/>
                </p:cNvSpPr>
                <p:nvPr/>
              </p:nvSpPr>
              <p:spPr bwMode="auto">
                <a:xfrm flipV="1">
                  <a:off x="3464" y="13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8" name="Line 367"/>
                <p:cNvSpPr>
                  <a:spLocks noChangeShapeType="1"/>
                </p:cNvSpPr>
                <p:nvPr/>
              </p:nvSpPr>
              <p:spPr bwMode="auto">
                <a:xfrm>
                  <a:off x="3464" y="73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9" name="Rectangle 368"/>
                <p:cNvSpPr>
                  <a:spLocks noChangeArrowheads="1"/>
                </p:cNvSpPr>
                <p:nvPr/>
              </p:nvSpPr>
              <p:spPr bwMode="auto">
                <a:xfrm>
                  <a:off x="3447" y="1335"/>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00" name="Line 369"/>
                <p:cNvSpPr>
                  <a:spLocks noChangeShapeType="1"/>
                </p:cNvSpPr>
                <p:nvPr/>
              </p:nvSpPr>
              <p:spPr bwMode="auto">
                <a:xfrm flipV="1">
                  <a:off x="4045" y="13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1" name="Line 370"/>
                <p:cNvSpPr>
                  <a:spLocks noChangeShapeType="1"/>
                </p:cNvSpPr>
                <p:nvPr/>
              </p:nvSpPr>
              <p:spPr bwMode="auto">
                <a:xfrm>
                  <a:off x="4045" y="73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2" name="Rectangle 371"/>
                <p:cNvSpPr>
                  <a:spLocks noChangeArrowheads="1"/>
                </p:cNvSpPr>
                <p:nvPr/>
              </p:nvSpPr>
              <p:spPr bwMode="auto">
                <a:xfrm>
                  <a:off x="4045" y="1335"/>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03" name="Line 372"/>
                <p:cNvSpPr>
                  <a:spLocks noChangeShapeType="1"/>
                </p:cNvSpPr>
                <p:nvPr/>
              </p:nvSpPr>
              <p:spPr bwMode="auto">
                <a:xfrm>
                  <a:off x="3464" y="131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4" name="Line 373"/>
                <p:cNvSpPr>
                  <a:spLocks noChangeShapeType="1"/>
                </p:cNvSpPr>
                <p:nvPr/>
              </p:nvSpPr>
              <p:spPr bwMode="auto">
                <a:xfrm flipH="1">
                  <a:off x="4037" y="131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5" name="Rectangle 374"/>
                <p:cNvSpPr>
                  <a:spLocks noChangeArrowheads="1"/>
                </p:cNvSpPr>
                <p:nvPr/>
              </p:nvSpPr>
              <p:spPr bwMode="auto">
                <a:xfrm>
                  <a:off x="3411" y="128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06" name="Line 375"/>
                <p:cNvSpPr>
                  <a:spLocks noChangeShapeType="1"/>
                </p:cNvSpPr>
                <p:nvPr/>
              </p:nvSpPr>
              <p:spPr bwMode="auto">
                <a:xfrm>
                  <a:off x="3464" y="73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7" name="Line 376"/>
                <p:cNvSpPr>
                  <a:spLocks noChangeShapeType="1"/>
                </p:cNvSpPr>
                <p:nvPr/>
              </p:nvSpPr>
              <p:spPr bwMode="auto">
                <a:xfrm flipH="1">
                  <a:off x="4037" y="73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8" name="Rectangle 377"/>
                <p:cNvSpPr>
                  <a:spLocks noChangeArrowheads="1"/>
                </p:cNvSpPr>
                <p:nvPr/>
              </p:nvSpPr>
              <p:spPr bwMode="auto">
                <a:xfrm>
                  <a:off x="3428" y="70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609" name="Line 378"/>
                <p:cNvSpPr>
                  <a:spLocks noChangeShapeType="1"/>
                </p:cNvSpPr>
                <p:nvPr/>
              </p:nvSpPr>
              <p:spPr bwMode="auto">
                <a:xfrm>
                  <a:off x="3464" y="73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0" name="Line 379"/>
                <p:cNvSpPr>
                  <a:spLocks noChangeShapeType="1"/>
                </p:cNvSpPr>
                <p:nvPr/>
              </p:nvSpPr>
              <p:spPr bwMode="auto">
                <a:xfrm>
                  <a:off x="3464"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1" name="Line 380"/>
                <p:cNvSpPr>
                  <a:spLocks noChangeShapeType="1"/>
                </p:cNvSpPr>
                <p:nvPr/>
              </p:nvSpPr>
              <p:spPr bwMode="auto">
                <a:xfrm flipV="1">
                  <a:off x="404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2" name="Line 381"/>
                <p:cNvSpPr>
                  <a:spLocks noChangeShapeType="1"/>
                </p:cNvSpPr>
                <p:nvPr/>
              </p:nvSpPr>
              <p:spPr bwMode="auto">
                <a:xfrm flipV="1">
                  <a:off x="3464"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3" name="Freeform 382"/>
                <p:cNvSpPr>
                  <a:spLocks/>
                </p:cNvSpPr>
                <p:nvPr/>
              </p:nvSpPr>
              <p:spPr bwMode="auto">
                <a:xfrm>
                  <a:off x="3709" y="891"/>
                  <a:ext cx="84" cy="304"/>
                </a:xfrm>
                <a:custGeom>
                  <a:avLst/>
                  <a:gdLst>
                    <a:gd name="T0" fmla="*/ 84 w 84"/>
                    <a:gd name="T1" fmla="*/ 136 h 304"/>
                    <a:gd name="T2" fmla="*/ 68 w 84"/>
                    <a:gd name="T3" fmla="*/ 16 h 304"/>
                    <a:gd name="T4" fmla="*/ 44 w 84"/>
                    <a:gd name="T5" fmla="*/ 0 h 304"/>
                    <a:gd name="T6" fmla="*/ 20 w 84"/>
                    <a:gd name="T7" fmla="*/ 20 h 304"/>
                    <a:gd name="T8" fmla="*/ 0 w 84"/>
                    <a:gd name="T9" fmla="*/ 136 h 304"/>
                    <a:gd name="T10" fmla="*/ 16 w 84"/>
                    <a:gd name="T11" fmla="*/ 272 h 304"/>
                    <a:gd name="T12" fmla="*/ 44 w 84"/>
                    <a:gd name="T13" fmla="*/ 304 h 304"/>
                    <a:gd name="T14" fmla="*/ 68 w 84"/>
                    <a:gd name="T15" fmla="*/ 252 h 304"/>
                    <a:gd name="T16" fmla="*/ 84 w 84"/>
                    <a:gd name="T17" fmla="*/ 136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304">
                      <a:moveTo>
                        <a:pt x="84" y="136"/>
                      </a:moveTo>
                      <a:lnTo>
                        <a:pt x="68" y="16"/>
                      </a:lnTo>
                      <a:lnTo>
                        <a:pt x="44" y="0"/>
                      </a:lnTo>
                      <a:lnTo>
                        <a:pt x="20" y="20"/>
                      </a:lnTo>
                      <a:lnTo>
                        <a:pt x="0" y="136"/>
                      </a:lnTo>
                      <a:lnTo>
                        <a:pt x="16" y="272"/>
                      </a:lnTo>
                      <a:lnTo>
                        <a:pt x="44" y="304"/>
                      </a:lnTo>
                      <a:lnTo>
                        <a:pt x="68" y="252"/>
                      </a:lnTo>
                      <a:lnTo>
                        <a:pt x="84" y="1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4" name="Freeform 383"/>
                <p:cNvSpPr>
                  <a:spLocks/>
                </p:cNvSpPr>
                <p:nvPr/>
              </p:nvSpPr>
              <p:spPr bwMode="auto">
                <a:xfrm>
                  <a:off x="3713" y="899"/>
                  <a:ext cx="80" cy="288"/>
                </a:xfrm>
                <a:custGeom>
                  <a:avLst/>
                  <a:gdLst>
                    <a:gd name="T0" fmla="*/ 80 w 80"/>
                    <a:gd name="T1" fmla="*/ 128 h 288"/>
                    <a:gd name="T2" fmla="*/ 64 w 80"/>
                    <a:gd name="T3" fmla="*/ 12 h 288"/>
                    <a:gd name="T4" fmla="*/ 40 w 80"/>
                    <a:gd name="T5" fmla="*/ 0 h 288"/>
                    <a:gd name="T6" fmla="*/ 16 w 80"/>
                    <a:gd name="T7" fmla="*/ 16 h 288"/>
                    <a:gd name="T8" fmla="*/ 0 w 80"/>
                    <a:gd name="T9" fmla="*/ 128 h 288"/>
                    <a:gd name="T10" fmla="*/ 12 w 80"/>
                    <a:gd name="T11" fmla="*/ 260 h 288"/>
                    <a:gd name="T12" fmla="*/ 40 w 80"/>
                    <a:gd name="T13" fmla="*/ 288 h 288"/>
                    <a:gd name="T14" fmla="*/ 64 w 80"/>
                    <a:gd name="T15" fmla="*/ 236 h 288"/>
                    <a:gd name="T16" fmla="*/ 80 w 80"/>
                    <a:gd name="T17" fmla="*/ 128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0" h="288">
                      <a:moveTo>
                        <a:pt x="80" y="128"/>
                      </a:moveTo>
                      <a:lnTo>
                        <a:pt x="64" y="12"/>
                      </a:lnTo>
                      <a:lnTo>
                        <a:pt x="40" y="0"/>
                      </a:lnTo>
                      <a:lnTo>
                        <a:pt x="16" y="16"/>
                      </a:lnTo>
                      <a:lnTo>
                        <a:pt x="0" y="128"/>
                      </a:lnTo>
                      <a:lnTo>
                        <a:pt x="12" y="260"/>
                      </a:lnTo>
                      <a:lnTo>
                        <a:pt x="40" y="288"/>
                      </a:lnTo>
                      <a:lnTo>
                        <a:pt x="64" y="236"/>
                      </a:lnTo>
                      <a:lnTo>
                        <a:pt x="80" y="12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5" name="Freeform 384"/>
                <p:cNvSpPr>
                  <a:spLocks/>
                </p:cNvSpPr>
                <p:nvPr/>
              </p:nvSpPr>
              <p:spPr bwMode="auto">
                <a:xfrm>
                  <a:off x="3709" y="883"/>
                  <a:ext cx="88" cy="320"/>
                </a:xfrm>
                <a:custGeom>
                  <a:avLst/>
                  <a:gdLst>
                    <a:gd name="T0" fmla="*/ 88 w 88"/>
                    <a:gd name="T1" fmla="*/ 144 h 320"/>
                    <a:gd name="T2" fmla="*/ 72 w 88"/>
                    <a:gd name="T3" fmla="*/ 20 h 320"/>
                    <a:gd name="T4" fmla="*/ 44 w 88"/>
                    <a:gd name="T5" fmla="*/ 0 h 320"/>
                    <a:gd name="T6" fmla="*/ 20 w 88"/>
                    <a:gd name="T7" fmla="*/ 24 h 320"/>
                    <a:gd name="T8" fmla="*/ 0 w 88"/>
                    <a:gd name="T9" fmla="*/ 144 h 320"/>
                    <a:gd name="T10" fmla="*/ 12 w 88"/>
                    <a:gd name="T11" fmla="*/ 288 h 320"/>
                    <a:gd name="T12" fmla="*/ 44 w 88"/>
                    <a:gd name="T13" fmla="*/ 320 h 320"/>
                    <a:gd name="T14" fmla="*/ 72 w 88"/>
                    <a:gd name="T15" fmla="*/ 264 h 320"/>
                    <a:gd name="T16" fmla="*/ 88 w 88"/>
                    <a:gd name="T17" fmla="*/ 144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320">
                      <a:moveTo>
                        <a:pt x="88" y="144"/>
                      </a:moveTo>
                      <a:lnTo>
                        <a:pt x="72" y="20"/>
                      </a:lnTo>
                      <a:lnTo>
                        <a:pt x="44" y="0"/>
                      </a:lnTo>
                      <a:lnTo>
                        <a:pt x="20" y="24"/>
                      </a:lnTo>
                      <a:lnTo>
                        <a:pt x="0" y="144"/>
                      </a:lnTo>
                      <a:lnTo>
                        <a:pt x="12" y="288"/>
                      </a:lnTo>
                      <a:lnTo>
                        <a:pt x="44" y="320"/>
                      </a:lnTo>
                      <a:lnTo>
                        <a:pt x="72" y="264"/>
                      </a:lnTo>
                      <a:lnTo>
                        <a:pt x="88" y="14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6" name="Freeform 385"/>
                <p:cNvSpPr>
                  <a:spLocks/>
                </p:cNvSpPr>
                <p:nvPr/>
              </p:nvSpPr>
              <p:spPr bwMode="auto">
                <a:xfrm>
                  <a:off x="3709" y="867"/>
                  <a:ext cx="88" cy="316"/>
                </a:xfrm>
                <a:custGeom>
                  <a:avLst/>
                  <a:gdLst>
                    <a:gd name="T0" fmla="*/ 88 w 88"/>
                    <a:gd name="T1" fmla="*/ 160 h 316"/>
                    <a:gd name="T2" fmla="*/ 72 w 88"/>
                    <a:gd name="T3" fmla="*/ 28 h 316"/>
                    <a:gd name="T4" fmla="*/ 44 w 88"/>
                    <a:gd name="T5" fmla="*/ 0 h 316"/>
                    <a:gd name="T6" fmla="*/ 20 w 88"/>
                    <a:gd name="T7" fmla="*/ 44 h 316"/>
                    <a:gd name="T8" fmla="*/ 0 w 88"/>
                    <a:gd name="T9" fmla="*/ 160 h 316"/>
                    <a:gd name="T10" fmla="*/ 16 w 88"/>
                    <a:gd name="T11" fmla="*/ 296 h 316"/>
                    <a:gd name="T12" fmla="*/ 44 w 88"/>
                    <a:gd name="T13" fmla="*/ 316 h 316"/>
                    <a:gd name="T14" fmla="*/ 68 w 88"/>
                    <a:gd name="T15" fmla="*/ 276 h 316"/>
                    <a:gd name="T16" fmla="*/ 88 w 88"/>
                    <a:gd name="T17" fmla="*/ 160 h 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316">
                      <a:moveTo>
                        <a:pt x="88" y="160"/>
                      </a:moveTo>
                      <a:lnTo>
                        <a:pt x="72" y="28"/>
                      </a:lnTo>
                      <a:lnTo>
                        <a:pt x="44" y="0"/>
                      </a:lnTo>
                      <a:lnTo>
                        <a:pt x="20" y="44"/>
                      </a:lnTo>
                      <a:lnTo>
                        <a:pt x="0" y="160"/>
                      </a:lnTo>
                      <a:lnTo>
                        <a:pt x="16" y="296"/>
                      </a:lnTo>
                      <a:lnTo>
                        <a:pt x="44" y="316"/>
                      </a:lnTo>
                      <a:lnTo>
                        <a:pt x="68" y="276"/>
                      </a:lnTo>
                      <a:lnTo>
                        <a:pt x="88" y="1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17" name="Line 386"/>
                <p:cNvSpPr>
                  <a:spLocks noChangeShapeType="1"/>
                </p:cNvSpPr>
                <p:nvPr/>
              </p:nvSpPr>
              <p:spPr bwMode="auto">
                <a:xfrm>
                  <a:off x="3464" y="1027"/>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8" name="Line 387"/>
                <p:cNvSpPr>
                  <a:spLocks noChangeShapeType="1"/>
                </p:cNvSpPr>
                <p:nvPr/>
              </p:nvSpPr>
              <p:spPr bwMode="auto">
                <a:xfrm flipV="1">
                  <a:off x="3753"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19" name="Freeform 388"/>
                <p:cNvSpPr>
                  <a:spLocks/>
                </p:cNvSpPr>
                <p:nvPr/>
              </p:nvSpPr>
              <p:spPr bwMode="auto">
                <a:xfrm>
                  <a:off x="3681" y="951"/>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20" name="Freeform 389"/>
                <p:cNvSpPr>
                  <a:spLocks/>
                </p:cNvSpPr>
                <p:nvPr/>
              </p:nvSpPr>
              <p:spPr bwMode="auto">
                <a:xfrm>
                  <a:off x="3609" y="879"/>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21" name="Freeform 390"/>
                <p:cNvSpPr>
                  <a:spLocks/>
                </p:cNvSpPr>
                <p:nvPr/>
              </p:nvSpPr>
              <p:spPr bwMode="auto">
                <a:xfrm>
                  <a:off x="3536" y="806"/>
                  <a:ext cx="433" cy="437"/>
                </a:xfrm>
                <a:custGeom>
                  <a:avLst/>
                  <a:gdLst>
                    <a:gd name="T0" fmla="*/ 433 w 433"/>
                    <a:gd name="T1" fmla="*/ 221 h 437"/>
                    <a:gd name="T2" fmla="*/ 433 w 433"/>
                    <a:gd name="T3" fmla="*/ 189 h 437"/>
                    <a:gd name="T4" fmla="*/ 429 w 433"/>
                    <a:gd name="T5" fmla="*/ 161 h 437"/>
                    <a:gd name="T6" fmla="*/ 417 w 433"/>
                    <a:gd name="T7" fmla="*/ 137 h 437"/>
                    <a:gd name="T8" fmla="*/ 405 w 433"/>
                    <a:gd name="T9" fmla="*/ 109 h 437"/>
                    <a:gd name="T10" fmla="*/ 389 w 433"/>
                    <a:gd name="T11" fmla="*/ 85 h 437"/>
                    <a:gd name="T12" fmla="*/ 369 w 433"/>
                    <a:gd name="T13" fmla="*/ 65 h 437"/>
                    <a:gd name="T14" fmla="*/ 349 w 433"/>
                    <a:gd name="T15" fmla="*/ 45 h 437"/>
                    <a:gd name="T16" fmla="*/ 325 w 433"/>
                    <a:gd name="T17" fmla="*/ 28 h 437"/>
                    <a:gd name="T18" fmla="*/ 301 w 433"/>
                    <a:gd name="T19" fmla="*/ 16 h 437"/>
                    <a:gd name="T20" fmla="*/ 273 w 433"/>
                    <a:gd name="T21" fmla="*/ 8 h 437"/>
                    <a:gd name="T22" fmla="*/ 245 w 433"/>
                    <a:gd name="T23" fmla="*/ 4 h 437"/>
                    <a:gd name="T24" fmla="*/ 217 w 433"/>
                    <a:gd name="T25" fmla="*/ 0 h 437"/>
                    <a:gd name="T26" fmla="*/ 189 w 433"/>
                    <a:gd name="T27" fmla="*/ 4 h 437"/>
                    <a:gd name="T28" fmla="*/ 161 w 433"/>
                    <a:gd name="T29" fmla="*/ 8 h 437"/>
                    <a:gd name="T30" fmla="*/ 133 w 433"/>
                    <a:gd name="T31" fmla="*/ 16 h 437"/>
                    <a:gd name="T32" fmla="*/ 109 w 433"/>
                    <a:gd name="T33" fmla="*/ 28 h 437"/>
                    <a:gd name="T34" fmla="*/ 85 w 433"/>
                    <a:gd name="T35" fmla="*/ 45 h 437"/>
                    <a:gd name="T36" fmla="*/ 65 w 433"/>
                    <a:gd name="T37" fmla="*/ 65 h 437"/>
                    <a:gd name="T38" fmla="*/ 45 w 433"/>
                    <a:gd name="T39" fmla="*/ 85 h 437"/>
                    <a:gd name="T40" fmla="*/ 28 w 433"/>
                    <a:gd name="T41" fmla="*/ 109 h 437"/>
                    <a:gd name="T42" fmla="*/ 16 w 433"/>
                    <a:gd name="T43" fmla="*/ 137 h 437"/>
                    <a:gd name="T44" fmla="*/ 4 w 433"/>
                    <a:gd name="T45" fmla="*/ 161 h 437"/>
                    <a:gd name="T46" fmla="*/ 0 w 433"/>
                    <a:gd name="T47" fmla="*/ 189 h 437"/>
                    <a:gd name="T48" fmla="*/ 0 w 433"/>
                    <a:gd name="T49" fmla="*/ 249 h 437"/>
                    <a:gd name="T50" fmla="*/ 4 w 433"/>
                    <a:gd name="T51" fmla="*/ 277 h 437"/>
                    <a:gd name="T52" fmla="*/ 16 w 433"/>
                    <a:gd name="T53" fmla="*/ 301 h 437"/>
                    <a:gd name="T54" fmla="*/ 28 w 433"/>
                    <a:gd name="T55" fmla="*/ 329 h 437"/>
                    <a:gd name="T56" fmla="*/ 45 w 433"/>
                    <a:gd name="T57" fmla="*/ 353 h 437"/>
                    <a:gd name="T58" fmla="*/ 65 w 433"/>
                    <a:gd name="T59" fmla="*/ 373 h 437"/>
                    <a:gd name="T60" fmla="*/ 85 w 433"/>
                    <a:gd name="T61" fmla="*/ 393 h 437"/>
                    <a:gd name="T62" fmla="*/ 109 w 433"/>
                    <a:gd name="T63" fmla="*/ 409 h 437"/>
                    <a:gd name="T64" fmla="*/ 133 w 433"/>
                    <a:gd name="T65" fmla="*/ 421 h 437"/>
                    <a:gd name="T66" fmla="*/ 161 w 433"/>
                    <a:gd name="T67" fmla="*/ 429 h 437"/>
                    <a:gd name="T68" fmla="*/ 189 w 433"/>
                    <a:gd name="T69" fmla="*/ 433 h 437"/>
                    <a:gd name="T70" fmla="*/ 217 w 433"/>
                    <a:gd name="T71" fmla="*/ 437 h 437"/>
                    <a:gd name="T72" fmla="*/ 245 w 433"/>
                    <a:gd name="T73" fmla="*/ 433 h 437"/>
                    <a:gd name="T74" fmla="*/ 273 w 433"/>
                    <a:gd name="T75" fmla="*/ 429 h 437"/>
                    <a:gd name="T76" fmla="*/ 301 w 433"/>
                    <a:gd name="T77" fmla="*/ 421 h 437"/>
                    <a:gd name="T78" fmla="*/ 325 w 433"/>
                    <a:gd name="T79" fmla="*/ 409 h 437"/>
                    <a:gd name="T80" fmla="*/ 349 w 433"/>
                    <a:gd name="T81" fmla="*/ 393 h 437"/>
                    <a:gd name="T82" fmla="*/ 369 w 433"/>
                    <a:gd name="T83" fmla="*/ 373 h 437"/>
                    <a:gd name="T84" fmla="*/ 389 w 433"/>
                    <a:gd name="T85" fmla="*/ 353 h 437"/>
                    <a:gd name="T86" fmla="*/ 405 w 433"/>
                    <a:gd name="T87" fmla="*/ 329 h 437"/>
                    <a:gd name="T88" fmla="*/ 417 w 433"/>
                    <a:gd name="T89" fmla="*/ 301 h 437"/>
                    <a:gd name="T90" fmla="*/ 429 w 433"/>
                    <a:gd name="T91" fmla="*/ 277 h 437"/>
                    <a:gd name="T92" fmla="*/ 433 w 433"/>
                    <a:gd name="T93" fmla="*/ 249 h 437"/>
                    <a:gd name="T94" fmla="*/ 433 w 433"/>
                    <a:gd name="T95" fmla="*/ 221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3" h="437">
                      <a:moveTo>
                        <a:pt x="433" y="221"/>
                      </a:moveTo>
                      <a:lnTo>
                        <a:pt x="433" y="189"/>
                      </a:lnTo>
                      <a:lnTo>
                        <a:pt x="429" y="161"/>
                      </a:lnTo>
                      <a:lnTo>
                        <a:pt x="417" y="137"/>
                      </a:lnTo>
                      <a:lnTo>
                        <a:pt x="405" y="109"/>
                      </a:lnTo>
                      <a:lnTo>
                        <a:pt x="389" y="85"/>
                      </a:lnTo>
                      <a:lnTo>
                        <a:pt x="369" y="65"/>
                      </a:lnTo>
                      <a:lnTo>
                        <a:pt x="349" y="45"/>
                      </a:lnTo>
                      <a:lnTo>
                        <a:pt x="325" y="28"/>
                      </a:lnTo>
                      <a:lnTo>
                        <a:pt x="301" y="16"/>
                      </a:lnTo>
                      <a:lnTo>
                        <a:pt x="273" y="8"/>
                      </a:lnTo>
                      <a:lnTo>
                        <a:pt x="245" y="4"/>
                      </a:lnTo>
                      <a:lnTo>
                        <a:pt x="217" y="0"/>
                      </a:lnTo>
                      <a:lnTo>
                        <a:pt x="189" y="4"/>
                      </a:lnTo>
                      <a:lnTo>
                        <a:pt x="161" y="8"/>
                      </a:lnTo>
                      <a:lnTo>
                        <a:pt x="133" y="16"/>
                      </a:lnTo>
                      <a:lnTo>
                        <a:pt x="109" y="28"/>
                      </a:lnTo>
                      <a:lnTo>
                        <a:pt x="85" y="45"/>
                      </a:lnTo>
                      <a:lnTo>
                        <a:pt x="65" y="65"/>
                      </a:lnTo>
                      <a:lnTo>
                        <a:pt x="45" y="85"/>
                      </a:lnTo>
                      <a:lnTo>
                        <a:pt x="28" y="109"/>
                      </a:lnTo>
                      <a:lnTo>
                        <a:pt x="16" y="137"/>
                      </a:lnTo>
                      <a:lnTo>
                        <a:pt x="4" y="161"/>
                      </a:lnTo>
                      <a:lnTo>
                        <a:pt x="0" y="189"/>
                      </a:lnTo>
                      <a:lnTo>
                        <a:pt x="0" y="249"/>
                      </a:lnTo>
                      <a:lnTo>
                        <a:pt x="4" y="277"/>
                      </a:lnTo>
                      <a:lnTo>
                        <a:pt x="16" y="301"/>
                      </a:lnTo>
                      <a:lnTo>
                        <a:pt x="28" y="329"/>
                      </a:lnTo>
                      <a:lnTo>
                        <a:pt x="45" y="353"/>
                      </a:lnTo>
                      <a:lnTo>
                        <a:pt x="65" y="373"/>
                      </a:lnTo>
                      <a:lnTo>
                        <a:pt x="85" y="393"/>
                      </a:lnTo>
                      <a:lnTo>
                        <a:pt x="109" y="409"/>
                      </a:lnTo>
                      <a:lnTo>
                        <a:pt x="133" y="421"/>
                      </a:lnTo>
                      <a:lnTo>
                        <a:pt x="161" y="429"/>
                      </a:lnTo>
                      <a:lnTo>
                        <a:pt x="189" y="433"/>
                      </a:lnTo>
                      <a:lnTo>
                        <a:pt x="217" y="437"/>
                      </a:lnTo>
                      <a:lnTo>
                        <a:pt x="245" y="433"/>
                      </a:lnTo>
                      <a:lnTo>
                        <a:pt x="273" y="429"/>
                      </a:lnTo>
                      <a:lnTo>
                        <a:pt x="301" y="421"/>
                      </a:lnTo>
                      <a:lnTo>
                        <a:pt x="325" y="409"/>
                      </a:lnTo>
                      <a:lnTo>
                        <a:pt x="349" y="393"/>
                      </a:lnTo>
                      <a:lnTo>
                        <a:pt x="369" y="373"/>
                      </a:lnTo>
                      <a:lnTo>
                        <a:pt x="389" y="353"/>
                      </a:lnTo>
                      <a:lnTo>
                        <a:pt x="405" y="329"/>
                      </a:lnTo>
                      <a:lnTo>
                        <a:pt x="417" y="301"/>
                      </a:lnTo>
                      <a:lnTo>
                        <a:pt x="429" y="277"/>
                      </a:lnTo>
                      <a:lnTo>
                        <a:pt x="433" y="249"/>
                      </a:lnTo>
                      <a:lnTo>
                        <a:pt x="433" y="22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22" name="Freeform 391"/>
                <p:cNvSpPr>
                  <a:spLocks/>
                </p:cNvSpPr>
                <p:nvPr/>
              </p:nvSpPr>
              <p:spPr bwMode="auto">
                <a:xfrm>
                  <a:off x="3464" y="734"/>
                  <a:ext cx="581" cy="581"/>
                </a:xfrm>
                <a:custGeom>
                  <a:avLst/>
                  <a:gdLst>
                    <a:gd name="T0" fmla="*/ 581 w 581"/>
                    <a:gd name="T1" fmla="*/ 293 h 581"/>
                    <a:gd name="T2" fmla="*/ 577 w 581"/>
                    <a:gd name="T3" fmla="*/ 253 h 581"/>
                    <a:gd name="T4" fmla="*/ 569 w 581"/>
                    <a:gd name="T5" fmla="*/ 217 h 581"/>
                    <a:gd name="T6" fmla="*/ 557 w 581"/>
                    <a:gd name="T7" fmla="*/ 181 h 581"/>
                    <a:gd name="T8" fmla="*/ 541 w 581"/>
                    <a:gd name="T9" fmla="*/ 145 h 581"/>
                    <a:gd name="T10" fmla="*/ 521 w 581"/>
                    <a:gd name="T11" fmla="*/ 113 h 581"/>
                    <a:gd name="T12" fmla="*/ 493 w 581"/>
                    <a:gd name="T13" fmla="*/ 84 h 581"/>
                    <a:gd name="T14" fmla="*/ 465 w 581"/>
                    <a:gd name="T15" fmla="*/ 60 h 581"/>
                    <a:gd name="T16" fmla="*/ 433 w 581"/>
                    <a:gd name="T17" fmla="*/ 40 h 581"/>
                    <a:gd name="T18" fmla="*/ 401 w 581"/>
                    <a:gd name="T19" fmla="*/ 24 h 581"/>
                    <a:gd name="T20" fmla="*/ 365 w 581"/>
                    <a:gd name="T21" fmla="*/ 8 h 581"/>
                    <a:gd name="T22" fmla="*/ 325 w 581"/>
                    <a:gd name="T23" fmla="*/ 4 h 581"/>
                    <a:gd name="T24" fmla="*/ 289 w 581"/>
                    <a:gd name="T25" fmla="*/ 0 h 581"/>
                    <a:gd name="T26" fmla="*/ 253 w 581"/>
                    <a:gd name="T27" fmla="*/ 4 h 581"/>
                    <a:gd name="T28" fmla="*/ 213 w 581"/>
                    <a:gd name="T29" fmla="*/ 8 h 581"/>
                    <a:gd name="T30" fmla="*/ 177 w 581"/>
                    <a:gd name="T31" fmla="*/ 24 h 581"/>
                    <a:gd name="T32" fmla="*/ 145 w 581"/>
                    <a:gd name="T33" fmla="*/ 40 h 581"/>
                    <a:gd name="T34" fmla="*/ 113 w 581"/>
                    <a:gd name="T35" fmla="*/ 60 h 581"/>
                    <a:gd name="T36" fmla="*/ 84 w 581"/>
                    <a:gd name="T37" fmla="*/ 84 h 581"/>
                    <a:gd name="T38" fmla="*/ 56 w 581"/>
                    <a:gd name="T39" fmla="*/ 113 h 581"/>
                    <a:gd name="T40" fmla="*/ 36 w 581"/>
                    <a:gd name="T41" fmla="*/ 145 h 581"/>
                    <a:gd name="T42" fmla="*/ 20 w 581"/>
                    <a:gd name="T43" fmla="*/ 181 h 581"/>
                    <a:gd name="T44" fmla="*/ 8 w 581"/>
                    <a:gd name="T45" fmla="*/ 217 h 581"/>
                    <a:gd name="T46" fmla="*/ 0 w 581"/>
                    <a:gd name="T47" fmla="*/ 253 h 581"/>
                    <a:gd name="T48" fmla="*/ 0 w 581"/>
                    <a:gd name="T49" fmla="*/ 329 h 581"/>
                    <a:gd name="T50" fmla="*/ 8 w 581"/>
                    <a:gd name="T51" fmla="*/ 365 h 581"/>
                    <a:gd name="T52" fmla="*/ 20 w 581"/>
                    <a:gd name="T53" fmla="*/ 401 h 581"/>
                    <a:gd name="T54" fmla="*/ 36 w 581"/>
                    <a:gd name="T55" fmla="*/ 437 h 581"/>
                    <a:gd name="T56" fmla="*/ 56 w 581"/>
                    <a:gd name="T57" fmla="*/ 469 h 581"/>
                    <a:gd name="T58" fmla="*/ 84 w 581"/>
                    <a:gd name="T59" fmla="*/ 497 h 581"/>
                    <a:gd name="T60" fmla="*/ 113 w 581"/>
                    <a:gd name="T61" fmla="*/ 521 h 581"/>
                    <a:gd name="T62" fmla="*/ 145 w 581"/>
                    <a:gd name="T63" fmla="*/ 541 h 581"/>
                    <a:gd name="T64" fmla="*/ 177 w 581"/>
                    <a:gd name="T65" fmla="*/ 557 h 581"/>
                    <a:gd name="T66" fmla="*/ 213 w 581"/>
                    <a:gd name="T67" fmla="*/ 573 h 581"/>
                    <a:gd name="T68" fmla="*/ 253 w 581"/>
                    <a:gd name="T69" fmla="*/ 577 h 581"/>
                    <a:gd name="T70" fmla="*/ 289 w 581"/>
                    <a:gd name="T71" fmla="*/ 581 h 581"/>
                    <a:gd name="T72" fmla="*/ 325 w 581"/>
                    <a:gd name="T73" fmla="*/ 577 h 581"/>
                    <a:gd name="T74" fmla="*/ 365 w 581"/>
                    <a:gd name="T75" fmla="*/ 573 h 581"/>
                    <a:gd name="T76" fmla="*/ 401 w 581"/>
                    <a:gd name="T77" fmla="*/ 557 h 581"/>
                    <a:gd name="T78" fmla="*/ 433 w 581"/>
                    <a:gd name="T79" fmla="*/ 541 h 581"/>
                    <a:gd name="T80" fmla="*/ 465 w 581"/>
                    <a:gd name="T81" fmla="*/ 521 h 581"/>
                    <a:gd name="T82" fmla="*/ 493 w 581"/>
                    <a:gd name="T83" fmla="*/ 497 h 581"/>
                    <a:gd name="T84" fmla="*/ 521 w 581"/>
                    <a:gd name="T85" fmla="*/ 469 h 581"/>
                    <a:gd name="T86" fmla="*/ 541 w 581"/>
                    <a:gd name="T87" fmla="*/ 437 h 581"/>
                    <a:gd name="T88" fmla="*/ 557 w 581"/>
                    <a:gd name="T89" fmla="*/ 401 h 581"/>
                    <a:gd name="T90" fmla="*/ 569 w 581"/>
                    <a:gd name="T91" fmla="*/ 365 h 581"/>
                    <a:gd name="T92" fmla="*/ 577 w 581"/>
                    <a:gd name="T93" fmla="*/ 329 h 581"/>
                    <a:gd name="T94" fmla="*/ 581 w 581"/>
                    <a:gd name="T95" fmla="*/ 293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1">
                      <a:moveTo>
                        <a:pt x="581" y="293"/>
                      </a:moveTo>
                      <a:lnTo>
                        <a:pt x="577" y="253"/>
                      </a:lnTo>
                      <a:lnTo>
                        <a:pt x="569" y="217"/>
                      </a:lnTo>
                      <a:lnTo>
                        <a:pt x="557" y="181"/>
                      </a:lnTo>
                      <a:lnTo>
                        <a:pt x="541" y="145"/>
                      </a:lnTo>
                      <a:lnTo>
                        <a:pt x="521" y="113"/>
                      </a:lnTo>
                      <a:lnTo>
                        <a:pt x="493" y="84"/>
                      </a:lnTo>
                      <a:lnTo>
                        <a:pt x="465" y="60"/>
                      </a:lnTo>
                      <a:lnTo>
                        <a:pt x="433" y="40"/>
                      </a:lnTo>
                      <a:lnTo>
                        <a:pt x="401" y="24"/>
                      </a:lnTo>
                      <a:lnTo>
                        <a:pt x="365" y="8"/>
                      </a:lnTo>
                      <a:lnTo>
                        <a:pt x="325" y="4"/>
                      </a:lnTo>
                      <a:lnTo>
                        <a:pt x="289" y="0"/>
                      </a:lnTo>
                      <a:lnTo>
                        <a:pt x="253" y="4"/>
                      </a:lnTo>
                      <a:lnTo>
                        <a:pt x="213" y="8"/>
                      </a:lnTo>
                      <a:lnTo>
                        <a:pt x="177" y="24"/>
                      </a:lnTo>
                      <a:lnTo>
                        <a:pt x="145" y="40"/>
                      </a:lnTo>
                      <a:lnTo>
                        <a:pt x="113" y="60"/>
                      </a:lnTo>
                      <a:lnTo>
                        <a:pt x="84" y="84"/>
                      </a:lnTo>
                      <a:lnTo>
                        <a:pt x="56" y="113"/>
                      </a:lnTo>
                      <a:lnTo>
                        <a:pt x="36" y="145"/>
                      </a:lnTo>
                      <a:lnTo>
                        <a:pt x="20" y="181"/>
                      </a:lnTo>
                      <a:lnTo>
                        <a:pt x="8" y="217"/>
                      </a:lnTo>
                      <a:lnTo>
                        <a:pt x="0" y="253"/>
                      </a:lnTo>
                      <a:lnTo>
                        <a:pt x="0" y="329"/>
                      </a:lnTo>
                      <a:lnTo>
                        <a:pt x="8" y="365"/>
                      </a:lnTo>
                      <a:lnTo>
                        <a:pt x="20" y="401"/>
                      </a:lnTo>
                      <a:lnTo>
                        <a:pt x="36" y="437"/>
                      </a:lnTo>
                      <a:lnTo>
                        <a:pt x="56" y="469"/>
                      </a:lnTo>
                      <a:lnTo>
                        <a:pt x="84" y="497"/>
                      </a:lnTo>
                      <a:lnTo>
                        <a:pt x="113" y="521"/>
                      </a:lnTo>
                      <a:lnTo>
                        <a:pt x="145" y="541"/>
                      </a:lnTo>
                      <a:lnTo>
                        <a:pt x="177" y="557"/>
                      </a:lnTo>
                      <a:lnTo>
                        <a:pt x="213" y="573"/>
                      </a:lnTo>
                      <a:lnTo>
                        <a:pt x="253" y="577"/>
                      </a:lnTo>
                      <a:lnTo>
                        <a:pt x="289" y="581"/>
                      </a:lnTo>
                      <a:lnTo>
                        <a:pt x="325" y="577"/>
                      </a:lnTo>
                      <a:lnTo>
                        <a:pt x="365" y="573"/>
                      </a:lnTo>
                      <a:lnTo>
                        <a:pt x="401" y="557"/>
                      </a:lnTo>
                      <a:lnTo>
                        <a:pt x="433" y="541"/>
                      </a:lnTo>
                      <a:lnTo>
                        <a:pt x="465" y="521"/>
                      </a:lnTo>
                      <a:lnTo>
                        <a:pt x="493" y="497"/>
                      </a:lnTo>
                      <a:lnTo>
                        <a:pt x="521" y="469"/>
                      </a:lnTo>
                      <a:lnTo>
                        <a:pt x="541" y="437"/>
                      </a:lnTo>
                      <a:lnTo>
                        <a:pt x="557" y="401"/>
                      </a:lnTo>
                      <a:lnTo>
                        <a:pt x="569" y="365"/>
                      </a:lnTo>
                      <a:lnTo>
                        <a:pt x="577" y="329"/>
                      </a:lnTo>
                      <a:lnTo>
                        <a:pt x="581" y="29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513" name="Group 392"/>
              <p:cNvGrpSpPr>
                <a:grpSpLocks/>
              </p:cNvGrpSpPr>
              <p:nvPr/>
            </p:nvGrpSpPr>
            <p:grpSpPr bwMode="auto">
              <a:xfrm>
                <a:off x="4104" y="1761"/>
                <a:ext cx="665" cy="699"/>
                <a:chOff x="3411" y="1660"/>
                <a:chExt cx="665" cy="699"/>
              </a:xfrm>
            </p:grpSpPr>
            <p:sp>
              <p:nvSpPr>
                <p:cNvPr id="16555" name="Rectangle 393"/>
                <p:cNvSpPr>
                  <a:spLocks noChangeArrowheads="1"/>
                </p:cNvSpPr>
                <p:nvPr/>
              </p:nvSpPr>
              <p:spPr bwMode="auto">
                <a:xfrm>
                  <a:off x="3464" y="1692"/>
                  <a:ext cx="581" cy="5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556" name="Rectangle 394"/>
                <p:cNvSpPr>
                  <a:spLocks noChangeArrowheads="1"/>
                </p:cNvSpPr>
                <p:nvPr/>
              </p:nvSpPr>
              <p:spPr bwMode="auto">
                <a:xfrm>
                  <a:off x="3464" y="1692"/>
                  <a:ext cx="581" cy="5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557" name="Line 395"/>
                <p:cNvSpPr>
                  <a:spLocks noChangeShapeType="1"/>
                </p:cNvSpPr>
                <p:nvPr/>
              </p:nvSpPr>
              <p:spPr bwMode="auto">
                <a:xfrm>
                  <a:off x="3464" y="169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8" name="Line 396"/>
                <p:cNvSpPr>
                  <a:spLocks noChangeShapeType="1"/>
                </p:cNvSpPr>
                <p:nvPr/>
              </p:nvSpPr>
              <p:spPr bwMode="auto">
                <a:xfrm>
                  <a:off x="3464"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9" name="Line 397"/>
                <p:cNvSpPr>
                  <a:spLocks noChangeShapeType="1"/>
                </p:cNvSpPr>
                <p:nvPr/>
              </p:nvSpPr>
              <p:spPr bwMode="auto">
                <a:xfrm flipV="1">
                  <a:off x="4045"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0" name="Line 398"/>
                <p:cNvSpPr>
                  <a:spLocks noChangeShapeType="1"/>
                </p:cNvSpPr>
                <p:nvPr/>
              </p:nvSpPr>
              <p:spPr bwMode="auto">
                <a:xfrm flipV="1">
                  <a:off x="3464"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1" name="Line 399"/>
                <p:cNvSpPr>
                  <a:spLocks noChangeShapeType="1"/>
                </p:cNvSpPr>
                <p:nvPr/>
              </p:nvSpPr>
              <p:spPr bwMode="auto">
                <a:xfrm>
                  <a:off x="3464"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2" name="Line 400"/>
                <p:cNvSpPr>
                  <a:spLocks noChangeShapeType="1"/>
                </p:cNvSpPr>
                <p:nvPr/>
              </p:nvSpPr>
              <p:spPr bwMode="auto">
                <a:xfrm flipV="1">
                  <a:off x="3464"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3" name="Line 401"/>
                <p:cNvSpPr>
                  <a:spLocks noChangeShapeType="1"/>
                </p:cNvSpPr>
                <p:nvPr/>
              </p:nvSpPr>
              <p:spPr bwMode="auto">
                <a:xfrm flipV="1">
                  <a:off x="3464" y="22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4" name="Line 402"/>
                <p:cNvSpPr>
                  <a:spLocks noChangeShapeType="1"/>
                </p:cNvSpPr>
                <p:nvPr/>
              </p:nvSpPr>
              <p:spPr bwMode="auto">
                <a:xfrm>
                  <a:off x="3464" y="169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5" name="Rectangle 403"/>
                <p:cNvSpPr>
                  <a:spLocks noChangeArrowheads="1"/>
                </p:cNvSpPr>
                <p:nvPr/>
              </p:nvSpPr>
              <p:spPr bwMode="auto">
                <a:xfrm>
                  <a:off x="3447" y="2292"/>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66" name="Line 404"/>
                <p:cNvSpPr>
                  <a:spLocks noChangeShapeType="1"/>
                </p:cNvSpPr>
                <p:nvPr/>
              </p:nvSpPr>
              <p:spPr bwMode="auto">
                <a:xfrm flipV="1">
                  <a:off x="4045" y="22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7" name="Line 405"/>
                <p:cNvSpPr>
                  <a:spLocks noChangeShapeType="1"/>
                </p:cNvSpPr>
                <p:nvPr/>
              </p:nvSpPr>
              <p:spPr bwMode="auto">
                <a:xfrm>
                  <a:off x="4045" y="169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8" name="Rectangle 406"/>
                <p:cNvSpPr>
                  <a:spLocks noChangeArrowheads="1"/>
                </p:cNvSpPr>
                <p:nvPr/>
              </p:nvSpPr>
              <p:spPr bwMode="auto">
                <a:xfrm>
                  <a:off x="4045" y="229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69" name="Line 407"/>
                <p:cNvSpPr>
                  <a:spLocks noChangeShapeType="1"/>
                </p:cNvSpPr>
                <p:nvPr/>
              </p:nvSpPr>
              <p:spPr bwMode="auto">
                <a:xfrm>
                  <a:off x="3464" y="227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0" name="Line 408"/>
                <p:cNvSpPr>
                  <a:spLocks noChangeShapeType="1"/>
                </p:cNvSpPr>
                <p:nvPr/>
              </p:nvSpPr>
              <p:spPr bwMode="auto">
                <a:xfrm flipH="1">
                  <a:off x="4037" y="227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1" name="Rectangle 409"/>
                <p:cNvSpPr>
                  <a:spLocks noChangeArrowheads="1"/>
                </p:cNvSpPr>
                <p:nvPr/>
              </p:nvSpPr>
              <p:spPr bwMode="auto">
                <a:xfrm>
                  <a:off x="3411" y="224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72" name="Line 410"/>
                <p:cNvSpPr>
                  <a:spLocks noChangeShapeType="1"/>
                </p:cNvSpPr>
                <p:nvPr/>
              </p:nvSpPr>
              <p:spPr bwMode="auto">
                <a:xfrm>
                  <a:off x="3464" y="169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3" name="Line 411"/>
                <p:cNvSpPr>
                  <a:spLocks noChangeShapeType="1"/>
                </p:cNvSpPr>
                <p:nvPr/>
              </p:nvSpPr>
              <p:spPr bwMode="auto">
                <a:xfrm flipH="1">
                  <a:off x="4037" y="169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4" name="Rectangle 412"/>
                <p:cNvSpPr>
                  <a:spLocks noChangeArrowheads="1"/>
                </p:cNvSpPr>
                <p:nvPr/>
              </p:nvSpPr>
              <p:spPr bwMode="auto">
                <a:xfrm>
                  <a:off x="3428" y="1660"/>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75" name="Line 413"/>
                <p:cNvSpPr>
                  <a:spLocks noChangeShapeType="1"/>
                </p:cNvSpPr>
                <p:nvPr/>
              </p:nvSpPr>
              <p:spPr bwMode="auto">
                <a:xfrm>
                  <a:off x="3464" y="169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6" name="Line 414"/>
                <p:cNvSpPr>
                  <a:spLocks noChangeShapeType="1"/>
                </p:cNvSpPr>
                <p:nvPr/>
              </p:nvSpPr>
              <p:spPr bwMode="auto">
                <a:xfrm>
                  <a:off x="3464"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7" name="Line 415"/>
                <p:cNvSpPr>
                  <a:spLocks noChangeShapeType="1"/>
                </p:cNvSpPr>
                <p:nvPr/>
              </p:nvSpPr>
              <p:spPr bwMode="auto">
                <a:xfrm flipV="1">
                  <a:off x="4045"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8" name="Line 416"/>
                <p:cNvSpPr>
                  <a:spLocks noChangeShapeType="1"/>
                </p:cNvSpPr>
                <p:nvPr/>
              </p:nvSpPr>
              <p:spPr bwMode="auto">
                <a:xfrm flipV="1">
                  <a:off x="3464"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9" name="Freeform 417"/>
                <p:cNvSpPr>
                  <a:spLocks/>
                </p:cNvSpPr>
                <p:nvPr/>
              </p:nvSpPr>
              <p:spPr bwMode="auto">
                <a:xfrm>
                  <a:off x="3653" y="1876"/>
                  <a:ext cx="204" cy="212"/>
                </a:xfrm>
                <a:custGeom>
                  <a:avLst/>
                  <a:gdLst>
                    <a:gd name="T0" fmla="*/ 204 w 204"/>
                    <a:gd name="T1" fmla="*/ 108 h 212"/>
                    <a:gd name="T2" fmla="*/ 168 w 204"/>
                    <a:gd name="T3" fmla="*/ 40 h 212"/>
                    <a:gd name="T4" fmla="*/ 100 w 204"/>
                    <a:gd name="T5" fmla="*/ 0 h 212"/>
                    <a:gd name="T6" fmla="*/ 0 w 204"/>
                    <a:gd name="T7" fmla="*/ 8 h 212"/>
                    <a:gd name="T8" fmla="*/ 8 w 204"/>
                    <a:gd name="T9" fmla="*/ 108 h 212"/>
                    <a:gd name="T10" fmla="*/ 52 w 204"/>
                    <a:gd name="T11" fmla="*/ 156 h 212"/>
                    <a:gd name="T12" fmla="*/ 100 w 204"/>
                    <a:gd name="T13" fmla="*/ 204 h 212"/>
                    <a:gd name="T14" fmla="*/ 204 w 204"/>
                    <a:gd name="T15" fmla="*/ 212 h 212"/>
                    <a:gd name="T16" fmla="*/ 204 w 204"/>
                    <a:gd name="T17" fmla="*/ 108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212">
                      <a:moveTo>
                        <a:pt x="204" y="108"/>
                      </a:moveTo>
                      <a:lnTo>
                        <a:pt x="168" y="40"/>
                      </a:lnTo>
                      <a:lnTo>
                        <a:pt x="100" y="0"/>
                      </a:lnTo>
                      <a:lnTo>
                        <a:pt x="0" y="8"/>
                      </a:lnTo>
                      <a:lnTo>
                        <a:pt x="8" y="108"/>
                      </a:lnTo>
                      <a:lnTo>
                        <a:pt x="52" y="156"/>
                      </a:lnTo>
                      <a:lnTo>
                        <a:pt x="100" y="204"/>
                      </a:lnTo>
                      <a:lnTo>
                        <a:pt x="204" y="212"/>
                      </a:lnTo>
                      <a:lnTo>
                        <a:pt x="204" y="1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0" name="Freeform 418"/>
                <p:cNvSpPr>
                  <a:spLocks/>
                </p:cNvSpPr>
                <p:nvPr/>
              </p:nvSpPr>
              <p:spPr bwMode="auto">
                <a:xfrm>
                  <a:off x="3661" y="1888"/>
                  <a:ext cx="192" cy="192"/>
                </a:xfrm>
                <a:custGeom>
                  <a:avLst/>
                  <a:gdLst>
                    <a:gd name="T0" fmla="*/ 184 w 192"/>
                    <a:gd name="T1" fmla="*/ 96 h 192"/>
                    <a:gd name="T2" fmla="*/ 152 w 192"/>
                    <a:gd name="T3" fmla="*/ 32 h 192"/>
                    <a:gd name="T4" fmla="*/ 92 w 192"/>
                    <a:gd name="T5" fmla="*/ 0 h 192"/>
                    <a:gd name="T6" fmla="*/ 0 w 192"/>
                    <a:gd name="T7" fmla="*/ 4 h 192"/>
                    <a:gd name="T8" fmla="*/ 8 w 192"/>
                    <a:gd name="T9" fmla="*/ 96 h 192"/>
                    <a:gd name="T10" fmla="*/ 48 w 192"/>
                    <a:gd name="T11" fmla="*/ 140 h 192"/>
                    <a:gd name="T12" fmla="*/ 92 w 192"/>
                    <a:gd name="T13" fmla="*/ 180 h 192"/>
                    <a:gd name="T14" fmla="*/ 192 w 192"/>
                    <a:gd name="T15" fmla="*/ 192 h 192"/>
                    <a:gd name="T16" fmla="*/ 184 w 192"/>
                    <a:gd name="T17" fmla="*/ 96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 h="192">
                      <a:moveTo>
                        <a:pt x="184" y="96"/>
                      </a:moveTo>
                      <a:lnTo>
                        <a:pt x="152" y="32"/>
                      </a:lnTo>
                      <a:lnTo>
                        <a:pt x="92" y="0"/>
                      </a:lnTo>
                      <a:lnTo>
                        <a:pt x="0" y="4"/>
                      </a:lnTo>
                      <a:lnTo>
                        <a:pt x="8" y="96"/>
                      </a:lnTo>
                      <a:lnTo>
                        <a:pt x="48" y="140"/>
                      </a:lnTo>
                      <a:lnTo>
                        <a:pt x="92" y="180"/>
                      </a:lnTo>
                      <a:lnTo>
                        <a:pt x="192" y="192"/>
                      </a:lnTo>
                      <a:lnTo>
                        <a:pt x="184" y="9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1" name="Freeform 419"/>
                <p:cNvSpPr>
                  <a:spLocks/>
                </p:cNvSpPr>
                <p:nvPr/>
              </p:nvSpPr>
              <p:spPr bwMode="auto">
                <a:xfrm>
                  <a:off x="3649" y="1868"/>
                  <a:ext cx="216" cy="228"/>
                </a:xfrm>
                <a:custGeom>
                  <a:avLst/>
                  <a:gdLst>
                    <a:gd name="T0" fmla="*/ 216 w 216"/>
                    <a:gd name="T1" fmla="*/ 116 h 228"/>
                    <a:gd name="T2" fmla="*/ 180 w 216"/>
                    <a:gd name="T3" fmla="*/ 40 h 228"/>
                    <a:gd name="T4" fmla="*/ 104 w 216"/>
                    <a:gd name="T5" fmla="*/ 0 h 228"/>
                    <a:gd name="T6" fmla="*/ 0 w 216"/>
                    <a:gd name="T7" fmla="*/ 8 h 228"/>
                    <a:gd name="T8" fmla="*/ 0 w 216"/>
                    <a:gd name="T9" fmla="*/ 116 h 228"/>
                    <a:gd name="T10" fmla="*/ 44 w 216"/>
                    <a:gd name="T11" fmla="*/ 172 h 228"/>
                    <a:gd name="T12" fmla="*/ 104 w 216"/>
                    <a:gd name="T13" fmla="*/ 220 h 228"/>
                    <a:gd name="T14" fmla="*/ 216 w 216"/>
                    <a:gd name="T15" fmla="*/ 228 h 228"/>
                    <a:gd name="T16" fmla="*/ 216 w 216"/>
                    <a:gd name="T17" fmla="*/ 116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 h="228">
                      <a:moveTo>
                        <a:pt x="216" y="116"/>
                      </a:moveTo>
                      <a:lnTo>
                        <a:pt x="180" y="40"/>
                      </a:lnTo>
                      <a:lnTo>
                        <a:pt x="104" y="0"/>
                      </a:lnTo>
                      <a:lnTo>
                        <a:pt x="0" y="8"/>
                      </a:lnTo>
                      <a:lnTo>
                        <a:pt x="0" y="116"/>
                      </a:lnTo>
                      <a:lnTo>
                        <a:pt x="44" y="172"/>
                      </a:lnTo>
                      <a:lnTo>
                        <a:pt x="104" y="220"/>
                      </a:lnTo>
                      <a:lnTo>
                        <a:pt x="216" y="228"/>
                      </a:lnTo>
                      <a:lnTo>
                        <a:pt x="216" y="116"/>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2" name="Freeform 420"/>
                <p:cNvSpPr>
                  <a:spLocks/>
                </p:cNvSpPr>
                <p:nvPr/>
              </p:nvSpPr>
              <p:spPr bwMode="auto">
                <a:xfrm>
                  <a:off x="3641" y="1872"/>
                  <a:ext cx="224" cy="220"/>
                </a:xfrm>
                <a:custGeom>
                  <a:avLst/>
                  <a:gdLst>
                    <a:gd name="T0" fmla="*/ 224 w 224"/>
                    <a:gd name="T1" fmla="*/ 112 h 220"/>
                    <a:gd name="T2" fmla="*/ 180 w 224"/>
                    <a:gd name="T3" fmla="*/ 44 h 220"/>
                    <a:gd name="T4" fmla="*/ 112 w 224"/>
                    <a:gd name="T5" fmla="*/ 0 h 220"/>
                    <a:gd name="T6" fmla="*/ 8 w 224"/>
                    <a:gd name="T7" fmla="*/ 8 h 220"/>
                    <a:gd name="T8" fmla="*/ 0 w 224"/>
                    <a:gd name="T9" fmla="*/ 112 h 220"/>
                    <a:gd name="T10" fmla="*/ 48 w 224"/>
                    <a:gd name="T11" fmla="*/ 172 h 220"/>
                    <a:gd name="T12" fmla="*/ 112 w 224"/>
                    <a:gd name="T13" fmla="*/ 220 h 220"/>
                    <a:gd name="T14" fmla="*/ 216 w 224"/>
                    <a:gd name="T15" fmla="*/ 212 h 220"/>
                    <a:gd name="T16" fmla="*/ 224 w 224"/>
                    <a:gd name="T17" fmla="*/ 112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20">
                      <a:moveTo>
                        <a:pt x="224" y="112"/>
                      </a:moveTo>
                      <a:lnTo>
                        <a:pt x="180" y="44"/>
                      </a:lnTo>
                      <a:lnTo>
                        <a:pt x="112" y="0"/>
                      </a:lnTo>
                      <a:lnTo>
                        <a:pt x="8" y="8"/>
                      </a:lnTo>
                      <a:lnTo>
                        <a:pt x="0" y="112"/>
                      </a:lnTo>
                      <a:lnTo>
                        <a:pt x="48" y="172"/>
                      </a:lnTo>
                      <a:lnTo>
                        <a:pt x="112" y="220"/>
                      </a:lnTo>
                      <a:lnTo>
                        <a:pt x="216" y="212"/>
                      </a:lnTo>
                      <a:lnTo>
                        <a:pt x="224" y="11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3" name="Line 421"/>
                <p:cNvSpPr>
                  <a:spLocks noChangeShapeType="1"/>
                </p:cNvSpPr>
                <p:nvPr/>
              </p:nvSpPr>
              <p:spPr bwMode="auto">
                <a:xfrm>
                  <a:off x="3464" y="198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4" name="Line 422"/>
                <p:cNvSpPr>
                  <a:spLocks noChangeShapeType="1"/>
                </p:cNvSpPr>
                <p:nvPr/>
              </p:nvSpPr>
              <p:spPr bwMode="auto">
                <a:xfrm flipV="1">
                  <a:off x="3753"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5" name="Freeform 423"/>
                <p:cNvSpPr>
                  <a:spLocks/>
                </p:cNvSpPr>
                <p:nvPr/>
              </p:nvSpPr>
              <p:spPr bwMode="auto">
                <a:xfrm>
                  <a:off x="3681" y="1908"/>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6" name="Freeform 424"/>
                <p:cNvSpPr>
                  <a:spLocks/>
                </p:cNvSpPr>
                <p:nvPr/>
              </p:nvSpPr>
              <p:spPr bwMode="auto">
                <a:xfrm>
                  <a:off x="3609" y="1836"/>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7" name="Freeform 425"/>
                <p:cNvSpPr>
                  <a:spLocks/>
                </p:cNvSpPr>
                <p:nvPr/>
              </p:nvSpPr>
              <p:spPr bwMode="auto">
                <a:xfrm>
                  <a:off x="3536" y="1764"/>
                  <a:ext cx="433" cy="436"/>
                </a:xfrm>
                <a:custGeom>
                  <a:avLst/>
                  <a:gdLst>
                    <a:gd name="T0" fmla="*/ 433 w 433"/>
                    <a:gd name="T1" fmla="*/ 220 h 436"/>
                    <a:gd name="T2" fmla="*/ 433 w 433"/>
                    <a:gd name="T3" fmla="*/ 188 h 436"/>
                    <a:gd name="T4" fmla="*/ 429 w 433"/>
                    <a:gd name="T5" fmla="*/ 160 h 436"/>
                    <a:gd name="T6" fmla="*/ 417 w 433"/>
                    <a:gd name="T7" fmla="*/ 136 h 436"/>
                    <a:gd name="T8" fmla="*/ 405 w 433"/>
                    <a:gd name="T9" fmla="*/ 108 h 436"/>
                    <a:gd name="T10" fmla="*/ 389 w 433"/>
                    <a:gd name="T11" fmla="*/ 84 h 436"/>
                    <a:gd name="T12" fmla="*/ 369 w 433"/>
                    <a:gd name="T13" fmla="*/ 64 h 436"/>
                    <a:gd name="T14" fmla="*/ 349 w 433"/>
                    <a:gd name="T15" fmla="*/ 44 h 436"/>
                    <a:gd name="T16" fmla="*/ 325 w 433"/>
                    <a:gd name="T17" fmla="*/ 28 h 436"/>
                    <a:gd name="T18" fmla="*/ 301 w 433"/>
                    <a:gd name="T19" fmla="*/ 16 h 436"/>
                    <a:gd name="T20" fmla="*/ 273 w 433"/>
                    <a:gd name="T21" fmla="*/ 8 h 436"/>
                    <a:gd name="T22" fmla="*/ 245 w 433"/>
                    <a:gd name="T23" fmla="*/ 4 h 436"/>
                    <a:gd name="T24" fmla="*/ 217 w 433"/>
                    <a:gd name="T25" fmla="*/ 0 h 436"/>
                    <a:gd name="T26" fmla="*/ 189 w 433"/>
                    <a:gd name="T27" fmla="*/ 4 h 436"/>
                    <a:gd name="T28" fmla="*/ 161 w 433"/>
                    <a:gd name="T29" fmla="*/ 8 h 436"/>
                    <a:gd name="T30" fmla="*/ 133 w 433"/>
                    <a:gd name="T31" fmla="*/ 16 h 436"/>
                    <a:gd name="T32" fmla="*/ 109 w 433"/>
                    <a:gd name="T33" fmla="*/ 28 h 436"/>
                    <a:gd name="T34" fmla="*/ 85 w 433"/>
                    <a:gd name="T35" fmla="*/ 44 h 436"/>
                    <a:gd name="T36" fmla="*/ 65 w 433"/>
                    <a:gd name="T37" fmla="*/ 64 h 436"/>
                    <a:gd name="T38" fmla="*/ 45 w 433"/>
                    <a:gd name="T39" fmla="*/ 84 h 436"/>
                    <a:gd name="T40" fmla="*/ 28 w 433"/>
                    <a:gd name="T41" fmla="*/ 108 h 436"/>
                    <a:gd name="T42" fmla="*/ 16 w 433"/>
                    <a:gd name="T43" fmla="*/ 136 h 436"/>
                    <a:gd name="T44" fmla="*/ 4 w 433"/>
                    <a:gd name="T45" fmla="*/ 160 h 436"/>
                    <a:gd name="T46" fmla="*/ 0 w 433"/>
                    <a:gd name="T47" fmla="*/ 188 h 436"/>
                    <a:gd name="T48" fmla="*/ 0 w 433"/>
                    <a:gd name="T49" fmla="*/ 248 h 436"/>
                    <a:gd name="T50" fmla="*/ 4 w 433"/>
                    <a:gd name="T51" fmla="*/ 276 h 436"/>
                    <a:gd name="T52" fmla="*/ 16 w 433"/>
                    <a:gd name="T53" fmla="*/ 300 h 436"/>
                    <a:gd name="T54" fmla="*/ 28 w 433"/>
                    <a:gd name="T55" fmla="*/ 328 h 436"/>
                    <a:gd name="T56" fmla="*/ 45 w 433"/>
                    <a:gd name="T57" fmla="*/ 352 h 436"/>
                    <a:gd name="T58" fmla="*/ 65 w 433"/>
                    <a:gd name="T59" fmla="*/ 372 h 436"/>
                    <a:gd name="T60" fmla="*/ 85 w 433"/>
                    <a:gd name="T61" fmla="*/ 392 h 436"/>
                    <a:gd name="T62" fmla="*/ 109 w 433"/>
                    <a:gd name="T63" fmla="*/ 408 h 436"/>
                    <a:gd name="T64" fmla="*/ 133 w 433"/>
                    <a:gd name="T65" fmla="*/ 420 h 436"/>
                    <a:gd name="T66" fmla="*/ 161 w 433"/>
                    <a:gd name="T67" fmla="*/ 428 h 436"/>
                    <a:gd name="T68" fmla="*/ 189 w 433"/>
                    <a:gd name="T69" fmla="*/ 432 h 436"/>
                    <a:gd name="T70" fmla="*/ 217 w 433"/>
                    <a:gd name="T71" fmla="*/ 436 h 436"/>
                    <a:gd name="T72" fmla="*/ 245 w 433"/>
                    <a:gd name="T73" fmla="*/ 432 h 436"/>
                    <a:gd name="T74" fmla="*/ 273 w 433"/>
                    <a:gd name="T75" fmla="*/ 428 h 436"/>
                    <a:gd name="T76" fmla="*/ 301 w 433"/>
                    <a:gd name="T77" fmla="*/ 420 h 436"/>
                    <a:gd name="T78" fmla="*/ 325 w 433"/>
                    <a:gd name="T79" fmla="*/ 408 h 436"/>
                    <a:gd name="T80" fmla="*/ 349 w 433"/>
                    <a:gd name="T81" fmla="*/ 392 h 436"/>
                    <a:gd name="T82" fmla="*/ 369 w 433"/>
                    <a:gd name="T83" fmla="*/ 372 h 436"/>
                    <a:gd name="T84" fmla="*/ 389 w 433"/>
                    <a:gd name="T85" fmla="*/ 352 h 436"/>
                    <a:gd name="T86" fmla="*/ 405 w 433"/>
                    <a:gd name="T87" fmla="*/ 328 h 436"/>
                    <a:gd name="T88" fmla="*/ 417 w 433"/>
                    <a:gd name="T89" fmla="*/ 300 h 436"/>
                    <a:gd name="T90" fmla="*/ 429 w 433"/>
                    <a:gd name="T91" fmla="*/ 276 h 436"/>
                    <a:gd name="T92" fmla="*/ 433 w 433"/>
                    <a:gd name="T93" fmla="*/ 248 h 436"/>
                    <a:gd name="T94" fmla="*/ 433 w 433"/>
                    <a:gd name="T95" fmla="*/ 220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3" h="436">
                      <a:moveTo>
                        <a:pt x="433" y="220"/>
                      </a:moveTo>
                      <a:lnTo>
                        <a:pt x="433" y="188"/>
                      </a:lnTo>
                      <a:lnTo>
                        <a:pt x="429" y="160"/>
                      </a:lnTo>
                      <a:lnTo>
                        <a:pt x="417" y="136"/>
                      </a:lnTo>
                      <a:lnTo>
                        <a:pt x="405" y="108"/>
                      </a:lnTo>
                      <a:lnTo>
                        <a:pt x="389" y="84"/>
                      </a:lnTo>
                      <a:lnTo>
                        <a:pt x="369" y="64"/>
                      </a:lnTo>
                      <a:lnTo>
                        <a:pt x="349" y="44"/>
                      </a:lnTo>
                      <a:lnTo>
                        <a:pt x="325" y="28"/>
                      </a:lnTo>
                      <a:lnTo>
                        <a:pt x="301" y="16"/>
                      </a:lnTo>
                      <a:lnTo>
                        <a:pt x="273" y="8"/>
                      </a:lnTo>
                      <a:lnTo>
                        <a:pt x="245" y="4"/>
                      </a:lnTo>
                      <a:lnTo>
                        <a:pt x="217" y="0"/>
                      </a:lnTo>
                      <a:lnTo>
                        <a:pt x="189" y="4"/>
                      </a:lnTo>
                      <a:lnTo>
                        <a:pt x="161" y="8"/>
                      </a:lnTo>
                      <a:lnTo>
                        <a:pt x="133" y="16"/>
                      </a:lnTo>
                      <a:lnTo>
                        <a:pt x="109" y="28"/>
                      </a:lnTo>
                      <a:lnTo>
                        <a:pt x="85" y="44"/>
                      </a:lnTo>
                      <a:lnTo>
                        <a:pt x="65" y="64"/>
                      </a:lnTo>
                      <a:lnTo>
                        <a:pt x="45" y="84"/>
                      </a:lnTo>
                      <a:lnTo>
                        <a:pt x="28" y="108"/>
                      </a:lnTo>
                      <a:lnTo>
                        <a:pt x="16" y="136"/>
                      </a:lnTo>
                      <a:lnTo>
                        <a:pt x="4" y="160"/>
                      </a:lnTo>
                      <a:lnTo>
                        <a:pt x="0" y="188"/>
                      </a:lnTo>
                      <a:lnTo>
                        <a:pt x="0" y="248"/>
                      </a:lnTo>
                      <a:lnTo>
                        <a:pt x="4" y="276"/>
                      </a:lnTo>
                      <a:lnTo>
                        <a:pt x="16" y="300"/>
                      </a:lnTo>
                      <a:lnTo>
                        <a:pt x="28" y="328"/>
                      </a:lnTo>
                      <a:lnTo>
                        <a:pt x="45" y="352"/>
                      </a:lnTo>
                      <a:lnTo>
                        <a:pt x="65" y="372"/>
                      </a:lnTo>
                      <a:lnTo>
                        <a:pt x="85" y="392"/>
                      </a:lnTo>
                      <a:lnTo>
                        <a:pt x="109" y="408"/>
                      </a:lnTo>
                      <a:lnTo>
                        <a:pt x="133" y="420"/>
                      </a:lnTo>
                      <a:lnTo>
                        <a:pt x="161" y="428"/>
                      </a:lnTo>
                      <a:lnTo>
                        <a:pt x="189" y="432"/>
                      </a:lnTo>
                      <a:lnTo>
                        <a:pt x="217" y="436"/>
                      </a:lnTo>
                      <a:lnTo>
                        <a:pt x="245" y="432"/>
                      </a:lnTo>
                      <a:lnTo>
                        <a:pt x="273" y="428"/>
                      </a:lnTo>
                      <a:lnTo>
                        <a:pt x="301" y="420"/>
                      </a:lnTo>
                      <a:lnTo>
                        <a:pt x="325" y="408"/>
                      </a:lnTo>
                      <a:lnTo>
                        <a:pt x="349" y="392"/>
                      </a:lnTo>
                      <a:lnTo>
                        <a:pt x="369" y="372"/>
                      </a:lnTo>
                      <a:lnTo>
                        <a:pt x="389" y="352"/>
                      </a:lnTo>
                      <a:lnTo>
                        <a:pt x="405" y="328"/>
                      </a:lnTo>
                      <a:lnTo>
                        <a:pt x="417" y="300"/>
                      </a:lnTo>
                      <a:lnTo>
                        <a:pt x="429" y="276"/>
                      </a:lnTo>
                      <a:lnTo>
                        <a:pt x="433" y="248"/>
                      </a:lnTo>
                      <a:lnTo>
                        <a:pt x="433" y="22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88" name="Freeform 426"/>
                <p:cNvSpPr>
                  <a:spLocks/>
                </p:cNvSpPr>
                <p:nvPr/>
              </p:nvSpPr>
              <p:spPr bwMode="auto">
                <a:xfrm>
                  <a:off x="3464" y="1692"/>
                  <a:ext cx="581" cy="580"/>
                </a:xfrm>
                <a:custGeom>
                  <a:avLst/>
                  <a:gdLst>
                    <a:gd name="T0" fmla="*/ 581 w 581"/>
                    <a:gd name="T1" fmla="*/ 292 h 580"/>
                    <a:gd name="T2" fmla="*/ 577 w 581"/>
                    <a:gd name="T3" fmla="*/ 252 h 580"/>
                    <a:gd name="T4" fmla="*/ 569 w 581"/>
                    <a:gd name="T5" fmla="*/ 216 h 580"/>
                    <a:gd name="T6" fmla="*/ 557 w 581"/>
                    <a:gd name="T7" fmla="*/ 180 h 580"/>
                    <a:gd name="T8" fmla="*/ 541 w 581"/>
                    <a:gd name="T9" fmla="*/ 144 h 580"/>
                    <a:gd name="T10" fmla="*/ 521 w 581"/>
                    <a:gd name="T11" fmla="*/ 112 h 580"/>
                    <a:gd name="T12" fmla="*/ 493 w 581"/>
                    <a:gd name="T13" fmla="*/ 84 h 580"/>
                    <a:gd name="T14" fmla="*/ 465 w 581"/>
                    <a:gd name="T15" fmla="*/ 60 h 580"/>
                    <a:gd name="T16" fmla="*/ 433 w 581"/>
                    <a:gd name="T17" fmla="*/ 40 h 580"/>
                    <a:gd name="T18" fmla="*/ 401 w 581"/>
                    <a:gd name="T19" fmla="*/ 24 h 580"/>
                    <a:gd name="T20" fmla="*/ 365 w 581"/>
                    <a:gd name="T21" fmla="*/ 8 h 580"/>
                    <a:gd name="T22" fmla="*/ 325 w 581"/>
                    <a:gd name="T23" fmla="*/ 4 h 580"/>
                    <a:gd name="T24" fmla="*/ 289 w 581"/>
                    <a:gd name="T25" fmla="*/ 0 h 580"/>
                    <a:gd name="T26" fmla="*/ 253 w 581"/>
                    <a:gd name="T27" fmla="*/ 4 h 580"/>
                    <a:gd name="T28" fmla="*/ 213 w 581"/>
                    <a:gd name="T29" fmla="*/ 8 h 580"/>
                    <a:gd name="T30" fmla="*/ 177 w 581"/>
                    <a:gd name="T31" fmla="*/ 24 h 580"/>
                    <a:gd name="T32" fmla="*/ 145 w 581"/>
                    <a:gd name="T33" fmla="*/ 40 h 580"/>
                    <a:gd name="T34" fmla="*/ 113 w 581"/>
                    <a:gd name="T35" fmla="*/ 60 h 580"/>
                    <a:gd name="T36" fmla="*/ 84 w 581"/>
                    <a:gd name="T37" fmla="*/ 84 h 580"/>
                    <a:gd name="T38" fmla="*/ 56 w 581"/>
                    <a:gd name="T39" fmla="*/ 112 h 580"/>
                    <a:gd name="T40" fmla="*/ 36 w 581"/>
                    <a:gd name="T41" fmla="*/ 144 h 580"/>
                    <a:gd name="T42" fmla="*/ 20 w 581"/>
                    <a:gd name="T43" fmla="*/ 180 h 580"/>
                    <a:gd name="T44" fmla="*/ 8 w 581"/>
                    <a:gd name="T45" fmla="*/ 216 h 580"/>
                    <a:gd name="T46" fmla="*/ 0 w 581"/>
                    <a:gd name="T47" fmla="*/ 252 h 580"/>
                    <a:gd name="T48" fmla="*/ 0 w 581"/>
                    <a:gd name="T49" fmla="*/ 328 h 580"/>
                    <a:gd name="T50" fmla="*/ 8 w 581"/>
                    <a:gd name="T51" fmla="*/ 364 h 580"/>
                    <a:gd name="T52" fmla="*/ 20 w 581"/>
                    <a:gd name="T53" fmla="*/ 400 h 580"/>
                    <a:gd name="T54" fmla="*/ 36 w 581"/>
                    <a:gd name="T55" fmla="*/ 436 h 580"/>
                    <a:gd name="T56" fmla="*/ 56 w 581"/>
                    <a:gd name="T57" fmla="*/ 468 h 580"/>
                    <a:gd name="T58" fmla="*/ 84 w 581"/>
                    <a:gd name="T59" fmla="*/ 496 h 580"/>
                    <a:gd name="T60" fmla="*/ 113 w 581"/>
                    <a:gd name="T61" fmla="*/ 520 h 580"/>
                    <a:gd name="T62" fmla="*/ 145 w 581"/>
                    <a:gd name="T63" fmla="*/ 540 h 580"/>
                    <a:gd name="T64" fmla="*/ 177 w 581"/>
                    <a:gd name="T65" fmla="*/ 556 h 580"/>
                    <a:gd name="T66" fmla="*/ 213 w 581"/>
                    <a:gd name="T67" fmla="*/ 572 h 580"/>
                    <a:gd name="T68" fmla="*/ 253 w 581"/>
                    <a:gd name="T69" fmla="*/ 576 h 580"/>
                    <a:gd name="T70" fmla="*/ 289 w 581"/>
                    <a:gd name="T71" fmla="*/ 580 h 580"/>
                    <a:gd name="T72" fmla="*/ 325 w 581"/>
                    <a:gd name="T73" fmla="*/ 576 h 580"/>
                    <a:gd name="T74" fmla="*/ 365 w 581"/>
                    <a:gd name="T75" fmla="*/ 572 h 580"/>
                    <a:gd name="T76" fmla="*/ 401 w 581"/>
                    <a:gd name="T77" fmla="*/ 556 h 580"/>
                    <a:gd name="T78" fmla="*/ 433 w 581"/>
                    <a:gd name="T79" fmla="*/ 540 h 580"/>
                    <a:gd name="T80" fmla="*/ 465 w 581"/>
                    <a:gd name="T81" fmla="*/ 520 h 580"/>
                    <a:gd name="T82" fmla="*/ 493 w 581"/>
                    <a:gd name="T83" fmla="*/ 496 h 580"/>
                    <a:gd name="T84" fmla="*/ 521 w 581"/>
                    <a:gd name="T85" fmla="*/ 468 h 580"/>
                    <a:gd name="T86" fmla="*/ 541 w 581"/>
                    <a:gd name="T87" fmla="*/ 436 h 580"/>
                    <a:gd name="T88" fmla="*/ 557 w 581"/>
                    <a:gd name="T89" fmla="*/ 400 h 580"/>
                    <a:gd name="T90" fmla="*/ 569 w 581"/>
                    <a:gd name="T91" fmla="*/ 364 h 580"/>
                    <a:gd name="T92" fmla="*/ 577 w 581"/>
                    <a:gd name="T93" fmla="*/ 328 h 580"/>
                    <a:gd name="T94" fmla="*/ 581 w 581"/>
                    <a:gd name="T95" fmla="*/ 292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0">
                      <a:moveTo>
                        <a:pt x="581" y="292"/>
                      </a:moveTo>
                      <a:lnTo>
                        <a:pt x="577" y="252"/>
                      </a:lnTo>
                      <a:lnTo>
                        <a:pt x="569" y="216"/>
                      </a:lnTo>
                      <a:lnTo>
                        <a:pt x="557" y="180"/>
                      </a:lnTo>
                      <a:lnTo>
                        <a:pt x="541" y="144"/>
                      </a:lnTo>
                      <a:lnTo>
                        <a:pt x="521" y="112"/>
                      </a:lnTo>
                      <a:lnTo>
                        <a:pt x="493" y="84"/>
                      </a:lnTo>
                      <a:lnTo>
                        <a:pt x="465" y="60"/>
                      </a:lnTo>
                      <a:lnTo>
                        <a:pt x="433" y="40"/>
                      </a:lnTo>
                      <a:lnTo>
                        <a:pt x="401" y="24"/>
                      </a:lnTo>
                      <a:lnTo>
                        <a:pt x="365" y="8"/>
                      </a:lnTo>
                      <a:lnTo>
                        <a:pt x="325" y="4"/>
                      </a:lnTo>
                      <a:lnTo>
                        <a:pt x="289" y="0"/>
                      </a:lnTo>
                      <a:lnTo>
                        <a:pt x="253" y="4"/>
                      </a:lnTo>
                      <a:lnTo>
                        <a:pt x="213" y="8"/>
                      </a:lnTo>
                      <a:lnTo>
                        <a:pt x="177" y="24"/>
                      </a:lnTo>
                      <a:lnTo>
                        <a:pt x="145" y="40"/>
                      </a:lnTo>
                      <a:lnTo>
                        <a:pt x="113" y="60"/>
                      </a:lnTo>
                      <a:lnTo>
                        <a:pt x="84" y="84"/>
                      </a:lnTo>
                      <a:lnTo>
                        <a:pt x="56" y="112"/>
                      </a:lnTo>
                      <a:lnTo>
                        <a:pt x="36" y="144"/>
                      </a:lnTo>
                      <a:lnTo>
                        <a:pt x="20" y="180"/>
                      </a:lnTo>
                      <a:lnTo>
                        <a:pt x="8" y="216"/>
                      </a:lnTo>
                      <a:lnTo>
                        <a:pt x="0" y="252"/>
                      </a:lnTo>
                      <a:lnTo>
                        <a:pt x="0" y="328"/>
                      </a:lnTo>
                      <a:lnTo>
                        <a:pt x="8" y="364"/>
                      </a:lnTo>
                      <a:lnTo>
                        <a:pt x="20" y="400"/>
                      </a:lnTo>
                      <a:lnTo>
                        <a:pt x="36" y="436"/>
                      </a:lnTo>
                      <a:lnTo>
                        <a:pt x="56" y="468"/>
                      </a:lnTo>
                      <a:lnTo>
                        <a:pt x="84" y="496"/>
                      </a:lnTo>
                      <a:lnTo>
                        <a:pt x="113" y="520"/>
                      </a:lnTo>
                      <a:lnTo>
                        <a:pt x="145" y="540"/>
                      </a:lnTo>
                      <a:lnTo>
                        <a:pt x="177" y="556"/>
                      </a:lnTo>
                      <a:lnTo>
                        <a:pt x="213" y="572"/>
                      </a:lnTo>
                      <a:lnTo>
                        <a:pt x="253" y="576"/>
                      </a:lnTo>
                      <a:lnTo>
                        <a:pt x="289" y="580"/>
                      </a:lnTo>
                      <a:lnTo>
                        <a:pt x="325" y="576"/>
                      </a:lnTo>
                      <a:lnTo>
                        <a:pt x="365" y="572"/>
                      </a:lnTo>
                      <a:lnTo>
                        <a:pt x="401" y="556"/>
                      </a:lnTo>
                      <a:lnTo>
                        <a:pt x="433" y="540"/>
                      </a:lnTo>
                      <a:lnTo>
                        <a:pt x="465" y="520"/>
                      </a:lnTo>
                      <a:lnTo>
                        <a:pt x="493" y="496"/>
                      </a:lnTo>
                      <a:lnTo>
                        <a:pt x="521" y="468"/>
                      </a:lnTo>
                      <a:lnTo>
                        <a:pt x="541" y="436"/>
                      </a:lnTo>
                      <a:lnTo>
                        <a:pt x="557" y="400"/>
                      </a:lnTo>
                      <a:lnTo>
                        <a:pt x="569" y="364"/>
                      </a:lnTo>
                      <a:lnTo>
                        <a:pt x="577" y="328"/>
                      </a:lnTo>
                      <a:lnTo>
                        <a:pt x="581" y="2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514" name="Group 427"/>
              <p:cNvGrpSpPr>
                <a:grpSpLocks/>
              </p:cNvGrpSpPr>
              <p:nvPr/>
            </p:nvGrpSpPr>
            <p:grpSpPr bwMode="auto">
              <a:xfrm>
                <a:off x="4104" y="2730"/>
                <a:ext cx="665" cy="700"/>
                <a:chOff x="3411" y="2617"/>
                <a:chExt cx="665" cy="700"/>
              </a:xfrm>
            </p:grpSpPr>
            <p:sp>
              <p:nvSpPr>
                <p:cNvPr id="16521" name="Rectangle 428"/>
                <p:cNvSpPr>
                  <a:spLocks noChangeArrowheads="1"/>
                </p:cNvSpPr>
                <p:nvPr/>
              </p:nvSpPr>
              <p:spPr bwMode="auto">
                <a:xfrm>
                  <a:off x="3464" y="2649"/>
                  <a:ext cx="581" cy="5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522" name="Rectangle 429"/>
                <p:cNvSpPr>
                  <a:spLocks noChangeArrowheads="1"/>
                </p:cNvSpPr>
                <p:nvPr/>
              </p:nvSpPr>
              <p:spPr bwMode="auto">
                <a:xfrm>
                  <a:off x="3464" y="2649"/>
                  <a:ext cx="581" cy="5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523" name="Line 430"/>
                <p:cNvSpPr>
                  <a:spLocks noChangeShapeType="1"/>
                </p:cNvSpPr>
                <p:nvPr/>
              </p:nvSpPr>
              <p:spPr bwMode="auto">
                <a:xfrm>
                  <a:off x="3464" y="264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4" name="Line 431"/>
                <p:cNvSpPr>
                  <a:spLocks noChangeShapeType="1"/>
                </p:cNvSpPr>
                <p:nvPr/>
              </p:nvSpPr>
              <p:spPr bwMode="auto">
                <a:xfrm>
                  <a:off x="3464"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5" name="Line 432"/>
                <p:cNvSpPr>
                  <a:spLocks noChangeShapeType="1"/>
                </p:cNvSpPr>
                <p:nvPr/>
              </p:nvSpPr>
              <p:spPr bwMode="auto">
                <a:xfrm flipV="1">
                  <a:off x="4045"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6" name="Line 433"/>
                <p:cNvSpPr>
                  <a:spLocks noChangeShapeType="1"/>
                </p:cNvSpPr>
                <p:nvPr/>
              </p:nvSpPr>
              <p:spPr bwMode="auto">
                <a:xfrm flipV="1">
                  <a:off x="3464"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7" name="Line 434"/>
                <p:cNvSpPr>
                  <a:spLocks noChangeShapeType="1"/>
                </p:cNvSpPr>
                <p:nvPr/>
              </p:nvSpPr>
              <p:spPr bwMode="auto">
                <a:xfrm>
                  <a:off x="3464"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8" name="Line 435"/>
                <p:cNvSpPr>
                  <a:spLocks noChangeShapeType="1"/>
                </p:cNvSpPr>
                <p:nvPr/>
              </p:nvSpPr>
              <p:spPr bwMode="auto">
                <a:xfrm flipV="1">
                  <a:off x="3464"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9" name="Line 436"/>
                <p:cNvSpPr>
                  <a:spLocks noChangeShapeType="1"/>
                </p:cNvSpPr>
                <p:nvPr/>
              </p:nvSpPr>
              <p:spPr bwMode="auto">
                <a:xfrm flipV="1">
                  <a:off x="3464" y="322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0" name="Line 437"/>
                <p:cNvSpPr>
                  <a:spLocks noChangeShapeType="1"/>
                </p:cNvSpPr>
                <p:nvPr/>
              </p:nvSpPr>
              <p:spPr bwMode="auto">
                <a:xfrm>
                  <a:off x="3464" y="26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1" name="Rectangle 438"/>
                <p:cNvSpPr>
                  <a:spLocks noChangeArrowheads="1"/>
                </p:cNvSpPr>
                <p:nvPr/>
              </p:nvSpPr>
              <p:spPr bwMode="auto">
                <a:xfrm>
                  <a:off x="3447" y="325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32" name="Line 439"/>
                <p:cNvSpPr>
                  <a:spLocks noChangeShapeType="1"/>
                </p:cNvSpPr>
                <p:nvPr/>
              </p:nvSpPr>
              <p:spPr bwMode="auto">
                <a:xfrm flipV="1">
                  <a:off x="4045" y="322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3" name="Line 440"/>
                <p:cNvSpPr>
                  <a:spLocks noChangeShapeType="1"/>
                </p:cNvSpPr>
                <p:nvPr/>
              </p:nvSpPr>
              <p:spPr bwMode="auto">
                <a:xfrm>
                  <a:off x="4045" y="26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4" name="Rectangle 441"/>
                <p:cNvSpPr>
                  <a:spLocks noChangeArrowheads="1"/>
                </p:cNvSpPr>
                <p:nvPr/>
              </p:nvSpPr>
              <p:spPr bwMode="auto">
                <a:xfrm>
                  <a:off x="4045" y="3250"/>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35" name="Line 442"/>
                <p:cNvSpPr>
                  <a:spLocks noChangeShapeType="1"/>
                </p:cNvSpPr>
                <p:nvPr/>
              </p:nvSpPr>
              <p:spPr bwMode="auto">
                <a:xfrm>
                  <a:off x="3464" y="322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6" name="Line 443"/>
                <p:cNvSpPr>
                  <a:spLocks noChangeShapeType="1"/>
                </p:cNvSpPr>
                <p:nvPr/>
              </p:nvSpPr>
              <p:spPr bwMode="auto">
                <a:xfrm flipH="1">
                  <a:off x="4037" y="322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7" name="Rectangle 444"/>
                <p:cNvSpPr>
                  <a:spLocks noChangeArrowheads="1"/>
                </p:cNvSpPr>
                <p:nvPr/>
              </p:nvSpPr>
              <p:spPr bwMode="auto">
                <a:xfrm>
                  <a:off x="3411" y="3197"/>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38" name="Line 445"/>
                <p:cNvSpPr>
                  <a:spLocks noChangeShapeType="1"/>
                </p:cNvSpPr>
                <p:nvPr/>
              </p:nvSpPr>
              <p:spPr bwMode="auto">
                <a:xfrm>
                  <a:off x="3464" y="264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9" name="Line 446"/>
                <p:cNvSpPr>
                  <a:spLocks noChangeShapeType="1"/>
                </p:cNvSpPr>
                <p:nvPr/>
              </p:nvSpPr>
              <p:spPr bwMode="auto">
                <a:xfrm flipH="1">
                  <a:off x="4037" y="264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0" name="Rectangle 447"/>
                <p:cNvSpPr>
                  <a:spLocks noChangeArrowheads="1"/>
                </p:cNvSpPr>
                <p:nvPr/>
              </p:nvSpPr>
              <p:spPr bwMode="auto">
                <a:xfrm>
                  <a:off x="3428" y="2617"/>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541" name="Line 448"/>
                <p:cNvSpPr>
                  <a:spLocks noChangeShapeType="1"/>
                </p:cNvSpPr>
                <p:nvPr/>
              </p:nvSpPr>
              <p:spPr bwMode="auto">
                <a:xfrm>
                  <a:off x="3464" y="264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2" name="Line 449"/>
                <p:cNvSpPr>
                  <a:spLocks noChangeShapeType="1"/>
                </p:cNvSpPr>
                <p:nvPr/>
              </p:nvSpPr>
              <p:spPr bwMode="auto">
                <a:xfrm>
                  <a:off x="3464"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3" name="Line 450"/>
                <p:cNvSpPr>
                  <a:spLocks noChangeShapeType="1"/>
                </p:cNvSpPr>
                <p:nvPr/>
              </p:nvSpPr>
              <p:spPr bwMode="auto">
                <a:xfrm flipV="1">
                  <a:off x="4045"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4" name="Line 451"/>
                <p:cNvSpPr>
                  <a:spLocks noChangeShapeType="1"/>
                </p:cNvSpPr>
                <p:nvPr/>
              </p:nvSpPr>
              <p:spPr bwMode="auto">
                <a:xfrm flipV="1">
                  <a:off x="3464"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5" name="Freeform 452"/>
                <p:cNvSpPr>
                  <a:spLocks/>
                </p:cNvSpPr>
                <p:nvPr/>
              </p:nvSpPr>
              <p:spPr bwMode="auto">
                <a:xfrm>
                  <a:off x="3544" y="2737"/>
                  <a:ext cx="417" cy="396"/>
                </a:xfrm>
                <a:custGeom>
                  <a:avLst/>
                  <a:gdLst>
                    <a:gd name="T0" fmla="*/ 417 w 417"/>
                    <a:gd name="T1" fmla="*/ 204 h 396"/>
                    <a:gd name="T2" fmla="*/ 329 w 417"/>
                    <a:gd name="T3" fmla="*/ 84 h 396"/>
                    <a:gd name="T4" fmla="*/ 209 w 417"/>
                    <a:gd name="T5" fmla="*/ 0 h 396"/>
                    <a:gd name="T6" fmla="*/ 49 w 417"/>
                    <a:gd name="T7" fmla="*/ 40 h 396"/>
                    <a:gd name="T8" fmla="*/ 0 w 417"/>
                    <a:gd name="T9" fmla="*/ 204 h 396"/>
                    <a:gd name="T10" fmla="*/ 89 w 417"/>
                    <a:gd name="T11" fmla="*/ 324 h 396"/>
                    <a:gd name="T12" fmla="*/ 209 w 417"/>
                    <a:gd name="T13" fmla="*/ 396 h 396"/>
                    <a:gd name="T14" fmla="*/ 373 w 417"/>
                    <a:gd name="T15" fmla="*/ 368 h 396"/>
                    <a:gd name="T16" fmla="*/ 417 w 417"/>
                    <a:gd name="T17" fmla="*/ 204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396">
                      <a:moveTo>
                        <a:pt x="417" y="204"/>
                      </a:moveTo>
                      <a:lnTo>
                        <a:pt x="329" y="84"/>
                      </a:lnTo>
                      <a:lnTo>
                        <a:pt x="209" y="0"/>
                      </a:lnTo>
                      <a:lnTo>
                        <a:pt x="49" y="40"/>
                      </a:lnTo>
                      <a:lnTo>
                        <a:pt x="0" y="204"/>
                      </a:lnTo>
                      <a:lnTo>
                        <a:pt x="89" y="324"/>
                      </a:lnTo>
                      <a:lnTo>
                        <a:pt x="209" y="396"/>
                      </a:lnTo>
                      <a:lnTo>
                        <a:pt x="373" y="368"/>
                      </a:lnTo>
                      <a:lnTo>
                        <a:pt x="417" y="20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46" name="Freeform 453"/>
                <p:cNvSpPr>
                  <a:spLocks/>
                </p:cNvSpPr>
                <p:nvPr/>
              </p:nvSpPr>
              <p:spPr bwMode="auto">
                <a:xfrm>
                  <a:off x="3556" y="2753"/>
                  <a:ext cx="397" cy="368"/>
                </a:xfrm>
                <a:custGeom>
                  <a:avLst/>
                  <a:gdLst>
                    <a:gd name="T0" fmla="*/ 397 w 397"/>
                    <a:gd name="T1" fmla="*/ 188 h 368"/>
                    <a:gd name="T2" fmla="*/ 309 w 397"/>
                    <a:gd name="T3" fmla="*/ 72 h 368"/>
                    <a:gd name="T4" fmla="*/ 197 w 397"/>
                    <a:gd name="T5" fmla="*/ 0 h 368"/>
                    <a:gd name="T6" fmla="*/ 49 w 397"/>
                    <a:gd name="T7" fmla="*/ 36 h 368"/>
                    <a:gd name="T8" fmla="*/ 0 w 397"/>
                    <a:gd name="T9" fmla="*/ 188 h 368"/>
                    <a:gd name="T10" fmla="*/ 81 w 397"/>
                    <a:gd name="T11" fmla="*/ 300 h 368"/>
                    <a:gd name="T12" fmla="*/ 197 w 397"/>
                    <a:gd name="T13" fmla="*/ 368 h 368"/>
                    <a:gd name="T14" fmla="*/ 349 w 397"/>
                    <a:gd name="T15" fmla="*/ 340 h 368"/>
                    <a:gd name="T16" fmla="*/ 397 w 397"/>
                    <a:gd name="T17" fmla="*/ 188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 h="368">
                      <a:moveTo>
                        <a:pt x="397" y="188"/>
                      </a:moveTo>
                      <a:lnTo>
                        <a:pt x="309" y="72"/>
                      </a:lnTo>
                      <a:lnTo>
                        <a:pt x="197" y="0"/>
                      </a:lnTo>
                      <a:lnTo>
                        <a:pt x="49" y="36"/>
                      </a:lnTo>
                      <a:lnTo>
                        <a:pt x="0" y="188"/>
                      </a:lnTo>
                      <a:lnTo>
                        <a:pt x="81" y="300"/>
                      </a:lnTo>
                      <a:lnTo>
                        <a:pt x="197" y="368"/>
                      </a:lnTo>
                      <a:lnTo>
                        <a:pt x="349" y="340"/>
                      </a:lnTo>
                      <a:lnTo>
                        <a:pt x="397" y="18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47" name="Freeform 454"/>
                <p:cNvSpPr>
                  <a:spLocks/>
                </p:cNvSpPr>
                <p:nvPr/>
              </p:nvSpPr>
              <p:spPr bwMode="auto">
                <a:xfrm>
                  <a:off x="3532" y="2729"/>
                  <a:ext cx="441" cy="416"/>
                </a:xfrm>
                <a:custGeom>
                  <a:avLst/>
                  <a:gdLst>
                    <a:gd name="T0" fmla="*/ 441 w 441"/>
                    <a:gd name="T1" fmla="*/ 212 h 416"/>
                    <a:gd name="T2" fmla="*/ 345 w 441"/>
                    <a:gd name="T3" fmla="*/ 84 h 416"/>
                    <a:gd name="T4" fmla="*/ 221 w 441"/>
                    <a:gd name="T5" fmla="*/ 0 h 416"/>
                    <a:gd name="T6" fmla="*/ 49 w 441"/>
                    <a:gd name="T7" fmla="*/ 36 h 416"/>
                    <a:gd name="T8" fmla="*/ 0 w 441"/>
                    <a:gd name="T9" fmla="*/ 212 h 416"/>
                    <a:gd name="T10" fmla="*/ 93 w 441"/>
                    <a:gd name="T11" fmla="*/ 340 h 416"/>
                    <a:gd name="T12" fmla="*/ 221 w 441"/>
                    <a:gd name="T13" fmla="*/ 416 h 416"/>
                    <a:gd name="T14" fmla="*/ 397 w 441"/>
                    <a:gd name="T15" fmla="*/ 388 h 416"/>
                    <a:gd name="T16" fmla="*/ 441 w 441"/>
                    <a:gd name="T17" fmla="*/ 212 h 4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416">
                      <a:moveTo>
                        <a:pt x="441" y="212"/>
                      </a:moveTo>
                      <a:lnTo>
                        <a:pt x="345" y="84"/>
                      </a:lnTo>
                      <a:lnTo>
                        <a:pt x="221" y="0"/>
                      </a:lnTo>
                      <a:lnTo>
                        <a:pt x="49" y="36"/>
                      </a:lnTo>
                      <a:lnTo>
                        <a:pt x="0" y="212"/>
                      </a:lnTo>
                      <a:lnTo>
                        <a:pt x="93" y="340"/>
                      </a:lnTo>
                      <a:lnTo>
                        <a:pt x="221" y="416"/>
                      </a:lnTo>
                      <a:lnTo>
                        <a:pt x="397" y="388"/>
                      </a:lnTo>
                      <a:lnTo>
                        <a:pt x="441" y="21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48" name="Freeform 455"/>
                <p:cNvSpPr>
                  <a:spLocks/>
                </p:cNvSpPr>
                <p:nvPr/>
              </p:nvSpPr>
              <p:spPr bwMode="auto">
                <a:xfrm>
                  <a:off x="3556" y="2741"/>
                  <a:ext cx="393" cy="396"/>
                </a:xfrm>
                <a:custGeom>
                  <a:avLst/>
                  <a:gdLst>
                    <a:gd name="T0" fmla="*/ 393 w 393"/>
                    <a:gd name="T1" fmla="*/ 200 h 396"/>
                    <a:gd name="T2" fmla="*/ 317 w 393"/>
                    <a:gd name="T3" fmla="*/ 76 h 396"/>
                    <a:gd name="T4" fmla="*/ 197 w 393"/>
                    <a:gd name="T5" fmla="*/ 0 h 396"/>
                    <a:gd name="T6" fmla="*/ 29 w 393"/>
                    <a:gd name="T7" fmla="*/ 32 h 396"/>
                    <a:gd name="T8" fmla="*/ 0 w 393"/>
                    <a:gd name="T9" fmla="*/ 200 h 396"/>
                    <a:gd name="T10" fmla="*/ 77 w 393"/>
                    <a:gd name="T11" fmla="*/ 320 h 396"/>
                    <a:gd name="T12" fmla="*/ 197 w 393"/>
                    <a:gd name="T13" fmla="*/ 396 h 396"/>
                    <a:gd name="T14" fmla="*/ 365 w 393"/>
                    <a:gd name="T15" fmla="*/ 364 h 396"/>
                    <a:gd name="T16" fmla="*/ 393 w 393"/>
                    <a:gd name="T17" fmla="*/ 200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3" h="396">
                      <a:moveTo>
                        <a:pt x="393" y="200"/>
                      </a:moveTo>
                      <a:lnTo>
                        <a:pt x="317" y="76"/>
                      </a:lnTo>
                      <a:lnTo>
                        <a:pt x="197" y="0"/>
                      </a:lnTo>
                      <a:lnTo>
                        <a:pt x="29" y="32"/>
                      </a:lnTo>
                      <a:lnTo>
                        <a:pt x="0" y="200"/>
                      </a:lnTo>
                      <a:lnTo>
                        <a:pt x="77" y="320"/>
                      </a:lnTo>
                      <a:lnTo>
                        <a:pt x="197" y="396"/>
                      </a:lnTo>
                      <a:lnTo>
                        <a:pt x="365" y="364"/>
                      </a:lnTo>
                      <a:lnTo>
                        <a:pt x="393" y="20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49" name="Line 456"/>
                <p:cNvSpPr>
                  <a:spLocks noChangeShapeType="1"/>
                </p:cNvSpPr>
                <p:nvPr/>
              </p:nvSpPr>
              <p:spPr bwMode="auto">
                <a:xfrm>
                  <a:off x="3464" y="2941"/>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0" name="Line 457"/>
                <p:cNvSpPr>
                  <a:spLocks noChangeShapeType="1"/>
                </p:cNvSpPr>
                <p:nvPr/>
              </p:nvSpPr>
              <p:spPr bwMode="auto">
                <a:xfrm flipV="1">
                  <a:off x="3753"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51" name="Freeform 458"/>
                <p:cNvSpPr>
                  <a:spLocks/>
                </p:cNvSpPr>
                <p:nvPr/>
              </p:nvSpPr>
              <p:spPr bwMode="auto">
                <a:xfrm>
                  <a:off x="3681" y="2865"/>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52" name="Freeform 459"/>
                <p:cNvSpPr>
                  <a:spLocks/>
                </p:cNvSpPr>
                <p:nvPr/>
              </p:nvSpPr>
              <p:spPr bwMode="auto">
                <a:xfrm>
                  <a:off x="3609" y="2793"/>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53" name="Freeform 460"/>
                <p:cNvSpPr>
                  <a:spLocks/>
                </p:cNvSpPr>
                <p:nvPr/>
              </p:nvSpPr>
              <p:spPr bwMode="auto">
                <a:xfrm>
                  <a:off x="3536" y="2721"/>
                  <a:ext cx="433" cy="436"/>
                </a:xfrm>
                <a:custGeom>
                  <a:avLst/>
                  <a:gdLst>
                    <a:gd name="T0" fmla="*/ 433 w 433"/>
                    <a:gd name="T1" fmla="*/ 220 h 436"/>
                    <a:gd name="T2" fmla="*/ 433 w 433"/>
                    <a:gd name="T3" fmla="*/ 188 h 436"/>
                    <a:gd name="T4" fmla="*/ 429 w 433"/>
                    <a:gd name="T5" fmla="*/ 160 h 436"/>
                    <a:gd name="T6" fmla="*/ 417 w 433"/>
                    <a:gd name="T7" fmla="*/ 136 h 436"/>
                    <a:gd name="T8" fmla="*/ 405 w 433"/>
                    <a:gd name="T9" fmla="*/ 108 h 436"/>
                    <a:gd name="T10" fmla="*/ 389 w 433"/>
                    <a:gd name="T11" fmla="*/ 84 h 436"/>
                    <a:gd name="T12" fmla="*/ 369 w 433"/>
                    <a:gd name="T13" fmla="*/ 64 h 436"/>
                    <a:gd name="T14" fmla="*/ 349 w 433"/>
                    <a:gd name="T15" fmla="*/ 44 h 436"/>
                    <a:gd name="T16" fmla="*/ 325 w 433"/>
                    <a:gd name="T17" fmla="*/ 28 h 436"/>
                    <a:gd name="T18" fmla="*/ 301 w 433"/>
                    <a:gd name="T19" fmla="*/ 16 h 436"/>
                    <a:gd name="T20" fmla="*/ 273 w 433"/>
                    <a:gd name="T21" fmla="*/ 8 h 436"/>
                    <a:gd name="T22" fmla="*/ 245 w 433"/>
                    <a:gd name="T23" fmla="*/ 4 h 436"/>
                    <a:gd name="T24" fmla="*/ 217 w 433"/>
                    <a:gd name="T25" fmla="*/ 0 h 436"/>
                    <a:gd name="T26" fmla="*/ 189 w 433"/>
                    <a:gd name="T27" fmla="*/ 4 h 436"/>
                    <a:gd name="T28" fmla="*/ 161 w 433"/>
                    <a:gd name="T29" fmla="*/ 8 h 436"/>
                    <a:gd name="T30" fmla="*/ 133 w 433"/>
                    <a:gd name="T31" fmla="*/ 16 h 436"/>
                    <a:gd name="T32" fmla="*/ 109 w 433"/>
                    <a:gd name="T33" fmla="*/ 28 h 436"/>
                    <a:gd name="T34" fmla="*/ 85 w 433"/>
                    <a:gd name="T35" fmla="*/ 44 h 436"/>
                    <a:gd name="T36" fmla="*/ 65 w 433"/>
                    <a:gd name="T37" fmla="*/ 64 h 436"/>
                    <a:gd name="T38" fmla="*/ 45 w 433"/>
                    <a:gd name="T39" fmla="*/ 84 h 436"/>
                    <a:gd name="T40" fmla="*/ 28 w 433"/>
                    <a:gd name="T41" fmla="*/ 108 h 436"/>
                    <a:gd name="T42" fmla="*/ 16 w 433"/>
                    <a:gd name="T43" fmla="*/ 136 h 436"/>
                    <a:gd name="T44" fmla="*/ 4 w 433"/>
                    <a:gd name="T45" fmla="*/ 160 h 436"/>
                    <a:gd name="T46" fmla="*/ 0 w 433"/>
                    <a:gd name="T47" fmla="*/ 188 h 436"/>
                    <a:gd name="T48" fmla="*/ 0 w 433"/>
                    <a:gd name="T49" fmla="*/ 248 h 436"/>
                    <a:gd name="T50" fmla="*/ 4 w 433"/>
                    <a:gd name="T51" fmla="*/ 276 h 436"/>
                    <a:gd name="T52" fmla="*/ 16 w 433"/>
                    <a:gd name="T53" fmla="*/ 300 h 436"/>
                    <a:gd name="T54" fmla="*/ 28 w 433"/>
                    <a:gd name="T55" fmla="*/ 328 h 436"/>
                    <a:gd name="T56" fmla="*/ 45 w 433"/>
                    <a:gd name="T57" fmla="*/ 352 h 436"/>
                    <a:gd name="T58" fmla="*/ 65 w 433"/>
                    <a:gd name="T59" fmla="*/ 372 h 436"/>
                    <a:gd name="T60" fmla="*/ 85 w 433"/>
                    <a:gd name="T61" fmla="*/ 392 h 436"/>
                    <a:gd name="T62" fmla="*/ 109 w 433"/>
                    <a:gd name="T63" fmla="*/ 408 h 436"/>
                    <a:gd name="T64" fmla="*/ 133 w 433"/>
                    <a:gd name="T65" fmla="*/ 420 h 436"/>
                    <a:gd name="T66" fmla="*/ 161 w 433"/>
                    <a:gd name="T67" fmla="*/ 428 h 436"/>
                    <a:gd name="T68" fmla="*/ 189 w 433"/>
                    <a:gd name="T69" fmla="*/ 432 h 436"/>
                    <a:gd name="T70" fmla="*/ 217 w 433"/>
                    <a:gd name="T71" fmla="*/ 436 h 436"/>
                    <a:gd name="T72" fmla="*/ 245 w 433"/>
                    <a:gd name="T73" fmla="*/ 432 h 436"/>
                    <a:gd name="T74" fmla="*/ 273 w 433"/>
                    <a:gd name="T75" fmla="*/ 428 h 436"/>
                    <a:gd name="T76" fmla="*/ 301 w 433"/>
                    <a:gd name="T77" fmla="*/ 420 h 436"/>
                    <a:gd name="T78" fmla="*/ 325 w 433"/>
                    <a:gd name="T79" fmla="*/ 408 h 436"/>
                    <a:gd name="T80" fmla="*/ 349 w 433"/>
                    <a:gd name="T81" fmla="*/ 392 h 436"/>
                    <a:gd name="T82" fmla="*/ 369 w 433"/>
                    <a:gd name="T83" fmla="*/ 372 h 436"/>
                    <a:gd name="T84" fmla="*/ 389 w 433"/>
                    <a:gd name="T85" fmla="*/ 352 h 436"/>
                    <a:gd name="T86" fmla="*/ 405 w 433"/>
                    <a:gd name="T87" fmla="*/ 328 h 436"/>
                    <a:gd name="T88" fmla="*/ 417 w 433"/>
                    <a:gd name="T89" fmla="*/ 300 h 436"/>
                    <a:gd name="T90" fmla="*/ 429 w 433"/>
                    <a:gd name="T91" fmla="*/ 276 h 436"/>
                    <a:gd name="T92" fmla="*/ 433 w 433"/>
                    <a:gd name="T93" fmla="*/ 248 h 436"/>
                    <a:gd name="T94" fmla="*/ 433 w 433"/>
                    <a:gd name="T95" fmla="*/ 220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3" h="436">
                      <a:moveTo>
                        <a:pt x="433" y="220"/>
                      </a:moveTo>
                      <a:lnTo>
                        <a:pt x="433" y="188"/>
                      </a:lnTo>
                      <a:lnTo>
                        <a:pt x="429" y="160"/>
                      </a:lnTo>
                      <a:lnTo>
                        <a:pt x="417" y="136"/>
                      </a:lnTo>
                      <a:lnTo>
                        <a:pt x="405" y="108"/>
                      </a:lnTo>
                      <a:lnTo>
                        <a:pt x="389" y="84"/>
                      </a:lnTo>
                      <a:lnTo>
                        <a:pt x="369" y="64"/>
                      </a:lnTo>
                      <a:lnTo>
                        <a:pt x="349" y="44"/>
                      </a:lnTo>
                      <a:lnTo>
                        <a:pt x="325" y="28"/>
                      </a:lnTo>
                      <a:lnTo>
                        <a:pt x="301" y="16"/>
                      </a:lnTo>
                      <a:lnTo>
                        <a:pt x="273" y="8"/>
                      </a:lnTo>
                      <a:lnTo>
                        <a:pt x="245" y="4"/>
                      </a:lnTo>
                      <a:lnTo>
                        <a:pt x="217" y="0"/>
                      </a:lnTo>
                      <a:lnTo>
                        <a:pt x="189" y="4"/>
                      </a:lnTo>
                      <a:lnTo>
                        <a:pt x="161" y="8"/>
                      </a:lnTo>
                      <a:lnTo>
                        <a:pt x="133" y="16"/>
                      </a:lnTo>
                      <a:lnTo>
                        <a:pt x="109" y="28"/>
                      </a:lnTo>
                      <a:lnTo>
                        <a:pt x="85" y="44"/>
                      </a:lnTo>
                      <a:lnTo>
                        <a:pt x="65" y="64"/>
                      </a:lnTo>
                      <a:lnTo>
                        <a:pt x="45" y="84"/>
                      </a:lnTo>
                      <a:lnTo>
                        <a:pt x="28" y="108"/>
                      </a:lnTo>
                      <a:lnTo>
                        <a:pt x="16" y="136"/>
                      </a:lnTo>
                      <a:lnTo>
                        <a:pt x="4" y="160"/>
                      </a:lnTo>
                      <a:lnTo>
                        <a:pt x="0" y="188"/>
                      </a:lnTo>
                      <a:lnTo>
                        <a:pt x="0" y="248"/>
                      </a:lnTo>
                      <a:lnTo>
                        <a:pt x="4" y="276"/>
                      </a:lnTo>
                      <a:lnTo>
                        <a:pt x="16" y="300"/>
                      </a:lnTo>
                      <a:lnTo>
                        <a:pt x="28" y="328"/>
                      </a:lnTo>
                      <a:lnTo>
                        <a:pt x="45" y="352"/>
                      </a:lnTo>
                      <a:lnTo>
                        <a:pt x="65" y="372"/>
                      </a:lnTo>
                      <a:lnTo>
                        <a:pt x="85" y="392"/>
                      </a:lnTo>
                      <a:lnTo>
                        <a:pt x="109" y="408"/>
                      </a:lnTo>
                      <a:lnTo>
                        <a:pt x="133" y="420"/>
                      </a:lnTo>
                      <a:lnTo>
                        <a:pt x="161" y="428"/>
                      </a:lnTo>
                      <a:lnTo>
                        <a:pt x="189" y="432"/>
                      </a:lnTo>
                      <a:lnTo>
                        <a:pt x="217" y="436"/>
                      </a:lnTo>
                      <a:lnTo>
                        <a:pt x="245" y="432"/>
                      </a:lnTo>
                      <a:lnTo>
                        <a:pt x="273" y="428"/>
                      </a:lnTo>
                      <a:lnTo>
                        <a:pt x="301" y="420"/>
                      </a:lnTo>
                      <a:lnTo>
                        <a:pt x="325" y="408"/>
                      </a:lnTo>
                      <a:lnTo>
                        <a:pt x="349" y="392"/>
                      </a:lnTo>
                      <a:lnTo>
                        <a:pt x="369" y="372"/>
                      </a:lnTo>
                      <a:lnTo>
                        <a:pt x="389" y="352"/>
                      </a:lnTo>
                      <a:lnTo>
                        <a:pt x="405" y="328"/>
                      </a:lnTo>
                      <a:lnTo>
                        <a:pt x="417" y="300"/>
                      </a:lnTo>
                      <a:lnTo>
                        <a:pt x="429" y="276"/>
                      </a:lnTo>
                      <a:lnTo>
                        <a:pt x="433" y="248"/>
                      </a:lnTo>
                      <a:lnTo>
                        <a:pt x="433" y="22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54" name="Freeform 461"/>
                <p:cNvSpPr>
                  <a:spLocks/>
                </p:cNvSpPr>
                <p:nvPr/>
              </p:nvSpPr>
              <p:spPr bwMode="auto">
                <a:xfrm>
                  <a:off x="3464" y="2649"/>
                  <a:ext cx="581" cy="580"/>
                </a:xfrm>
                <a:custGeom>
                  <a:avLst/>
                  <a:gdLst>
                    <a:gd name="T0" fmla="*/ 581 w 581"/>
                    <a:gd name="T1" fmla="*/ 292 h 580"/>
                    <a:gd name="T2" fmla="*/ 577 w 581"/>
                    <a:gd name="T3" fmla="*/ 252 h 580"/>
                    <a:gd name="T4" fmla="*/ 569 w 581"/>
                    <a:gd name="T5" fmla="*/ 216 h 580"/>
                    <a:gd name="T6" fmla="*/ 557 w 581"/>
                    <a:gd name="T7" fmla="*/ 180 h 580"/>
                    <a:gd name="T8" fmla="*/ 541 w 581"/>
                    <a:gd name="T9" fmla="*/ 144 h 580"/>
                    <a:gd name="T10" fmla="*/ 521 w 581"/>
                    <a:gd name="T11" fmla="*/ 112 h 580"/>
                    <a:gd name="T12" fmla="*/ 493 w 581"/>
                    <a:gd name="T13" fmla="*/ 84 h 580"/>
                    <a:gd name="T14" fmla="*/ 465 w 581"/>
                    <a:gd name="T15" fmla="*/ 60 h 580"/>
                    <a:gd name="T16" fmla="*/ 433 w 581"/>
                    <a:gd name="T17" fmla="*/ 40 h 580"/>
                    <a:gd name="T18" fmla="*/ 401 w 581"/>
                    <a:gd name="T19" fmla="*/ 24 h 580"/>
                    <a:gd name="T20" fmla="*/ 365 w 581"/>
                    <a:gd name="T21" fmla="*/ 8 h 580"/>
                    <a:gd name="T22" fmla="*/ 325 w 581"/>
                    <a:gd name="T23" fmla="*/ 4 h 580"/>
                    <a:gd name="T24" fmla="*/ 289 w 581"/>
                    <a:gd name="T25" fmla="*/ 0 h 580"/>
                    <a:gd name="T26" fmla="*/ 253 w 581"/>
                    <a:gd name="T27" fmla="*/ 4 h 580"/>
                    <a:gd name="T28" fmla="*/ 213 w 581"/>
                    <a:gd name="T29" fmla="*/ 8 h 580"/>
                    <a:gd name="T30" fmla="*/ 177 w 581"/>
                    <a:gd name="T31" fmla="*/ 24 h 580"/>
                    <a:gd name="T32" fmla="*/ 145 w 581"/>
                    <a:gd name="T33" fmla="*/ 40 h 580"/>
                    <a:gd name="T34" fmla="*/ 113 w 581"/>
                    <a:gd name="T35" fmla="*/ 60 h 580"/>
                    <a:gd name="T36" fmla="*/ 84 w 581"/>
                    <a:gd name="T37" fmla="*/ 84 h 580"/>
                    <a:gd name="T38" fmla="*/ 56 w 581"/>
                    <a:gd name="T39" fmla="*/ 112 h 580"/>
                    <a:gd name="T40" fmla="*/ 36 w 581"/>
                    <a:gd name="T41" fmla="*/ 144 h 580"/>
                    <a:gd name="T42" fmla="*/ 20 w 581"/>
                    <a:gd name="T43" fmla="*/ 180 h 580"/>
                    <a:gd name="T44" fmla="*/ 8 w 581"/>
                    <a:gd name="T45" fmla="*/ 216 h 580"/>
                    <a:gd name="T46" fmla="*/ 0 w 581"/>
                    <a:gd name="T47" fmla="*/ 252 h 580"/>
                    <a:gd name="T48" fmla="*/ 0 w 581"/>
                    <a:gd name="T49" fmla="*/ 328 h 580"/>
                    <a:gd name="T50" fmla="*/ 8 w 581"/>
                    <a:gd name="T51" fmla="*/ 364 h 580"/>
                    <a:gd name="T52" fmla="*/ 20 w 581"/>
                    <a:gd name="T53" fmla="*/ 400 h 580"/>
                    <a:gd name="T54" fmla="*/ 36 w 581"/>
                    <a:gd name="T55" fmla="*/ 436 h 580"/>
                    <a:gd name="T56" fmla="*/ 56 w 581"/>
                    <a:gd name="T57" fmla="*/ 468 h 580"/>
                    <a:gd name="T58" fmla="*/ 84 w 581"/>
                    <a:gd name="T59" fmla="*/ 496 h 580"/>
                    <a:gd name="T60" fmla="*/ 113 w 581"/>
                    <a:gd name="T61" fmla="*/ 520 h 580"/>
                    <a:gd name="T62" fmla="*/ 145 w 581"/>
                    <a:gd name="T63" fmla="*/ 540 h 580"/>
                    <a:gd name="T64" fmla="*/ 177 w 581"/>
                    <a:gd name="T65" fmla="*/ 556 h 580"/>
                    <a:gd name="T66" fmla="*/ 213 w 581"/>
                    <a:gd name="T67" fmla="*/ 572 h 580"/>
                    <a:gd name="T68" fmla="*/ 253 w 581"/>
                    <a:gd name="T69" fmla="*/ 576 h 580"/>
                    <a:gd name="T70" fmla="*/ 289 w 581"/>
                    <a:gd name="T71" fmla="*/ 580 h 580"/>
                    <a:gd name="T72" fmla="*/ 325 w 581"/>
                    <a:gd name="T73" fmla="*/ 576 h 580"/>
                    <a:gd name="T74" fmla="*/ 365 w 581"/>
                    <a:gd name="T75" fmla="*/ 572 h 580"/>
                    <a:gd name="T76" fmla="*/ 401 w 581"/>
                    <a:gd name="T77" fmla="*/ 556 h 580"/>
                    <a:gd name="T78" fmla="*/ 433 w 581"/>
                    <a:gd name="T79" fmla="*/ 540 h 580"/>
                    <a:gd name="T80" fmla="*/ 465 w 581"/>
                    <a:gd name="T81" fmla="*/ 520 h 580"/>
                    <a:gd name="T82" fmla="*/ 493 w 581"/>
                    <a:gd name="T83" fmla="*/ 496 h 580"/>
                    <a:gd name="T84" fmla="*/ 521 w 581"/>
                    <a:gd name="T85" fmla="*/ 468 h 580"/>
                    <a:gd name="T86" fmla="*/ 541 w 581"/>
                    <a:gd name="T87" fmla="*/ 436 h 580"/>
                    <a:gd name="T88" fmla="*/ 557 w 581"/>
                    <a:gd name="T89" fmla="*/ 400 h 580"/>
                    <a:gd name="T90" fmla="*/ 569 w 581"/>
                    <a:gd name="T91" fmla="*/ 364 h 580"/>
                    <a:gd name="T92" fmla="*/ 577 w 581"/>
                    <a:gd name="T93" fmla="*/ 328 h 580"/>
                    <a:gd name="T94" fmla="*/ 581 w 581"/>
                    <a:gd name="T95" fmla="*/ 292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0">
                      <a:moveTo>
                        <a:pt x="581" y="292"/>
                      </a:moveTo>
                      <a:lnTo>
                        <a:pt x="577" y="252"/>
                      </a:lnTo>
                      <a:lnTo>
                        <a:pt x="569" y="216"/>
                      </a:lnTo>
                      <a:lnTo>
                        <a:pt x="557" y="180"/>
                      </a:lnTo>
                      <a:lnTo>
                        <a:pt x="541" y="144"/>
                      </a:lnTo>
                      <a:lnTo>
                        <a:pt x="521" y="112"/>
                      </a:lnTo>
                      <a:lnTo>
                        <a:pt x="493" y="84"/>
                      </a:lnTo>
                      <a:lnTo>
                        <a:pt x="465" y="60"/>
                      </a:lnTo>
                      <a:lnTo>
                        <a:pt x="433" y="40"/>
                      </a:lnTo>
                      <a:lnTo>
                        <a:pt x="401" y="24"/>
                      </a:lnTo>
                      <a:lnTo>
                        <a:pt x="365" y="8"/>
                      </a:lnTo>
                      <a:lnTo>
                        <a:pt x="325" y="4"/>
                      </a:lnTo>
                      <a:lnTo>
                        <a:pt x="289" y="0"/>
                      </a:lnTo>
                      <a:lnTo>
                        <a:pt x="253" y="4"/>
                      </a:lnTo>
                      <a:lnTo>
                        <a:pt x="213" y="8"/>
                      </a:lnTo>
                      <a:lnTo>
                        <a:pt x="177" y="24"/>
                      </a:lnTo>
                      <a:lnTo>
                        <a:pt x="145" y="40"/>
                      </a:lnTo>
                      <a:lnTo>
                        <a:pt x="113" y="60"/>
                      </a:lnTo>
                      <a:lnTo>
                        <a:pt x="84" y="84"/>
                      </a:lnTo>
                      <a:lnTo>
                        <a:pt x="56" y="112"/>
                      </a:lnTo>
                      <a:lnTo>
                        <a:pt x="36" y="144"/>
                      </a:lnTo>
                      <a:lnTo>
                        <a:pt x="20" y="180"/>
                      </a:lnTo>
                      <a:lnTo>
                        <a:pt x="8" y="216"/>
                      </a:lnTo>
                      <a:lnTo>
                        <a:pt x="0" y="252"/>
                      </a:lnTo>
                      <a:lnTo>
                        <a:pt x="0" y="328"/>
                      </a:lnTo>
                      <a:lnTo>
                        <a:pt x="8" y="364"/>
                      </a:lnTo>
                      <a:lnTo>
                        <a:pt x="20" y="400"/>
                      </a:lnTo>
                      <a:lnTo>
                        <a:pt x="36" y="436"/>
                      </a:lnTo>
                      <a:lnTo>
                        <a:pt x="56" y="468"/>
                      </a:lnTo>
                      <a:lnTo>
                        <a:pt x="84" y="496"/>
                      </a:lnTo>
                      <a:lnTo>
                        <a:pt x="113" y="520"/>
                      </a:lnTo>
                      <a:lnTo>
                        <a:pt x="145" y="540"/>
                      </a:lnTo>
                      <a:lnTo>
                        <a:pt x="177" y="556"/>
                      </a:lnTo>
                      <a:lnTo>
                        <a:pt x="213" y="572"/>
                      </a:lnTo>
                      <a:lnTo>
                        <a:pt x="253" y="576"/>
                      </a:lnTo>
                      <a:lnTo>
                        <a:pt x="289" y="580"/>
                      </a:lnTo>
                      <a:lnTo>
                        <a:pt x="325" y="576"/>
                      </a:lnTo>
                      <a:lnTo>
                        <a:pt x="365" y="572"/>
                      </a:lnTo>
                      <a:lnTo>
                        <a:pt x="401" y="556"/>
                      </a:lnTo>
                      <a:lnTo>
                        <a:pt x="433" y="540"/>
                      </a:lnTo>
                      <a:lnTo>
                        <a:pt x="465" y="520"/>
                      </a:lnTo>
                      <a:lnTo>
                        <a:pt x="493" y="496"/>
                      </a:lnTo>
                      <a:lnTo>
                        <a:pt x="521" y="468"/>
                      </a:lnTo>
                      <a:lnTo>
                        <a:pt x="541" y="436"/>
                      </a:lnTo>
                      <a:lnTo>
                        <a:pt x="557" y="400"/>
                      </a:lnTo>
                      <a:lnTo>
                        <a:pt x="569" y="364"/>
                      </a:lnTo>
                      <a:lnTo>
                        <a:pt x="577" y="328"/>
                      </a:lnTo>
                      <a:lnTo>
                        <a:pt x="581" y="2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515" name="Rectangle 462"/>
              <p:cNvSpPr>
                <a:spLocks noChangeArrowheads="1"/>
              </p:cNvSpPr>
              <p:nvPr/>
            </p:nvSpPr>
            <p:spPr bwMode="auto">
              <a:xfrm>
                <a:off x="4418" y="1488"/>
                <a:ext cx="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g</a:t>
                </a:r>
              </a:p>
            </p:txBody>
          </p:sp>
          <p:sp>
            <p:nvSpPr>
              <p:cNvPr id="16516" name="Rectangle 463"/>
              <p:cNvSpPr>
                <a:spLocks noChangeArrowheads="1"/>
              </p:cNvSpPr>
              <p:nvPr/>
            </p:nvSpPr>
            <p:spPr bwMode="auto">
              <a:xfrm rot="-5400000">
                <a:off x="4035" y="1101"/>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a</a:t>
                </a:r>
              </a:p>
            </p:txBody>
          </p:sp>
          <p:sp>
            <p:nvSpPr>
              <p:cNvPr id="16517" name="Rectangle 464"/>
              <p:cNvSpPr>
                <a:spLocks noChangeArrowheads="1"/>
              </p:cNvSpPr>
              <p:nvPr/>
            </p:nvSpPr>
            <p:spPr bwMode="auto">
              <a:xfrm>
                <a:off x="4395" y="2397"/>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a:t>
                </a:r>
              </a:p>
            </p:txBody>
          </p:sp>
          <p:sp>
            <p:nvSpPr>
              <p:cNvPr id="16518" name="Rectangle 465"/>
              <p:cNvSpPr>
                <a:spLocks noChangeArrowheads="1"/>
              </p:cNvSpPr>
              <p:nvPr/>
            </p:nvSpPr>
            <p:spPr bwMode="auto">
              <a:xfrm rot="-5400000">
                <a:off x="4029" y="1984"/>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Arial Unicode MS" pitchFamily="34" charset="-128"/>
                    <a:cs typeface="Arial" panose="020B0604020202020204" pitchFamily="34" charset="0"/>
                  </a:rPr>
                  <a:t>\</a:t>
                </a:r>
              </a:p>
            </p:txBody>
          </p:sp>
          <p:sp>
            <p:nvSpPr>
              <p:cNvPr id="16519" name="Rectangle 466"/>
              <p:cNvSpPr>
                <a:spLocks noChangeArrowheads="1"/>
              </p:cNvSpPr>
              <p:nvPr/>
            </p:nvSpPr>
            <p:spPr bwMode="auto">
              <a:xfrm>
                <a:off x="4385" y="3379"/>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sp>
            <p:nvSpPr>
              <p:cNvPr id="16520" name="Rectangle 467"/>
              <p:cNvSpPr>
                <a:spLocks noChangeArrowheads="1"/>
              </p:cNvSpPr>
              <p:nvPr/>
            </p:nvSpPr>
            <p:spPr bwMode="auto">
              <a:xfrm rot="-5400000">
                <a:off x="3996" y="2952"/>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grpSp>
        <p:grpSp>
          <p:nvGrpSpPr>
            <p:cNvPr id="16400" name="Group 468"/>
            <p:cNvGrpSpPr>
              <a:grpSpLocks/>
            </p:cNvGrpSpPr>
            <p:nvPr/>
          </p:nvGrpSpPr>
          <p:grpSpPr bwMode="auto">
            <a:xfrm>
              <a:off x="3798" y="528"/>
              <a:ext cx="843" cy="2677"/>
              <a:chOff x="4869" y="875"/>
              <a:chExt cx="843" cy="2677"/>
            </a:xfrm>
          </p:grpSpPr>
          <p:sp>
            <p:nvSpPr>
              <p:cNvPr id="16401" name="Rectangle 469"/>
              <p:cNvSpPr>
                <a:spLocks noChangeArrowheads="1"/>
              </p:cNvSpPr>
              <p:nvPr/>
            </p:nvSpPr>
            <p:spPr bwMode="auto">
              <a:xfrm rot="-5400000">
                <a:off x="4892" y="1100"/>
                <a:ext cx="1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_</a:t>
                </a:r>
              </a:p>
            </p:txBody>
          </p:sp>
          <p:grpSp>
            <p:nvGrpSpPr>
              <p:cNvPr id="16402" name="Group 470"/>
              <p:cNvGrpSpPr>
                <a:grpSpLocks/>
              </p:cNvGrpSpPr>
              <p:nvPr/>
            </p:nvGrpSpPr>
            <p:grpSpPr bwMode="auto">
              <a:xfrm>
                <a:off x="5047" y="875"/>
                <a:ext cx="665" cy="700"/>
                <a:chOff x="4192" y="702"/>
                <a:chExt cx="665" cy="700"/>
              </a:xfrm>
            </p:grpSpPr>
            <p:sp>
              <p:nvSpPr>
                <p:cNvPr id="16478" name="Rectangle 471"/>
                <p:cNvSpPr>
                  <a:spLocks noChangeArrowheads="1"/>
                </p:cNvSpPr>
                <p:nvPr/>
              </p:nvSpPr>
              <p:spPr bwMode="auto">
                <a:xfrm>
                  <a:off x="4245" y="734"/>
                  <a:ext cx="581" cy="5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479" name="Rectangle 472"/>
                <p:cNvSpPr>
                  <a:spLocks noChangeArrowheads="1"/>
                </p:cNvSpPr>
                <p:nvPr/>
              </p:nvSpPr>
              <p:spPr bwMode="auto">
                <a:xfrm>
                  <a:off x="4245" y="734"/>
                  <a:ext cx="581" cy="581"/>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480" name="Line 473"/>
                <p:cNvSpPr>
                  <a:spLocks noChangeShapeType="1"/>
                </p:cNvSpPr>
                <p:nvPr/>
              </p:nvSpPr>
              <p:spPr bwMode="auto">
                <a:xfrm>
                  <a:off x="4245" y="73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1" name="Line 474"/>
                <p:cNvSpPr>
                  <a:spLocks noChangeShapeType="1"/>
                </p:cNvSpPr>
                <p:nvPr/>
              </p:nvSpPr>
              <p:spPr bwMode="auto">
                <a:xfrm>
                  <a:off x="4245"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2" name="Line 475"/>
                <p:cNvSpPr>
                  <a:spLocks noChangeShapeType="1"/>
                </p:cNvSpPr>
                <p:nvPr/>
              </p:nvSpPr>
              <p:spPr bwMode="auto">
                <a:xfrm flipV="1">
                  <a:off x="4826"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3" name="Line 476"/>
                <p:cNvSpPr>
                  <a:spLocks noChangeShapeType="1"/>
                </p:cNvSpPr>
                <p:nvPr/>
              </p:nvSpPr>
              <p:spPr bwMode="auto">
                <a:xfrm flipV="1">
                  <a:off x="424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4" name="Line 477"/>
                <p:cNvSpPr>
                  <a:spLocks noChangeShapeType="1"/>
                </p:cNvSpPr>
                <p:nvPr/>
              </p:nvSpPr>
              <p:spPr bwMode="auto">
                <a:xfrm>
                  <a:off x="4245"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478"/>
                <p:cNvSpPr>
                  <a:spLocks noChangeShapeType="1"/>
                </p:cNvSpPr>
                <p:nvPr/>
              </p:nvSpPr>
              <p:spPr bwMode="auto">
                <a:xfrm flipV="1">
                  <a:off x="424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479"/>
                <p:cNvSpPr>
                  <a:spLocks noChangeShapeType="1"/>
                </p:cNvSpPr>
                <p:nvPr/>
              </p:nvSpPr>
              <p:spPr bwMode="auto">
                <a:xfrm flipV="1">
                  <a:off x="4245" y="13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480"/>
                <p:cNvSpPr>
                  <a:spLocks noChangeShapeType="1"/>
                </p:cNvSpPr>
                <p:nvPr/>
              </p:nvSpPr>
              <p:spPr bwMode="auto">
                <a:xfrm>
                  <a:off x="4245" y="73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Rectangle 481"/>
                <p:cNvSpPr>
                  <a:spLocks noChangeArrowheads="1"/>
                </p:cNvSpPr>
                <p:nvPr/>
              </p:nvSpPr>
              <p:spPr bwMode="auto">
                <a:xfrm>
                  <a:off x="4228" y="1335"/>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89" name="Line 482"/>
                <p:cNvSpPr>
                  <a:spLocks noChangeShapeType="1"/>
                </p:cNvSpPr>
                <p:nvPr/>
              </p:nvSpPr>
              <p:spPr bwMode="auto">
                <a:xfrm flipV="1">
                  <a:off x="4826" y="13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Line 483"/>
                <p:cNvSpPr>
                  <a:spLocks noChangeShapeType="1"/>
                </p:cNvSpPr>
                <p:nvPr/>
              </p:nvSpPr>
              <p:spPr bwMode="auto">
                <a:xfrm>
                  <a:off x="4826" y="73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 name="Rectangle 484"/>
                <p:cNvSpPr>
                  <a:spLocks noChangeArrowheads="1"/>
                </p:cNvSpPr>
                <p:nvPr/>
              </p:nvSpPr>
              <p:spPr bwMode="auto">
                <a:xfrm>
                  <a:off x="4826" y="1335"/>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92" name="Line 485"/>
                <p:cNvSpPr>
                  <a:spLocks noChangeShapeType="1"/>
                </p:cNvSpPr>
                <p:nvPr/>
              </p:nvSpPr>
              <p:spPr bwMode="auto">
                <a:xfrm>
                  <a:off x="4245" y="131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486"/>
                <p:cNvSpPr>
                  <a:spLocks noChangeShapeType="1"/>
                </p:cNvSpPr>
                <p:nvPr/>
              </p:nvSpPr>
              <p:spPr bwMode="auto">
                <a:xfrm flipH="1">
                  <a:off x="4818" y="1315"/>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Rectangle 487"/>
                <p:cNvSpPr>
                  <a:spLocks noChangeArrowheads="1"/>
                </p:cNvSpPr>
                <p:nvPr/>
              </p:nvSpPr>
              <p:spPr bwMode="auto">
                <a:xfrm>
                  <a:off x="4192" y="128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95" name="Line 488"/>
                <p:cNvSpPr>
                  <a:spLocks noChangeShapeType="1"/>
                </p:cNvSpPr>
                <p:nvPr/>
              </p:nvSpPr>
              <p:spPr bwMode="auto">
                <a:xfrm>
                  <a:off x="4245" y="73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6" name="Line 489"/>
                <p:cNvSpPr>
                  <a:spLocks noChangeShapeType="1"/>
                </p:cNvSpPr>
                <p:nvPr/>
              </p:nvSpPr>
              <p:spPr bwMode="auto">
                <a:xfrm flipH="1">
                  <a:off x="4818" y="73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7" name="Rectangle 490"/>
                <p:cNvSpPr>
                  <a:spLocks noChangeArrowheads="1"/>
                </p:cNvSpPr>
                <p:nvPr/>
              </p:nvSpPr>
              <p:spPr bwMode="auto">
                <a:xfrm>
                  <a:off x="4209" y="70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98" name="Line 491"/>
                <p:cNvSpPr>
                  <a:spLocks noChangeShapeType="1"/>
                </p:cNvSpPr>
                <p:nvPr/>
              </p:nvSpPr>
              <p:spPr bwMode="auto">
                <a:xfrm>
                  <a:off x="4245" y="73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9" name="Line 492"/>
                <p:cNvSpPr>
                  <a:spLocks noChangeShapeType="1"/>
                </p:cNvSpPr>
                <p:nvPr/>
              </p:nvSpPr>
              <p:spPr bwMode="auto">
                <a:xfrm>
                  <a:off x="4245" y="1315"/>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0" name="Line 493"/>
                <p:cNvSpPr>
                  <a:spLocks noChangeShapeType="1"/>
                </p:cNvSpPr>
                <p:nvPr/>
              </p:nvSpPr>
              <p:spPr bwMode="auto">
                <a:xfrm flipV="1">
                  <a:off x="4826"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1" name="Line 494"/>
                <p:cNvSpPr>
                  <a:spLocks noChangeShapeType="1"/>
                </p:cNvSpPr>
                <p:nvPr/>
              </p:nvSpPr>
              <p:spPr bwMode="auto">
                <a:xfrm flipV="1">
                  <a:off x="4245"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2" name="Freeform 495"/>
                <p:cNvSpPr>
                  <a:spLocks/>
                </p:cNvSpPr>
                <p:nvPr/>
              </p:nvSpPr>
              <p:spPr bwMode="auto">
                <a:xfrm>
                  <a:off x="4457" y="959"/>
                  <a:ext cx="152" cy="140"/>
                </a:xfrm>
                <a:custGeom>
                  <a:avLst/>
                  <a:gdLst>
                    <a:gd name="T0" fmla="*/ 152 w 152"/>
                    <a:gd name="T1" fmla="*/ 68 h 140"/>
                    <a:gd name="T2" fmla="*/ 128 w 152"/>
                    <a:gd name="T3" fmla="*/ 12 h 140"/>
                    <a:gd name="T4" fmla="*/ 76 w 152"/>
                    <a:gd name="T5" fmla="*/ 0 h 140"/>
                    <a:gd name="T6" fmla="*/ 24 w 152"/>
                    <a:gd name="T7" fmla="*/ 12 h 140"/>
                    <a:gd name="T8" fmla="*/ 0 w 152"/>
                    <a:gd name="T9" fmla="*/ 68 h 140"/>
                    <a:gd name="T10" fmla="*/ 24 w 152"/>
                    <a:gd name="T11" fmla="*/ 116 h 140"/>
                    <a:gd name="T12" fmla="*/ 76 w 152"/>
                    <a:gd name="T13" fmla="*/ 140 h 140"/>
                    <a:gd name="T14" fmla="*/ 136 w 152"/>
                    <a:gd name="T15" fmla="*/ 128 h 140"/>
                    <a:gd name="T16" fmla="*/ 152 w 152"/>
                    <a:gd name="T17" fmla="*/ 68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40">
                      <a:moveTo>
                        <a:pt x="152" y="68"/>
                      </a:moveTo>
                      <a:lnTo>
                        <a:pt x="128" y="12"/>
                      </a:lnTo>
                      <a:lnTo>
                        <a:pt x="76" y="0"/>
                      </a:lnTo>
                      <a:lnTo>
                        <a:pt x="24" y="12"/>
                      </a:lnTo>
                      <a:lnTo>
                        <a:pt x="0" y="68"/>
                      </a:lnTo>
                      <a:lnTo>
                        <a:pt x="24" y="116"/>
                      </a:lnTo>
                      <a:lnTo>
                        <a:pt x="76" y="140"/>
                      </a:lnTo>
                      <a:lnTo>
                        <a:pt x="136" y="128"/>
                      </a:lnTo>
                      <a:lnTo>
                        <a:pt x="152" y="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03" name="Freeform 496"/>
                <p:cNvSpPr>
                  <a:spLocks/>
                </p:cNvSpPr>
                <p:nvPr/>
              </p:nvSpPr>
              <p:spPr bwMode="auto">
                <a:xfrm>
                  <a:off x="4461" y="963"/>
                  <a:ext cx="144" cy="132"/>
                </a:xfrm>
                <a:custGeom>
                  <a:avLst/>
                  <a:gdLst>
                    <a:gd name="T0" fmla="*/ 144 w 144"/>
                    <a:gd name="T1" fmla="*/ 64 h 132"/>
                    <a:gd name="T2" fmla="*/ 120 w 144"/>
                    <a:gd name="T3" fmla="*/ 12 h 132"/>
                    <a:gd name="T4" fmla="*/ 72 w 144"/>
                    <a:gd name="T5" fmla="*/ 0 h 132"/>
                    <a:gd name="T6" fmla="*/ 20 w 144"/>
                    <a:gd name="T7" fmla="*/ 12 h 132"/>
                    <a:gd name="T8" fmla="*/ 0 w 144"/>
                    <a:gd name="T9" fmla="*/ 64 h 132"/>
                    <a:gd name="T10" fmla="*/ 24 w 144"/>
                    <a:gd name="T11" fmla="*/ 112 h 132"/>
                    <a:gd name="T12" fmla="*/ 72 w 144"/>
                    <a:gd name="T13" fmla="*/ 132 h 132"/>
                    <a:gd name="T14" fmla="*/ 132 w 144"/>
                    <a:gd name="T15" fmla="*/ 120 h 132"/>
                    <a:gd name="T16" fmla="*/ 144 w 144"/>
                    <a:gd name="T17" fmla="*/ 64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32">
                      <a:moveTo>
                        <a:pt x="144" y="64"/>
                      </a:moveTo>
                      <a:lnTo>
                        <a:pt x="120" y="12"/>
                      </a:lnTo>
                      <a:lnTo>
                        <a:pt x="72" y="0"/>
                      </a:lnTo>
                      <a:lnTo>
                        <a:pt x="20" y="12"/>
                      </a:lnTo>
                      <a:lnTo>
                        <a:pt x="0" y="64"/>
                      </a:lnTo>
                      <a:lnTo>
                        <a:pt x="24" y="112"/>
                      </a:lnTo>
                      <a:lnTo>
                        <a:pt x="72" y="132"/>
                      </a:lnTo>
                      <a:lnTo>
                        <a:pt x="132" y="120"/>
                      </a:lnTo>
                      <a:lnTo>
                        <a:pt x="144" y="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04" name="Freeform 497"/>
                <p:cNvSpPr>
                  <a:spLocks/>
                </p:cNvSpPr>
                <p:nvPr/>
              </p:nvSpPr>
              <p:spPr bwMode="auto">
                <a:xfrm>
                  <a:off x="4453" y="955"/>
                  <a:ext cx="160" cy="148"/>
                </a:xfrm>
                <a:custGeom>
                  <a:avLst/>
                  <a:gdLst>
                    <a:gd name="T0" fmla="*/ 160 w 160"/>
                    <a:gd name="T1" fmla="*/ 72 h 148"/>
                    <a:gd name="T2" fmla="*/ 136 w 160"/>
                    <a:gd name="T3" fmla="*/ 16 h 148"/>
                    <a:gd name="T4" fmla="*/ 80 w 160"/>
                    <a:gd name="T5" fmla="*/ 0 h 148"/>
                    <a:gd name="T6" fmla="*/ 24 w 160"/>
                    <a:gd name="T7" fmla="*/ 12 h 148"/>
                    <a:gd name="T8" fmla="*/ 0 w 160"/>
                    <a:gd name="T9" fmla="*/ 72 h 148"/>
                    <a:gd name="T10" fmla="*/ 28 w 160"/>
                    <a:gd name="T11" fmla="*/ 124 h 148"/>
                    <a:gd name="T12" fmla="*/ 80 w 160"/>
                    <a:gd name="T13" fmla="*/ 148 h 148"/>
                    <a:gd name="T14" fmla="*/ 144 w 160"/>
                    <a:gd name="T15" fmla="*/ 136 h 148"/>
                    <a:gd name="T16" fmla="*/ 160 w 160"/>
                    <a:gd name="T17" fmla="*/ 72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148">
                      <a:moveTo>
                        <a:pt x="160" y="72"/>
                      </a:moveTo>
                      <a:lnTo>
                        <a:pt x="136" y="16"/>
                      </a:lnTo>
                      <a:lnTo>
                        <a:pt x="80" y="0"/>
                      </a:lnTo>
                      <a:lnTo>
                        <a:pt x="24" y="12"/>
                      </a:lnTo>
                      <a:lnTo>
                        <a:pt x="0" y="72"/>
                      </a:lnTo>
                      <a:lnTo>
                        <a:pt x="28" y="124"/>
                      </a:lnTo>
                      <a:lnTo>
                        <a:pt x="80" y="148"/>
                      </a:lnTo>
                      <a:lnTo>
                        <a:pt x="144" y="136"/>
                      </a:lnTo>
                      <a:lnTo>
                        <a:pt x="160" y="72"/>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05" name="Freeform 498"/>
                <p:cNvSpPr>
                  <a:spLocks/>
                </p:cNvSpPr>
                <p:nvPr/>
              </p:nvSpPr>
              <p:spPr bwMode="auto">
                <a:xfrm>
                  <a:off x="4453" y="955"/>
                  <a:ext cx="152" cy="152"/>
                </a:xfrm>
                <a:custGeom>
                  <a:avLst/>
                  <a:gdLst>
                    <a:gd name="T0" fmla="*/ 152 w 152"/>
                    <a:gd name="T1" fmla="*/ 72 h 152"/>
                    <a:gd name="T2" fmla="*/ 128 w 152"/>
                    <a:gd name="T3" fmla="*/ 24 h 152"/>
                    <a:gd name="T4" fmla="*/ 80 w 152"/>
                    <a:gd name="T5" fmla="*/ 0 h 152"/>
                    <a:gd name="T6" fmla="*/ 24 w 152"/>
                    <a:gd name="T7" fmla="*/ 12 h 152"/>
                    <a:gd name="T8" fmla="*/ 0 w 152"/>
                    <a:gd name="T9" fmla="*/ 72 h 152"/>
                    <a:gd name="T10" fmla="*/ 28 w 152"/>
                    <a:gd name="T11" fmla="*/ 124 h 152"/>
                    <a:gd name="T12" fmla="*/ 80 w 152"/>
                    <a:gd name="T13" fmla="*/ 152 h 152"/>
                    <a:gd name="T14" fmla="*/ 136 w 152"/>
                    <a:gd name="T15" fmla="*/ 128 h 152"/>
                    <a:gd name="T16" fmla="*/ 152 w 152"/>
                    <a:gd name="T17" fmla="*/ 72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2" h="152">
                      <a:moveTo>
                        <a:pt x="152" y="72"/>
                      </a:moveTo>
                      <a:lnTo>
                        <a:pt x="128" y="24"/>
                      </a:lnTo>
                      <a:lnTo>
                        <a:pt x="80" y="0"/>
                      </a:lnTo>
                      <a:lnTo>
                        <a:pt x="24" y="12"/>
                      </a:lnTo>
                      <a:lnTo>
                        <a:pt x="0" y="72"/>
                      </a:lnTo>
                      <a:lnTo>
                        <a:pt x="28" y="124"/>
                      </a:lnTo>
                      <a:lnTo>
                        <a:pt x="80" y="152"/>
                      </a:lnTo>
                      <a:lnTo>
                        <a:pt x="136" y="128"/>
                      </a:lnTo>
                      <a:lnTo>
                        <a:pt x="152" y="7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06" name="Line 499"/>
                <p:cNvSpPr>
                  <a:spLocks noChangeShapeType="1"/>
                </p:cNvSpPr>
                <p:nvPr/>
              </p:nvSpPr>
              <p:spPr bwMode="auto">
                <a:xfrm>
                  <a:off x="4245" y="1027"/>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7" name="Line 500"/>
                <p:cNvSpPr>
                  <a:spLocks noChangeShapeType="1"/>
                </p:cNvSpPr>
                <p:nvPr/>
              </p:nvSpPr>
              <p:spPr bwMode="auto">
                <a:xfrm flipV="1">
                  <a:off x="4533" y="734"/>
                  <a:ext cx="1" cy="5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8" name="Freeform 501"/>
                <p:cNvSpPr>
                  <a:spLocks/>
                </p:cNvSpPr>
                <p:nvPr/>
              </p:nvSpPr>
              <p:spPr bwMode="auto">
                <a:xfrm>
                  <a:off x="4461" y="951"/>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09" name="Freeform 502"/>
                <p:cNvSpPr>
                  <a:spLocks/>
                </p:cNvSpPr>
                <p:nvPr/>
              </p:nvSpPr>
              <p:spPr bwMode="auto">
                <a:xfrm>
                  <a:off x="4389" y="879"/>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10" name="Freeform 503"/>
                <p:cNvSpPr>
                  <a:spLocks/>
                </p:cNvSpPr>
                <p:nvPr/>
              </p:nvSpPr>
              <p:spPr bwMode="auto">
                <a:xfrm>
                  <a:off x="4317" y="806"/>
                  <a:ext cx="432" cy="437"/>
                </a:xfrm>
                <a:custGeom>
                  <a:avLst/>
                  <a:gdLst>
                    <a:gd name="T0" fmla="*/ 432 w 432"/>
                    <a:gd name="T1" fmla="*/ 221 h 437"/>
                    <a:gd name="T2" fmla="*/ 432 w 432"/>
                    <a:gd name="T3" fmla="*/ 189 h 437"/>
                    <a:gd name="T4" fmla="*/ 428 w 432"/>
                    <a:gd name="T5" fmla="*/ 161 h 437"/>
                    <a:gd name="T6" fmla="*/ 416 w 432"/>
                    <a:gd name="T7" fmla="*/ 137 h 437"/>
                    <a:gd name="T8" fmla="*/ 404 w 432"/>
                    <a:gd name="T9" fmla="*/ 109 h 437"/>
                    <a:gd name="T10" fmla="*/ 388 w 432"/>
                    <a:gd name="T11" fmla="*/ 85 h 437"/>
                    <a:gd name="T12" fmla="*/ 368 w 432"/>
                    <a:gd name="T13" fmla="*/ 65 h 437"/>
                    <a:gd name="T14" fmla="*/ 348 w 432"/>
                    <a:gd name="T15" fmla="*/ 45 h 437"/>
                    <a:gd name="T16" fmla="*/ 324 w 432"/>
                    <a:gd name="T17" fmla="*/ 28 h 437"/>
                    <a:gd name="T18" fmla="*/ 300 w 432"/>
                    <a:gd name="T19" fmla="*/ 16 h 437"/>
                    <a:gd name="T20" fmla="*/ 272 w 432"/>
                    <a:gd name="T21" fmla="*/ 8 h 437"/>
                    <a:gd name="T22" fmla="*/ 244 w 432"/>
                    <a:gd name="T23" fmla="*/ 4 h 437"/>
                    <a:gd name="T24" fmla="*/ 216 w 432"/>
                    <a:gd name="T25" fmla="*/ 0 h 437"/>
                    <a:gd name="T26" fmla="*/ 188 w 432"/>
                    <a:gd name="T27" fmla="*/ 4 h 437"/>
                    <a:gd name="T28" fmla="*/ 160 w 432"/>
                    <a:gd name="T29" fmla="*/ 8 h 437"/>
                    <a:gd name="T30" fmla="*/ 132 w 432"/>
                    <a:gd name="T31" fmla="*/ 16 h 437"/>
                    <a:gd name="T32" fmla="*/ 108 w 432"/>
                    <a:gd name="T33" fmla="*/ 28 h 437"/>
                    <a:gd name="T34" fmla="*/ 84 w 432"/>
                    <a:gd name="T35" fmla="*/ 45 h 437"/>
                    <a:gd name="T36" fmla="*/ 64 w 432"/>
                    <a:gd name="T37" fmla="*/ 65 h 437"/>
                    <a:gd name="T38" fmla="*/ 44 w 432"/>
                    <a:gd name="T39" fmla="*/ 85 h 437"/>
                    <a:gd name="T40" fmla="*/ 28 w 432"/>
                    <a:gd name="T41" fmla="*/ 109 h 437"/>
                    <a:gd name="T42" fmla="*/ 16 w 432"/>
                    <a:gd name="T43" fmla="*/ 137 h 437"/>
                    <a:gd name="T44" fmla="*/ 4 w 432"/>
                    <a:gd name="T45" fmla="*/ 161 h 437"/>
                    <a:gd name="T46" fmla="*/ 0 w 432"/>
                    <a:gd name="T47" fmla="*/ 189 h 437"/>
                    <a:gd name="T48" fmla="*/ 0 w 432"/>
                    <a:gd name="T49" fmla="*/ 249 h 437"/>
                    <a:gd name="T50" fmla="*/ 4 w 432"/>
                    <a:gd name="T51" fmla="*/ 277 h 437"/>
                    <a:gd name="T52" fmla="*/ 16 w 432"/>
                    <a:gd name="T53" fmla="*/ 301 h 437"/>
                    <a:gd name="T54" fmla="*/ 28 w 432"/>
                    <a:gd name="T55" fmla="*/ 329 h 437"/>
                    <a:gd name="T56" fmla="*/ 44 w 432"/>
                    <a:gd name="T57" fmla="*/ 353 h 437"/>
                    <a:gd name="T58" fmla="*/ 64 w 432"/>
                    <a:gd name="T59" fmla="*/ 373 h 437"/>
                    <a:gd name="T60" fmla="*/ 84 w 432"/>
                    <a:gd name="T61" fmla="*/ 393 h 437"/>
                    <a:gd name="T62" fmla="*/ 108 w 432"/>
                    <a:gd name="T63" fmla="*/ 409 h 437"/>
                    <a:gd name="T64" fmla="*/ 132 w 432"/>
                    <a:gd name="T65" fmla="*/ 421 h 437"/>
                    <a:gd name="T66" fmla="*/ 160 w 432"/>
                    <a:gd name="T67" fmla="*/ 429 h 437"/>
                    <a:gd name="T68" fmla="*/ 188 w 432"/>
                    <a:gd name="T69" fmla="*/ 433 h 437"/>
                    <a:gd name="T70" fmla="*/ 216 w 432"/>
                    <a:gd name="T71" fmla="*/ 437 h 437"/>
                    <a:gd name="T72" fmla="*/ 244 w 432"/>
                    <a:gd name="T73" fmla="*/ 433 h 437"/>
                    <a:gd name="T74" fmla="*/ 272 w 432"/>
                    <a:gd name="T75" fmla="*/ 429 h 437"/>
                    <a:gd name="T76" fmla="*/ 300 w 432"/>
                    <a:gd name="T77" fmla="*/ 421 h 437"/>
                    <a:gd name="T78" fmla="*/ 324 w 432"/>
                    <a:gd name="T79" fmla="*/ 409 h 437"/>
                    <a:gd name="T80" fmla="*/ 348 w 432"/>
                    <a:gd name="T81" fmla="*/ 393 h 437"/>
                    <a:gd name="T82" fmla="*/ 368 w 432"/>
                    <a:gd name="T83" fmla="*/ 373 h 437"/>
                    <a:gd name="T84" fmla="*/ 388 w 432"/>
                    <a:gd name="T85" fmla="*/ 353 h 437"/>
                    <a:gd name="T86" fmla="*/ 404 w 432"/>
                    <a:gd name="T87" fmla="*/ 329 h 437"/>
                    <a:gd name="T88" fmla="*/ 416 w 432"/>
                    <a:gd name="T89" fmla="*/ 301 h 437"/>
                    <a:gd name="T90" fmla="*/ 428 w 432"/>
                    <a:gd name="T91" fmla="*/ 277 h 437"/>
                    <a:gd name="T92" fmla="*/ 432 w 432"/>
                    <a:gd name="T93" fmla="*/ 249 h 437"/>
                    <a:gd name="T94" fmla="*/ 432 w 432"/>
                    <a:gd name="T95" fmla="*/ 221 h 4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7">
                      <a:moveTo>
                        <a:pt x="432" y="221"/>
                      </a:moveTo>
                      <a:lnTo>
                        <a:pt x="432" y="189"/>
                      </a:lnTo>
                      <a:lnTo>
                        <a:pt x="428" y="161"/>
                      </a:lnTo>
                      <a:lnTo>
                        <a:pt x="416" y="137"/>
                      </a:lnTo>
                      <a:lnTo>
                        <a:pt x="404" y="109"/>
                      </a:lnTo>
                      <a:lnTo>
                        <a:pt x="388" y="85"/>
                      </a:lnTo>
                      <a:lnTo>
                        <a:pt x="368" y="65"/>
                      </a:lnTo>
                      <a:lnTo>
                        <a:pt x="348" y="45"/>
                      </a:lnTo>
                      <a:lnTo>
                        <a:pt x="324" y="28"/>
                      </a:lnTo>
                      <a:lnTo>
                        <a:pt x="300" y="16"/>
                      </a:lnTo>
                      <a:lnTo>
                        <a:pt x="272" y="8"/>
                      </a:lnTo>
                      <a:lnTo>
                        <a:pt x="244" y="4"/>
                      </a:lnTo>
                      <a:lnTo>
                        <a:pt x="216" y="0"/>
                      </a:lnTo>
                      <a:lnTo>
                        <a:pt x="188" y="4"/>
                      </a:lnTo>
                      <a:lnTo>
                        <a:pt x="160" y="8"/>
                      </a:lnTo>
                      <a:lnTo>
                        <a:pt x="132" y="16"/>
                      </a:lnTo>
                      <a:lnTo>
                        <a:pt x="108" y="28"/>
                      </a:lnTo>
                      <a:lnTo>
                        <a:pt x="84" y="45"/>
                      </a:lnTo>
                      <a:lnTo>
                        <a:pt x="64" y="65"/>
                      </a:lnTo>
                      <a:lnTo>
                        <a:pt x="44" y="85"/>
                      </a:lnTo>
                      <a:lnTo>
                        <a:pt x="28" y="109"/>
                      </a:lnTo>
                      <a:lnTo>
                        <a:pt x="16" y="137"/>
                      </a:lnTo>
                      <a:lnTo>
                        <a:pt x="4" y="161"/>
                      </a:lnTo>
                      <a:lnTo>
                        <a:pt x="0" y="189"/>
                      </a:lnTo>
                      <a:lnTo>
                        <a:pt x="0" y="249"/>
                      </a:lnTo>
                      <a:lnTo>
                        <a:pt x="4" y="277"/>
                      </a:lnTo>
                      <a:lnTo>
                        <a:pt x="16" y="301"/>
                      </a:lnTo>
                      <a:lnTo>
                        <a:pt x="28" y="329"/>
                      </a:lnTo>
                      <a:lnTo>
                        <a:pt x="44" y="353"/>
                      </a:lnTo>
                      <a:lnTo>
                        <a:pt x="64" y="373"/>
                      </a:lnTo>
                      <a:lnTo>
                        <a:pt x="84" y="393"/>
                      </a:lnTo>
                      <a:lnTo>
                        <a:pt x="108" y="409"/>
                      </a:lnTo>
                      <a:lnTo>
                        <a:pt x="132" y="421"/>
                      </a:lnTo>
                      <a:lnTo>
                        <a:pt x="160" y="429"/>
                      </a:lnTo>
                      <a:lnTo>
                        <a:pt x="188" y="433"/>
                      </a:lnTo>
                      <a:lnTo>
                        <a:pt x="216" y="437"/>
                      </a:lnTo>
                      <a:lnTo>
                        <a:pt x="244" y="433"/>
                      </a:lnTo>
                      <a:lnTo>
                        <a:pt x="272" y="429"/>
                      </a:lnTo>
                      <a:lnTo>
                        <a:pt x="300" y="421"/>
                      </a:lnTo>
                      <a:lnTo>
                        <a:pt x="324" y="409"/>
                      </a:lnTo>
                      <a:lnTo>
                        <a:pt x="348" y="393"/>
                      </a:lnTo>
                      <a:lnTo>
                        <a:pt x="368" y="373"/>
                      </a:lnTo>
                      <a:lnTo>
                        <a:pt x="388" y="353"/>
                      </a:lnTo>
                      <a:lnTo>
                        <a:pt x="404" y="329"/>
                      </a:lnTo>
                      <a:lnTo>
                        <a:pt x="416" y="301"/>
                      </a:lnTo>
                      <a:lnTo>
                        <a:pt x="428" y="277"/>
                      </a:lnTo>
                      <a:lnTo>
                        <a:pt x="432" y="249"/>
                      </a:lnTo>
                      <a:lnTo>
                        <a:pt x="432" y="22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11" name="Freeform 504"/>
                <p:cNvSpPr>
                  <a:spLocks/>
                </p:cNvSpPr>
                <p:nvPr/>
              </p:nvSpPr>
              <p:spPr bwMode="auto">
                <a:xfrm>
                  <a:off x="4245" y="734"/>
                  <a:ext cx="581" cy="581"/>
                </a:xfrm>
                <a:custGeom>
                  <a:avLst/>
                  <a:gdLst>
                    <a:gd name="T0" fmla="*/ 581 w 581"/>
                    <a:gd name="T1" fmla="*/ 293 h 581"/>
                    <a:gd name="T2" fmla="*/ 577 w 581"/>
                    <a:gd name="T3" fmla="*/ 253 h 581"/>
                    <a:gd name="T4" fmla="*/ 569 w 581"/>
                    <a:gd name="T5" fmla="*/ 217 h 581"/>
                    <a:gd name="T6" fmla="*/ 556 w 581"/>
                    <a:gd name="T7" fmla="*/ 181 h 581"/>
                    <a:gd name="T8" fmla="*/ 540 w 581"/>
                    <a:gd name="T9" fmla="*/ 145 h 581"/>
                    <a:gd name="T10" fmla="*/ 520 w 581"/>
                    <a:gd name="T11" fmla="*/ 113 h 581"/>
                    <a:gd name="T12" fmla="*/ 492 w 581"/>
                    <a:gd name="T13" fmla="*/ 84 h 581"/>
                    <a:gd name="T14" fmla="*/ 464 w 581"/>
                    <a:gd name="T15" fmla="*/ 60 h 581"/>
                    <a:gd name="T16" fmla="*/ 432 w 581"/>
                    <a:gd name="T17" fmla="*/ 40 h 581"/>
                    <a:gd name="T18" fmla="*/ 400 w 581"/>
                    <a:gd name="T19" fmla="*/ 24 h 581"/>
                    <a:gd name="T20" fmla="*/ 364 w 581"/>
                    <a:gd name="T21" fmla="*/ 8 h 581"/>
                    <a:gd name="T22" fmla="*/ 324 w 581"/>
                    <a:gd name="T23" fmla="*/ 4 h 581"/>
                    <a:gd name="T24" fmla="*/ 288 w 581"/>
                    <a:gd name="T25" fmla="*/ 0 h 581"/>
                    <a:gd name="T26" fmla="*/ 252 w 581"/>
                    <a:gd name="T27" fmla="*/ 4 h 581"/>
                    <a:gd name="T28" fmla="*/ 212 w 581"/>
                    <a:gd name="T29" fmla="*/ 8 h 581"/>
                    <a:gd name="T30" fmla="*/ 176 w 581"/>
                    <a:gd name="T31" fmla="*/ 24 h 581"/>
                    <a:gd name="T32" fmla="*/ 144 w 581"/>
                    <a:gd name="T33" fmla="*/ 40 h 581"/>
                    <a:gd name="T34" fmla="*/ 112 w 581"/>
                    <a:gd name="T35" fmla="*/ 60 h 581"/>
                    <a:gd name="T36" fmla="*/ 84 w 581"/>
                    <a:gd name="T37" fmla="*/ 84 h 581"/>
                    <a:gd name="T38" fmla="*/ 56 w 581"/>
                    <a:gd name="T39" fmla="*/ 113 h 581"/>
                    <a:gd name="T40" fmla="*/ 36 w 581"/>
                    <a:gd name="T41" fmla="*/ 145 h 581"/>
                    <a:gd name="T42" fmla="*/ 20 w 581"/>
                    <a:gd name="T43" fmla="*/ 181 h 581"/>
                    <a:gd name="T44" fmla="*/ 8 w 581"/>
                    <a:gd name="T45" fmla="*/ 217 h 581"/>
                    <a:gd name="T46" fmla="*/ 0 w 581"/>
                    <a:gd name="T47" fmla="*/ 253 h 581"/>
                    <a:gd name="T48" fmla="*/ 0 w 581"/>
                    <a:gd name="T49" fmla="*/ 329 h 581"/>
                    <a:gd name="T50" fmla="*/ 8 w 581"/>
                    <a:gd name="T51" fmla="*/ 365 h 581"/>
                    <a:gd name="T52" fmla="*/ 20 w 581"/>
                    <a:gd name="T53" fmla="*/ 401 h 581"/>
                    <a:gd name="T54" fmla="*/ 36 w 581"/>
                    <a:gd name="T55" fmla="*/ 437 h 581"/>
                    <a:gd name="T56" fmla="*/ 56 w 581"/>
                    <a:gd name="T57" fmla="*/ 469 h 581"/>
                    <a:gd name="T58" fmla="*/ 84 w 581"/>
                    <a:gd name="T59" fmla="*/ 497 h 581"/>
                    <a:gd name="T60" fmla="*/ 112 w 581"/>
                    <a:gd name="T61" fmla="*/ 521 h 581"/>
                    <a:gd name="T62" fmla="*/ 144 w 581"/>
                    <a:gd name="T63" fmla="*/ 541 h 581"/>
                    <a:gd name="T64" fmla="*/ 176 w 581"/>
                    <a:gd name="T65" fmla="*/ 557 h 581"/>
                    <a:gd name="T66" fmla="*/ 212 w 581"/>
                    <a:gd name="T67" fmla="*/ 573 h 581"/>
                    <a:gd name="T68" fmla="*/ 252 w 581"/>
                    <a:gd name="T69" fmla="*/ 577 h 581"/>
                    <a:gd name="T70" fmla="*/ 288 w 581"/>
                    <a:gd name="T71" fmla="*/ 581 h 581"/>
                    <a:gd name="T72" fmla="*/ 324 w 581"/>
                    <a:gd name="T73" fmla="*/ 577 h 581"/>
                    <a:gd name="T74" fmla="*/ 364 w 581"/>
                    <a:gd name="T75" fmla="*/ 573 h 581"/>
                    <a:gd name="T76" fmla="*/ 400 w 581"/>
                    <a:gd name="T77" fmla="*/ 557 h 581"/>
                    <a:gd name="T78" fmla="*/ 432 w 581"/>
                    <a:gd name="T79" fmla="*/ 541 h 581"/>
                    <a:gd name="T80" fmla="*/ 464 w 581"/>
                    <a:gd name="T81" fmla="*/ 521 h 581"/>
                    <a:gd name="T82" fmla="*/ 492 w 581"/>
                    <a:gd name="T83" fmla="*/ 497 h 581"/>
                    <a:gd name="T84" fmla="*/ 520 w 581"/>
                    <a:gd name="T85" fmla="*/ 469 h 581"/>
                    <a:gd name="T86" fmla="*/ 540 w 581"/>
                    <a:gd name="T87" fmla="*/ 437 h 581"/>
                    <a:gd name="T88" fmla="*/ 556 w 581"/>
                    <a:gd name="T89" fmla="*/ 401 h 581"/>
                    <a:gd name="T90" fmla="*/ 569 w 581"/>
                    <a:gd name="T91" fmla="*/ 365 h 581"/>
                    <a:gd name="T92" fmla="*/ 577 w 581"/>
                    <a:gd name="T93" fmla="*/ 329 h 581"/>
                    <a:gd name="T94" fmla="*/ 581 w 581"/>
                    <a:gd name="T95" fmla="*/ 293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1">
                      <a:moveTo>
                        <a:pt x="581" y="293"/>
                      </a:moveTo>
                      <a:lnTo>
                        <a:pt x="577" y="253"/>
                      </a:lnTo>
                      <a:lnTo>
                        <a:pt x="569" y="217"/>
                      </a:lnTo>
                      <a:lnTo>
                        <a:pt x="556" y="181"/>
                      </a:lnTo>
                      <a:lnTo>
                        <a:pt x="540" y="145"/>
                      </a:lnTo>
                      <a:lnTo>
                        <a:pt x="520" y="113"/>
                      </a:lnTo>
                      <a:lnTo>
                        <a:pt x="492" y="84"/>
                      </a:lnTo>
                      <a:lnTo>
                        <a:pt x="464" y="60"/>
                      </a:lnTo>
                      <a:lnTo>
                        <a:pt x="432" y="40"/>
                      </a:lnTo>
                      <a:lnTo>
                        <a:pt x="400" y="24"/>
                      </a:lnTo>
                      <a:lnTo>
                        <a:pt x="364" y="8"/>
                      </a:lnTo>
                      <a:lnTo>
                        <a:pt x="324" y="4"/>
                      </a:lnTo>
                      <a:lnTo>
                        <a:pt x="288" y="0"/>
                      </a:lnTo>
                      <a:lnTo>
                        <a:pt x="252" y="4"/>
                      </a:lnTo>
                      <a:lnTo>
                        <a:pt x="212" y="8"/>
                      </a:lnTo>
                      <a:lnTo>
                        <a:pt x="176" y="24"/>
                      </a:lnTo>
                      <a:lnTo>
                        <a:pt x="144" y="40"/>
                      </a:lnTo>
                      <a:lnTo>
                        <a:pt x="112" y="60"/>
                      </a:lnTo>
                      <a:lnTo>
                        <a:pt x="84" y="84"/>
                      </a:lnTo>
                      <a:lnTo>
                        <a:pt x="56" y="113"/>
                      </a:lnTo>
                      <a:lnTo>
                        <a:pt x="36" y="145"/>
                      </a:lnTo>
                      <a:lnTo>
                        <a:pt x="20" y="181"/>
                      </a:lnTo>
                      <a:lnTo>
                        <a:pt x="8" y="217"/>
                      </a:lnTo>
                      <a:lnTo>
                        <a:pt x="0" y="253"/>
                      </a:lnTo>
                      <a:lnTo>
                        <a:pt x="0" y="329"/>
                      </a:lnTo>
                      <a:lnTo>
                        <a:pt x="8" y="365"/>
                      </a:lnTo>
                      <a:lnTo>
                        <a:pt x="20" y="401"/>
                      </a:lnTo>
                      <a:lnTo>
                        <a:pt x="36" y="437"/>
                      </a:lnTo>
                      <a:lnTo>
                        <a:pt x="56" y="469"/>
                      </a:lnTo>
                      <a:lnTo>
                        <a:pt x="84" y="497"/>
                      </a:lnTo>
                      <a:lnTo>
                        <a:pt x="112" y="521"/>
                      </a:lnTo>
                      <a:lnTo>
                        <a:pt x="144" y="541"/>
                      </a:lnTo>
                      <a:lnTo>
                        <a:pt x="176" y="557"/>
                      </a:lnTo>
                      <a:lnTo>
                        <a:pt x="212" y="573"/>
                      </a:lnTo>
                      <a:lnTo>
                        <a:pt x="252" y="577"/>
                      </a:lnTo>
                      <a:lnTo>
                        <a:pt x="288" y="581"/>
                      </a:lnTo>
                      <a:lnTo>
                        <a:pt x="324" y="577"/>
                      </a:lnTo>
                      <a:lnTo>
                        <a:pt x="364" y="573"/>
                      </a:lnTo>
                      <a:lnTo>
                        <a:pt x="400" y="557"/>
                      </a:lnTo>
                      <a:lnTo>
                        <a:pt x="432" y="541"/>
                      </a:lnTo>
                      <a:lnTo>
                        <a:pt x="464" y="521"/>
                      </a:lnTo>
                      <a:lnTo>
                        <a:pt x="492" y="497"/>
                      </a:lnTo>
                      <a:lnTo>
                        <a:pt x="520" y="469"/>
                      </a:lnTo>
                      <a:lnTo>
                        <a:pt x="540" y="437"/>
                      </a:lnTo>
                      <a:lnTo>
                        <a:pt x="556" y="401"/>
                      </a:lnTo>
                      <a:lnTo>
                        <a:pt x="569" y="365"/>
                      </a:lnTo>
                      <a:lnTo>
                        <a:pt x="577" y="329"/>
                      </a:lnTo>
                      <a:lnTo>
                        <a:pt x="581" y="29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03" name="Group 505"/>
              <p:cNvGrpSpPr>
                <a:grpSpLocks/>
              </p:cNvGrpSpPr>
              <p:nvPr/>
            </p:nvGrpSpPr>
            <p:grpSpPr bwMode="auto">
              <a:xfrm>
                <a:off x="5047" y="1761"/>
                <a:ext cx="665" cy="699"/>
                <a:chOff x="4192" y="1660"/>
                <a:chExt cx="665" cy="699"/>
              </a:xfrm>
            </p:grpSpPr>
            <p:sp>
              <p:nvSpPr>
                <p:cNvPr id="16444" name="Rectangle 506"/>
                <p:cNvSpPr>
                  <a:spLocks noChangeArrowheads="1"/>
                </p:cNvSpPr>
                <p:nvPr/>
              </p:nvSpPr>
              <p:spPr bwMode="auto">
                <a:xfrm>
                  <a:off x="4245" y="1692"/>
                  <a:ext cx="581" cy="5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445" name="Rectangle 507"/>
                <p:cNvSpPr>
                  <a:spLocks noChangeArrowheads="1"/>
                </p:cNvSpPr>
                <p:nvPr/>
              </p:nvSpPr>
              <p:spPr bwMode="auto">
                <a:xfrm>
                  <a:off x="4245" y="1692"/>
                  <a:ext cx="581" cy="5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446" name="Line 508"/>
                <p:cNvSpPr>
                  <a:spLocks noChangeShapeType="1"/>
                </p:cNvSpPr>
                <p:nvPr/>
              </p:nvSpPr>
              <p:spPr bwMode="auto">
                <a:xfrm>
                  <a:off x="4245" y="169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509"/>
                <p:cNvSpPr>
                  <a:spLocks noChangeShapeType="1"/>
                </p:cNvSpPr>
                <p:nvPr/>
              </p:nvSpPr>
              <p:spPr bwMode="auto">
                <a:xfrm>
                  <a:off x="4245"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Line 510"/>
                <p:cNvSpPr>
                  <a:spLocks noChangeShapeType="1"/>
                </p:cNvSpPr>
                <p:nvPr/>
              </p:nvSpPr>
              <p:spPr bwMode="auto">
                <a:xfrm flipV="1">
                  <a:off x="4826"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Line 511"/>
                <p:cNvSpPr>
                  <a:spLocks noChangeShapeType="1"/>
                </p:cNvSpPr>
                <p:nvPr/>
              </p:nvSpPr>
              <p:spPr bwMode="auto">
                <a:xfrm flipV="1">
                  <a:off x="4245"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512"/>
                <p:cNvSpPr>
                  <a:spLocks noChangeShapeType="1"/>
                </p:cNvSpPr>
                <p:nvPr/>
              </p:nvSpPr>
              <p:spPr bwMode="auto">
                <a:xfrm>
                  <a:off x="4245"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513"/>
                <p:cNvSpPr>
                  <a:spLocks noChangeShapeType="1"/>
                </p:cNvSpPr>
                <p:nvPr/>
              </p:nvSpPr>
              <p:spPr bwMode="auto">
                <a:xfrm flipV="1">
                  <a:off x="4245"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514"/>
                <p:cNvSpPr>
                  <a:spLocks noChangeShapeType="1"/>
                </p:cNvSpPr>
                <p:nvPr/>
              </p:nvSpPr>
              <p:spPr bwMode="auto">
                <a:xfrm flipV="1">
                  <a:off x="4245" y="22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515"/>
                <p:cNvSpPr>
                  <a:spLocks noChangeShapeType="1"/>
                </p:cNvSpPr>
                <p:nvPr/>
              </p:nvSpPr>
              <p:spPr bwMode="auto">
                <a:xfrm>
                  <a:off x="4245" y="169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Rectangle 516"/>
                <p:cNvSpPr>
                  <a:spLocks noChangeArrowheads="1"/>
                </p:cNvSpPr>
                <p:nvPr/>
              </p:nvSpPr>
              <p:spPr bwMode="auto">
                <a:xfrm>
                  <a:off x="4228" y="2292"/>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55" name="Line 517"/>
                <p:cNvSpPr>
                  <a:spLocks noChangeShapeType="1"/>
                </p:cNvSpPr>
                <p:nvPr/>
              </p:nvSpPr>
              <p:spPr bwMode="auto">
                <a:xfrm flipV="1">
                  <a:off x="4826" y="22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Line 518"/>
                <p:cNvSpPr>
                  <a:spLocks noChangeShapeType="1"/>
                </p:cNvSpPr>
                <p:nvPr/>
              </p:nvSpPr>
              <p:spPr bwMode="auto">
                <a:xfrm>
                  <a:off x="4826" y="169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7" name="Rectangle 519"/>
                <p:cNvSpPr>
                  <a:spLocks noChangeArrowheads="1"/>
                </p:cNvSpPr>
                <p:nvPr/>
              </p:nvSpPr>
              <p:spPr bwMode="auto">
                <a:xfrm>
                  <a:off x="4826" y="2292"/>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58" name="Line 520"/>
                <p:cNvSpPr>
                  <a:spLocks noChangeShapeType="1"/>
                </p:cNvSpPr>
                <p:nvPr/>
              </p:nvSpPr>
              <p:spPr bwMode="auto">
                <a:xfrm>
                  <a:off x="4245" y="227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9" name="Line 521"/>
                <p:cNvSpPr>
                  <a:spLocks noChangeShapeType="1"/>
                </p:cNvSpPr>
                <p:nvPr/>
              </p:nvSpPr>
              <p:spPr bwMode="auto">
                <a:xfrm flipH="1">
                  <a:off x="4818" y="227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Rectangle 522"/>
                <p:cNvSpPr>
                  <a:spLocks noChangeArrowheads="1"/>
                </p:cNvSpPr>
                <p:nvPr/>
              </p:nvSpPr>
              <p:spPr bwMode="auto">
                <a:xfrm>
                  <a:off x="4192" y="224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61" name="Line 523"/>
                <p:cNvSpPr>
                  <a:spLocks noChangeShapeType="1"/>
                </p:cNvSpPr>
                <p:nvPr/>
              </p:nvSpPr>
              <p:spPr bwMode="auto">
                <a:xfrm>
                  <a:off x="4245" y="1692"/>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524"/>
                <p:cNvSpPr>
                  <a:spLocks noChangeShapeType="1"/>
                </p:cNvSpPr>
                <p:nvPr/>
              </p:nvSpPr>
              <p:spPr bwMode="auto">
                <a:xfrm flipH="1">
                  <a:off x="4818" y="169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Rectangle 525"/>
                <p:cNvSpPr>
                  <a:spLocks noChangeArrowheads="1"/>
                </p:cNvSpPr>
                <p:nvPr/>
              </p:nvSpPr>
              <p:spPr bwMode="auto">
                <a:xfrm>
                  <a:off x="4209" y="1660"/>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64" name="Line 526"/>
                <p:cNvSpPr>
                  <a:spLocks noChangeShapeType="1"/>
                </p:cNvSpPr>
                <p:nvPr/>
              </p:nvSpPr>
              <p:spPr bwMode="auto">
                <a:xfrm>
                  <a:off x="4245" y="169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5" name="Line 527"/>
                <p:cNvSpPr>
                  <a:spLocks noChangeShapeType="1"/>
                </p:cNvSpPr>
                <p:nvPr/>
              </p:nvSpPr>
              <p:spPr bwMode="auto">
                <a:xfrm>
                  <a:off x="4245" y="2272"/>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6" name="Line 528"/>
                <p:cNvSpPr>
                  <a:spLocks noChangeShapeType="1"/>
                </p:cNvSpPr>
                <p:nvPr/>
              </p:nvSpPr>
              <p:spPr bwMode="auto">
                <a:xfrm flipV="1">
                  <a:off x="4826"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7" name="Line 529"/>
                <p:cNvSpPr>
                  <a:spLocks noChangeShapeType="1"/>
                </p:cNvSpPr>
                <p:nvPr/>
              </p:nvSpPr>
              <p:spPr bwMode="auto">
                <a:xfrm flipV="1">
                  <a:off x="4245"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Freeform 530"/>
                <p:cNvSpPr>
                  <a:spLocks/>
                </p:cNvSpPr>
                <p:nvPr/>
              </p:nvSpPr>
              <p:spPr bwMode="auto">
                <a:xfrm>
                  <a:off x="4429" y="1832"/>
                  <a:ext cx="188" cy="296"/>
                </a:xfrm>
                <a:custGeom>
                  <a:avLst/>
                  <a:gdLst>
                    <a:gd name="T0" fmla="*/ 188 w 188"/>
                    <a:gd name="T1" fmla="*/ 152 h 296"/>
                    <a:gd name="T2" fmla="*/ 184 w 188"/>
                    <a:gd name="T3" fmla="*/ 44 h 296"/>
                    <a:gd name="T4" fmla="*/ 104 w 188"/>
                    <a:gd name="T5" fmla="*/ 0 h 296"/>
                    <a:gd name="T6" fmla="*/ 32 w 188"/>
                    <a:gd name="T7" fmla="*/ 56 h 296"/>
                    <a:gd name="T8" fmla="*/ 24 w 188"/>
                    <a:gd name="T9" fmla="*/ 152 h 296"/>
                    <a:gd name="T10" fmla="*/ 0 w 188"/>
                    <a:gd name="T11" fmla="*/ 288 h 296"/>
                    <a:gd name="T12" fmla="*/ 104 w 188"/>
                    <a:gd name="T13" fmla="*/ 296 h 296"/>
                    <a:gd name="T14" fmla="*/ 168 w 188"/>
                    <a:gd name="T15" fmla="*/ 232 h 296"/>
                    <a:gd name="T16" fmla="*/ 188 w 188"/>
                    <a:gd name="T17" fmla="*/ 152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296">
                      <a:moveTo>
                        <a:pt x="188" y="152"/>
                      </a:moveTo>
                      <a:lnTo>
                        <a:pt x="184" y="44"/>
                      </a:lnTo>
                      <a:lnTo>
                        <a:pt x="104" y="0"/>
                      </a:lnTo>
                      <a:lnTo>
                        <a:pt x="32" y="56"/>
                      </a:lnTo>
                      <a:lnTo>
                        <a:pt x="24" y="152"/>
                      </a:lnTo>
                      <a:lnTo>
                        <a:pt x="0" y="288"/>
                      </a:lnTo>
                      <a:lnTo>
                        <a:pt x="104" y="296"/>
                      </a:lnTo>
                      <a:lnTo>
                        <a:pt x="168" y="232"/>
                      </a:lnTo>
                      <a:lnTo>
                        <a:pt x="188" y="1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9" name="Freeform 531"/>
                <p:cNvSpPr>
                  <a:spLocks/>
                </p:cNvSpPr>
                <p:nvPr/>
              </p:nvSpPr>
              <p:spPr bwMode="auto">
                <a:xfrm>
                  <a:off x="4437" y="1840"/>
                  <a:ext cx="176" cy="280"/>
                </a:xfrm>
                <a:custGeom>
                  <a:avLst/>
                  <a:gdLst>
                    <a:gd name="T0" fmla="*/ 176 w 176"/>
                    <a:gd name="T1" fmla="*/ 144 h 280"/>
                    <a:gd name="T2" fmla="*/ 172 w 176"/>
                    <a:gd name="T3" fmla="*/ 44 h 280"/>
                    <a:gd name="T4" fmla="*/ 96 w 176"/>
                    <a:gd name="T5" fmla="*/ 0 h 280"/>
                    <a:gd name="T6" fmla="*/ 28 w 176"/>
                    <a:gd name="T7" fmla="*/ 52 h 280"/>
                    <a:gd name="T8" fmla="*/ 20 w 176"/>
                    <a:gd name="T9" fmla="*/ 144 h 280"/>
                    <a:gd name="T10" fmla="*/ 0 w 176"/>
                    <a:gd name="T11" fmla="*/ 268 h 280"/>
                    <a:gd name="T12" fmla="*/ 96 w 176"/>
                    <a:gd name="T13" fmla="*/ 280 h 280"/>
                    <a:gd name="T14" fmla="*/ 156 w 176"/>
                    <a:gd name="T15" fmla="*/ 220 h 280"/>
                    <a:gd name="T16" fmla="*/ 176 w 176"/>
                    <a:gd name="T17" fmla="*/ 144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280">
                      <a:moveTo>
                        <a:pt x="176" y="144"/>
                      </a:moveTo>
                      <a:lnTo>
                        <a:pt x="172" y="44"/>
                      </a:lnTo>
                      <a:lnTo>
                        <a:pt x="96" y="0"/>
                      </a:lnTo>
                      <a:lnTo>
                        <a:pt x="28" y="52"/>
                      </a:lnTo>
                      <a:lnTo>
                        <a:pt x="20" y="144"/>
                      </a:lnTo>
                      <a:lnTo>
                        <a:pt x="0" y="268"/>
                      </a:lnTo>
                      <a:lnTo>
                        <a:pt x="96" y="280"/>
                      </a:lnTo>
                      <a:lnTo>
                        <a:pt x="156" y="220"/>
                      </a:lnTo>
                      <a:lnTo>
                        <a:pt x="176" y="14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0" name="Freeform 532"/>
                <p:cNvSpPr>
                  <a:spLocks/>
                </p:cNvSpPr>
                <p:nvPr/>
              </p:nvSpPr>
              <p:spPr bwMode="auto">
                <a:xfrm>
                  <a:off x="4425" y="1820"/>
                  <a:ext cx="200" cy="316"/>
                </a:xfrm>
                <a:custGeom>
                  <a:avLst/>
                  <a:gdLst>
                    <a:gd name="T0" fmla="*/ 200 w 200"/>
                    <a:gd name="T1" fmla="*/ 164 h 316"/>
                    <a:gd name="T2" fmla="*/ 192 w 200"/>
                    <a:gd name="T3" fmla="*/ 48 h 316"/>
                    <a:gd name="T4" fmla="*/ 108 w 200"/>
                    <a:gd name="T5" fmla="*/ 0 h 316"/>
                    <a:gd name="T6" fmla="*/ 32 w 200"/>
                    <a:gd name="T7" fmla="*/ 60 h 316"/>
                    <a:gd name="T8" fmla="*/ 20 w 200"/>
                    <a:gd name="T9" fmla="*/ 164 h 316"/>
                    <a:gd name="T10" fmla="*/ 0 w 200"/>
                    <a:gd name="T11" fmla="*/ 308 h 316"/>
                    <a:gd name="T12" fmla="*/ 108 w 200"/>
                    <a:gd name="T13" fmla="*/ 316 h 316"/>
                    <a:gd name="T14" fmla="*/ 176 w 200"/>
                    <a:gd name="T15" fmla="*/ 252 h 316"/>
                    <a:gd name="T16" fmla="*/ 200 w 200"/>
                    <a:gd name="T17" fmla="*/ 164 h 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 h="316">
                      <a:moveTo>
                        <a:pt x="200" y="164"/>
                      </a:moveTo>
                      <a:lnTo>
                        <a:pt x="192" y="48"/>
                      </a:lnTo>
                      <a:lnTo>
                        <a:pt x="108" y="0"/>
                      </a:lnTo>
                      <a:lnTo>
                        <a:pt x="32" y="60"/>
                      </a:lnTo>
                      <a:lnTo>
                        <a:pt x="20" y="164"/>
                      </a:lnTo>
                      <a:lnTo>
                        <a:pt x="0" y="308"/>
                      </a:lnTo>
                      <a:lnTo>
                        <a:pt x="108" y="316"/>
                      </a:lnTo>
                      <a:lnTo>
                        <a:pt x="176" y="252"/>
                      </a:lnTo>
                      <a:lnTo>
                        <a:pt x="200" y="16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1" name="Freeform 533"/>
                <p:cNvSpPr>
                  <a:spLocks/>
                </p:cNvSpPr>
                <p:nvPr/>
              </p:nvSpPr>
              <p:spPr bwMode="auto">
                <a:xfrm>
                  <a:off x="4421" y="1784"/>
                  <a:ext cx="224" cy="396"/>
                </a:xfrm>
                <a:custGeom>
                  <a:avLst/>
                  <a:gdLst>
                    <a:gd name="T0" fmla="*/ 224 w 224"/>
                    <a:gd name="T1" fmla="*/ 200 h 396"/>
                    <a:gd name="T2" fmla="*/ 212 w 224"/>
                    <a:gd name="T3" fmla="*/ 64 h 396"/>
                    <a:gd name="T4" fmla="*/ 112 w 224"/>
                    <a:gd name="T5" fmla="*/ 0 h 396"/>
                    <a:gd name="T6" fmla="*/ 28 w 224"/>
                    <a:gd name="T7" fmla="*/ 88 h 396"/>
                    <a:gd name="T8" fmla="*/ 0 w 224"/>
                    <a:gd name="T9" fmla="*/ 200 h 396"/>
                    <a:gd name="T10" fmla="*/ 12 w 224"/>
                    <a:gd name="T11" fmla="*/ 332 h 396"/>
                    <a:gd name="T12" fmla="*/ 112 w 224"/>
                    <a:gd name="T13" fmla="*/ 396 h 396"/>
                    <a:gd name="T14" fmla="*/ 188 w 224"/>
                    <a:gd name="T15" fmla="*/ 296 h 396"/>
                    <a:gd name="T16" fmla="*/ 224 w 224"/>
                    <a:gd name="T17" fmla="*/ 200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396">
                      <a:moveTo>
                        <a:pt x="224" y="200"/>
                      </a:moveTo>
                      <a:lnTo>
                        <a:pt x="212" y="64"/>
                      </a:lnTo>
                      <a:lnTo>
                        <a:pt x="112" y="0"/>
                      </a:lnTo>
                      <a:lnTo>
                        <a:pt x="28" y="88"/>
                      </a:lnTo>
                      <a:lnTo>
                        <a:pt x="0" y="200"/>
                      </a:lnTo>
                      <a:lnTo>
                        <a:pt x="12" y="332"/>
                      </a:lnTo>
                      <a:lnTo>
                        <a:pt x="112" y="396"/>
                      </a:lnTo>
                      <a:lnTo>
                        <a:pt x="188" y="296"/>
                      </a:lnTo>
                      <a:lnTo>
                        <a:pt x="224" y="20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2" name="Line 534"/>
                <p:cNvSpPr>
                  <a:spLocks noChangeShapeType="1"/>
                </p:cNvSpPr>
                <p:nvPr/>
              </p:nvSpPr>
              <p:spPr bwMode="auto">
                <a:xfrm>
                  <a:off x="4245" y="1984"/>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3" name="Line 535"/>
                <p:cNvSpPr>
                  <a:spLocks noChangeShapeType="1"/>
                </p:cNvSpPr>
                <p:nvPr/>
              </p:nvSpPr>
              <p:spPr bwMode="auto">
                <a:xfrm flipV="1">
                  <a:off x="4533" y="1692"/>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4" name="Freeform 536"/>
                <p:cNvSpPr>
                  <a:spLocks/>
                </p:cNvSpPr>
                <p:nvPr/>
              </p:nvSpPr>
              <p:spPr bwMode="auto">
                <a:xfrm>
                  <a:off x="4461" y="1908"/>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5" name="Freeform 537"/>
                <p:cNvSpPr>
                  <a:spLocks/>
                </p:cNvSpPr>
                <p:nvPr/>
              </p:nvSpPr>
              <p:spPr bwMode="auto">
                <a:xfrm>
                  <a:off x="4389" y="1836"/>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6" name="Freeform 538"/>
                <p:cNvSpPr>
                  <a:spLocks/>
                </p:cNvSpPr>
                <p:nvPr/>
              </p:nvSpPr>
              <p:spPr bwMode="auto">
                <a:xfrm>
                  <a:off x="4317" y="1764"/>
                  <a:ext cx="432" cy="436"/>
                </a:xfrm>
                <a:custGeom>
                  <a:avLst/>
                  <a:gdLst>
                    <a:gd name="T0" fmla="*/ 432 w 432"/>
                    <a:gd name="T1" fmla="*/ 220 h 436"/>
                    <a:gd name="T2" fmla="*/ 432 w 432"/>
                    <a:gd name="T3" fmla="*/ 188 h 436"/>
                    <a:gd name="T4" fmla="*/ 428 w 432"/>
                    <a:gd name="T5" fmla="*/ 160 h 436"/>
                    <a:gd name="T6" fmla="*/ 416 w 432"/>
                    <a:gd name="T7" fmla="*/ 136 h 436"/>
                    <a:gd name="T8" fmla="*/ 404 w 432"/>
                    <a:gd name="T9" fmla="*/ 108 h 436"/>
                    <a:gd name="T10" fmla="*/ 388 w 432"/>
                    <a:gd name="T11" fmla="*/ 84 h 436"/>
                    <a:gd name="T12" fmla="*/ 368 w 432"/>
                    <a:gd name="T13" fmla="*/ 64 h 436"/>
                    <a:gd name="T14" fmla="*/ 348 w 432"/>
                    <a:gd name="T15" fmla="*/ 44 h 436"/>
                    <a:gd name="T16" fmla="*/ 324 w 432"/>
                    <a:gd name="T17" fmla="*/ 28 h 436"/>
                    <a:gd name="T18" fmla="*/ 300 w 432"/>
                    <a:gd name="T19" fmla="*/ 16 h 436"/>
                    <a:gd name="T20" fmla="*/ 272 w 432"/>
                    <a:gd name="T21" fmla="*/ 8 h 436"/>
                    <a:gd name="T22" fmla="*/ 244 w 432"/>
                    <a:gd name="T23" fmla="*/ 4 h 436"/>
                    <a:gd name="T24" fmla="*/ 216 w 432"/>
                    <a:gd name="T25" fmla="*/ 0 h 436"/>
                    <a:gd name="T26" fmla="*/ 188 w 432"/>
                    <a:gd name="T27" fmla="*/ 4 h 436"/>
                    <a:gd name="T28" fmla="*/ 160 w 432"/>
                    <a:gd name="T29" fmla="*/ 8 h 436"/>
                    <a:gd name="T30" fmla="*/ 132 w 432"/>
                    <a:gd name="T31" fmla="*/ 16 h 436"/>
                    <a:gd name="T32" fmla="*/ 108 w 432"/>
                    <a:gd name="T33" fmla="*/ 28 h 436"/>
                    <a:gd name="T34" fmla="*/ 84 w 432"/>
                    <a:gd name="T35" fmla="*/ 44 h 436"/>
                    <a:gd name="T36" fmla="*/ 64 w 432"/>
                    <a:gd name="T37" fmla="*/ 64 h 436"/>
                    <a:gd name="T38" fmla="*/ 44 w 432"/>
                    <a:gd name="T39" fmla="*/ 84 h 436"/>
                    <a:gd name="T40" fmla="*/ 28 w 432"/>
                    <a:gd name="T41" fmla="*/ 108 h 436"/>
                    <a:gd name="T42" fmla="*/ 16 w 432"/>
                    <a:gd name="T43" fmla="*/ 136 h 436"/>
                    <a:gd name="T44" fmla="*/ 4 w 432"/>
                    <a:gd name="T45" fmla="*/ 160 h 436"/>
                    <a:gd name="T46" fmla="*/ 0 w 432"/>
                    <a:gd name="T47" fmla="*/ 188 h 436"/>
                    <a:gd name="T48" fmla="*/ 0 w 432"/>
                    <a:gd name="T49" fmla="*/ 248 h 436"/>
                    <a:gd name="T50" fmla="*/ 4 w 432"/>
                    <a:gd name="T51" fmla="*/ 276 h 436"/>
                    <a:gd name="T52" fmla="*/ 16 w 432"/>
                    <a:gd name="T53" fmla="*/ 300 h 436"/>
                    <a:gd name="T54" fmla="*/ 28 w 432"/>
                    <a:gd name="T55" fmla="*/ 328 h 436"/>
                    <a:gd name="T56" fmla="*/ 44 w 432"/>
                    <a:gd name="T57" fmla="*/ 352 h 436"/>
                    <a:gd name="T58" fmla="*/ 64 w 432"/>
                    <a:gd name="T59" fmla="*/ 372 h 436"/>
                    <a:gd name="T60" fmla="*/ 84 w 432"/>
                    <a:gd name="T61" fmla="*/ 392 h 436"/>
                    <a:gd name="T62" fmla="*/ 108 w 432"/>
                    <a:gd name="T63" fmla="*/ 408 h 436"/>
                    <a:gd name="T64" fmla="*/ 132 w 432"/>
                    <a:gd name="T65" fmla="*/ 420 h 436"/>
                    <a:gd name="T66" fmla="*/ 160 w 432"/>
                    <a:gd name="T67" fmla="*/ 428 h 436"/>
                    <a:gd name="T68" fmla="*/ 188 w 432"/>
                    <a:gd name="T69" fmla="*/ 432 h 436"/>
                    <a:gd name="T70" fmla="*/ 216 w 432"/>
                    <a:gd name="T71" fmla="*/ 436 h 436"/>
                    <a:gd name="T72" fmla="*/ 244 w 432"/>
                    <a:gd name="T73" fmla="*/ 432 h 436"/>
                    <a:gd name="T74" fmla="*/ 272 w 432"/>
                    <a:gd name="T75" fmla="*/ 428 h 436"/>
                    <a:gd name="T76" fmla="*/ 300 w 432"/>
                    <a:gd name="T77" fmla="*/ 420 h 436"/>
                    <a:gd name="T78" fmla="*/ 324 w 432"/>
                    <a:gd name="T79" fmla="*/ 408 h 436"/>
                    <a:gd name="T80" fmla="*/ 348 w 432"/>
                    <a:gd name="T81" fmla="*/ 392 h 436"/>
                    <a:gd name="T82" fmla="*/ 368 w 432"/>
                    <a:gd name="T83" fmla="*/ 372 h 436"/>
                    <a:gd name="T84" fmla="*/ 388 w 432"/>
                    <a:gd name="T85" fmla="*/ 352 h 436"/>
                    <a:gd name="T86" fmla="*/ 404 w 432"/>
                    <a:gd name="T87" fmla="*/ 328 h 436"/>
                    <a:gd name="T88" fmla="*/ 416 w 432"/>
                    <a:gd name="T89" fmla="*/ 300 h 436"/>
                    <a:gd name="T90" fmla="*/ 428 w 432"/>
                    <a:gd name="T91" fmla="*/ 276 h 436"/>
                    <a:gd name="T92" fmla="*/ 432 w 432"/>
                    <a:gd name="T93" fmla="*/ 248 h 436"/>
                    <a:gd name="T94" fmla="*/ 432 w 432"/>
                    <a:gd name="T95" fmla="*/ 220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6">
                      <a:moveTo>
                        <a:pt x="432" y="220"/>
                      </a:moveTo>
                      <a:lnTo>
                        <a:pt x="432" y="188"/>
                      </a:lnTo>
                      <a:lnTo>
                        <a:pt x="428" y="160"/>
                      </a:lnTo>
                      <a:lnTo>
                        <a:pt x="416" y="136"/>
                      </a:lnTo>
                      <a:lnTo>
                        <a:pt x="404" y="108"/>
                      </a:lnTo>
                      <a:lnTo>
                        <a:pt x="388" y="84"/>
                      </a:lnTo>
                      <a:lnTo>
                        <a:pt x="368" y="64"/>
                      </a:lnTo>
                      <a:lnTo>
                        <a:pt x="348" y="44"/>
                      </a:lnTo>
                      <a:lnTo>
                        <a:pt x="324" y="28"/>
                      </a:lnTo>
                      <a:lnTo>
                        <a:pt x="300" y="16"/>
                      </a:lnTo>
                      <a:lnTo>
                        <a:pt x="272" y="8"/>
                      </a:lnTo>
                      <a:lnTo>
                        <a:pt x="244" y="4"/>
                      </a:lnTo>
                      <a:lnTo>
                        <a:pt x="216" y="0"/>
                      </a:lnTo>
                      <a:lnTo>
                        <a:pt x="188" y="4"/>
                      </a:lnTo>
                      <a:lnTo>
                        <a:pt x="160" y="8"/>
                      </a:lnTo>
                      <a:lnTo>
                        <a:pt x="132" y="16"/>
                      </a:lnTo>
                      <a:lnTo>
                        <a:pt x="108" y="28"/>
                      </a:lnTo>
                      <a:lnTo>
                        <a:pt x="84" y="44"/>
                      </a:lnTo>
                      <a:lnTo>
                        <a:pt x="64" y="64"/>
                      </a:lnTo>
                      <a:lnTo>
                        <a:pt x="44" y="84"/>
                      </a:lnTo>
                      <a:lnTo>
                        <a:pt x="28" y="108"/>
                      </a:lnTo>
                      <a:lnTo>
                        <a:pt x="16" y="136"/>
                      </a:lnTo>
                      <a:lnTo>
                        <a:pt x="4" y="160"/>
                      </a:lnTo>
                      <a:lnTo>
                        <a:pt x="0" y="188"/>
                      </a:lnTo>
                      <a:lnTo>
                        <a:pt x="0" y="248"/>
                      </a:lnTo>
                      <a:lnTo>
                        <a:pt x="4" y="276"/>
                      </a:lnTo>
                      <a:lnTo>
                        <a:pt x="16" y="300"/>
                      </a:lnTo>
                      <a:lnTo>
                        <a:pt x="28" y="328"/>
                      </a:lnTo>
                      <a:lnTo>
                        <a:pt x="44" y="352"/>
                      </a:lnTo>
                      <a:lnTo>
                        <a:pt x="64" y="372"/>
                      </a:lnTo>
                      <a:lnTo>
                        <a:pt x="84" y="392"/>
                      </a:lnTo>
                      <a:lnTo>
                        <a:pt x="108" y="408"/>
                      </a:lnTo>
                      <a:lnTo>
                        <a:pt x="132" y="420"/>
                      </a:lnTo>
                      <a:lnTo>
                        <a:pt x="160" y="428"/>
                      </a:lnTo>
                      <a:lnTo>
                        <a:pt x="188" y="432"/>
                      </a:lnTo>
                      <a:lnTo>
                        <a:pt x="216" y="436"/>
                      </a:lnTo>
                      <a:lnTo>
                        <a:pt x="244" y="432"/>
                      </a:lnTo>
                      <a:lnTo>
                        <a:pt x="272" y="428"/>
                      </a:lnTo>
                      <a:lnTo>
                        <a:pt x="300" y="420"/>
                      </a:lnTo>
                      <a:lnTo>
                        <a:pt x="324" y="408"/>
                      </a:lnTo>
                      <a:lnTo>
                        <a:pt x="348" y="392"/>
                      </a:lnTo>
                      <a:lnTo>
                        <a:pt x="368" y="372"/>
                      </a:lnTo>
                      <a:lnTo>
                        <a:pt x="388" y="352"/>
                      </a:lnTo>
                      <a:lnTo>
                        <a:pt x="404" y="328"/>
                      </a:lnTo>
                      <a:lnTo>
                        <a:pt x="416" y="300"/>
                      </a:lnTo>
                      <a:lnTo>
                        <a:pt x="428" y="276"/>
                      </a:lnTo>
                      <a:lnTo>
                        <a:pt x="432" y="248"/>
                      </a:lnTo>
                      <a:lnTo>
                        <a:pt x="432" y="22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7" name="Freeform 539"/>
                <p:cNvSpPr>
                  <a:spLocks/>
                </p:cNvSpPr>
                <p:nvPr/>
              </p:nvSpPr>
              <p:spPr bwMode="auto">
                <a:xfrm>
                  <a:off x="4245" y="1692"/>
                  <a:ext cx="581" cy="580"/>
                </a:xfrm>
                <a:custGeom>
                  <a:avLst/>
                  <a:gdLst>
                    <a:gd name="T0" fmla="*/ 581 w 581"/>
                    <a:gd name="T1" fmla="*/ 292 h 580"/>
                    <a:gd name="T2" fmla="*/ 577 w 581"/>
                    <a:gd name="T3" fmla="*/ 252 h 580"/>
                    <a:gd name="T4" fmla="*/ 569 w 581"/>
                    <a:gd name="T5" fmla="*/ 216 h 580"/>
                    <a:gd name="T6" fmla="*/ 556 w 581"/>
                    <a:gd name="T7" fmla="*/ 180 h 580"/>
                    <a:gd name="T8" fmla="*/ 540 w 581"/>
                    <a:gd name="T9" fmla="*/ 144 h 580"/>
                    <a:gd name="T10" fmla="*/ 520 w 581"/>
                    <a:gd name="T11" fmla="*/ 112 h 580"/>
                    <a:gd name="T12" fmla="*/ 492 w 581"/>
                    <a:gd name="T13" fmla="*/ 84 h 580"/>
                    <a:gd name="T14" fmla="*/ 464 w 581"/>
                    <a:gd name="T15" fmla="*/ 60 h 580"/>
                    <a:gd name="T16" fmla="*/ 432 w 581"/>
                    <a:gd name="T17" fmla="*/ 40 h 580"/>
                    <a:gd name="T18" fmla="*/ 400 w 581"/>
                    <a:gd name="T19" fmla="*/ 24 h 580"/>
                    <a:gd name="T20" fmla="*/ 364 w 581"/>
                    <a:gd name="T21" fmla="*/ 8 h 580"/>
                    <a:gd name="T22" fmla="*/ 324 w 581"/>
                    <a:gd name="T23" fmla="*/ 4 h 580"/>
                    <a:gd name="T24" fmla="*/ 288 w 581"/>
                    <a:gd name="T25" fmla="*/ 0 h 580"/>
                    <a:gd name="T26" fmla="*/ 252 w 581"/>
                    <a:gd name="T27" fmla="*/ 4 h 580"/>
                    <a:gd name="T28" fmla="*/ 212 w 581"/>
                    <a:gd name="T29" fmla="*/ 8 h 580"/>
                    <a:gd name="T30" fmla="*/ 176 w 581"/>
                    <a:gd name="T31" fmla="*/ 24 h 580"/>
                    <a:gd name="T32" fmla="*/ 144 w 581"/>
                    <a:gd name="T33" fmla="*/ 40 h 580"/>
                    <a:gd name="T34" fmla="*/ 112 w 581"/>
                    <a:gd name="T35" fmla="*/ 60 h 580"/>
                    <a:gd name="T36" fmla="*/ 84 w 581"/>
                    <a:gd name="T37" fmla="*/ 84 h 580"/>
                    <a:gd name="T38" fmla="*/ 56 w 581"/>
                    <a:gd name="T39" fmla="*/ 112 h 580"/>
                    <a:gd name="T40" fmla="*/ 36 w 581"/>
                    <a:gd name="T41" fmla="*/ 144 h 580"/>
                    <a:gd name="T42" fmla="*/ 20 w 581"/>
                    <a:gd name="T43" fmla="*/ 180 h 580"/>
                    <a:gd name="T44" fmla="*/ 8 w 581"/>
                    <a:gd name="T45" fmla="*/ 216 h 580"/>
                    <a:gd name="T46" fmla="*/ 0 w 581"/>
                    <a:gd name="T47" fmla="*/ 252 h 580"/>
                    <a:gd name="T48" fmla="*/ 0 w 581"/>
                    <a:gd name="T49" fmla="*/ 328 h 580"/>
                    <a:gd name="T50" fmla="*/ 8 w 581"/>
                    <a:gd name="T51" fmla="*/ 364 h 580"/>
                    <a:gd name="T52" fmla="*/ 20 w 581"/>
                    <a:gd name="T53" fmla="*/ 400 h 580"/>
                    <a:gd name="T54" fmla="*/ 36 w 581"/>
                    <a:gd name="T55" fmla="*/ 436 h 580"/>
                    <a:gd name="T56" fmla="*/ 56 w 581"/>
                    <a:gd name="T57" fmla="*/ 468 h 580"/>
                    <a:gd name="T58" fmla="*/ 84 w 581"/>
                    <a:gd name="T59" fmla="*/ 496 h 580"/>
                    <a:gd name="T60" fmla="*/ 112 w 581"/>
                    <a:gd name="T61" fmla="*/ 520 h 580"/>
                    <a:gd name="T62" fmla="*/ 144 w 581"/>
                    <a:gd name="T63" fmla="*/ 540 h 580"/>
                    <a:gd name="T64" fmla="*/ 176 w 581"/>
                    <a:gd name="T65" fmla="*/ 556 h 580"/>
                    <a:gd name="T66" fmla="*/ 212 w 581"/>
                    <a:gd name="T67" fmla="*/ 572 h 580"/>
                    <a:gd name="T68" fmla="*/ 252 w 581"/>
                    <a:gd name="T69" fmla="*/ 576 h 580"/>
                    <a:gd name="T70" fmla="*/ 288 w 581"/>
                    <a:gd name="T71" fmla="*/ 580 h 580"/>
                    <a:gd name="T72" fmla="*/ 324 w 581"/>
                    <a:gd name="T73" fmla="*/ 576 h 580"/>
                    <a:gd name="T74" fmla="*/ 364 w 581"/>
                    <a:gd name="T75" fmla="*/ 572 h 580"/>
                    <a:gd name="T76" fmla="*/ 400 w 581"/>
                    <a:gd name="T77" fmla="*/ 556 h 580"/>
                    <a:gd name="T78" fmla="*/ 432 w 581"/>
                    <a:gd name="T79" fmla="*/ 540 h 580"/>
                    <a:gd name="T80" fmla="*/ 464 w 581"/>
                    <a:gd name="T81" fmla="*/ 520 h 580"/>
                    <a:gd name="T82" fmla="*/ 492 w 581"/>
                    <a:gd name="T83" fmla="*/ 496 h 580"/>
                    <a:gd name="T84" fmla="*/ 520 w 581"/>
                    <a:gd name="T85" fmla="*/ 468 h 580"/>
                    <a:gd name="T86" fmla="*/ 540 w 581"/>
                    <a:gd name="T87" fmla="*/ 436 h 580"/>
                    <a:gd name="T88" fmla="*/ 556 w 581"/>
                    <a:gd name="T89" fmla="*/ 400 h 580"/>
                    <a:gd name="T90" fmla="*/ 569 w 581"/>
                    <a:gd name="T91" fmla="*/ 364 h 580"/>
                    <a:gd name="T92" fmla="*/ 577 w 581"/>
                    <a:gd name="T93" fmla="*/ 328 h 580"/>
                    <a:gd name="T94" fmla="*/ 581 w 581"/>
                    <a:gd name="T95" fmla="*/ 292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0">
                      <a:moveTo>
                        <a:pt x="581" y="292"/>
                      </a:moveTo>
                      <a:lnTo>
                        <a:pt x="577" y="252"/>
                      </a:lnTo>
                      <a:lnTo>
                        <a:pt x="569" y="216"/>
                      </a:lnTo>
                      <a:lnTo>
                        <a:pt x="556" y="180"/>
                      </a:lnTo>
                      <a:lnTo>
                        <a:pt x="540" y="144"/>
                      </a:lnTo>
                      <a:lnTo>
                        <a:pt x="520" y="112"/>
                      </a:lnTo>
                      <a:lnTo>
                        <a:pt x="492" y="84"/>
                      </a:lnTo>
                      <a:lnTo>
                        <a:pt x="464" y="60"/>
                      </a:lnTo>
                      <a:lnTo>
                        <a:pt x="432" y="40"/>
                      </a:lnTo>
                      <a:lnTo>
                        <a:pt x="400" y="24"/>
                      </a:lnTo>
                      <a:lnTo>
                        <a:pt x="364" y="8"/>
                      </a:lnTo>
                      <a:lnTo>
                        <a:pt x="324" y="4"/>
                      </a:lnTo>
                      <a:lnTo>
                        <a:pt x="288" y="0"/>
                      </a:lnTo>
                      <a:lnTo>
                        <a:pt x="252" y="4"/>
                      </a:lnTo>
                      <a:lnTo>
                        <a:pt x="212" y="8"/>
                      </a:lnTo>
                      <a:lnTo>
                        <a:pt x="176" y="24"/>
                      </a:lnTo>
                      <a:lnTo>
                        <a:pt x="144" y="40"/>
                      </a:lnTo>
                      <a:lnTo>
                        <a:pt x="112" y="60"/>
                      </a:lnTo>
                      <a:lnTo>
                        <a:pt x="84" y="84"/>
                      </a:lnTo>
                      <a:lnTo>
                        <a:pt x="56" y="112"/>
                      </a:lnTo>
                      <a:lnTo>
                        <a:pt x="36" y="144"/>
                      </a:lnTo>
                      <a:lnTo>
                        <a:pt x="20" y="180"/>
                      </a:lnTo>
                      <a:lnTo>
                        <a:pt x="8" y="216"/>
                      </a:lnTo>
                      <a:lnTo>
                        <a:pt x="0" y="252"/>
                      </a:lnTo>
                      <a:lnTo>
                        <a:pt x="0" y="328"/>
                      </a:lnTo>
                      <a:lnTo>
                        <a:pt x="8" y="364"/>
                      </a:lnTo>
                      <a:lnTo>
                        <a:pt x="20" y="400"/>
                      </a:lnTo>
                      <a:lnTo>
                        <a:pt x="36" y="436"/>
                      </a:lnTo>
                      <a:lnTo>
                        <a:pt x="56" y="468"/>
                      </a:lnTo>
                      <a:lnTo>
                        <a:pt x="84" y="496"/>
                      </a:lnTo>
                      <a:lnTo>
                        <a:pt x="112" y="520"/>
                      </a:lnTo>
                      <a:lnTo>
                        <a:pt x="144" y="540"/>
                      </a:lnTo>
                      <a:lnTo>
                        <a:pt x="176" y="556"/>
                      </a:lnTo>
                      <a:lnTo>
                        <a:pt x="212" y="572"/>
                      </a:lnTo>
                      <a:lnTo>
                        <a:pt x="252" y="576"/>
                      </a:lnTo>
                      <a:lnTo>
                        <a:pt x="288" y="580"/>
                      </a:lnTo>
                      <a:lnTo>
                        <a:pt x="324" y="576"/>
                      </a:lnTo>
                      <a:lnTo>
                        <a:pt x="364" y="572"/>
                      </a:lnTo>
                      <a:lnTo>
                        <a:pt x="400" y="556"/>
                      </a:lnTo>
                      <a:lnTo>
                        <a:pt x="432" y="540"/>
                      </a:lnTo>
                      <a:lnTo>
                        <a:pt x="464" y="520"/>
                      </a:lnTo>
                      <a:lnTo>
                        <a:pt x="492" y="496"/>
                      </a:lnTo>
                      <a:lnTo>
                        <a:pt x="520" y="468"/>
                      </a:lnTo>
                      <a:lnTo>
                        <a:pt x="540" y="436"/>
                      </a:lnTo>
                      <a:lnTo>
                        <a:pt x="556" y="400"/>
                      </a:lnTo>
                      <a:lnTo>
                        <a:pt x="569" y="364"/>
                      </a:lnTo>
                      <a:lnTo>
                        <a:pt x="577" y="328"/>
                      </a:lnTo>
                      <a:lnTo>
                        <a:pt x="581" y="2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04" name="Group 540"/>
              <p:cNvGrpSpPr>
                <a:grpSpLocks/>
              </p:cNvGrpSpPr>
              <p:nvPr/>
            </p:nvGrpSpPr>
            <p:grpSpPr bwMode="auto">
              <a:xfrm>
                <a:off x="5047" y="2730"/>
                <a:ext cx="665" cy="700"/>
                <a:chOff x="4192" y="2617"/>
                <a:chExt cx="665" cy="700"/>
              </a:xfrm>
            </p:grpSpPr>
            <p:sp>
              <p:nvSpPr>
                <p:cNvPr id="16410" name="Rectangle 541"/>
                <p:cNvSpPr>
                  <a:spLocks noChangeArrowheads="1"/>
                </p:cNvSpPr>
                <p:nvPr/>
              </p:nvSpPr>
              <p:spPr bwMode="auto">
                <a:xfrm>
                  <a:off x="4245" y="2649"/>
                  <a:ext cx="581" cy="5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411" name="Rectangle 542"/>
                <p:cNvSpPr>
                  <a:spLocks noChangeArrowheads="1"/>
                </p:cNvSpPr>
                <p:nvPr/>
              </p:nvSpPr>
              <p:spPr bwMode="auto">
                <a:xfrm>
                  <a:off x="4245" y="2649"/>
                  <a:ext cx="581" cy="5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16412" name="Line 543"/>
                <p:cNvSpPr>
                  <a:spLocks noChangeShapeType="1"/>
                </p:cNvSpPr>
                <p:nvPr/>
              </p:nvSpPr>
              <p:spPr bwMode="auto">
                <a:xfrm>
                  <a:off x="4245" y="264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544"/>
                <p:cNvSpPr>
                  <a:spLocks noChangeShapeType="1"/>
                </p:cNvSpPr>
                <p:nvPr/>
              </p:nvSpPr>
              <p:spPr bwMode="auto">
                <a:xfrm>
                  <a:off x="4245"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545"/>
                <p:cNvSpPr>
                  <a:spLocks noChangeShapeType="1"/>
                </p:cNvSpPr>
                <p:nvPr/>
              </p:nvSpPr>
              <p:spPr bwMode="auto">
                <a:xfrm flipV="1">
                  <a:off x="4826"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Line 546"/>
                <p:cNvSpPr>
                  <a:spLocks noChangeShapeType="1"/>
                </p:cNvSpPr>
                <p:nvPr/>
              </p:nvSpPr>
              <p:spPr bwMode="auto">
                <a:xfrm flipV="1">
                  <a:off x="4245"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547"/>
                <p:cNvSpPr>
                  <a:spLocks noChangeShapeType="1"/>
                </p:cNvSpPr>
                <p:nvPr/>
              </p:nvSpPr>
              <p:spPr bwMode="auto">
                <a:xfrm>
                  <a:off x="4245"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548"/>
                <p:cNvSpPr>
                  <a:spLocks noChangeShapeType="1"/>
                </p:cNvSpPr>
                <p:nvPr/>
              </p:nvSpPr>
              <p:spPr bwMode="auto">
                <a:xfrm flipV="1">
                  <a:off x="4245"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549"/>
                <p:cNvSpPr>
                  <a:spLocks noChangeShapeType="1"/>
                </p:cNvSpPr>
                <p:nvPr/>
              </p:nvSpPr>
              <p:spPr bwMode="auto">
                <a:xfrm flipV="1">
                  <a:off x="4245" y="322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550"/>
                <p:cNvSpPr>
                  <a:spLocks noChangeShapeType="1"/>
                </p:cNvSpPr>
                <p:nvPr/>
              </p:nvSpPr>
              <p:spPr bwMode="auto">
                <a:xfrm>
                  <a:off x="4245" y="26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Rectangle 551"/>
                <p:cNvSpPr>
                  <a:spLocks noChangeArrowheads="1"/>
                </p:cNvSpPr>
                <p:nvPr/>
              </p:nvSpPr>
              <p:spPr bwMode="auto">
                <a:xfrm>
                  <a:off x="4228" y="3250"/>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21" name="Line 552"/>
                <p:cNvSpPr>
                  <a:spLocks noChangeShapeType="1"/>
                </p:cNvSpPr>
                <p:nvPr/>
              </p:nvSpPr>
              <p:spPr bwMode="auto">
                <a:xfrm flipV="1">
                  <a:off x="4826" y="322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553"/>
                <p:cNvSpPr>
                  <a:spLocks noChangeShapeType="1"/>
                </p:cNvSpPr>
                <p:nvPr/>
              </p:nvSpPr>
              <p:spPr bwMode="auto">
                <a:xfrm>
                  <a:off x="4826" y="26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Rectangle 554"/>
                <p:cNvSpPr>
                  <a:spLocks noChangeArrowheads="1"/>
                </p:cNvSpPr>
                <p:nvPr/>
              </p:nvSpPr>
              <p:spPr bwMode="auto">
                <a:xfrm>
                  <a:off x="4826" y="3250"/>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24" name="Line 555"/>
                <p:cNvSpPr>
                  <a:spLocks noChangeShapeType="1"/>
                </p:cNvSpPr>
                <p:nvPr/>
              </p:nvSpPr>
              <p:spPr bwMode="auto">
                <a:xfrm>
                  <a:off x="4245" y="322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556"/>
                <p:cNvSpPr>
                  <a:spLocks noChangeShapeType="1"/>
                </p:cNvSpPr>
                <p:nvPr/>
              </p:nvSpPr>
              <p:spPr bwMode="auto">
                <a:xfrm flipH="1">
                  <a:off x="4818" y="322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Rectangle 557"/>
                <p:cNvSpPr>
                  <a:spLocks noChangeArrowheads="1"/>
                </p:cNvSpPr>
                <p:nvPr/>
              </p:nvSpPr>
              <p:spPr bwMode="auto">
                <a:xfrm>
                  <a:off x="4192" y="3197"/>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27" name="Line 558"/>
                <p:cNvSpPr>
                  <a:spLocks noChangeShapeType="1"/>
                </p:cNvSpPr>
                <p:nvPr/>
              </p:nvSpPr>
              <p:spPr bwMode="auto">
                <a:xfrm>
                  <a:off x="4245" y="264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559"/>
                <p:cNvSpPr>
                  <a:spLocks noChangeShapeType="1"/>
                </p:cNvSpPr>
                <p:nvPr/>
              </p:nvSpPr>
              <p:spPr bwMode="auto">
                <a:xfrm flipH="1">
                  <a:off x="4818" y="2649"/>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Rectangle 560"/>
                <p:cNvSpPr>
                  <a:spLocks noChangeArrowheads="1"/>
                </p:cNvSpPr>
                <p:nvPr/>
              </p:nvSpPr>
              <p:spPr bwMode="auto">
                <a:xfrm>
                  <a:off x="4209" y="2617"/>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00">
                      <a:solidFill>
                        <a:srgbClr val="000000"/>
                      </a:solidFill>
                      <a:latin typeface="Helvetica" panose="020B0604020202020204" pitchFamily="34" charset="0"/>
                      <a:cs typeface="Arial" panose="020B0604020202020204" pitchFamily="34" charset="0"/>
                    </a:rPr>
                    <a:t>1</a:t>
                  </a:r>
                  <a:endParaRPr lang="en-US" altLang="en-US" sz="1600">
                    <a:solidFill>
                      <a:srgbClr val="000000"/>
                    </a:solidFill>
                    <a:latin typeface="Arial Unicode MS" pitchFamily="34" charset="-128"/>
                    <a:cs typeface="Arial" panose="020B0604020202020204" pitchFamily="34" charset="0"/>
                  </a:endParaRPr>
                </a:p>
              </p:txBody>
            </p:sp>
            <p:sp>
              <p:nvSpPr>
                <p:cNvPr id="16430" name="Line 561"/>
                <p:cNvSpPr>
                  <a:spLocks noChangeShapeType="1"/>
                </p:cNvSpPr>
                <p:nvPr/>
              </p:nvSpPr>
              <p:spPr bwMode="auto">
                <a:xfrm>
                  <a:off x="4245" y="264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562"/>
                <p:cNvSpPr>
                  <a:spLocks noChangeShapeType="1"/>
                </p:cNvSpPr>
                <p:nvPr/>
              </p:nvSpPr>
              <p:spPr bwMode="auto">
                <a:xfrm>
                  <a:off x="4245" y="3229"/>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563"/>
                <p:cNvSpPr>
                  <a:spLocks noChangeShapeType="1"/>
                </p:cNvSpPr>
                <p:nvPr/>
              </p:nvSpPr>
              <p:spPr bwMode="auto">
                <a:xfrm flipV="1">
                  <a:off x="4826"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564"/>
                <p:cNvSpPr>
                  <a:spLocks noChangeShapeType="1"/>
                </p:cNvSpPr>
                <p:nvPr/>
              </p:nvSpPr>
              <p:spPr bwMode="auto">
                <a:xfrm flipV="1">
                  <a:off x="4245"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Freeform 565"/>
                <p:cNvSpPr>
                  <a:spLocks/>
                </p:cNvSpPr>
                <p:nvPr/>
              </p:nvSpPr>
              <p:spPr bwMode="auto">
                <a:xfrm>
                  <a:off x="4313" y="2805"/>
                  <a:ext cx="436" cy="296"/>
                </a:xfrm>
                <a:custGeom>
                  <a:avLst/>
                  <a:gdLst>
                    <a:gd name="T0" fmla="*/ 436 w 436"/>
                    <a:gd name="T1" fmla="*/ 136 h 296"/>
                    <a:gd name="T2" fmla="*/ 380 w 436"/>
                    <a:gd name="T3" fmla="*/ 80 h 296"/>
                    <a:gd name="T4" fmla="*/ 312 w 436"/>
                    <a:gd name="T5" fmla="*/ 0 h 296"/>
                    <a:gd name="T6" fmla="*/ 220 w 436"/>
                    <a:gd name="T7" fmla="*/ 12 h 296"/>
                    <a:gd name="T8" fmla="*/ 132 w 436"/>
                    <a:gd name="T9" fmla="*/ 0 h 296"/>
                    <a:gd name="T10" fmla="*/ 56 w 436"/>
                    <a:gd name="T11" fmla="*/ 76 h 296"/>
                    <a:gd name="T12" fmla="*/ 4 w 436"/>
                    <a:gd name="T13" fmla="*/ 136 h 296"/>
                    <a:gd name="T14" fmla="*/ 0 w 436"/>
                    <a:gd name="T15" fmla="*/ 208 h 296"/>
                    <a:gd name="T16" fmla="*/ 108 w 436"/>
                    <a:gd name="T17" fmla="*/ 296 h 296"/>
                    <a:gd name="T18" fmla="*/ 220 w 436"/>
                    <a:gd name="T19" fmla="*/ 292 h 296"/>
                    <a:gd name="T20" fmla="*/ 308 w 436"/>
                    <a:gd name="T21" fmla="*/ 264 h 296"/>
                    <a:gd name="T22" fmla="*/ 424 w 436"/>
                    <a:gd name="T23" fmla="*/ 204 h 296"/>
                    <a:gd name="T24" fmla="*/ 436 w 436"/>
                    <a:gd name="T25" fmla="*/ 136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6" h="296">
                      <a:moveTo>
                        <a:pt x="436" y="136"/>
                      </a:moveTo>
                      <a:lnTo>
                        <a:pt x="380" y="80"/>
                      </a:lnTo>
                      <a:lnTo>
                        <a:pt x="312" y="0"/>
                      </a:lnTo>
                      <a:lnTo>
                        <a:pt x="220" y="12"/>
                      </a:lnTo>
                      <a:lnTo>
                        <a:pt x="132" y="0"/>
                      </a:lnTo>
                      <a:lnTo>
                        <a:pt x="56" y="76"/>
                      </a:lnTo>
                      <a:lnTo>
                        <a:pt x="4" y="136"/>
                      </a:lnTo>
                      <a:lnTo>
                        <a:pt x="0" y="208"/>
                      </a:lnTo>
                      <a:lnTo>
                        <a:pt x="108" y="296"/>
                      </a:lnTo>
                      <a:lnTo>
                        <a:pt x="220" y="292"/>
                      </a:lnTo>
                      <a:lnTo>
                        <a:pt x="308" y="264"/>
                      </a:lnTo>
                      <a:lnTo>
                        <a:pt x="424" y="204"/>
                      </a:lnTo>
                      <a:lnTo>
                        <a:pt x="436" y="13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5" name="Freeform 566"/>
                <p:cNvSpPr>
                  <a:spLocks/>
                </p:cNvSpPr>
                <p:nvPr/>
              </p:nvSpPr>
              <p:spPr bwMode="auto">
                <a:xfrm>
                  <a:off x="4333" y="2813"/>
                  <a:ext cx="400" cy="276"/>
                </a:xfrm>
                <a:custGeom>
                  <a:avLst/>
                  <a:gdLst>
                    <a:gd name="T0" fmla="*/ 400 w 400"/>
                    <a:gd name="T1" fmla="*/ 128 h 276"/>
                    <a:gd name="T2" fmla="*/ 348 w 400"/>
                    <a:gd name="T3" fmla="*/ 76 h 276"/>
                    <a:gd name="T4" fmla="*/ 284 w 400"/>
                    <a:gd name="T5" fmla="*/ 0 h 276"/>
                    <a:gd name="T6" fmla="*/ 200 w 400"/>
                    <a:gd name="T7" fmla="*/ 12 h 276"/>
                    <a:gd name="T8" fmla="*/ 116 w 400"/>
                    <a:gd name="T9" fmla="*/ 0 h 276"/>
                    <a:gd name="T10" fmla="*/ 48 w 400"/>
                    <a:gd name="T11" fmla="*/ 72 h 276"/>
                    <a:gd name="T12" fmla="*/ 0 w 400"/>
                    <a:gd name="T13" fmla="*/ 128 h 276"/>
                    <a:gd name="T14" fmla="*/ 0 w 400"/>
                    <a:gd name="T15" fmla="*/ 196 h 276"/>
                    <a:gd name="T16" fmla="*/ 96 w 400"/>
                    <a:gd name="T17" fmla="*/ 276 h 276"/>
                    <a:gd name="T18" fmla="*/ 200 w 400"/>
                    <a:gd name="T19" fmla="*/ 276 h 276"/>
                    <a:gd name="T20" fmla="*/ 284 w 400"/>
                    <a:gd name="T21" fmla="*/ 248 h 276"/>
                    <a:gd name="T22" fmla="*/ 388 w 400"/>
                    <a:gd name="T23" fmla="*/ 188 h 276"/>
                    <a:gd name="T24" fmla="*/ 400 w 400"/>
                    <a:gd name="T25" fmla="*/ 128 h 2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0" h="276">
                      <a:moveTo>
                        <a:pt x="400" y="128"/>
                      </a:moveTo>
                      <a:lnTo>
                        <a:pt x="348" y="76"/>
                      </a:lnTo>
                      <a:lnTo>
                        <a:pt x="284" y="0"/>
                      </a:lnTo>
                      <a:lnTo>
                        <a:pt x="200" y="12"/>
                      </a:lnTo>
                      <a:lnTo>
                        <a:pt x="116" y="0"/>
                      </a:lnTo>
                      <a:lnTo>
                        <a:pt x="48" y="72"/>
                      </a:lnTo>
                      <a:lnTo>
                        <a:pt x="0" y="128"/>
                      </a:lnTo>
                      <a:lnTo>
                        <a:pt x="0" y="196"/>
                      </a:lnTo>
                      <a:lnTo>
                        <a:pt x="96" y="276"/>
                      </a:lnTo>
                      <a:lnTo>
                        <a:pt x="200" y="276"/>
                      </a:lnTo>
                      <a:lnTo>
                        <a:pt x="284" y="248"/>
                      </a:lnTo>
                      <a:lnTo>
                        <a:pt x="388" y="188"/>
                      </a:lnTo>
                      <a:lnTo>
                        <a:pt x="400" y="12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6" name="Freeform 567"/>
                <p:cNvSpPr>
                  <a:spLocks/>
                </p:cNvSpPr>
                <p:nvPr/>
              </p:nvSpPr>
              <p:spPr bwMode="auto">
                <a:xfrm>
                  <a:off x="4297" y="2797"/>
                  <a:ext cx="464" cy="320"/>
                </a:xfrm>
                <a:custGeom>
                  <a:avLst/>
                  <a:gdLst>
                    <a:gd name="T0" fmla="*/ 464 w 464"/>
                    <a:gd name="T1" fmla="*/ 144 h 320"/>
                    <a:gd name="T2" fmla="*/ 408 w 464"/>
                    <a:gd name="T3" fmla="*/ 84 h 320"/>
                    <a:gd name="T4" fmla="*/ 332 w 464"/>
                    <a:gd name="T5" fmla="*/ 0 h 320"/>
                    <a:gd name="T6" fmla="*/ 236 w 464"/>
                    <a:gd name="T7" fmla="*/ 12 h 320"/>
                    <a:gd name="T8" fmla="*/ 140 w 464"/>
                    <a:gd name="T9" fmla="*/ 0 h 320"/>
                    <a:gd name="T10" fmla="*/ 60 w 464"/>
                    <a:gd name="T11" fmla="*/ 80 h 320"/>
                    <a:gd name="T12" fmla="*/ 8 w 464"/>
                    <a:gd name="T13" fmla="*/ 144 h 320"/>
                    <a:gd name="T14" fmla="*/ 0 w 464"/>
                    <a:gd name="T15" fmla="*/ 224 h 320"/>
                    <a:gd name="T16" fmla="*/ 116 w 464"/>
                    <a:gd name="T17" fmla="*/ 320 h 320"/>
                    <a:gd name="T18" fmla="*/ 236 w 464"/>
                    <a:gd name="T19" fmla="*/ 308 h 320"/>
                    <a:gd name="T20" fmla="*/ 332 w 464"/>
                    <a:gd name="T21" fmla="*/ 280 h 320"/>
                    <a:gd name="T22" fmla="*/ 456 w 464"/>
                    <a:gd name="T23" fmla="*/ 216 h 320"/>
                    <a:gd name="T24" fmla="*/ 464 w 464"/>
                    <a:gd name="T25" fmla="*/ 144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4" h="320">
                      <a:moveTo>
                        <a:pt x="464" y="144"/>
                      </a:moveTo>
                      <a:lnTo>
                        <a:pt x="408" y="84"/>
                      </a:lnTo>
                      <a:lnTo>
                        <a:pt x="332" y="0"/>
                      </a:lnTo>
                      <a:lnTo>
                        <a:pt x="236" y="12"/>
                      </a:lnTo>
                      <a:lnTo>
                        <a:pt x="140" y="0"/>
                      </a:lnTo>
                      <a:lnTo>
                        <a:pt x="60" y="80"/>
                      </a:lnTo>
                      <a:lnTo>
                        <a:pt x="8" y="144"/>
                      </a:lnTo>
                      <a:lnTo>
                        <a:pt x="0" y="224"/>
                      </a:lnTo>
                      <a:lnTo>
                        <a:pt x="116" y="320"/>
                      </a:lnTo>
                      <a:lnTo>
                        <a:pt x="236" y="308"/>
                      </a:lnTo>
                      <a:lnTo>
                        <a:pt x="332" y="280"/>
                      </a:lnTo>
                      <a:lnTo>
                        <a:pt x="456" y="216"/>
                      </a:lnTo>
                      <a:lnTo>
                        <a:pt x="464" y="14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7" name="Freeform 568"/>
                <p:cNvSpPr>
                  <a:spLocks/>
                </p:cNvSpPr>
                <p:nvPr/>
              </p:nvSpPr>
              <p:spPr bwMode="auto">
                <a:xfrm>
                  <a:off x="4337" y="2781"/>
                  <a:ext cx="392" cy="316"/>
                </a:xfrm>
                <a:custGeom>
                  <a:avLst/>
                  <a:gdLst>
                    <a:gd name="T0" fmla="*/ 392 w 392"/>
                    <a:gd name="T1" fmla="*/ 160 h 316"/>
                    <a:gd name="T2" fmla="*/ 384 w 392"/>
                    <a:gd name="T3" fmla="*/ 92 h 316"/>
                    <a:gd name="T4" fmla="*/ 296 w 392"/>
                    <a:gd name="T5" fmla="*/ 12 h 316"/>
                    <a:gd name="T6" fmla="*/ 196 w 392"/>
                    <a:gd name="T7" fmla="*/ 0 h 316"/>
                    <a:gd name="T8" fmla="*/ 108 w 392"/>
                    <a:gd name="T9" fmla="*/ 28 h 316"/>
                    <a:gd name="T10" fmla="*/ 24 w 392"/>
                    <a:gd name="T11" fmla="*/ 100 h 316"/>
                    <a:gd name="T12" fmla="*/ 0 w 392"/>
                    <a:gd name="T13" fmla="*/ 160 h 316"/>
                    <a:gd name="T14" fmla="*/ 8 w 392"/>
                    <a:gd name="T15" fmla="*/ 224 h 316"/>
                    <a:gd name="T16" fmla="*/ 96 w 392"/>
                    <a:gd name="T17" fmla="*/ 304 h 316"/>
                    <a:gd name="T18" fmla="*/ 196 w 392"/>
                    <a:gd name="T19" fmla="*/ 316 h 316"/>
                    <a:gd name="T20" fmla="*/ 284 w 392"/>
                    <a:gd name="T21" fmla="*/ 288 h 316"/>
                    <a:gd name="T22" fmla="*/ 368 w 392"/>
                    <a:gd name="T23" fmla="*/ 216 h 316"/>
                    <a:gd name="T24" fmla="*/ 392 w 392"/>
                    <a:gd name="T25" fmla="*/ 160 h 3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2" h="316">
                      <a:moveTo>
                        <a:pt x="392" y="160"/>
                      </a:moveTo>
                      <a:lnTo>
                        <a:pt x="384" y="92"/>
                      </a:lnTo>
                      <a:lnTo>
                        <a:pt x="296" y="12"/>
                      </a:lnTo>
                      <a:lnTo>
                        <a:pt x="196" y="0"/>
                      </a:lnTo>
                      <a:lnTo>
                        <a:pt x="108" y="28"/>
                      </a:lnTo>
                      <a:lnTo>
                        <a:pt x="24" y="100"/>
                      </a:lnTo>
                      <a:lnTo>
                        <a:pt x="0" y="160"/>
                      </a:lnTo>
                      <a:lnTo>
                        <a:pt x="8" y="224"/>
                      </a:lnTo>
                      <a:lnTo>
                        <a:pt x="96" y="304"/>
                      </a:lnTo>
                      <a:lnTo>
                        <a:pt x="196" y="316"/>
                      </a:lnTo>
                      <a:lnTo>
                        <a:pt x="284" y="288"/>
                      </a:lnTo>
                      <a:lnTo>
                        <a:pt x="368" y="216"/>
                      </a:lnTo>
                      <a:lnTo>
                        <a:pt x="392" y="16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8" name="Line 569"/>
                <p:cNvSpPr>
                  <a:spLocks noChangeShapeType="1"/>
                </p:cNvSpPr>
                <p:nvPr/>
              </p:nvSpPr>
              <p:spPr bwMode="auto">
                <a:xfrm>
                  <a:off x="4245" y="2941"/>
                  <a:ext cx="58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570"/>
                <p:cNvSpPr>
                  <a:spLocks noChangeShapeType="1"/>
                </p:cNvSpPr>
                <p:nvPr/>
              </p:nvSpPr>
              <p:spPr bwMode="auto">
                <a:xfrm flipV="1">
                  <a:off x="4533" y="2649"/>
                  <a:ext cx="1" cy="5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Freeform 571"/>
                <p:cNvSpPr>
                  <a:spLocks/>
                </p:cNvSpPr>
                <p:nvPr/>
              </p:nvSpPr>
              <p:spPr bwMode="auto">
                <a:xfrm>
                  <a:off x="4461" y="2865"/>
                  <a:ext cx="144" cy="148"/>
                </a:xfrm>
                <a:custGeom>
                  <a:avLst/>
                  <a:gdLst>
                    <a:gd name="T0" fmla="*/ 144 w 144"/>
                    <a:gd name="T1" fmla="*/ 76 h 148"/>
                    <a:gd name="T2" fmla="*/ 144 w 144"/>
                    <a:gd name="T3" fmla="*/ 56 h 148"/>
                    <a:gd name="T4" fmla="*/ 140 w 144"/>
                    <a:gd name="T5" fmla="*/ 48 h 148"/>
                    <a:gd name="T6" fmla="*/ 136 w 144"/>
                    <a:gd name="T7" fmla="*/ 36 h 148"/>
                    <a:gd name="T8" fmla="*/ 128 w 144"/>
                    <a:gd name="T9" fmla="*/ 28 h 148"/>
                    <a:gd name="T10" fmla="*/ 124 w 144"/>
                    <a:gd name="T11" fmla="*/ 24 h 148"/>
                    <a:gd name="T12" fmla="*/ 116 w 144"/>
                    <a:gd name="T13" fmla="*/ 16 h 148"/>
                    <a:gd name="T14" fmla="*/ 108 w 144"/>
                    <a:gd name="T15" fmla="*/ 12 h 148"/>
                    <a:gd name="T16" fmla="*/ 100 w 144"/>
                    <a:gd name="T17" fmla="*/ 8 h 148"/>
                    <a:gd name="T18" fmla="*/ 92 w 144"/>
                    <a:gd name="T19" fmla="*/ 4 h 148"/>
                    <a:gd name="T20" fmla="*/ 80 w 144"/>
                    <a:gd name="T21" fmla="*/ 4 h 148"/>
                    <a:gd name="T22" fmla="*/ 72 w 144"/>
                    <a:gd name="T23" fmla="*/ 0 h 148"/>
                    <a:gd name="T24" fmla="*/ 64 w 144"/>
                    <a:gd name="T25" fmla="*/ 4 h 148"/>
                    <a:gd name="T26" fmla="*/ 52 w 144"/>
                    <a:gd name="T27" fmla="*/ 4 h 148"/>
                    <a:gd name="T28" fmla="*/ 44 w 144"/>
                    <a:gd name="T29" fmla="*/ 8 h 148"/>
                    <a:gd name="T30" fmla="*/ 36 w 144"/>
                    <a:gd name="T31" fmla="*/ 12 h 148"/>
                    <a:gd name="T32" fmla="*/ 28 w 144"/>
                    <a:gd name="T33" fmla="*/ 16 h 148"/>
                    <a:gd name="T34" fmla="*/ 20 w 144"/>
                    <a:gd name="T35" fmla="*/ 24 h 148"/>
                    <a:gd name="T36" fmla="*/ 16 w 144"/>
                    <a:gd name="T37" fmla="*/ 28 h 148"/>
                    <a:gd name="T38" fmla="*/ 8 w 144"/>
                    <a:gd name="T39" fmla="*/ 36 h 148"/>
                    <a:gd name="T40" fmla="*/ 4 w 144"/>
                    <a:gd name="T41" fmla="*/ 48 h 148"/>
                    <a:gd name="T42" fmla="*/ 0 w 144"/>
                    <a:gd name="T43" fmla="*/ 56 h 148"/>
                    <a:gd name="T44" fmla="*/ 0 w 144"/>
                    <a:gd name="T45" fmla="*/ 92 h 148"/>
                    <a:gd name="T46" fmla="*/ 4 w 144"/>
                    <a:gd name="T47" fmla="*/ 100 h 148"/>
                    <a:gd name="T48" fmla="*/ 8 w 144"/>
                    <a:gd name="T49" fmla="*/ 112 h 148"/>
                    <a:gd name="T50" fmla="*/ 16 w 144"/>
                    <a:gd name="T51" fmla="*/ 120 h 148"/>
                    <a:gd name="T52" fmla="*/ 20 w 144"/>
                    <a:gd name="T53" fmla="*/ 124 h 148"/>
                    <a:gd name="T54" fmla="*/ 28 w 144"/>
                    <a:gd name="T55" fmla="*/ 132 h 148"/>
                    <a:gd name="T56" fmla="*/ 36 w 144"/>
                    <a:gd name="T57" fmla="*/ 136 h 148"/>
                    <a:gd name="T58" fmla="*/ 44 w 144"/>
                    <a:gd name="T59" fmla="*/ 140 h 148"/>
                    <a:gd name="T60" fmla="*/ 52 w 144"/>
                    <a:gd name="T61" fmla="*/ 144 h 148"/>
                    <a:gd name="T62" fmla="*/ 64 w 144"/>
                    <a:gd name="T63" fmla="*/ 144 h 148"/>
                    <a:gd name="T64" fmla="*/ 72 w 144"/>
                    <a:gd name="T65" fmla="*/ 148 h 148"/>
                    <a:gd name="T66" fmla="*/ 80 w 144"/>
                    <a:gd name="T67" fmla="*/ 144 h 148"/>
                    <a:gd name="T68" fmla="*/ 92 w 144"/>
                    <a:gd name="T69" fmla="*/ 144 h 148"/>
                    <a:gd name="T70" fmla="*/ 100 w 144"/>
                    <a:gd name="T71" fmla="*/ 140 h 148"/>
                    <a:gd name="T72" fmla="*/ 108 w 144"/>
                    <a:gd name="T73" fmla="*/ 136 h 148"/>
                    <a:gd name="T74" fmla="*/ 116 w 144"/>
                    <a:gd name="T75" fmla="*/ 132 h 148"/>
                    <a:gd name="T76" fmla="*/ 124 w 144"/>
                    <a:gd name="T77" fmla="*/ 124 h 148"/>
                    <a:gd name="T78" fmla="*/ 128 w 144"/>
                    <a:gd name="T79" fmla="*/ 120 h 148"/>
                    <a:gd name="T80" fmla="*/ 136 w 144"/>
                    <a:gd name="T81" fmla="*/ 112 h 148"/>
                    <a:gd name="T82" fmla="*/ 140 w 144"/>
                    <a:gd name="T83" fmla="*/ 100 h 148"/>
                    <a:gd name="T84" fmla="*/ 144 w 144"/>
                    <a:gd name="T85" fmla="*/ 92 h 148"/>
                    <a:gd name="T86" fmla="*/ 144 w 144"/>
                    <a:gd name="T87" fmla="*/ 76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4" h="148">
                      <a:moveTo>
                        <a:pt x="144" y="76"/>
                      </a:moveTo>
                      <a:lnTo>
                        <a:pt x="144" y="56"/>
                      </a:lnTo>
                      <a:lnTo>
                        <a:pt x="140" y="48"/>
                      </a:lnTo>
                      <a:lnTo>
                        <a:pt x="136" y="36"/>
                      </a:lnTo>
                      <a:lnTo>
                        <a:pt x="128" y="28"/>
                      </a:lnTo>
                      <a:lnTo>
                        <a:pt x="124" y="24"/>
                      </a:lnTo>
                      <a:lnTo>
                        <a:pt x="116" y="16"/>
                      </a:lnTo>
                      <a:lnTo>
                        <a:pt x="108" y="12"/>
                      </a:lnTo>
                      <a:lnTo>
                        <a:pt x="100" y="8"/>
                      </a:lnTo>
                      <a:lnTo>
                        <a:pt x="92" y="4"/>
                      </a:lnTo>
                      <a:lnTo>
                        <a:pt x="80" y="4"/>
                      </a:lnTo>
                      <a:lnTo>
                        <a:pt x="72" y="0"/>
                      </a:lnTo>
                      <a:lnTo>
                        <a:pt x="64" y="4"/>
                      </a:lnTo>
                      <a:lnTo>
                        <a:pt x="52" y="4"/>
                      </a:lnTo>
                      <a:lnTo>
                        <a:pt x="44" y="8"/>
                      </a:lnTo>
                      <a:lnTo>
                        <a:pt x="36" y="12"/>
                      </a:lnTo>
                      <a:lnTo>
                        <a:pt x="28" y="16"/>
                      </a:lnTo>
                      <a:lnTo>
                        <a:pt x="20" y="24"/>
                      </a:lnTo>
                      <a:lnTo>
                        <a:pt x="16" y="28"/>
                      </a:lnTo>
                      <a:lnTo>
                        <a:pt x="8" y="36"/>
                      </a:lnTo>
                      <a:lnTo>
                        <a:pt x="4" y="48"/>
                      </a:lnTo>
                      <a:lnTo>
                        <a:pt x="0" y="56"/>
                      </a:lnTo>
                      <a:lnTo>
                        <a:pt x="0" y="92"/>
                      </a:lnTo>
                      <a:lnTo>
                        <a:pt x="4" y="100"/>
                      </a:lnTo>
                      <a:lnTo>
                        <a:pt x="8" y="112"/>
                      </a:lnTo>
                      <a:lnTo>
                        <a:pt x="16" y="120"/>
                      </a:lnTo>
                      <a:lnTo>
                        <a:pt x="20" y="124"/>
                      </a:lnTo>
                      <a:lnTo>
                        <a:pt x="28" y="132"/>
                      </a:lnTo>
                      <a:lnTo>
                        <a:pt x="36" y="136"/>
                      </a:lnTo>
                      <a:lnTo>
                        <a:pt x="44" y="140"/>
                      </a:lnTo>
                      <a:lnTo>
                        <a:pt x="52" y="144"/>
                      </a:lnTo>
                      <a:lnTo>
                        <a:pt x="64" y="144"/>
                      </a:lnTo>
                      <a:lnTo>
                        <a:pt x="72" y="148"/>
                      </a:lnTo>
                      <a:lnTo>
                        <a:pt x="80" y="144"/>
                      </a:lnTo>
                      <a:lnTo>
                        <a:pt x="92" y="144"/>
                      </a:lnTo>
                      <a:lnTo>
                        <a:pt x="100" y="140"/>
                      </a:lnTo>
                      <a:lnTo>
                        <a:pt x="108" y="136"/>
                      </a:lnTo>
                      <a:lnTo>
                        <a:pt x="116" y="132"/>
                      </a:lnTo>
                      <a:lnTo>
                        <a:pt x="124" y="124"/>
                      </a:lnTo>
                      <a:lnTo>
                        <a:pt x="128" y="120"/>
                      </a:lnTo>
                      <a:lnTo>
                        <a:pt x="136" y="112"/>
                      </a:lnTo>
                      <a:lnTo>
                        <a:pt x="140" y="100"/>
                      </a:lnTo>
                      <a:lnTo>
                        <a:pt x="144" y="92"/>
                      </a:lnTo>
                      <a:lnTo>
                        <a:pt x="144" y="76"/>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1" name="Freeform 572"/>
                <p:cNvSpPr>
                  <a:spLocks/>
                </p:cNvSpPr>
                <p:nvPr/>
              </p:nvSpPr>
              <p:spPr bwMode="auto">
                <a:xfrm>
                  <a:off x="4389" y="2793"/>
                  <a:ext cx="288" cy="292"/>
                </a:xfrm>
                <a:custGeom>
                  <a:avLst/>
                  <a:gdLst>
                    <a:gd name="T0" fmla="*/ 288 w 288"/>
                    <a:gd name="T1" fmla="*/ 148 h 292"/>
                    <a:gd name="T2" fmla="*/ 288 w 288"/>
                    <a:gd name="T3" fmla="*/ 128 h 292"/>
                    <a:gd name="T4" fmla="*/ 284 w 288"/>
                    <a:gd name="T5" fmla="*/ 108 h 292"/>
                    <a:gd name="T6" fmla="*/ 276 w 288"/>
                    <a:gd name="T7" fmla="*/ 92 h 292"/>
                    <a:gd name="T8" fmla="*/ 268 w 288"/>
                    <a:gd name="T9" fmla="*/ 72 h 292"/>
                    <a:gd name="T10" fmla="*/ 260 w 288"/>
                    <a:gd name="T11" fmla="*/ 56 h 292"/>
                    <a:gd name="T12" fmla="*/ 248 w 288"/>
                    <a:gd name="T13" fmla="*/ 44 h 292"/>
                    <a:gd name="T14" fmla="*/ 232 w 288"/>
                    <a:gd name="T15" fmla="*/ 32 h 292"/>
                    <a:gd name="T16" fmla="*/ 216 w 288"/>
                    <a:gd name="T17" fmla="*/ 20 h 292"/>
                    <a:gd name="T18" fmla="*/ 200 w 288"/>
                    <a:gd name="T19" fmla="*/ 12 h 292"/>
                    <a:gd name="T20" fmla="*/ 180 w 288"/>
                    <a:gd name="T21" fmla="*/ 4 h 292"/>
                    <a:gd name="T22" fmla="*/ 164 w 288"/>
                    <a:gd name="T23" fmla="*/ 4 h 292"/>
                    <a:gd name="T24" fmla="*/ 144 w 288"/>
                    <a:gd name="T25" fmla="*/ 0 h 292"/>
                    <a:gd name="T26" fmla="*/ 124 w 288"/>
                    <a:gd name="T27" fmla="*/ 4 h 292"/>
                    <a:gd name="T28" fmla="*/ 108 w 288"/>
                    <a:gd name="T29" fmla="*/ 4 h 292"/>
                    <a:gd name="T30" fmla="*/ 88 w 288"/>
                    <a:gd name="T31" fmla="*/ 12 h 292"/>
                    <a:gd name="T32" fmla="*/ 72 w 288"/>
                    <a:gd name="T33" fmla="*/ 20 h 292"/>
                    <a:gd name="T34" fmla="*/ 56 w 288"/>
                    <a:gd name="T35" fmla="*/ 32 h 292"/>
                    <a:gd name="T36" fmla="*/ 40 w 288"/>
                    <a:gd name="T37" fmla="*/ 44 h 292"/>
                    <a:gd name="T38" fmla="*/ 28 w 288"/>
                    <a:gd name="T39" fmla="*/ 56 h 292"/>
                    <a:gd name="T40" fmla="*/ 20 w 288"/>
                    <a:gd name="T41" fmla="*/ 72 h 292"/>
                    <a:gd name="T42" fmla="*/ 12 w 288"/>
                    <a:gd name="T43" fmla="*/ 92 h 292"/>
                    <a:gd name="T44" fmla="*/ 4 w 288"/>
                    <a:gd name="T45" fmla="*/ 108 h 292"/>
                    <a:gd name="T46" fmla="*/ 0 w 288"/>
                    <a:gd name="T47" fmla="*/ 128 h 292"/>
                    <a:gd name="T48" fmla="*/ 0 w 288"/>
                    <a:gd name="T49" fmla="*/ 164 h 292"/>
                    <a:gd name="T50" fmla="*/ 4 w 288"/>
                    <a:gd name="T51" fmla="*/ 184 h 292"/>
                    <a:gd name="T52" fmla="*/ 12 w 288"/>
                    <a:gd name="T53" fmla="*/ 200 h 292"/>
                    <a:gd name="T54" fmla="*/ 20 w 288"/>
                    <a:gd name="T55" fmla="*/ 220 h 292"/>
                    <a:gd name="T56" fmla="*/ 28 w 288"/>
                    <a:gd name="T57" fmla="*/ 236 h 292"/>
                    <a:gd name="T58" fmla="*/ 40 w 288"/>
                    <a:gd name="T59" fmla="*/ 248 h 292"/>
                    <a:gd name="T60" fmla="*/ 56 w 288"/>
                    <a:gd name="T61" fmla="*/ 260 h 292"/>
                    <a:gd name="T62" fmla="*/ 72 w 288"/>
                    <a:gd name="T63" fmla="*/ 272 h 292"/>
                    <a:gd name="T64" fmla="*/ 88 w 288"/>
                    <a:gd name="T65" fmla="*/ 280 h 292"/>
                    <a:gd name="T66" fmla="*/ 108 w 288"/>
                    <a:gd name="T67" fmla="*/ 288 h 292"/>
                    <a:gd name="T68" fmla="*/ 124 w 288"/>
                    <a:gd name="T69" fmla="*/ 288 h 292"/>
                    <a:gd name="T70" fmla="*/ 144 w 288"/>
                    <a:gd name="T71" fmla="*/ 292 h 292"/>
                    <a:gd name="T72" fmla="*/ 164 w 288"/>
                    <a:gd name="T73" fmla="*/ 288 h 292"/>
                    <a:gd name="T74" fmla="*/ 180 w 288"/>
                    <a:gd name="T75" fmla="*/ 288 h 292"/>
                    <a:gd name="T76" fmla="*/ 200 w 288"/>
                    <a:gd name="T77" fmla="*/ 280 h 292"/>
                    <a:gd name="T78" fmla="*/ 216 w 288"/>
                    <a:gd name="T79" fmla="*/ 272 h 292"/>
                    <a:gd name="T80" fmla="*/ 232 w 288"/>
                    <a:gd name="T81" fmla="*/ 260 h 292"/>
                    <a:gd name="T82" fmla="*/ 248 w 288"/>
                    <a:gd name="T83" fmla="*/ 248 h 292"/>
                    <a:gd name="T84" fmla="*/ 260 w 288"/>
                    <a:gd name="T85" fmla="*/ 236 h 292"/>
                    <a:gd name="T86" fmla="*/ 268 w 288"/>
                    <a:gd name="T87" fmla="*/ 220 h 292"/>
                    <a:gd name="T88" fmla="*/ 276 w 288"/>
                    <a:gd name="T89" fmla="*/ 200 h 292"/>
                    <a:gd name="T90" fmla="*/ 284 w 288"/>
                    <a:gd name="T91" fmla="*/ 184 h 292"/>
                    <a:gd name="T92" fmla="*/ 288 w 288"/>
                    <a:gd name="T93" fmla="*/ 164 h 292"/>
                    <a:gd name="T94" fmla="*/ 288 w 288"/>
                    <a:gd name="T95" fmla="*/ 148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8" h="292">
                      <a:moveTo>
                        <a:pt x="288" y="148"/>
                      </a:moveTo>
                      <a:lnTo>
                        <a:pt x="288" y="128"/>
                      </a:lnTo>
                      <a:lnTo>
                        <a:pt x="284" y="108"/>
                      </a:lnTo>
                      <a:lnTo>
                        <a:pt x="276" y="92"/>
                      </a:lnTo>
                      <a:lnTo>
                        <a:pt x="268" y="72"/>
                      </a:lnTo>
                      <a:lnTo>
                        <a:pt x="260" y="56"/>
                      </a:lnTo>
                      <a:lnTo>
                        <a:pt x="248" y="44"/>
                      </a:lnTo>
                      <a:lnTo>
                        <a:pt x="232" y="32"/>
                      </a:lnTo>
                      <a:lnTo>
                        <a:pt x="216" y="20"/>
                      </a:lnTo>
                      <a:lnTo>
                        <a:pt x="200" y="12"/>
                      </a:lnTo>
                      <a:lnTo>
                        <a:pt x="180" y="4"/>
                      </a:lnTo>
                      <a:lnTo>
                        <a:pt x="164" y="4"/>
                      </a:lnTo>
                      <a:lnTo>
                        <a:pt x="144" y="0"/>
                      </a:lnTo>
                      <a:lnTo>
                        <a:pt x="124" y="4"/>
                      </a:lnTo>
                      <a:lnTo>
                        <a:pt x="108" y="4"/>
                      </a:lnTo>
                      <a:lnTo>
                        <a:pt x="88" y="12"/>
                      </a:lnTo>
                      <a:lnTo>
                        <a:pt x="72" y="20"/>
                      </a:lnTo>
                      <a:lnTo>
                        <a:pt x="56" y="32"/>
                      </a:lnTo>
                      <a:lnTo>
                        <a:pt x="40" y="44"/>
                      </a:lnTo>
                      <a:lnTo>
                        <a:pt x="28" y="56"/>
                      </a:lnTo>
                      <a:lnTo>
                        <a:pt x="20" y="72"/>
                      </a:lnTo>
                      <a:lnTo>
                        <a:pt x="12" y="92"/>
                      </a:lnTo>
                      <a:lnTo>
                        <a:pt x="4" y="108"/>
                      </a:lnTo>
                      <a:lnTo>
                        <a:pt x="0" y="128"/>
                      </a:lnTo>
                      <a:lnTo>
                        <a:pt x="0" y="164"/>
                      </a:lnTo>
                      <a:lnTo>
                        <a:pt x="4" y="184"/>
                      </a:lnTo>
                      <a:lnTo>
                        <a:pt x="12" y="200"/>
                      </a:lnTo>
                      <a:lnTo>
                        <a:pt x="20" y="220"/>
                      </a:lnTo>
                      <a:lnTo>
                        <a:pt x="28" y="236"/>
                      </a:lnTo>
                      <a:lnTo>
                        <a:pt x="40" y="248"/>
                      </a:lnTo>
                      <a:lnTo>
                        <a:pt x="56" y="260"/>
                      </a:lnTo>
                      <a:lnTo>
                        <a:pt x="72" y="272"/>
                      </a:lnTo>
                      <a:lnTo>
                        <a:pt x="88" y="280"/>
                      </a:lnTo>
                      <a:lnTo>
                        <a:pt x="108" y="288"/>
                      </a:lnTo>
                      <a:lnTo>
                        <a:pt x="124" y="288"/>
                      </a:lnTo>
                      <a:lnTo>
                        <a:pt x="144" y="292"/>
                      </a:lnTo>
                      <a:lnTo>
                        <a:pt x="164" y="288"/>
                      </a:lnTo>
                      <a:lnTo>
                        <a:pt x="180" y="288"/>
                      </a:lnTo>
                      <a:lnTo>
                        <a:pt x="200" y="280"/>
                      </a:lnTo>
                      <a:lnTo>
                        <a:pt x="216" y="272"/>
                      </a:lnTo>
                      <a:lnTo>
                        <a:pt x="232" y="260"/>
                      </a:lnTo>
                      <a:lnTo>
                        <a:pt x="248" y="248"/>
                      </a:lnTo>
                      <a:lnTo>
                        <a:pt x="260" y="236"/>
                      </a:lnTo>
                      <a:lnTo>
                        <a:pt x="268" y="220"/>
                      </a:lnTo>
                      <a:lnTo>
                        <a:pt x="276" y="200"/>
                      </a:lnTo>
                      <a:lnTo>
                        <a:pt x="284" y="184"/>
                      </a:lnTo>
                      <a:lnTo>
                        <a:pt x="288" y="164"/>
                      </a:lnTo>
                      <a:lnTo>
                        <a:pt x="288" y="14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2" name="Freeform 573"/>
                <p:cNvSpPr>
                  <a:spLocks/>
                </p:cNvSpPr>
                <p:nvPr/>
              </p:nvSpPr>
              <p:spPr bwMode="auto">
                <a:xfrm>
                  <a:off x="4317" y="2721"/>
                  <a:ext cx="432" cy="436"/>
                </a:xfrm>
                <a:custGeom>
                  <a:avLst/>
                  <a:gdLst>
                    <a:gd name="T0" fmla="*/ 432 w 432"/>
                    <a:gd name="T1" fmla="*/ 220 h 436"/>
                    <a:gd name="T2" fmla="*/ 432 w 432"/>
                    <a:gd name="T3" fmla="*/ 188 h 436"/>
                    <a:gd name="T4" fmla="*/ 428 w 432"/>
                    <a:gd name="T5" fmla="*/ 160 h 436"/>
                    <a:gd name="T6" fmla="*/ 416 w 432"/>
                    <a:gd name="T7" fmla="*/ 136 h 436"/>
                    <a:gd name="T8" fmla="*/ 404 w 432"/>
                    <a:gd name="T9" fmla="*/ 108 h 436"/>
                    <a:gd name="T10" fmla="*/ 388 w 432"/>
                    <a:gd name="T11" fmla="*/ 84 h 436"/>
                    <a:gd name="T12" fmla="*/ 368 w 432"/>
                    <a:gd name="T13" fmla="*/ 64 h 436"/>
                    <a:gd name="T14" fmla="*/ 348 w 432"/>
                    <a:gd name="T15" fmla="*/ 44 h 436"/>
                    <a:gd name="T16" fmla="*/ 324 w 432"/>
                    <a:gd name="T17" fmla="*/ 28 h 436"/>
                    <a:gd name="T18" fmla="*/ 300 w 432"/>
                    <a:gd name="T19" fmla="*/ 16 h 436"/>
                    <a:gd name="T20" fmla="*/ 272 w 432"/>
                    <a:gd name="T21" fmla="*/ 8 h 436"/>
                    <a:gd name="T22" fmla="*/ 244 w 432"/>
                    <a:gd name="T23" fmla="*/ 4 h 436"/>
                    <a:gd name="T24" fmla="*/ 216 w 432"/>
                    <a:gd name="T25" fmla="*/ 0 h 436"/>
                    <a:gd name="T26" fmla="*/ 188 w 432"/>
                    <a:gd name="T27" fmla="*/ 4 h 436"/>
                    <a:gd name="T28" fmla="*/ 160 w 432"/>
                    <a:gd name="T29" fmla="*/ 8 h 436"/>
                    <a:gd name="T30" fmla="*/ 132 w 432"/>
                    <a:gd name="T31" fmla="*/ 16 h 436"/>
                    <a:gd name="T32" fmla="*/ 108 w 432"/>
                    <a:gd name="T33" fmla="*/ 28 h 436"/>
                    <a:gd name="T34" fmla="*/ 84 w 432"/>
                    <a:gd name="T35" fmla="*/ 44 h 436"/>
                    <a:gd name="T36" fmla="*/ 64 w 432"/>
                    <a:gd name="T37" fmla="*/ 64 h 436"/>
                    <a:gd name="T38" fmla="*/ 44 w 432"/>
                    <a:gd name="T39" fmla="*/ 84 h 436"/>
                    <a:gd name="T40" fmla="*/ 28 w 432"/>
                    <a:gd name="T41" fmla="*/ 108 h 436"/>
                    <a:gd name="T42" fmla="*/ 16 w 432"/>
                    <a:gd name="T43" fmla="*/ 136 h 436"/>
                    <a:gd name="T44" fmla="*/ 4 w 432"/>
                    <a:gd name="T45" fmla="*/ 160 h 436"/>
                    <a:gd name="T46" fmla="*/ 0 w 432"/>
                    <a:gd name="T47" fmla="*/ 188 h 436"/>
                    <a:gd name="T48" fmla="*/ 0 w 432"/>
                    <a:gd name="T49" fmla="*/ 248 h 436"/>
                    <a:gd name="T50" fmla="*/ 4 w 432"/>
                    <a:gd name="T51" fmla="*/ 276 h 436"/>
                    <a:gd name="T52" fmla="*/ 16 w 432"/>
                    <a:gd name="T53" fmla="*/ 300 h 436"/>
                    <a:gd name="T54" fmla="*/ 28 w 432"/>
                    <a:gd name="T55" fmla="*/ 328 h 436"/>
                    <a:gd name="T56" fmla="*/ 44 w 432"/>
                    <a:gd name="T57" fmla="*/ 352 h 436"/>
                    <a:gd name="T58" fmla="*/ 64 w 432"/>
                    <a:gd name="T59" fmla="*/ 372 h 436"/>
                    <a:gd name="T60" fmla="*/ 84 w 432"/>
                    <a:gd name="T61" fmla="*/ 392 h 436"/>
                    <a:gd name="T62" fmla="*/ 108 w 432"/>
                    <a:gd name="T63" fmla="*/ 408 h 436"/>
                    <a:gd name="T64" fmla="*/ 132 w 432"/>
                    <a:gd name="T65" fmla="*/ 420 h 436"/>
                    <a:gd name="T66" fmla="*/ 160 w 432"/>
                    <a:gd name="T67" fmla="*/ 428 h 436"/>
                    <a:gd name="T68" fmla="*/ 188 w 432"/>
                    <a:gd name="T69" fmla="*/ 432 h 436"/>
                    <a:gd name="T70" fmla="*/ 216 w 432"/>
                    <a:gd name="T71" fmla="*/ 436 h 436"/>
                    <a:gd name="T72" fmla="*/ 244 w 432"/>
                    <a:gd name="T73" fmla="*/ 432 h 436"/>
                    <a:gd name="T74" fmla="*/ 272 w 432"/>
                    <a:gd name="T75" fmla="*/ 428 h 436"/>
                    <a:gd name="T76" fmla="*/ 300 w 432"/>
                    <a:gd name="T77" fmla="*/ 420 h 436"/>
                    <a:gd name="T78" fmla="*/ 324 w 432"/>
                    <a:gd name="T79" fmla="*/ 408 h 436"/>
                    <a:gd name="T80" fmla="*/ 348 w 432"/>
                    <a:gd name="T81" fmla="*/ 392 h 436"/>
                    <a:gd name="T82" fmla="*/ 368 w 432"/>
                    <a:gd name="T83" fmla="*/ 372 h 436"/>
                    <a:gd name="T84" fmla="*/ 388 w 432"/>
                    <a:gd name="T85" fmla="*/ 352 h 436"/>
                    <a:gd name="T86" fmla="*/ 404 w 432"/>
                    <a:gd name="T87" fmla="*/ 328 h 436"/>
                    <a:gd name="T88" fmla="*/ 416 w 432"/>
                    <a:gd name="T89" fmla="*/ 300 h 436"/>
                    <a:gd name="T90" fmla="*/ 428 w 432"/>
                    <a:gd name="T91" fmla="*/ 276 h 436"/>
                    <a:gd name="T92" fmla="*/ 432 w 432"/>
                    <a:gd name="T93" fmla="*/ 248 h 436"/>
                    <a:gd name="T94" fmla="*/ 432 w 432"/>
                    <a:gd name="T95" fmla="*/ 220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32" h="436">
                      <a:moveTo>
                        <a:pt x="432" y="220"/>
                      </a:moveTo>
                      <a:lnTo>
                        <a:pt x="432" y="188"/>
                      </a:lnTo>
                      <a:lnTo>
                        <a:pt x="428" y="160"/>
                      </a:lnTo>
                      <a:lnTo>
                        <a:pt x="416" y="136"/>
                      </a:lnTo>
                      <a:lnTo>
                        <a:pt x="404" y="108"/>
                      </a:lnTo>
                      <a:lnTo>
                        <a:pt x="388" y="84"/>
                      </a:lnTo>
                      <a:lnTo>
                        <a:pt x="368" y="64"/>
                      </a:lnTo>
                      <a:lnTo>
                        <a:pt x="348" y="44"/>
                      </a:lnTo>
                      <a:lnTo>
                        <a:pt x="324" y="28"/>
                      </a:lnTo>
                      <a:lnTo>
                        <a:pt x="300" y="16"/>
                      </a:lnTo>
                      <a:lnTo>
                        <a:pt x="272" y="8"/>
                      </a:lnTo>
                      <a:lnTo>
                        <a:pt x="244" y="4"/>
                      </a:lnTo>
                      <a:lnTo>
                        <a:pt x="216" y="0"/>
                      </a:lnTo>
                      <a:lnTo>
                        <a:pt x="188" y="4"/>
                      </a:lnTo>
                      <a:lnTo>
                        <a:pt x="160" y="8"/>
                      </a:lnTo>
                      <a:lnTo>
                        <a:pt x="132" y="16"/>
                      </a:lnTo>
                      <a:lnTo>
                        <a:pt x="108" y="28"/>
                      </a:lnTo>
                      <a:lnTo>
                        <a:pt x="84" y="44"/>
                      </a:lnTo>
                      <a:lnTo>
                        <a:pt x="64" y="64"/>
                      </a:lnTo>
                      <a:lnTo>
                        <a:pt x="44" y="84"/>
                      </a:lnTo>
                      <a:lnTo>
                        <a:pt x="28" y="108"/>
                      </a:lnTo>
                      <a:lnTo>
                        <a:pt x="16" y="136"/>
                      </a:lnTo>
                      <a:lnTo>
                        <a:pt x="4" y="160"/>
                      </a:lnTo>
                      <a:lnTo>
                        <a:pt x="0" y="188"/>
                      </a:lnTo>
                      <a:lnTo>
                        <a:pt x="0" y="248"/>
                      </a:lnTo>
                      <a:lnTo>
                        <a:pt x="4" y="276"/>
                      </a:lnTo>
                      <a:lnTo>
                        <a:pt x="16" y="300"/>
                      </a:lnTo>
                      <a:lnTo>
                        <a:pt x="28" y="328"/>
                      </a:lnTo>
                      <a:lnTo>
                        <a:pt x="44" y="352"/>
                      </a:lnTo>
                      <a:lnTo>
                        <a:pt x="64" y="372"/>
                      </a:lnTo>
                      <a:lnTo>
                        <a:pt x="84" y="392"/>
                      </a:lnTo>
                      <a:lnTo>
                        <a:pt x="108" y="408"/>
                      </a:lnTo>
                      <a:lnTo>
                        <a:pt x="132" y="420"/>
                      </a:lnTo>
                      <a:lnTo>
                        <a:pt x="160" y="428"/>
                      </a:lnTo>
                      <a:lnTo>
                        <a:pt x="188" y="432"/>
                      </a:lnTo>
                      <a:lnTo>
                        <a:pt x="216" y="436"/>
                      </a:lnTo>
                      <a:lnTo>
                        <a:pt x="244" y="432"/>
                      </a:lnTo>
                      <a:lnTo>
                        <a:pt x="272" y="428"/>
                      </a:lnTo>
                      <a:lnTo>
                        <a:pt x="300" y="420"/>
                      </a:lnTo>
                      <a:lnTo>
                        <a:pt x="324" y="408"/>
                      </a:lnTo>
                      <a:lnTo>
                        <a:pt x="348" y="392"/>
                      </a:lnTo>
                      <a:lnTo>
                        <a:pt x="368" y="372"/>
                      </a:lnTo>
                      <a:lnTo>
                        <a:pt x="388" y="352"/>
                      </a:lnTo>
                      <a:lnTo>
                        <a:pt x="404" y="328"/>
                      </a:lnTo>
                      <a:lnTo>
                        <a:pt x="416" y="300"/>
                      </a:lnTo>
                      <a:lnTo>
                        <a:pt x="428" y="276"/>
                      </a:lnTo>
                      <a:lnTo>
                        <a:pt x="432" y="248"/>
                      </a:lnTo>
                      <a:lnTo>
                        <a:pt x="432" y="22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3" name="Freeform 574"/>
                <p:cNvSpPr>
                  <a:spLocks/>
                </p:cNvSpPr>
                <p:nvPr/>
              </p:nvSpPr>
              <p:spPr bwMode="auto">
                <a:xfrm>
                  <a:off x="4245" y="2649"/>
                  <a:ext cx="581" cy="580"/>
                </a:xfrm>
                <a:custGeom>
                  <a:avLst/>
                  <a:gdLst>
                    <a:gd name="T0" fmla="*/ 581 w 581"/>
                    <a:gd name="T1" fmla="*/ 292 h 580"/>
                    <a:gd name="T2" fmla="*/ 577 w 581"/>
                    <a:gd name="T3" fmla="*/ 252 h 580"/>
                    <a:gd name="T4" fmla="*/ 569 w 581"/>
                    <a:gd name="T5" fmla="*/ 216 h 580"/>
                    <a:gd name="T6" fmla="*/ 556 w 581"/>
                    <a:gd name="T7" fmla="*/ 180 h 580"/>
                    <a:gd name="T8" fmla="*/ 540 w 581"/>
                    <a:gd name="T9" fmla="*/ 144 h 580"/>
                    <a:gd name="T10" fmla="*/ 520 w 581"/>
                    <a:gd name="T11" fmla="*/ 112 h 580"/>
                    <a:gd name="T12" fmla="*/ 492 w 581"/>
                    <a:gd name="T13" fmla="*/ 84 h 580"/>
                    <a:gd name="T14" fmla="*/ 464 w 581"/>
                    <a:gd name="T15" fmla="*/ 60 h 580"/>
                    <a:gd name="T16" fmla="*/ 432 w 581"/>
                    <a:gd name="T17" fmla="*/ 40 h 580"/>
                    <a:gd name="T18" fmla="*/ 400 w 581"/>
                    <a:gd name="T19" fmla="*/ 24 h 580"/>
                    <a:gd name="T20" fmla="*/ 364 w 581"/>
                    <a:gd name="T21" fmla="*/ 8 h 580"/>
                    <a:gd name="T22" fmla="*/ 324 w 581"/>
                    <a:gd name="T23" fmla="*/ 4 h 580"/>
                    <a:gd name="T24" fmla="*/ 288 w 581"/>
                    <a:gd name="T25" fmla="*/ 0 h 580"/>
                    <a:gd name="T26" fmla="*/ 252 w 581"/>
                    <a:gd name="T27" fmla="*/ 4 h 580"/>
                    <a:gd name="T28" fmla="*/ 212 w 581"/>
                    <a:gd name="T29" fmla="*/ 8 h 580"/>
                    <a:gd name="T30" fmla="*/ 176 w 581"/>
                    <a:gd name="T31" fmla="*/ 24 h 580"/>
                    <a:gd name="T32" fmla="*/ 144 w 581"/>
                    <a:gd name="T33" fmla="*/ 40 h 580"/>
                    <a:gd name="T34" fmla="*/ 112 w 581"/>
                    <a:gd name="T35" fmla="*/ 60 h 580"/>
                    <a:gd name="T36" fmla="*/ 84 w 581"/>
                    <a:gd name="T37" fmla="*/ 84 h 580"/>
                    <a:gd name="T38" fmla="*/ 56 w 581"/>
                    <a:gd name="T39" fmla="*/ 112 h 580"/>
                    <a:gd name="T40" fmla="*/ 36 w 581"/>
                    <a:gd name="T41" fmla="*/ 144 h 580"/>
                    <a:gd name="T42" fmla="*/ 20 w 581"/>
                    <a:gd name="T43" fmla="*/ 180 h 580"/>
                    <a:gd name="T44" fmla="*/ 8 w 581"/>
                    <a:gd name="T45" fmla="*/ 216 h 580"/>
                    <a:gd name="T46" fmla="*/ 0 w 581"/>
                    <a:gd name="T47" fmla="*/ 252 h 580"/>
                    <a:gd name="T48" fmla="*/ 0 w 581"/>
                    <a:gd name="T49" fmla="*/ 328 h 580"/>
                    <a:gd name="T50" fmla="*/ 8 w 581"/>
                    <a:gd name="T51" fmla="*/ 364 h 580"/>
                    <a:gd name="T52" fmla="*/ 20 w 581"/>
                    <a:gd name="T53" fmla="*/ 400 h 580"/>
                    <a:gd name="T54" fmla="*/ 36 w 581"/>
                    <a:gd name="T55" fmla="*/ 436 h 580"/>
                    <a:gd name="T56" fmla="*/ 56 w 581"/>
                    <a:gd name="T57" fmla="*/ 468 h 580"/>
                    <a:gd name="T58" fmla="*/ 84 w 581"/>
                    <a:gd name="T59" fmla="*/ 496 h 580"/>
                    <a:gd name="T60" fmla="*/ 112 w 581"/>
                    <a:gd name="T61" fmla="*/ 520 h 580"/>
                    <a:gd name="T62" fmla="*/ 144 w 581"/>
                    <a:gd name="T63" fmla="*/ 540 h 580"/>
                    <a:gd name="T64" fmla="*/ 176 w 581"/>
                    <a:gd name="T65" fmla="*/ 556 h 580"/>
                    <a:gd name="T66" fmla="*/ 212 w 581"/>
                    <a:gd name="T67" fmla="*/ 572 h 580"/>
                    <a:gd name="T68" fmla="*/ 252 w 581"/>
                    <a:gd name="T69" fmla="*/ 576 h 580"/>
                    <a:gd name="T70" fmla="*/ 288 w 581"/>
                    <a:gd name="T71" fmla="*/ 580 h 580"/>
                    <a:gd name="T72" fmla="*/ 324 w 581"/>
                    <a:gd name="T73" fmla="*/ 576 h 580"/>
                    <a:gd name="T74" fmla="*/ 364 w 581"/>
                    <a:gd name="T75" fmla="*/ 572 h 580"/>
                    <a:gd name="T76" fmla="*/ 400 w 581"/>
                    <a:gd name="T77" fmla="*/ 556 h 580"/>
                    <a:gd name="T78" fmla="*/ 432 w 581"/>
                    <a:gd name="T79" fmla="*/ 540 h 580"/>
                    <a:gd name="T80" fmla="*/ 464 w 581"/>
                    <a:gd name="T81" fmla="*/ 520 h 580"/>
                    <a:gd name="T82" fmla="*/ 492 w 581"/>
                    <a:gd name="T83" fmla="*/ 496 h 580"/>
                    <a:gd name="T84" fmla="*/ 520 w 581"/>
                    <a:gd name="T85" fmla="*/ 468 h 580"/>
                    <a:gd name="T86" fmla="*/ 540 w 581"/>
                    <a:gd name="T87" fmla="*/ 436 h 580"/>
                    <a:gd name="T88" fmla="*/ 556 w 581"/>
                    <a:gd name="T89" fmla="*/ 400 h 580"/>
                    <a:gd name="T90" fmla="*/ 569 w 581"/>
                    <a:gd name="T91" fmla="*/ 364 h 580"/>
                    <a:gd name="T92" fmla="*/ 577 w 581"/>
                    <a:gd name="T93" fmla="*/ 328 h 580"/>
                    <a:gd name="T94" fmla="*/ 581 w 581"/>
                    <a:gd name="T95" fmla="*/ 292 h 5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1" h="580">
                      <a:moveTo>
                        <a:pt x="581" y="292"/>
                      </a:moveTo>
                      <a:lnTo>
                        <a:pt x="577" y="252"/>
                      </a:lnTo>
                      <a:lnTo>
                        <a:pt x="569" y="216"/>
                      </a:lnTo>
                      <a:lnTo>
                        <a:pt x="556" y="180"/>
                      </a:lnTo>
                      <a:lnTo>
                        <a:pt x="540" y="144"/>
                      </a:lnTo>
                      <a:lnTo>
                        <a:pt x="520" y="112"/>
                      </a:lnTo>
                      <a:lnTo>
                        <a:pt x="492" y="84"/>
                      </a:lnTo>
                      <a:lnTo>
                        <a:pt x="464" y="60"/>
                      </a:lnTo>
                      <a:lnTo>
                        <a:pt x="432" y="40"/>
                      </a:lnTo>
                      <a:lnTo>
                        <a:pt x="400" y="24"/>
                      </a:lnTo>
                      <a:lnTo>
                        <a:pt x="364" y="8"/>
                      </a:lnTo>
                      <a:lnTo>
                        <a:pt x="324" y="4"/>
                      </a:lnTo>
                      <a:lnTo>
                        <a:pt x="288" y="0"/>
                      </a:lnTo>
                      <a:lnTo>
                        <a:pt x="252" y="4"/>
                      </a:lnTo>
                      <a:lnTo>
                        <a:pt x="212" y="8"/>
                      </a:lnTo>
                      <a:lnTo>
                        <a:pt x="176" y="24"/>
                      </a:lnTo>
                      <a:lnTo>
                        <a:pt x="144" y="40"/>
                      </a:lnTo>
                      <a:lnTo>
                        <a:pt x="112" y="60"/>
                      </a:lnTo>
                      <a:lnTo>
                        <a:pt x="84" y="84"/>
                      </a:lnTo>
                      <a:lnTo>
                        <a:pt x="56" y="112"/>
                      </a:lnTo>
                      <a:lnTo>
                        <a:pt x="36" y="144"/>
                      </a:lnTo>
                      <a:lnTo>
                        <a:pt x="20" y="180"/>
                      </a:lnTo>
                      <a:lnTo>
                        <a:pt x="8" y="216"/>
                      </a:lnTo>
                      <a:lnTo>
                        <a:pt x="0" y="252"/>
                      </a:lnTo>
                      <a:lnTo>
                        <a:pt x="0" y="328"/>
                      </a:lnTo>
                      <a:lnTo>
                        <a:pt x="8" y="364"/>
                      </a:lnTo>
                      <a:lnTo>
                        <a:pt x="20" y="400"/>
                      </a:lnTo>
                      <a:lnTo>
                        <a:pt x="36" y="436"/>
                      </a:lnTo>
                      <a:lnTo>
                        <a:pt x="56" y="468"/>
                      </a:lnTo>
                      <a:lnTo>
                        <a:pt x="84" y="496"/>
                      </a:lnTo>
                      <a:lnTo>
                        <a:pt x="112" y="520"/>
                      </a:lnTo>
                      <a:lnTo>
                        <a:pt x="144" y="540"/>
                      </a:lnTo>
                      <a:lnTo>
                        <a:pt x="176" y="556"/>
                      </a:lnTo>
                      <a:lnTo>
                        <a:pt x="212" y="572"/>
                      </a:lnTo>
                      <a:lnTo>
                        <a:pt x="252" y="576"/>
                      </a:lnTo>
                      <a:lnTo>
                        <a:pt x="288" y="580"/>
                      </a:lnTo>
                      <a:lnTo>
                        <a:pt x="324" y="576"/>
                      </a:lnTo>
                      <a:lnTo>
                        <a:pt x="364" y="572"/>
                      </a:lnTo>
                      <a:lnTo>
                        <a:pt x="400" y="556"/>
                      </a:lnTo>
                      <a:lnTo>
                        <a:pt x="432" y="540"/>
                      </a:lnTo>
                      <a:lnTo>
                        <a:pt x="464" y="520"/>
                      </a:lnTo>
                      <a:lnTo>
                        <a:pt x="492" y="496"/>
                      </a:lnTo>
                      <a:lnTo>
                        <a:pt x="520" y="468"/>
                      </a:lnTo>
                      <a:lnTo>
                        <a:pt x="540" y="436"/>
                      </a:lnTo>
                      <a:lnTo>
                        <a:pt x="556" y="400"/>
                      </a:lnTo>
                      <a:lnTo>
                        <a:pt x="569" y="364"/>
                      </a:lnTo>
                      <a:lnTo>
                        <a:pt x="577" y="328"/>
                      </a:lnTo>
                      <a:lnTo>
                        <a:pt x="581" y="292"/>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405" name="Rectangle 575"/>
              <p:cNvSpPr>
                <a:spLocks noChangeArrowheads="1"/>
              </p:cNvSpPr>
              <p:nvPr/>
            </p:nvSpPr>
            <p:spPr bwMode="auto">
              <a:xfrm>
                <a:off x="5339" y="1488"/>
                <a:ext cx="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Symbol" panose="05050102010706020507" pitchFamily="18" charset="2"/>
                    <a:cs typeface="Arial" panose="020B0604020202020204" pitchFamily="34" charset="0"/>
                  </a:rPr>
                  <a:t>|</a:t>
                </a:r>
              </a:p>
            </p:txBody>
          </p:sp>
          <p:sp>
            <p:nvSpPr>
              <p:cNvPr id="16406" name="Rectangle 576"/>
              <p:cNvSpPr>
                <a:spLocks noChangeArrowheads="1"/>
              </p:cNvSpPr>
              <p:nvPr/>
            </p:nvSpPr>
            <p:spPr bwMode="auto">
              <a:xfrm>
                <a:off x="5337" y="2397"/>
                <a:ext cx="1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b</a:t>
                </a:r>
                <a:r>
                  <a:rPr lang="en-US" altLang="en-US" sz="1800" baseline="-25000">
                    <a:solidFill>
                      <a:srgbClr val="000000"/>
                    </a:solidFill>
                    <a:latin typeface="Arial Unicode MS" pitchFamily="34" charset="-128"/>
                    <a:cs typeface="Arial" panose="020B0604020202020204" pitchFamily="34" charset="0"/>
                  </a:rPr>
                  <a:t>\</a:t>
                </a:r>
              </a:p>
            </p:txBody>
          </p:sp>
          <p:sp>
            <p:nvSpPr>
              <p:cNvPr id="16407" name="Rectangle 577"/>
              <p:cNvSpPr>
                <a:spLocks noChangeArrowheads="1"/>
              </p:cNvSpPr>
              <p:nvPr/>
            </p:nvSpPr>
            <p:spPr bwMode="auto">
              <a:xfrm rot="-5400000">
                <a:off x="4921" y="1983"/>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sp>
            <p:nvSpPr>
              <p:cNvPr id="16408" name="Rectangle 578"/>
              <p:cNvSpPr>
                <a:spLocks noChangeArrowheads="1"/>
              </p:cNvSpPr>
              <p:nvPr/>
            </p:nvSpPr>
            <p:spPr bwMode="auto">
              <a:xfrm>
                <a:off x="5330" y="3379"/>
                <a:ext cx="1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q</a:t>
                </a:r>
                <a:r>
                  <a:rPr lang="en-US" altLang="en-US" sz="1800" baseline="-25000">
                    <a:solidFill>
                      <a:srgbClr val="000000"/>
                    </a:solidFill>
                    <a:latin typeface="Symbol" panose="05050102010706020507" pitchFamily="18" charset="2"/>
                    <a:cs typeface="Arial" panose="020B0604020202020204" pitchFamily="34" charset="0"/>
                    <a:sym typeface="Euclid Math One" panose="05050601010101010101" pitchFamily="18" charset="2"/>
                  </a:rPr>
                  <a:t></a:t>
                </a:r>
              </a:p>
            </p:txBody>
          </p:sp>
          <p:sp>
            <p:nvSpPr>
              <p:cNvPr id="16409" name="Rectangle 579"/>
              <p:cNvSpPr>
                <a:spLocks noChangeArrowheads="1"/>
              </p:cNvSpPr>
              <p:nvPr/>
            </p:nvSpPr>
            <p:spPr bwMode="auto">
              <a:xfrm rot="-5400000">
                <a:off x="4978" y="2959"/>
                <a:ext cx="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latin typeface="Symbol" panose="05050102010706020507" pitchFamily="18" charset="2"/>
                    <a:cs typeface="Arial" panose="020B0604020202020204" pitchFamily="34" charset="0"/>
                  </a:rPr>
                  <a:t>a</a:t>
                </a:r>
              </a:p>
            </p:txBody>
          </p:sp>
        </p:grpSp>
      </p:grpSp>
      <p:sp>
        <p:nvSpPr>
          <p:cNvPr id="16394" name="Text Box 580"/>
          <p:cNvSpPr txBox="1">
            <a:spLocks noChangeArrowheads="1"/>
          </p:cNvSpPr>
          <p:nvPr/>
        </p:nvSpPr>
        <p:spPr bwMode="auto">
          <a:xfrm>
            <a:off x="7467600" y="3505200"/>
            <a:ext cx="12509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r>
              <a:rPr lang="en-US" altLang="en-US" sz="1800">
                <a:solidFill>
                  <a:srgbClr val="000000"/>
                </a:solidFill>
                <a:latin typeface="Arial Unicode MS" pitchFamily="34" charset="-128"/>
                <a:cs typeface="Arial" panose="020B0604020202020204" pitchFamily="34" charset="0"/>
              </a:rPr>
              <a:t>&gt;95% of variance explained</a:t>
            </a:r>
          </a:p>
        </p:txBody>
      </p:sp>
      <p:sp>
        <p:nvSpPr>
          <p:cNvPr id="16395" name="TextBox 1"/>
          <p:cNvSpPr txBox="1">
            <a:spLocks noChangeArrowheads="1"/>
          </p:cNvSpPr>
          <p:nvPr/>
        </p:nvSpPr>
        <p:spPr bwMode="auto">
          <a:xfrm>
            <a:off x="188913" y="4995863"/>
            <a:ext cx="7013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dirty="0">
                <a:solidFill>
                  <a:srgbClr val="000000"/>
                </a:solidFill>
                <a:cs typeface="Arial" panose="020B0604020202020204" pitchFamily="34" charset="0"/>
              </a:rPr>
              <a:t>In each plane, isodiscrimination contours are approximately elliptical.</a:t>
            </a:r>
          </a:p>
        </p:txBody>
      </p:sp>
      <p:sp>
        <p:nvSpPr>
          <p:cNvPr id="580" name="TextBox 579">
            <a:extLst>
              <a:ext uri="{FF2B5EF4-FFF2-40B4-BE49-F238E27FC236}">
                <a16:creationId xmlns:a16="http://schemas.microsoft.com/office/drawing/2014/main" id="{47C0CAB0-2877-46D8-90B8-C0A3BBE803F1}"/>
              </a:ext>
            </a:extLst>
          </p:cNvPr>
          <p:cNvSpPr txBox="1"/>
          <p:nvPr/>
        </p:nvSpPr>
        <p:spPr>
          <a:xfrm>
            <a:off x="47534" y="6458478"/>
            <a:ext cx="3598357" cy="276999"/>
          </a:xfrm>
          <a:prstGeom prst="rect">
            <a:avLst/>
          </a:prstGeom>
          <a:noFill/>
        </p:spPr>
        <p:txBody>
          <a:bodyPr wrap="none" rtlCol="0">
            <a:spAutoFit/>
          </a:bodyPr>
          <a:lstStyle/>
          <a:p>
            <a:r>
              <a:rPr lang="en-US" sz="1200" dirty="0"/>
              <a:t>Victor, </a:t>
            </a:r>
            <a:r>
              <a:rPr lang="en-US" sz="1200" dirty="0" err="1"/>
              <a:t>Thengone</a:t>
            </a:r>
            <a:r>
              <a:rPr lang="en-US" sz="1200" dirty="0"/>
              <a:t>, Rizvi, &amp; Conte, Vision Res 2015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4"/>
          <p:cNvSpPr>
            <a:spLocks noGrp="1" noChangeArrowheads="1"/>
          </p:cNvSpPr>
          <p:nvPr>
            <p:ph type="title" idx="4294967295"/>
          </p:nvPr>
        </p:nvSpPr>
        <p:spPr>
          <a:xfrm>
            <a:off x="457200" y="0"/>
            <a:ext cx="8229600" cy="1143000"/>
          </a:xfrm>
        </p:spPr>
        <p:txBody>
          <a:bodyPr/>
          <a:lstStyle/>
          <a:p>
            <a:r>
              <a:rPr lang="en-US" altLang="en-US" sz="2800" dirty="0"/>
              <a:t>Select four approximately orthogonal coordinates…</a:t>
            </a:r>
          </a:p>
        </p:txBody>
      </p:sp>
      <p:grpSp>
        <p:nvGrpSpPr>
          <p:cNvPr id="2" name="Group 1"/>
          <p:cNvGrpSpPr>
            <a:grpSpLocks/>
          </p:cNvGrpSpPr>
          <p:nvPr/>
        </p:nvGrpSpPr>
        <p:grpSpPr bwMode="auto">
          <a:xfrm>
            <a:off x="-30163" y="1219200"/>
            <a:ext cx="9159876" cy="2833688"/>
            <a:chOff x="-30163" y="1219200"/>
            <a:chExt cx="9159876" cy="2833688"/>
          </a:xfrm>
        </p:grpSpPr>
        <p:sp>
          <p:nvSpPr>
            <p:cNvPr id="11338" name="Text Box 407"/>
            <p:cNvSpPr txBox="1">
              <a:spLocks noChangeAspect="1" noChangeArrowheads="1"/>
            </p:cNvSpPr>
            <p:nvPr/>
          </p:nvSpPr>
          <p:spPr bwMode="auto">
            <a:xfrm>
              <a:off x="76200" y="24796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latin typeface="Arial Unicode MS" pitchFamily="34" charset="-128"/>
                  <a:ea typeface="SimSun" panose="02010600030101010101" pitchFamily="2" charset="-122"/>
                  <a:cs typeface="Arial" panose="020B0604020202020204" pitchFamily="34" charset="0"/>
                </a:rPr>
                <a:t>0</a:t>
              </a:r>
            </a:p>
          </p:txBody>
        </p:sp>
        <p:sp>
          <p:nvSpPr>
            <p:cNvPr id="11339" name="Text Box 408"/>
            <p:cNvSpPr txBox="1">
              <a:spLocks noChangeAspect="1" noChangeArrowheads="1"/>
            </p:cNvSpPr>
            <p:nvPr/>
          </p:nvSpPr>
          <p:spPr bwMode="auto">
            <a:xfrm>
              <a:off x="34925" y="3716338"/>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latin typeface="Arial Unicode MS" pitchFamily="34" charset="-128"/>
                  <a:ea typeface="SimSun" panose="02010600030101010101" pitchFamily="2" charset="-122"/>
                  <a:cs typeface="Arial" panose="020B0604020202020204" pitchFamily="34" charset="0"/>
                </a:rPr>
                <a:t>-1</a:t>
              </a:r>
            </a:p>
          </p:txBody>
        </p:sp>
        <p:sp>
          <p:nvSpPr>
            <p:cNvPr id="11340" name="Text Box 409"/>
            <p:cNvSpPr txBox="1">
              <a:spLocks noChangeAspect="1" noChangeArrowheads="1"/>
            </p:cNvSpPr>
            <p:nvPr/>
          </p:nvSpPr>
          <p:spPr bwMode="auto">
            <a:xfrm>
              <a:off x="-30163" y="1219200"/>
              <a:ext cx="41592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solidFill>
                    <a:srgbClr val="000000"/>
                  </a:solidFill>
                  <a:latin typeface="Arial Unicode MS" pitchFamily="34" charset="-128"/>
                  <a:ea typeface="SimSun" panose="02010600030101010101" pitchFamily="2" charset="-122"/>
                  <a:cs typeface="Arial" panose="020B0604020202020204" pitchFamily="34" charset="0"/>
                </a:rPr>
                <a:t>+1</a:t>
              </a:r>
            </a:p>
          </p:txBody>
        </p:sp>
        <p:sp>
          <p:nvSpPr>
            <p:cNvPr id="11341" name="Line 411"/>
            <p:cNvSpPr>
              <a:spLocks noChangeAspect="1" noChangeShapeType="1"/>
            </p:cNvSpPr>
            <p:nvPr/>
          </p:nvSpPr>
          <p:spPr bwMode="auto">
            <a:xfrm>
              <a:off x="431800" y="2665413"/>
              <a:ext cx="8697913" cy="0"/>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3" name="Line 412"/>
          <p:cNvSpPr>
            <a:spLocks noChangeAspect="1" noChangeShapeType="1"/>
          </p:cNvSpPr>
          <p:nvPr/>
        </p:nvSpPr>
        <p:spPr bwMode="auto">
          <a:xfrm>
            <a:off x="438150" y="1389063"/>
            <a:ext cx="0" cy="2551112"/>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9704" name="Text Box 420"/>
          <p:cNvSpPr txBox="1">
            <a:spLocks noChangeAspect="1" noChangeArrowheads="1"/>
          </p:cNvSpPr>
          <p:nvPr/>
        </p:nvSpPr>
        <p:spPr bwMode="auto">
          <a:xfrm>
            <a:off x="768350" y="5487988"/>
            <a:ext cx="393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g</a:t>
            </a:r>
          </a:p>
        </p:txBody>
      </p:sp>
      <p:grpSp>
        <p:nvGrpSpPr>
          <p:cNvPr id="29705" name="Group 1"/>
          <p:cNvGrpSpPr>
            <a:grpSpLocks/>
          </p:cNvGrpSpPr>
          <p:nvPr/>
        </p:nvGrpSpPr>
        <p:grpSpPr bwMode="auto">
          <a:xfrm>
            <a:off x="595313" y="1325563"/>
            <a:ext cx="817562" cy="2678112"/>
            <a:chOff x="595313" y="1325563"/>
            <a:chExt cx="817562" cy="2678112"/>
          </a:xfrm>
        </p:grpSpPr>
        <p:sp>
          <p:nvSpPr>
            <p:cNvPr id="11336" name="Rectangle 422"/>
            <p:cNvSpPr>
              <a:spLocks noChangeAspect="1" noChangeArrowheads="1"/>
            </p:cNvSpPr>
            <p:nvPr/>
          </p:nvSpPr>
          <p:spPr bwMode="auto">
            <a:xfrm>
              <a:off x="595313" y="1325563"/>
              <a:ext cx="817562" cy="2678112"/>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a:solidFill>
                  <a:srgbClr val="000000"/>
                </a:solidFill>
                <a:latin typeface="Arial Unicode MS" pitchFamily="34" charset="-128"/>
                <a:ea typeface="SimSun" panose="02010600030101010101" pitchFamily="2" charset="-122"/>
                <a:cs typeface="Arial" panose="020B0604020202020204" pitchFamily="34" charset="0"/>
              </a:endParaRPr>
            </a:p>
          </p:txBody>
        </p:sp>
        <p:pic>
          <p:nvPicPr>
            <p:cNvPr id="11337" name="Picture 423" descr="btc_gamut_full_g_gam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77" y="1377880"/>
              <a:ext cx="681745" cy="255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6" name="Text Box 415"/>
          <p:cNvSpPr txBox="1">
            <a:spLocks noChangeAspect="1" noChangeArrowheads="1"/>
          </p:cNvSpPr>
          <p:nvPr/>
        </p:nvSpPr>
        <p:spPr bwMode="auto">
          <a:xfrm>
            <a:off x="8321675" y="5487988"/>
            <a:ext cx="504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a:t>
            </a:r>
            <a:endParaRPr lang="en-US" altLang="en-US" sz="4000" baseline="-25000" dirty="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grpSp>
        <p:nvGrpSpPr>
          <p:cNvPr id="29707" name="Group 416"/>
          <p:cNvGrpSpPr>
            <a:grpSpLocks noChangeAspect="1"/>
          </p:cNvGrpSpPr>
          <p:nvPr/>
        </p:nvGrpSpPr>
        <p:grpSpPr bwMode="auto">
          <a:xfrm>
            <a:off x="8153400" y="1325563"/>
            <a:ext cx="817563" cy="2678112"/>
            <a:chOff x="21630" y="4166"/>
            <a:chExt cx="921" cy="3225"/>
          </a:xfrm>
        </p:grpSpPr>
        <p:sp>
          <p:nvSpPr>
            <p:cNvPr id="11334" name="Rectangle 417"/>
            <p:cNvSpPr>
              <a:spLocks noChangeAspect="1" noChangeArrowheads="1"/>
            </p:cNvSpPr>
            <p:nvPr/>
          </p:nvSpPr>
          <p:spPr bwMode="auto">
            <a:xfrm>
              <a:off x="21630" y="4166"/>
              <a:ext cx="921" cy="3225"/>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pic>
          <p:nvPicPr>
            <p:cNvPr id="11335" name="Picture 418" descr="btc_gamut_full_a_gam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6" y="4229"/>
              <a:ext cx="768"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8" name="Text Box 437"/>
          <p:cNvSpPr txBox="1">
            <a:spLocks noChangeAspect="1" noChangeArrowheads="1"/>
          </p:cNvSpPr>
          <p:nvPr/>
        </p:nvSpPr>
        <p:spPr bwMode="auto">
          <a:xfrm>
            <a:off x="1573213" y="5486400"/>
            <a:ext cx="717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b_</a:t>
            </a:r>
          </a:p>
        </p:txBody>
      </p:sp>
      <p:sp>
        <p:nvSpPr>
          <p:cNvPr id="29709" name="Text Box 438"/>
          <p:cNvSpPr txBox="1">
            <a:spLocks noChangeAspect="1" noChangeArrowheads="1"/>
          </p:cNvSpPr>
          <p:nvPr/>
        </p:nvSpPr>
        <p:spPr bwMode="auto">
          <a:xfrm>
            <a:off x="2452688" y="5487988"/>
            <a:ext cx="5318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rPr>
              <a:t>|</a:t>
            </a:r>
          </a:p>
        </p:txBody>
      </p:sp>
      <p:sp>
        <p:nvSpPr>
          <p:cNvPr id="29710" name="Text Box 439"/>
          <p:cNvSpPr txBox="1">
            <a:spLocks noChangeAspect="1" noChangeArrowheads="1"/>
          </p:cNvSpPr>
          <p:nvPr/>
        </p:nvSpPr>
        <p:spPr bwMode="auto">
          <a:xfrm>
            <a:off x="3248025" y="5505450"/>
            <a:ext cx="56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dirty="0">
                <a:solidFill>
                  <a:srgbClr val="000000"/>
                </a:solidFill>
                <a:latin typeface="+mn-lt"/>
                <a:ea typeface="SimSun" panose="02010600030101010101" pitchFamily="2" charset="-122"/>
                <a:cs typeface="Arial" panose="020B0604020202020204" pitchFamily="34" charset="0"/>
              </a:rPr>
              <a:t>\</a:t>
            </a:r>
          </a:p>
        </p:txBody>
      </p:sp>
      <p:sp>
        <p:nvSpPr>
          <p:cNvPr id="29711" name="Text Box 440"/>
          <p:cNvSpPr txBox="1">
            <a:spLocks noChangeAspect="1" noChangeArrowheads="1"/>
          </p:cNvSpPr>
          <p:nvPr/>
        </p:nvSpPr>
        <p:spPr bwMode="auto">
          <a:xfrm>
            <a:off x="3968750" y="5497513"/>
            <a:ext cx="55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a:solidFill>
                  <a:srgbClr val="000000"/>
                </a:solidFill>
                <a:latin typeface="Arial Unicode MS" pitchFamily="34" charset="-128"/>
                <a:ea typeface="SimSun" panose="02010600030101010101" pitchFamily="2" charset="-122"/>
                <a:cs typeface="Arial" panose="020B0604020202020204" pitchFamily="34" charset="0"/>
              </a:rPr>
              <a:t>/</a:t>
            </a:r>
            <a:endPar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sp>
        <p:nvSpPr>
          <p:cNvPr id="29712" name="Rectangle 442"/>
          <p:cNvSpPr>
            <a:spLocks noChangeAspect="1" noChangeArrowheads="1"/>
          </p:cNvSpPr>
          <p:nvPr/>
        </p:nvSpPr>
        <p:spPr bwMode="auto">
          <a:xfrm>
            <a:off x="1539875" y="1325563"/>
            <a:ext cx="3144838" cy="2678112"/>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nvGrpSpPr>
          <p:cNvPr id="29713" name="Group 443"/>
          <p:cNvGrpSpPr>
            <a:grpSpLocks noChangeAspect="1"/>
          </p:cNvGrpSpPr>
          <p:nvPr/>
        </p:nvGrpSpPr>
        <p:grpSpPr bwMode="auto">
          <a:xfrm>
            <a:off x="1608138" y="1377950"/>
            <a:ext cx="2997200" cy="2570163"/>
            <a:chOff x="14518" y="3431"/>
            <a:chExt cx="2697" cy="2474"/>
          </a:xfrm>
        </p:grpSpPr>
        <p:pic>
          <p:nvPicPr>
            <p:cNvPr id="11330" name="Picture 444" descr="btc_gamut_full_e_gam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985" y="4370"/>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1" name="Picture 445" descr="btc_gamut_full_d_gam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680" y="4363"/>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2" name="Picture 446" descr="btc_gamut_full_c_gam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3597" y="4352"/>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33" name="Picture 447" descr="btc_gamut_full_b_gam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288" y="4352"/>
              <a:ext cx="2456"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14" name="Text Box 425"/>
          <p:cNvSpPr txBox="1">
            <a:spLocks noChangeAspect="1" noChangeArrowheads="1"/>
          </p:cNvSpPr>
          <p:nvPr/>
        </p:nvSpPr>
        <p:spPr bwMode="auto">
          <a:xfrm>
            <a:off x="4968875" y="5586413"/>
            <a:ext cx="620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endPar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endParaRPr>
          </a:p>
        </p:txBody>
      </p:sp>
      <p:sp>
        <p:nvSpPr>
          <p:cNvPr id="29715" name="Text Box 426"/>
          <p:cNvSpPr txBox="1">
            <a:spLocks noChangeAspect="1" noChangeArrowheads="1"/>
          </p:cNvSpPr>
          <p:nvPr/>
        </p:nvSpPr>
        <p:spPr bwMode="auto">
          <a:xfrm>
            <a:off x="5753100" y="5586413"/>
            <a:ext cx="620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p>
        </p:txBody>
      </p:sp>
      <p:sp>
        <p:nvSpPr>
          <p:cNvPr id="29716" name="Text Box 427"/>
          <p:cNvSpPr txBox="1">
            <a:spLocks noChangeAspect="1" noChangeArrowheads="1"/>
          </p:cNvSpPr>
          <p:nvPr/>
        </p:nvSpPr>
        <p:spPr bwMode="auto">
          <a:xfrm>
            <a:off x="6535738" y="5586413"/>
            <a:ext cx="620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p>
        </p:txBody>
      </p:sp>
      <p:sp>
        <p:nvSpPr>
          <p:cNvPr id="29717" name="Text Box 428"/>
          <p:cNvSpPr txBox="1">
            <a:spLocks noChangeAspect="1" noChangeArrowheads="1"/>
          </p:cNvSpPr>
          <p:nvPr/>
        </p:nvSpPr>
        <p:spPr bwMode="auto">
          <a:xfrm>
            <a:off x="7319963" y="5586413"/>
            <a:ext cx="6207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t>
            </a:r>
            <a:r>
              <a:rPr lang="en-US" altLang="en-US" sz="4000" baseline="-2500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rPr>
              <a:t></a:t>
            </a:r>
          </a:p>
        </p:txBody>
      </p:sp>
      <p:grpSp>
        <p:nvGrpSpPr>
          <p:cNvPr id="29718" name="Group 429"/>
          <p:cNvGrpSpPr>
            <a:grpSpLocks noChangeAspect="1"/>
          </p:cNvGrpSpPr>
          <p:nvPr/>
        </p:nvGrpSpPr>
        <p:grpSpPr bwMode="auto">
          <a:xfrm>
            <a:off x="4884738" y="1319213"/>
            <a:ext cx="3146425" cy="2676525"/>
            <a:chOff x="17952" y="4157"/>
            <a:chExt cx="3541" cy="3225"/>
          </a:xfrm>
        </p:grpSpPr>
        <p:sp>
          <p:nvSpPr>
            <p:cNvPr id="11324" name="Rectangle 430"/>
            <p:cNvSpPr>
              <a:spLocks noChangeAspect="1" noChangeArrowheads="1"/>
            </p:cNvSpPr>
            <p:nvPr/>
          </p:nvSpPr>
          <p:spPr bwMode="auto">
            <a:xfrm>
              <a:off x="17952" y="4157"/>
              <a:ext cx="3541" cy="3225"/>
            </a:xfrm>
            <a:prstGeom prst="rect">
              <a:avLst/>
            </a:prstGeom>
            <a:solidFill>
              <a:srgbClr val="C0C0C0"/>
            </a:solidFill>
            <a:ln>
              <a:noFill/>
            </a:ln>
            <a:extLst>
              <a:ext uri="{91240B29-F687-4F45-9708-019B960494DF}">
                <a14:hiddenLine xmlns:a14="http://schemas.microsoft.com/office/drawing/2010/main" w="63500"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grpSp>
          <p:nvGrpSpPr>
            <p:cNvPr id="11325" name="Group 431"/>
            <p:cNvGrpSpPr>
              <a:grpSpLocks noChangeAspect="1"/>
            </p:cNvGrpSpPr>
            <p:nvPr/>
          </p:nvGrpSpPr>
          <p:grpSpPr bwMode="auto">
            <a:xfrm>
              <a:off x="18040" y="4229"/>
              <a:ext cx="3360" cy="3072"/>
              <a:chOff x="18040" y="4229"/>
              <a:chExt cx="3360" cy="3072"/>
            </a:xfrm>
          </p:grpSpPr>
          <p:pic>
            <p:nvPicPr>
              <p:cNvPr id="11326" name="Picture 432" descr="btc_gamut_full_w_gamu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18616"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7" name="Picture 433" descr="btc_gamut_full_v_gamu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7752"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8" name="Picture 434" descr="btc_gamut_full_u_gamu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16888"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435" descr="btc_gamut_full_t_gamu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9480" y="5381"/>
                <a:ext cx="307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9720" name="Rectangle 453"/>
          <p:cNvSpPr>
            <a:spLocks noChangeAspect="1" noChangeArrowheads="1"/>
          </p:cNvSpPr>
          <p:nvPr/>
        </p:nvSpPr>
        <p:spPr bwMode="auto">
          <a:xfrm>
            <a:off x="857250" y="4397375"/>
            <a:ext cx="254000" cy="238125"/>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9721" name="Text Box 15"/>
          <p:cNvSpPr txBox="1">
            <a:spLocks noChangeArrowheads="1"/>
          </p:cNvSpPr>
          <p:nvPr/>
        </p:nvSpPr>
        <p:spPr bwMode="auto">
          <a:xfrm>
            <a:off x="320675" y="5137150"/>
            <a:ext cx="12207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single point</a:t>
            </a:r>
          </a:p>
        </p:txBody>
      </p:sp>
      <p:grpSp>
        <p:nvGrpSpPr>
          <p:cNvPr id="29722" name="Group 479"/>
          <p:cNvGrpSpPr>
            <a:grpSpLocks noChangeAspect="1"/>
          </p:cNvGrpSpPr>
          <p:nvPr/>
        </p:nvGrpSpPr>
        <p:grpSpPr bwMode="auto">
          <a:xfrm>
            <a:off x="8267700" y="4276725"/>
            <a:ext cx="506413" cy="476250"/>
            <a:chOff x="20938" y="6284"/>
            <a:chExt cx="459" cy="461"/>
          </a:xfrm>
        </p:grpSpPr>
        <p:sp>
          <p:nvSpPr>
            <p:cNvPr id="11320" name="Rectangle 480"/>
            <p:cNvSpPr>
              <a:spLocks noChangeAspect="1" noChangeArrowheads="1"/>
            </p:cNvSpPr>
            <p:nvPr/>
          </p:nvSpPr>
          <p:spPr bwMode="auto">
            <a:xfrm>
              <a:off x="21167" y="6284"/>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21" name="Rectangle 481"/>
            <p:cNvSpPr>
              <a:spLocks noChangeAspect="1" noChangeArrowheads="1"/>
            </p:cNvSpPr>
            <p:nvPr/>
          </p:nvSpPr>
          <p:spPr bwMode="auto">
            <a:xfrm>
              <a:off x="21167" y="6515"/>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22" name="Rectangle 482"/>
            <p:cNvSpPr>
              <a:spLocks noChangeAspect="1" noChangeArrowheads="1"/>
            </p:cNvSpPr>
            <p:nvPr/>
          </p:nvSpPr>
          <p:spPr bwMode="auto">
            <a:xfrm>
              <a:off x="20938" y="6284"/>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23" name="Rectangle 483"/>
            <p:cNvSpPr>
              <a:spLocks noChangeAspect="1" noChangeArrowheads="1"/>
            </p:cNvSpPr>
            <p:nvPr/>
          </p:nvSpPr>
          <p:spPr bwMode="auto">
            <a:xfrm>
              <a:off x="20938" y="6515"/>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29723" name="Text Box 26"/>
          <p:cNvSpPr txBox="1">
            <a:spLocks noChangeArrowheads="1"/>
          </p:cNvSpPr>
          <p:nvPr/>
        </p:nvSpPr>
        <p:spPr bwMode="auto">
          <a:xfrm>
            <a:off x="7907338" y="5137150"/>
            <a:ext cx="1143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four points</a:t>
            </a:r>
          </a:p>
        </p:txBody>
      </p:sp>
      <p:grpSp>
        <p:nvGrpSpPr>
          <p:cNvPr id="29724" name="Group 450"/>
          <p:cNvGrpSpPr>
            <a:grpSpLocks noChangeAspect="1"/>
          </p:cNvGrpSpPr>
          <p:nvPr/>
        </p:nvGrpSpPr>
        <p:grpSpPr bwMode="auto">
          <a:xfrm>
            <a:off x="1695450" y="4395788"/>
            <a:ext cx="506413" cy="238125"/>
            <a:chOff x="14522" y="6036"/>
            <a:chExt cx="459" cy="231"/>
          </a:xfrm>
        </p:grpSpPr>
        <p:sp>
          <p:nvSpPr>
            <p:cNvPr id="11318" name="Rectangle 451"/>
            <p:cNvSpPr>
              <a:spLocks noChangeAspect="1" noChangeArrowheads="1"/>
            </p:cNvSpPr>
            <p:nvPr/>
          </p:nvSpPr>
          <p:spPr bwMode="auto">
            <a:xfrm>
              <a:off x="1475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9" name="Rectangle 452"/>
            <p:cNvSpPr>
              <a:spLocks noChangeAspect="1" noChangeArrowheads="1"/>
            </p:cNvSpPr>
            <p:nvPr/>
          </p:nvSpPr>
          <p:spPr bwMode="auto">
            <a:xfrm>
              <a:off x="1452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25" name="Group 454"/>
          <p:cNvGrpSpPr>
            <a:grpSpLocks noChangeAspect="1"/>
          </p:cNvGrpSpPr>
          <p:nvPr/>
        </p:nvGrpSpPr>
        <p:grpSpPr bwMode="auto">
          <a:xfrm>
            <a:off x="2555875" y="4276725"/>
            <a:ext cx="254000" cy="476250"/>
            <a:chOff x="15292" y="6036"/>
            <a:chExt cx="230" cy="461"/>
          </a:xfrm>
        </p:grpSpPr>
        <p:sp>
          <p:nvSpPr>
            <p:cNvPr id="11316" name="Rectangle 455"/>
            <p:cNvSpPr>
              <a:spLocks noChangeAspect="1" noChangeArrowheads="1"/>
            </p:cNvSpPr>
            <p:nvPr/>
          </p:nvSpPr>
          <p:spPr bwMode="auto">
            <a:xfrm>
              <a:off x="1529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7" name="Rectangle 456"/>
            <p:cNvSpPr>
              <a:spLocks noChangeAspect="1" noChangeArrowheads="1"/>
            </p:cNvSpPr>
            <p:nvPr/>
          </p:nvSpPr>
          <p:spPr bwMode="auto">
            <a:xfrm>
              <a:off x="1529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26" name="Group 457"/>
          <p:cNvGrpSpPr>
            <a:grpSpLocks noChangeAspect="1"/>
          </p:cNvGrpSpPr>
          <p:nvPr/>
        </p:nvGrpSpPr>
        <p:grpSpPr bwMode="auto">
          <a:xfrm>
            <a:off x="3163888" y="4276725"/>
            <a:ext cx="506412" cy="476250"/>
            <a:chOff x="16062" y="6036"/>
            <a:chExt cx="459" cy="461"/>
          </a:xfrm>
        </p:grpSpPr>
        <p:sp>
          <p:nvSpPr>
            <p:cNvPr id="11314" name="Rectangle 458"/>
            <p:cNvSpPr>
              <a:spLocks noChangeAspect="1" noChangeArrowheads="1"/>
            </p:cNvSpPr>
            <p:nvPr/>
          </p:nvSpPr>
          <p:spPr bwMode="auto">
            <a:xfrm>
              <a:off x="1629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5" name="Rectangle 459"/>
            <p:cNvSpPr>
              <a:spLocks noChangeAspect="1" noChangeArrowheads="1"/>
            </p:cNvSpPr>
            <p:nvPr/>
          </p:nvSpPr>
          <p:spPr bwMode="auto">
            <a:xfrm>
              <a:off x="1606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27" name="Group 460"/>
          <p:cNvGrpSpPr>
            <a:grpSpLocks noChangeAspect="1"/>
          </p:cNvGrpSpPr>
          <p:nvPr/>
        </p:nvGrpSpPr>
        <p:grpSpPr bwMode="auto">
          <a:xfrm>
            <a:off x="4025900" y="4276725"/>
            <a:ext cx="506413" cy="476250"/>
            <a:chOff x="16700" y="6036"/>
            <a:chExt cx="459" cy="461"/>
          </a:xfrm>
        </p:grpSpPr>
        <p:sp>
          <p:nvSpPr>
            <p:cNvPr id="11312" name="Rectangle 461"/>
            <p:cNvSpPr>
              <a:spLocks noChangeAspect="1" noChangeArrowheads="1"/>
            </p:cNvSpPr>
            <p:nvPr/>
          </p:nvSpPr>
          <p:spPr bwMode="auto">
            <a:xfrm>
              <a:off x="16929"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3" name="Rectangle 462"/>
            <p:cNvSpPr>
              <a:spLocks noChangeAspect="1" noChangeArrowheads="1"/>
            </p:cNvSpPr>
            <p:nvPr/>
          </p:nvSpPr>
          <p:spPr bwMode="auto">
            <a:xfrm>
              <a:off x="16700"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29728" name="Text Box 50"/>
          <p:cNvSpPr txBox="1">
            <a:spLocks noChangeArrowheads="1"/>
          </p:cNvSpPr>
          <p:nvPr/>
        </p:nvSpPr>
        <p:spPr bwMode="auto">
          <a:xfrm>
            <a:off x="2493963" y="5137150"/>
            <a:ext cx="11080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two points</a:t>
            </a:r>
          </a:p>
        </p:txBody>
      </p:sp>
      <p:sp>
        <p:nvSpPr>
          <p:cNvPr id="29729" name="AutoShape 51"/>
          <p:cNvSpPr>
            <a:spLocks/>
          </p:cNvSpPr>
          <p:nvPr/>
        </p:nvSpPr>
        <p:spPr bwMode="auto">
          <a:xfrm rot="-5400000">
            <a:off x="2911475" y="3494088"/>
            <a:ext cx="320675" cy="3016250"/>
          </a:xfrm>
          <a:prstGeom prst="leftBrace">
            <a:avLst>
              <a:gd name="adj1" fmla="val 7833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grpSp>
        <p:nvGrpSpPr>
          <p:cNvPr id="29730" name="Group 463"/>
          <p:cNvGrpSpPr>
            <a:grpSpLocks noChangeAspect="1"/>
          </p:cNvGrpSpPr>
          <p:nvPr/>
        </p:nvGrpSpPr>
        <p:grpSpPr bwMode="auto">
          <a:xfrm>
            <a:off x="5014913" y="4276725"/>
            <a:ext cx="506412" cy="476250"/>
            <a:chOff x="17602" y="6036"/>
            <a:chExt cx="459" cy="461"/>
          </a:xfrm>
        </p:grpSpPr>
        <p:sp>
          <p:nvSpPr>
            <p:cNvPr id="11309" name="Rectangle 464"/>
            <p:cNvSpPr>
              <a:spLocks noChangeAspect="1" noChangeArrowheads="1"/>
            </p:cNvSpPr>
            <p:nvPr/>
          </p:nvSpPr>
          <p:spPr bwMode="auto">
            <a:xfrm>
              <a:off x="1783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0" name="Rectangle 465"/>
            <p:cNvSpPr>
              <a:spLocks noChangeAspect="1" noChangeArrowheads="1"/>
            </p:cNvSpPr>
            <p:nvPr/>
          </p:nvSpPr>
          <p:spPr bwMode="auto">
            <a:xfrm>
              <a:off x="1783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11" name="Rectangle 466"/>
            <p:cNvSpPr>
              <a:spLocks noChangeAspect="1" noChangeArrowheads="1"/>
            </p:cNvSpPr>
            <p:nvPr/>
          </p:nvSpPr>
          <p:spPr bwMode="auto">
            <a:xfrm>
              <a:off x="1760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31" name="Group 467"/>
          <p:cNvGrpSpPr>
            <a:grpSpLocks noChangeAspect="1"/>
          </p:cNvGrpSpPr>
          <p:nvPr/>
        </p:nvGrpSpPr>
        <p:grpSpPr bwMode="auto">
          <a:xfrm>
            <a:off x="5786438" y="4276725"/>
            <a:ext cx="508000" cy="476250"/>
            <a:chOff x="18372" y="6036"/>
            <a:chExt cx="459" cy="461"/>
          </a:xfrm>
        </p:grpSpPr>
        <p:sp>
          <p:nvSpPr>
            <p:cNvPr id="11306" name="Rectangle 468"/>
            <p:cNvSpPr>
              <a:spLocks noChangeAspect="1" noChangeArrowheads="1"/>
            </p:cNvSpPr>
            <p:nvPr/>
          </p:nvSpPr>
          <p:spPr bwMode="auto">
            <a:xfrm>
              <a:off x="1860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7" name="Rectangle 469"/>
            <p:cNvSpPr>
              <a:spLocks noChangeAspect="1" noChangeArrowheads="1"/>
            </p:cNvSpPr>
            <p:nvPr/>
          </p:nvSpPr>
          <p:spPr bwMode="auto">
            <a:xfrm>
              <a:off x="1837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8" name="Rectangle 470"/>
            <p:cNvSpPr>
              <a:spLocks noChangeAspect="1" noChangeArrowheads="1"/>
            </p:cNvSpPr>
            <p:nvPr/>
          </p:nvSpPr>
          <p:spPr bwMode="auto">
            <a:xfrm>
              <a:off x="1837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32" name="Group 471"/>
          <p:cNvGrpSpPr>
            <a:grpSpLocks noChangeAspect="1"/>
          </p:cNvGrpSpPr>
          <p:nvPr/>
        </p:nvGrpSpPr>
        <p:grpSpPr bwMode="auto">
          <a:xfrm>
            <a:off x="6559550" y="4276725"/>
            <a:ext cx="506413" cy="476250"/>
            <a:chOff x="19142" y="6036"/>
            <a:chExt cx="459" cy="461"/>
          </a:xfrm>
        </p:grpSpPr>
        <p:sp>
          <p:nvSpPr>
            <p:cNvPr id="11303" name="Rectangle 472"/>
            <p:cNvSpPr>
              <a:spLocks noChangeAspect="1" noChangeArrowheads="1"/>
            </p:cNvSpPr>
            <p:nvPr/>
          </p:nvSpPr>
          <p:spPr bwMode="auto">
            <a:xfrm>
              <a:off x="1937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4" name="Rectangle 473"/>
            <p:cNvSpPr>
              <a:spLocks noChangeAspect="1" noChangeArrowheads="1"/>
            </p:cNvSpPr>
            <p:nvPr/>
          </p:nvSpPr>
          <p:spPr bwMode="auto">
            <a:xfrm>
              <a:off x="1914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5" name="Rectangle 474"/>
            <p:cNvSpPr>
              <a:spLocks noChangeAspect="1" noChangeArrowheads="1"/>
            </p:cNvSpPr>
            <p:nvPr/>
          </p:nvSpPr>
          <p:spPr bwMode="auto">
            <a:xfrm>
              <a:off x="1914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29733" name="Group 475"/>
          <p:cNvGrpSpPr>
            <a:grpSpLocks noChangeAspect="1"/>
          </p:cNvGrpSpPr>
          <p:nvPr/>
        </p:nvGrpSpPr>
        <p:grpSpPr bwMode="auto">
          <a:xfrm>
            <a:off x="7332663" y="4276725"/>
            <a:ext cx="506412" cy="476250"/>
            <a:chOff x="19912" y="6036"/>
            <a:chExt cx="459" cy="461"/>
          </a:xfrm>
        </p:grpSpPr>
        <p:sp>
          <p:nvSpPr>
            <p:cNvPr id="11300" name="Rectangle 476"/>
            <p:cNvSpPr>
              <a:spLocks noChangeAspect="1" noChangeArrowheads="1"/>
            </p:cNvSpPr>
            <p:nvPr/>
          </p:nvSpPr>
          <p:spPr bwMode="auto">
            <a:xfrm>
              <a:off x="2014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1" name="Rectangle 477"/>
            <p:cNvSpPr>
              <a:spLocks noChangeAspect="1" noChangeArrowheads="1"/>
            </p:cNvSpPr>
            <p:nvPr/>
          </p:nvSpPr>
          <p:spPr bwMode="auto">
            <a:xfrm>
              <a:off x="20141" y="6267"/>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1302" name="Rectangle 478"/>
            <p:cNvSpPr>
              <a:spLocks noChangeAspect="1" noChangeArrowheads="1"/>
            </p:cNvSpPr>
            <p:nvPr/>
          </p:nvSpPr>
          <p:spPr bwMode="auto">
            <a:xfrm>
              <a:off x="1991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29734" name="Text Box 80"/>
          <p:cNvSpPr txBox="1">
            <a:spLocks noChangeArrowheads="1"/>
          </p:cNvSpPr>
          <p:nvPr/>
        </p:nvSpPr>
        <p:spPr bwMode="auto">
          <a:xfrm>
            <a:off x="5795963" y="5137150"/>
            <a:ext cx="12573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latin typeface="Arial Unicode MS" pitchFamily="34" charset="-128"/>
                <a:cs typeface="Arial" panose="020B0604020202020204" pitchFamily="34" charset="0"/>
              </a:rPr>
              <a:t>three points</a:t>
            </a:r>
          </a:p>
        </p:txBody>
      </p:sp>
      <p:sp>
        <p:nvSpPr>
          <p:cNvPr id="29735" name="AutoShape 81"/>
          <p:cNvSpPr>
            <a:spLocks/>
          </p:cNvSpPr>
          <p:nvPr/>
        </p:nvSpPr>
        <p:spPr bwMode="auto">
          <a:xfrm rot="-5400000">
            <a:off x="6219825" y="3500438"/>
            <a:ext cx="320675" cy="3016250"/>
          </a:xfrm>
          <a:prstGeom prst="leftBrace">
            <a:avLst>
              <a:gd name="adj1" fmla="val 7833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Tx/>
              <a:buNone/>
            </a:pPr>
            <a:endParaRPr lang="en-US" altLang="en-US" sz="2000">
              <a:solidFill>
                <a:srgbClr val="000000"/>
              </a:solidFill>
              <a:latin typeface="Arial Unicode MS" pitchFamily="34" charset="-128"/>
              <a:cs typeface="Arial" panose="020B0604020202020204" pitchFamily="34" charset="0"/>
            </a:endParaRPr>
          </a:p>
        </p:txBody>
      </p:sp>
      <p:sp>
        <p:nvSpPr>
          <p:cNvPr id="4" name="Rectangle: Rounded Corners 3">
            <a:extLst>
              <a:ext uri="{FF2B5EF4-FFF2-40B4-BE49-F238E27FC236}">
                <a16:creationId xmlns:a16="http://schemas.microsoft.com/office/drawing/2014/main" id="{FC5656EF-CA9B-470D-91EC-9FBE981369B1}"/>
              </a:ext>
            </a:extLst>
          </p:cNvPr>
          <p:cNvSpPr/>
          <p:nvPr/>
        </p:nvSpPr>
        <p:spPr>
          <a:xfrm>
            <a:off x="457200" y="1219200"/>
            <a:ext cx="1005444" cy="2895600"/>
          </a:xfrm>
          <a:prstGeom prst="roundRect">
            <a:avLst/>
          </a:prstGeom>
          <a:solidFill>
            <a:schemeClr val="bg1">
              <a:lumMod val="8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28C45394-B870-4692-9FCA-118A9D6CEB28}"/>
              </a:ext>
            </a:extLst>
          </p:cNvPr>
          <p:cNvSpPr/>
          <p:nvPr/>
        </p:nvSpPr>
        <p:spPr>
          <a:xfrm>
            <a:off x="2242581" y="1191976"/>
            <a:ext cx="1005444" cy="289560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A66F92CD-C18D-450F-A6CC-628BB0C575AA}"/>
              </a:ext>
            </a:extLst>
          </p:cNvPr>
          <p:cNvSpPr/>
          <p:nvPr/>
        </p:nvSpPr>
        <p:spPr>
          <a:xfrm>
            <a:off x="1470470" y="1204075"/>
            <a:ext cx="1005444" cy="2895600"/>
          </a:xfrm>
          <a:prstGeom prst="roundRect">
            <a:avLst/>
          </a:prstGeom>
          <a:solidFill>
            <a:srgbClr val="008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A71F4925-C32F-419B-893E-8FE502E9427C}"/>
              </a:ext>
            </a:extLst>
          </p:cNvPr>
          <p:cNvSpPr/>
          <p:nvPr/>
        </p:nvSpPr>
        <p:spPr>
          <a:xfrm>
            <a:off x="8071365" y="1226612"/>
            <a:ext cx="1005444" cy="2895600"/>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8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0" grpId="0" animBg="1"/>
      <p:bldP spid="81" grpId="0" animBg="1"/>
      <p:bldP spid="8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Rounded Corners 189">
            <a:extLst>
              <a:ext uri="{FF2B5EF4-FFF2-40B4-BE49-F238E27FC236}">
                <a16:creationId xmlns:a16="http://schemas.microsoft.com/office/drawing/2014/main" id="{51FF7278-FACA-4B33-8F99-A2031FB4FC3A}"/>
              </a:ext>
            </a:extLst>
          </p:cNvPr>
          <p:cNvSpPr/>
          <p:nvPr/>
        </p:nvSpPr>
        <p:spPr>
          <a:xfrm rot="7888624">
            <a:off x="4083248" y="-374276"/>
            <a:ext cx="1005444" cy="7352678"/>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28501039-E5BB-4708-A01C-5B1118EB8843}"/>
              </a:ext>
            </a:extLst>
          </p:cNvPr>
          <p:cNvSpPr/>
          <p:nvPr/>
        </p:nvSpPr>
        <p:spPr>
          <a:xfrm rot="5400000">
            <a:off x="4110348" y="-242526"/>
            <a:ext cx="935125" cy="7367729"/>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idx="4294967295"/>
          </p:nvPr>
        </p:nvSpPr>
        <p:spPr>
          <a:xfrm>
            <a:off x="-114300" y="-304800"/>
            <a:ext cx="2628899" cy="1295400"/>
          </a:xfrm>
        </p:spPr>
        <p:txBody>
          <a:bodyPr/>
          <a:lstStyle/>
          <a:p>
            <a:r>
              <a:rPr lang="en-US" altLang="en-US" sz="2800" dirty="0"/>
              <a:t>Stimuli</a:t>
            </a:r>
          </a:p>
        </p:txBody>
      </p:sp>
      <p:sp>
        <p:nvSpPr>
          <p:cNvPr id="617" name="Rectangle 184">
            <a:extLst>
              <a:ext uri="{FF2B5EF4-FFF2-40B4-BE49-F238E27FC236}">
                <a16:creationId xmlns:a16="http://schemas.microsoft.com/office/drawing/2014/main" id="{A32F0F11-FE6B-474F-AA02-976A2D496B21}"/>
              </a:ext>
            </a:extLst>
          </p:cNvPr>
          <p:cNvSpPr>
            <a:spLocks noChangeArrowheads="1"/>
          </p:cNvSpPr>
          <p:nvPr/>
        </p:nvSpPr>
        <p:spPr bwMode="auto">
          <a:xfrm>
            <a:off x="5421027" y="3158332"/>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Rectangle 185">
            <a:extLst>
              <a:ext uri="{FF2B5EF4-FFF2-40B4-BE49-F238E27FC236}">
                <a16:creationId xmlns:a16="http://schemas.microsoft.com/office/drawing/2014/main" id="{CA51C82F-7500-4CD0-B710-A6084733870E}"/>
              </a:ext>
            </a:extLst>
          </p:cNvPr>
          <p:cNvSpPr>
            <a:spLocks noChangeArrowheads="1"/>
          </p:cNvSpPr>
          <p:nvPr/>
        </p:nvSpPr>
        <p:spPr bwMode="auto">
          <a:xfrm>
            <a:off x="5433727" y="3020219"/>
            <a:ext cx="6873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 b= 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42" name="Picture 186">
            <a:extLst>
              <a:ext uri="{FF2B5EF4-FFF2-40B4-BE49-F238E27FC236}">
                <a16:creationId xmlns:a16="http://schemas.microsoft.com/office/drawing/2014/main" id="{30ED202D-2869-40E8-A354-1CF9A0302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790" y="3158332"/>
            <a:ext cx="58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 name="Line 187">
            <a:extLst>
              <a:ext uri="{FF2B5EF4-FFF2-40B4-BE49-F238E27FC236}">
                <a16:creationId xmlns:a16="http://schemas.microsoft.com/office/drawing/2014/main" id="{7A7F260A-1C04-467C-953E-F5F06A1994A3}"/>
              </a:ext>
            </a:extLst>
          </p:cNvPr>
          <p:cNvSpPr>
            <a:spLocks noChangeShapeType="1"/>
          </p:cNvSpPr>
          <p:nvPr/>
        </p:nvSpPr>
        <p:spPr bwMode="auto">
          <a:xfrm>
            <a:off x="5421027" y="37425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0" name="Line 188">
            <a:extLst>
              <a:ext uri="{FF2B5EF4-FFF2-40B4-BE49-F238E27FC236}">
                <a16:creationId xmlns:a16="http://schemas.microsoft.com/office/drawing/2014/main" id="{2AF05593-BF53-43DC-9010-19890CF8B83C}"/>
              </a:ext>
            </a:extLst>
          </p:cNvPr>
          <p:cNvSpPr>
            <a:spLocks noChangeShapeType="1"/>
          </p:cNvSpPr>
          <p:nvPr/>
        </p:nvSpPr>
        <p:spPr bwMode="auto">
          <a:xfrm>
            <a:off x="5421027" y="31583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1" name="Line 189">
            <a:extLst>
              <a:ext uri="{FF2B5EF4-FFF2-40B4-BE49-F238E27FC236}">
                <a16:creationId xmlns:a16="http://schemas.microsoft.com/office/drawing/2014/main" id="{2ACD67C3-48CB-4027-89ED-100D1005FA73}"/>
              </a:ext>
            </a:extLst>
          </p:cNvPr>
          <p:cNvSpPr>
            <a:spLocks noChangeShapeType="1"/>
          </p:cNvSpPr>
          <p:nvPr/>
        </p:nvSpPr>
        <p:spPr bwMode="auto">
          <a:xfrm>
            <a:off x="5421027"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2" name="Line 190">
            <a:extLst>
              <a:ext uri="{FF2B5EF4-FFF2-40B4-BE49-F238E27FC236}">
                <a16:creationId xmlns:a16="http://schemas.microsoft.com/office/drawing/2014/main" id="{8E995CF9-D05B-46D0-972D-DE0C06BDB7D1}"/>
              </a:ext>
            </a:extLst>
          </p:cNvPr>
          <p:cNvSpPr>
            <a:spLocks noChangeShapeType="1"/>
          </p:cNvSpPr>
          <p:nvPr/>
        </p:nvSpPr>
        <p:spPr bwMode="auto">
          <a:xfrm>
            <a:off x="6005227"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3" name="Rectangle 191">
            <a:extLst>
              <a:ext uri="{FF2B5EF4-FFF2-40B4-BE49-F238E27FC236}">
                <a16:creationId xmlns:a16="http://schemas.microsoft.com/office/drawing/2014/main" id="{663318B9-B44C-4B29-A015-CA96976DF1C7}"/>
              </a:ext>
            </a:extLst>
          </p:cNvPr>
          <p:cNvSpPr>
            <a:spLocks noChangeArrowheads="1"/>
          </p:cNvSpPr>
          <p:nvPr/>
        </p:nvSpPr>
        <p:spPr bwMode="auto">
          <a:xfrm>
            <a:off x="6484652" y="3158332"/>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Rectangle 192">
            <a:extLst>
              <a:ext uri="{FF2B5EF4-FFF2-40B4-BE49-F238E27FC236}">
                <a16:creationId xmlns:a16="http://schemas.microsoft.com/office/drawing/2014/main" id="{6CC97D91-8C81-45CB-B53F-09CC393C38CB}"/>
              </a:ext>
            </a:extLst>
          </p:cNvPr>
          <p:cNvSpPr>
            <a:spLocks noChangeArrowheads="1"/>
          </p:cNvSpPr>
          <p:nvPr/>
        </p:nvSpPr>
        <p:spPr bwMode="auto">
          <a:xfrm>
            <a:off x="6497352" y="3020219"/>
            <a:ext cx="6873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 b= 0.27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49" name="Picture 193">
            <a:extLst>
              <a:ext uri="{FF2B5EF4-FFF2-40B4-BE49-F238E27FC236}">
                <a16:creationId xmlns:a16="http://schemas.microsoft.com/office/drawing/2014/main" id="{43522DFF-9AC2-4D74-8D05-D5BDECD03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415" y="3158332"/>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 name="Line 194">
            <a:extLst>
              <a:ext uri="{FF2B5EF4-FFF2-40B4-BE49-F238E27FC236}">
                <a16:creationId xmlns:a16="http://schemas.microsoft.com/office/drawing/2014/main" id="{28058F3E-3484-4E28-AD38-21C867B068E2}"/>
              </a:ext>
            </a:extLst>
          </p:cNvPr>
          <p:cNvSpPr>
            <a:spLocks noChangeShapeType="1"/>
          </p:cNvSpPr>
          <p:nvPr/>
        </p:nvSpPr>
        <p:spPr bwMode="auto">
          <a:xfrm>
            <a:off x="6484652" y="37425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6" name="Line 195">
            <a:extLst>
              <a:ext uri="{FF2B5EF4-FFF2-40B4-BE49-F238E27FC236}">
                <a16:creationId xmlns:a16="http://schemas.microsoft.com/office/drawing/2014/main" id="{E905437C-7778-4F80-A482-1D6327194F4B}"/>
              </a:ext>
            </a:extLst>
          </p:cNvPr>
          <p:cNvSpPr>
            <a:spLocks noChangeShapeType="1"/>
          </p:cNvSpPr>
          <p:nvPr/>
        </p:nvSpPr>
        <p:spPr bwMode="auto">
          <a:xfrm>
            <a:off x="6484652" y="31583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7" name="Line 196">
            <a:extLst>
              <a:ext uri="{FF2B5EF4-FFF2-40B4-BE49-F238E27FC236}">
                <a16:creationId xmlns:a16="http://schemas.microsoft.com/office/drawing/2014/main" id="{77F0E1D0-6FE3-4560-8810-0EDC990356FA}"/>
              </a:ext>
            </a:extLst>
          </p:cNvPr>
          <p:cNvSpPr>
            <a:spLocks noChangeShapeType="1"/>
          </p:cNvSpPr>
          <p:nvPr/>
        </p:nvSpPr>
        <p:spPr bwMode="auto">
          <a:xfrm>
            <a:off x="6484652"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8" name="Line 197">
            <a:extLst>
              <a:ext uri="{FF2B5EF4-FFF2-40B4-BE49-F238E27FC236}">
                <a16:creationId xmlns:a16="http://schemas.microsoft.com/office/drawing/2014/main" id="{5F825F70-0BC8-4D41-9F77-9AA9F07C71B5}"/>
              </a:ext>
            </a:extLst>
          </p:cNvPr>
          <p:cNvSpPr>
            <a:spLocks noChangeShapeType="1"/>
          </p:cNvSpPr>
          <p:nvPr/>
        </p:nvSpPr>
        <p:spPr bwMode="auto">
          <a:xfrm>
            <a:off x="7068852"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9" name="Rectangle 198">
            <a:extLst>
              <a:ext uri="{FF2B5EF4-FFF2-40B4-BE49-F238E27FC236}">
                <a16:creationId xmlns:a16="http://schemas.microsoft.com/office/drawing/2014/main" id="{25779A43-049C-4D65-A058-418CBE92C228}"/>
              </a:ext>
            </a:extLst>
          </p:cNvPr>
          <p:cNvSpPr>
            <a:spLocks noChangeArrowheads="1"/>
          </p:cNvSpPr>
          <p:nvPr/>
        </p:nvSpPr>
        <p:spPr bwMode="auto">
          <a:xfrm>
            <a:off x="7549865" y="3158332"/>
            <a:ext cx="582613"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Rectangle 199">
            <a:extLst>
              <a:ext uri="{FF2B5EF4-FFF2-40B4-BE49-F238E27FC236}">
                <a16:creationId xmlns:a16="http://schemas.microsoft.com/office/drawing/2014/main" id="{966002CB-EA28-44D7-A0FB-E0488E1D2171}"/>
              </a:ext>
            </a:extLst>
          </p:cNvPr>
          <p:cNvSpPr>
            <a:spLocks noChangeArrowheads="1"/>
          </p:cNvSpPr>
          <p:nvPr/>
        </p:nvSpPr>
        <p:spPr bwMode="auto">
          <a:xfrm>
            <a:off x="7562565" y="3020219"/>
            <a:ext cx="6873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3: b= 0.40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56" name="Picture 200">
            <a:extLst>
              <a:ext uri="{FF2B5EF4-FFF2-40B4-BE49-F238E27FC236}">
                <a16:creationId xmlns:a16="http://schemas.microsoft.com/office/drawing/2014/main" id="{FD14CCD7-4350-48D1-80CA-827B78B82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3040" y="3158332"/>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1" name="Line 201">
            <a:extLst>
              <a:ext uri="{FF2B5EF4-FFF2-40B4-BE49-F238E27FC236}">
                <a16:creationId xmlns:a16="http://schemas.microsoft.com/office/drawing/2014/main" id="{0AE4D9AF-1FBC-4634-AD3F-ECBB4D639A54}"/>
              </a:ext>
            </a:extLst>
          </p:cNvPr>
          <p:cNvSpPr>
            <a:spLocks noChangeShapeType="1"/>
          </p:cNvSpPr>
          <p:nvPr/>
        </p:nvSpPr>
        <p:spPr bwMode="auto">
          <a:xfrm>
            <a:off x="7549865" y="3742532"/>
            <a:ext cx="5826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2" name="Line 202">
            <a:extLst>
              <a:ext uri="{FF2B5EF4-FFF2-40B4-BE49-F238E27FC236}">
                <a16:creationId xmlns:a16="http://schemas.microsoft.com/office/drawing/2014/main" id="{9340009F-0C8F-461A-BAA6-6E196446AA6A}"/>
              </a:ext>
            </a:extLst>
          </p:cNvPr>
          <p:cNvSpPr>
            <a:spLocks noChangeShapeType="1"/>
          </p:cNvSpPr>
          <p:nvPr/>
        </p:nvSpPr>
        <p:spPr bwMode="auto">
          <a:xfrm>
            <a:off x="7549865" y="3158332"/>
            <a:ext cx="5826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3" name="Line 203">
            <a:extLst>
              <a:ext uri="{FF2B5EF4-FFF2-40B4-BE49-F238E27FC236}">
                <a16:creationId xmlns:a16="http://schemas.microsoft.com/office/drawing/2014/main" id="{A087DA1F-AA72-41D6-B66F-D12515DC8833}"/>
              </a:ext>
            </a:extLst>
          </p:cNvPr>
          <p:cNvSpPr>
            <a:spLocks noChangeShapeType="1"/>
          </p:cNvSpPr>
          <p:nvPr/>
        </p:nvSpPr>
        <p:spPr bwMode="auto">
          <a:xfrm>
            <a:off x="7549865"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4" name="Line 204">
            <a:extLst>
              <a:ext uri="{FF2B5EF4-FFF2-40B4-BE49-F238E27FC236}">
                <a16:creationId xmlns:a16="http://schemas.microsoft.com/office/drawing/2014/main" id="{8001CE68-99A8-4A1A-96C2-91DD05C1C4F4}"/>
              </a:ext>
            </a:extLst>
          </p:cNvPr>
          <p:cNvSpPr>
            <a:spLocks noChangeShapeType="1"/>
          </p:cNvSpPr>
          <p:nvPr/>
        </p:nvSpPr>
        <p:spPr bwMode="auto">
          <a:xfrm>
            <a:off x="8132477"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5" name="Rectangle 205">
            <a:extLst>
              <a:ext uri="{FF2B5EF4-FFF2-40B4-BE49-F238E27FC236}">
                <a16:creationId xmlns:a16="http://schemas.microsoft.com/office/drawing/2014/main" id="{76686D57-9DD0-435A-A5CF-EEAB1250B743}"/>
              </a:ext>
            </a:extLst>
          </p:cNvPr>
          <p:cNvSpPr>
            <a:spLocks noChangeArrowheads="1"/>
          </p:cNvSpPr>
          <p:nvPr/>
        </p:nvSpPr>
        <p:spPr bwMode="auto">
          <a:xfrm>
            <a:off x="5103527" y="2488407"/>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Rectangle 206">
            <a:extLst>
              <a:ext uri="{FF2B5EF4-FFF2-40B4-BE49-F238E27FC236}">
                <a16:creationId xmlns:a16="http://schemas.microsoft.com/office/drawing/2014/main" id="{32C0EBAC-E9B0-4869-AAC7-994017B4A278}"/>
              </a:ext>
            </a:extLst>
          </p:cNvPr>
          <p:cNvSpPr>
            <a:spLocks noChangeArrowheads="1"/>
          </p:cNvSpPr>
          <p:nvPr/>
        </p:nvSpPr>
        <p:spPr bwMode="auto">
          <a:xfrm>
            <a:off x="5116227" y="2350294"/>
            <a:ext cx="6873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4: g= 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63" name="Picture 207">
            <a:extLst>
              <a:ext uri="{FF2B5EF4-FFF2-40B4-BE49-F238E27FC236}">
                <a16:creationId xmlns:a16="http://schemas.microsoft.com/office/drawing/2014/main" id="{63BC0382-18FD-424F-A3FB-A02C9FAD65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290" y="2488407"/>
            <a:ext cx="58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7" name="Line 208">
            <a:extLst>
              <a:ext uri="{FF2B5EF4-FFF2-40B4-BE49-F238E27FC236}">
                <a16:creationId xmlns:a16="http://schemas.microsoft.com/office/drawing/2014/main" id="{338A8A5D-BA7A-4B76-AD63-92393EBC7B20}"/>
              </a:ext>
            </a:extLst>
          </p:cNvPr>
          <p:cNvSpPr>
            <a:spLocks noChangeShapeType="1"/>
          </p:cNvSpPr>
          <p:nvPr/>
        </p:nvSpPr>
        <p:spPr bwMode="auto">
          <a:xfrm>
            <a:off x="5103527" y="307260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8" name="Line 209">
            <a:extLst>
              <a:ext uri="{FF2B5EF4-FFF2-40B4-BE49-F238E27FC236}">
                <a16:creationId xmlns:a16="http://schemas.microsoft.com/office/drawing/2014/main" id="{DD6D0A0F-8CD3-44BC-B20F-B716C4B1A2B8}"/>
              </a:ext>
            </a:extLst>
          </p:cNvPr>
          <p:cNvSpPr>
            <a:spLocks noChangeShapeType="1"/>
          </p:cNvSpPr>
          <p:nvPr/>
        </p:nvSpPr>
        <p:spPr bwMode="auto">
          <a:xfrm>
            <a:off x="5103527" y="248840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9" name="Line 210">
            <a:extLst>
              <a:ext uri="{FF2B5EF4-FFF2-40B4-BE49-F238E27FC236}">
                <a16:creationId xmlns:a16="http://schemas.microsoft.com/office/drawing/2014/main" id="{8F0CB7D4-F4F6-44CA-841C-B00B61E719F8}"/>
              </a:ext>
            </a:extLst>
          </p:cNvPr>
          <p:cNvSpPr>
            <a:spLocks noChangeShapeType="1"/>
          </p:cNvSpPr>
          <p:nvPr/>
        </p:nvSpPr>
        <p:spPr bwMode="auto">
          <a:xfrm>
            <a:off x="5103527" y="2488407"/>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6" name="Line 211">
            <a:extLst>
              <a:ext uri="{FF2B5EF4-FFF2-40B4-BE49-F238E27FC236}">
                <a16:creationId xmlns:a16="http://schemas.microsoft.com/office/drawing/2014/main" id="{9D645312-C5B1-4FE7-B271-92ED2C7AE8D8}"/>
              </a:ext>
            </a:extLst>
          </p:cNvPr>
          <p:cNvSpPr>
            <a:spLocks noChangeShapeType="1"/>
          </p:cNvSpPr>
          <p:nvPr/>
        </p:nvSpPr>
        <p:spPr bwMode="auto">
          <a:xfrm>
            <a:off x="5687727" y="2488407"/>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57" name="Rectangle 212">
            <a:extLst>
              <a:ext uri="{FF2B5EF4-FFF2-40B4-BE49-F238E27FC236}">
                <a16:creationId xmlns:a16="http://schemas.microsoft.com/office/drawing/2014/main" id="{04B07499-5B02-473E-AC46-92AB81259005}"/>
              </a:ext>
            </a:extLst>
          </p:cNvPr>
          <p:cNvSpPr>
            <a:spLocks noChangeArrowheads="1"/>
          </p:cNvSpPr>
          <p:nvPr/>
        </p:nvSpPr>
        <p:spPr bwMode="auto">
          <a:xfrm>
            <a:off x="5854415" y="1810544"/>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8" name="Rectangle 213">
            <a:extLst>
              <a:ext uri="{FF2B5EF4-FFF2-40B4-BE49-F238E27FC236}">
                <a16:creationId xmlns:a16="http://schemas.microsoft.com/office/drawing/2014/main" id="{F08A1C72-F7BF-45EE-AAE9-CF1F91F1BD30}"/>
              </a:ext>
            </a:extLst>
          </p:cNvPr>
          <p:cNvSpPr>
            <a:spLocks noChangeArrowheads="1"/>
          </p:cNvSpPr>
          <p:nvPr/>
        </p:nvSpPr>
        <p:spPr bwMode="auto">
          <a:xfrm>
            <a:off x="5871877" y="1672432"/>
            <a:ext cx="6873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5: g= 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70" name="Picture 214">
            <a:extLst>
              <a:ext uri="{FF2B5EF4-FFF2-40B4-BE49-F238E27FC236}">
                <a16:creationId xmlns:a16="http://schemas.microsoft.com/office/drawing/2014/main" id="{812DDDE6-BD37-434B-BED7-6F4007B667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415" y="1810544"/>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Line 215">
            <a:extLst>
              <a:ext uri="{FF2B5EF4-FFF2-40B4-BE49-F238E27FC236}">
                <a16:creationId xmlns:a16="http://schemas.microsoft.com/office/drawing/2014/main" id="{67ADD890-39DB-4615-A215-0D755594505E}"/>
              </a:ext>
            </a:extLst>
          </p:cNvPr>
          <p:cNvSpPr>
            <a:spLocks noChangeShapeType="1"/>
          </p:cNvSpPr>
          <p:nvPr/>
        </p:nvSpPr>
        <p:spPr bwMode="auto">
          <a:xfrm>
            <a:off x="5854415" y="2402682"/>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0" name="Line 216">
            <a:extLst>
              <a:ext uri="{FF2B5EF4-FFF2-40B4-BE49-F238E27FC236}">
                <a16:creationId xmlns:a16="http://schemas.microsoft.com/office/drawing/2014/main" id="{79D5143C-882C-4553-82A7-F3656AD4BCB6}"/>
              </a:ext>
            </a:extLst>
          </p:cNvPr>
          <p:cNvSpPr>
            <a:spLocks noChangeShapeType="1"/>
          </p:cNvSpPr>
          <p:nvPr/>
        </p:nvSpPr>
        <p:spPr bwMode="auto">
          <a:xfrm>
            <a:off x="5854415" y="1810544"/>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1" name="Line 217">
            <a:extLst>
              <a:ext uri="{FF2B5EF4-FFF2-40B4-BE49-F238E27FC236}">
                <a16:creationId xmlns:a16="http://schemas.microsoft.com/office/drawing/2014/main" id="{08050DF1-F466-4D09-8D98-A9F7CF0B2582}"/>
              </a:ext>
            </a:extLst>
          </p:cNvPr>
          <p:cNvSpPr>
            <a:spLocks noChangeShapeType="1"/>
          </p:cNvSpPr>
          <p:nvPr/>
        </p:nvSpPr>
        <p:spPr bwMode="auto">
          <a:xfrm>
            <a:off x="5854415" y="181054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2" name="Line 218">
            <a:extLst>
              <a:ext uri="{FF2B5EF4-FFF2-40B4-BE49-F238E27FC236}">
                <a16:creationId xmlns:a16="http://schemas.microsoft.com/office/drawing/2014/main" id="{A2981B52-0A78-4209-AE35-5633B143EA8B}"/>
              </a:ext>
            </a:extLst>
          </p:cNvPr>
          <p:cNvSpPr>
            <a:spLocks noChangeShapeType="1"/>
          </p:cNvSpPr>
          <p:nvPr/>
        </p:nvSpPr>
        <p:spPr bwMode="auto">
          <a:xfrm>
            <a:off x="6446552" y="181054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4" name="Rectangle 219">
            <a:extLst>
              <a:ext uri="{FF2B5EF4-FFF2-40B4-BE49-F238E27FC236}">
                <a16:creationId xmlns:a16="http://schemas.microsoft.com/office/drawing/2014/main" id="{F120B5A4-0374-4C63-8AA7-873151B80D43}"/>
              </a:ext>
            </a:extLst>
          </p:cNvPr>
          <p:cNvSpPr>
            <a:spLocks noChangeArrowheads="1"/>
          </p:cNvSpPr>
          <p:nvPr/>
        </p:nvSpPr>
        <p:spPr bwMode="auto">
          <a:xfrm>
            <a:off x="6610065" y="1140619"/>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5" name="Rectangle 220">
            <a:extLst>
              <a:ext uri="{FF2B5EF4-FFF2-40B4-BE49-F238E27FC236}">
                <a16:creationId xmlns:a16="http://schemas.microsoft.com/office/drawing/2014/main" id="{711A3E8F-33AE-4ADE-BF4D-DA394A9422CE}"/>
              </a:ext>
            </a:extLst>
          </p:cNvPr>
          <p:cNvSpPr>
            <a:spLocks noChangeArrowheads="1"/>
          </p:cNvSpPr>
          <p:nvPr/>
        </p:nvSpPr>
        <p:spPr bwMode="auto">
          <a:xfrm>
            <a:off x="6627527" y="1002507"/>
            <a:ext cx="6873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6: g= 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77" name="Picture 221">
            <a:extLst>
              <a:ext uri="{FF2B5EF4-FFF2-40B4-BE49-F238E27FC236}">
                <a16:creationId xmlns:a16="http://schemas.microsoft.com/office/drawing/2014/main" id="{2BEB4425-46B9-4D05-A398-335C6ED9DA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0065" y="1140619"/>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22">
            <a:extLst>
              <a:ext uri="{FF2B5EF4-FFF2-40B4-BE49-F238E27FC236}">
                <a16:creationId xmlns:a16="http://schemas.microsoft.com/office/drawing/2014/main" id="{A5B9C9F4-E999-4826-A77C-A2F0AE8BF6DA}"/>
              </a:ext>
            </a:extLst>
          </p:cNvPr>
          <p:cNvSpPr>
            <a:spLocks noChangeShapeType="1"/>
          </p:cNvSpPr>
          <p:nvPr/>
        </p:nvSpPr>
        <p:spPr bwMode="auto">
          <a:xfrm>
            <a:off x="6610065" y="1732757"/>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7" name="Line 223">
            <a:extLst>
              <a:ext uri="{FF2B5EF4-FFF2-40B4-BE49-F238E27FC236}">
                <a16:creationId xmlns:a16="http://schemas.microsoft.com/office/drawing/2014/main" id="{23194229-008C-46CD-9DF2-EBDE900AE58E}"/>
              </a:ext>
            </a:extLst>
          </p:cNvPr>
          <p:cNvSpPr>
            <a:spLocks noChangeShapeType="1"/>
          </p:cNvSpPr>
          <p:nvPr/>
        </p:nvSpPr>
        <p:spPr bwMode="auto">
          <a:xfrm>
            <a:off x="6610065" y="1140619"/>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8" name="Line 224">
            <a:extLst>
              <a:ext uri="{FF2B5EF4-FFF2-40B4-BE49-F238E27FC236}">
                <a16:creationId xmlns:a16="http://schemas.microsoft.com/office/drawing/2014/main" id="{38BE8B5B-0309-4E43-805A-C9A0E8A7BCA5}"/>
              </a:ext>
            </a:extLst>
          </p:cNvPr>
          <p:cNvSpPr>
            <a:spLocks noChangeShapeType="1"/>
          </p:cNvSpPr>
          <p:nvPr/>
        </p:nvSpPr>
        <p:spPr bwMode="auto">
          <a:xfrm>
            <a:off x="6610065" y="11406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69" name="Line 225">
            <a:extLst>
              <a:ext uri="{FF2B5EF4-FFF2-40B4-BE49-F238E27FC236}">
                <a16:creationId xmlns:a16="http://schemas.microsoft.com/office/drawing/2014/main" id="{001BD556-143A-495D-A292-8A9C4FC1A2D8}"/>
              </a:ext>
            </a:extLst>
          </p:cNvPr>
          <p:cNvSpPr>
            <a:spLocks noChangeShapeType="1"/>
          </p:cNvSpPr>
          <p:nvPr/>
        </p:nvSpPr>
        <p:spPr bwMode="auto">
          <a:xfrm>
            <a:off x="7202202" y="11406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1" name="Rectangle 226">
            <a:extLst>
              <a:ext uri="{FF2B5EF4-FFF2-40B4-BE49-F238E27FC236}">
                <a16:creationId xmlns:a16="http://schemas.microsoft.com/office/drawing/2014/main" id="{D0FB3380-F095-4109-A112-7CDA1F776C49}"/>
              </a:ext>
            </a:extLst>
          </p:cNvPr>
          <p:cNvSpPr>
            <a:spLocks noChangeArrowheads="1"/>
          </p:cNvSpPr>
          <p:nvPr/>
        </p:nvSpPr>
        <p:spPr bwMode="auto">
          <a:xfrm>
            <a:off x="4347877" y="2205832"/>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2" name="Rectangle 227">
            <a:extLst>
              <a:ext uri="{FF2B5EF4-FFF2-40B4-BE49-F238E27FC236}">
                <a16:creationId xmlns:a16="http://schemas.microsoft.com/office/drawing/2014/main" id="{BF2BCA7A-7AA3-41B9-9A20-B390967536E2}"/>
              </a:ext>
            </a:extLst>
          </p:cNvPr>
          <p:cNvSpPr>
            <a:spLocks noChangeArrowheads="1"/>
          </p:cNvSpPr>
          <p:nvPr/>
        </p:nvSpPr>
        <p:spPr bwMode="auto">
          <a:xfrm>
            <a:off x="4360577" y="2067719"/>
            <a:ext cx="6778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7: c= 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84" name="Picture 228">
            <a:extLst>
              <a:ext uri="{FF2B5EF4-FFF2-40B4-BE49-F238E27FC236}">
                <a16:creationId xmlns:a16="http://schemas.microsoft.com/office/drawing/2014/main" id="{E371AA45-8A33-4557-A3EF-54CFAC768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2640" y="2205832"/>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Line 229">
            <a:extLst>
              <a:ext uri="{FF2B5EF4-FFF2-40B4-BE49-F238E27FC236}">
                <a16:creationId xmlns:a16="http://schemas.microsoft.com/office/drawing/2014/main" id="{BF4E4AC4-D3B0-4D06-9ED3-977FE367D409}"/>
              </a:ext>
            </a:extLst>
          </p:cNvPr>
          <p:cNvSpPr>
            <a:spLocks noChangeShapeType="1"/>
          </p:cNvSpPr>
          <p:nvPr/>
        </p:nvSpPr>
        <p:spPr bwMode="auto">
          <a:xfrm>
            <a:off x="4347877" y="2797969"/>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4" name="Line 230">
            <a:extLst>
              <a:ext uri="{FF2B5EF4-FFF2-40B4-BE49-F238E27FC236}">
                <a16:creationId xmlns:a16="http://schemas.microsoft.com/office/drawing/2014/main" id="{7D8E9EC7-D343-4BA0-A320-DE8C285C81F1}"/>
              </a:ext>
            </a:extLst>
          </p:cNvPr>
          <p:cNvSpPr>
            <a:spLocks noChangeShapeType="1"/>
          </p:cNvSpPr>
          <p:nvPr/>
        </p:nvSpPr>
        <p:spPr bwMode="auto">
          <a:xfrm>
            <a:off x="4347877" y="2205832"/>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5" name="Line 231">
            <a:extLst>
              <a:ext uri="{FF2B5EF4-FFF2-40B4-BE49-F238E27FC236}">
                <a16:creationId xmlns:a16="http://schemas.microsoft.com/office/drawing/2014/main" id="{78E30B3E-5AA5-4F85-AEB0-9D8110666B2E}"/>
              </a:ext>
            </a:extLst>
          </p:cNvPr>
          <p:cNvSpPr>
            <a:spLocks noChangeShapeType="1"/>
          </p:cNvSpPr>
          <p:nvPr/>
        </p:nvSpPr>
        <p:spPr bwMode="auto">
          <a:xfrm>
            <a:off x="4347877" y="2205832"/>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6" name="Line 232">
            <a:extLst>
              <a:ext uri="{FF2B5EF4-FFF2-40B4-BE49-F238E27FC236}">
                <a16:creationId xmlns:a16="http://schemas.microsoft.com/office/drawing/2014/main" id="{B650E90A-142D-463C-8FB4-924D5CEFABD5}"/>
              </a:ext>
            </a:extLst>
          </p:cNvPr>
          <p:cNvSpPr>
            <a:spLocks noChangeShapeType="1"/>
          </p:cNvSpPr>
          <p:nvPr/>
        </p:nvSpPr>
        <p:spPr bwMode="auto">
          <a:xfrm>
            <a:off x="4940015" y="2205832"/>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78" name="Rectangle 233">
            <a:extLst>
              <a:ext uri="{FF2B5EF4-FFF2-40B4-BE49-F238E27FC236}">
                <a16:creationId xmlns:a16="http://schemas.microsoft.com/office/drawing/2014/main" id="{C5512D3F-80A2-45BA-96CB-F7345F0654B9}"/>
              </a:ext>
            </a:extLst>
          </p:cNvPr>
          <p:cNvSpPr>
            <a:spLocks noChangeArrowheads="1"/>
          </p:cNvSpPr>
          <p:nvPr/>
        </p:nvSpPr>
        <p:spPr bwMode="auto">
          <a:xfrm>
            <a:off x="4352640" y="1261269"/>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9" name="Rectangle 234">
            <a:extLst>
              <a:ext uri="{FF2B5EF4-FFF2-40B4-BE49-F238E27FC236}">
                <a16:creationId xmlns:a16="http://schemas.microsoft.com/office/drawing/2014/main" id="{1E1BE87C-61D4-47F3-933A-51E072755E4F}"/>
              </a:ext>
            </a:extLst>
          </p:cNvPr>
          <p:cNvSpPr>
            <a:spLocks noChangeArrowheads="1"/>
          </p:cNvSpPr>
          <p:nvPr/>
        </p:nvSpPr>
        <p:spPr bwMode="auto">
          <a:xfrm>
            <a:off x="4360577" y="1123157"/>
            <a:ext cx="6778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8: c= 0.27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91" name="Picture 235">
            <a:extLst>
              <a:ext uri="{FF2B5EF4-FFF2-40B4-BE49-F238E27FC236}">
                <a16:creationId xmlns:a16="http://schemas.microsoft.com/office/drawing/2014/main" id="{7A56EE49-B332-43BF-BAD1-1A9117308F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2640" y="1261269"/>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Line 236">
            <a:extLst>
              <a:ext uri="{FF2B5EF4-FFF2-40B4-BE49-F238E27FC236}">
                <a16:creationId xmlns:a16="http://schemas.microsoft.com/office/drawing/2014/main" id="{EF2DD339-36AD-4444-9C47-9EA2FA40B42B}"/>
              </a:ext>
            </a:extLst>
          </p:cNvPr>
          <p:cNvSpPr>
            <a:spLocks noChangeShapeType="1"/>
          </p:cNvSpPr>
          <p:nvPr/>
        </p:nvSpPr>
        <p:spPr bwMode="auto">
          <a:xfrm>
            <a:off x="4352640" y="1845469"/>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1" name="Line 237">
            <a:extLst>
              <a:ext uri="{FF2B5EF4-FFF2-40B4-BE49-F238E27FC236}">
                <a16:creationId xmlns:a16="http://schemas.microsoft.com/office/drawing/2014/main" id="{AA349AB8-D121-46F8-80E6-F05A55F70F6B}"/>
              </a:ext>
            </a:extLst>
          </p:cNvPr>
          <p:cNvSpPr>
            <a:spLocks noChangeShapeType="1"/>
          </p:cNvSpPr>
          <p:nvPr/>
        </p:nvSpPr>
        <p:spPr bwMode="auto">
          <a:xfrm>
            <a:off x="4352640" y="1261269"/>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2" name="Line 238">
            <a:extLst>
              <a:ext uri="{FF2B5EF4-FFF2-40B4-BE49-F238E27FC236}">
                <a16:creationId xmlns:a16="http://schemas.microsoft.com/office/drawing/2014/main" id="{D3705981-B7DE-4E5C-9464-FEFB83A4D93F}"/>
              </a:ext>
            </a:extLst>
          </p:cNvPr>
          <p:cNvSpPr>
            <a:spLocks noChangeShapeType="1"/>
          </p:cNvSpPr>
          <p:nvPr/>
        </p:nvSpPr>
        <p:spPr bwMode="auto">
          <a:xfrm>
            <a:off x="4352640" y="1261269"/>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3" name="Line 239">
            <a:extLst>
              <a:ext uri="{FF2B5EF4-FFF2-40B4-BE49-F238E27FC236}">
                <a16:creationId xmlns:a16="http://schemas.microsoft.com/office/drawing/2014/main" id="{163D3BA1-8D32-461D-B162-5D8A69EA5013}"/>
              </a:ext>
            </a:extLst>
          </p:cNvPr>
          <p:cNvSpPr>
            <a:spLocks noChangeShapeType="1"/>
          </p:cNvSpPr>
          <p:nvPr/>
        </p:nvSpPr>
        <p:spPr bwMode="auto">
          <a:xfrm>
            <a:off x="4936840" y="1261269"/>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5" name="Rectangle 240">
            <a:extLst>
              <a:ext uri="{FF2B5EF4-FFF2-40B4-BE49-F238E27FC236}">
                <a16:creationId xmlns:a16="http://schemas.microsoft.com/office/drawing/2014/main" id="{BA1C9CEE-097B-4A6B-84DC-83E222A25EFD}"/>
              </a:ext>
            </a:extLst>
          </p:cNvPr>
          <p:cNvSpPr>
            <a:spLocks noChangeArrowheads="1"/>
          </p:cNvSpPr>
          <p:nvPr/>
        </p:nvSpPr>
        <p:spPr bwMode="auto">
          <a:xfrm>
            <a:off x="4347877" y="308769"/>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6" name="Rectangle 241">
            <a:extLst>
              <a:ext uri="{FF2B5EF4-FFF2-40B4-BE49-F238E27FC236}">
                <a16:creationId xmlns:a16="http://schemas.microsoft.com/office/drawing/2014/main" id="{1C82C337-8A95-4C75-9C00-91E35D1EDC8F}"/>
              </a:ext>
            </a:extLst>
          </p:cNvPr>
          <p:cNvSpPr>
            <a:spLocks noChangeArrowheads="1"/>
          </p:cNvSpPr>
          <p:nvPr/>
        </p:nvSpPr>
        <p:spPr bwMode="auto">
          <a:xfrm>
            <a:off x="4360577" y="170657"/>
            <a:ext cx="6778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9: c= 0.40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698" name="Picture 242">
            <a:extLst>
              <a:ext uri="{FF2B5EF4-FFF2-40B4-BE49-F238E27FC236}">
                <a16:creationId xmlns:a16="http://schemas.microsoft.com/office/drawing/2014/main" id="{2E1911AE-CD9A-4673-8B9F-5E82705ACF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2640" y="308769"/>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Line 243">
            <a:extLst>
              <a:ext uri="{FF2B5EF4-FFF2-40B4-BE49-F238E27FC236}">
                <a16:creationId xmlns:a16="http://schemas.microsoft.com/office/drawing/2014/main" id="{5D942F85-63B2-4B71-BAB9-A786D0F025EF}"/>
              </a:ext>
            </a:extLst>
          </p:cNvPr>
          <p:cNvSpPr>
            <a:spLocks noChangeShapeType="1"/>
          </p:cNvSpPr>
          <p:nvPr/>
        </p:nvSpPr>
        <p:spPr bwMode="auto">
          <a:xfrm>
            <a:off x="4347877" y="900907"/>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8" name="Line 244">
            <a:extLst>
              <a:ext uri="{FF2B5EF4-FFF2-40B4-BE49-F238E27FC236}">
                <a16:creationId xmlns:a16="http://schemas.microsoft.com/office/drawing/2014/main" id="{3AF854DC-206A-4E71-A09D-A620D75D65A0}"/>
              </a:ext>
            </a:extLst>
          </p:cNvPr>
          <p:cNvSpPr>
            <a:spLocks noChangeShapeType="1"/>
          </p:cNvSpPr>
          <p:nvPr/>
        </p:nvSpPr>
        <p:spPr bwMode="auto">
          <a:xfrm>
            <a:off x="4347877" y="308769"/>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89" name="Line 245">
            <a:extLst>
              <a:ext uri="{FF2B5EF4-FFF2-40B4-BE49-F238E27FC236}">
                <a16:creationId xmlns:a16="http://schemas.microsoft.com/office/drawing/2014/main" id="{FE2FBBCC-C619-481A-A56E-C13C24D12774}"/>
              </a:ext>
            </a:extLst>
          </p:cNvPr>
          <p:cNvSpPr>
            <a:spLocks noChangeShapeType="1"/>
          </p:cNvSpPr>
          <p:nvPr/>
        </p:nvSpPr>
        <p:spPr bwMode="auto">
          <a:xfrm>
            <a:off x="4347877" y="30876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0" name="Line 246">
            <a:extLst>
              <a:ext uri="{FF2B5EF4-FFF2-40B4-BE49-F238E27FC236}">
                <a16:creationId xmlns:a16="http://schemas.microsoft.com/office/drawing/2014/main" id="{83F8C7BE-6B0B-4541-8FA5-A2EC1C8CD30D}"/>
              </a:ext>
            </a:extLst>
          </p:cNvPr>
          <p:cNvSpPr>
            <a:spLocks noChangeShapeType="1"/>
          </p:cNvSpPr>
          <p:nvPr/>
        </p:nvSpPr>
        <p:spPr bwMode="auto">
          <a:xfrm>
            <a:off x="4940015" y="30876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2" name="Rectangle 247">
            <a:extLst>
              <a:ext uri="{FF2B5EF4-FFF2-40B4-BE49-F238E27FC236}">
                <a16:creationId xmlns:a16="http://schemas.microsoft.com/office/drawing/2014/main" id="{D86B4B79-A8E4-4CC5-95AB-405726C4D911}"/>
              </a:ext>
            </a:extLst>
          </p:cNvPr>
          <p:cNvSpPr>
            <a:spLocks noChangeArrowheads="1"/>
          </p:cNvSpPr>
          <p:nvPr/>
        </p:nvSpPr>
        <p:spPr bwMode="auto">
          <a:xfrm>
            <a:off x="3601752" y="2488407"/>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3" name="Rectangle 248">
            <a:extLst>
              <a:ext uri="{FF2B5EF4-FFF2-40B4-BE49-F238E27FC236}">
                <a16:creationId xmlns:a16="http://schemas.microsoft.com/office/drawing/2014/main" id="{417066D9-C0A0-453B-A2C5-4AFB064C3E6D}"/>
              </a:ext>
            </a:extLst>
          </p:cNvPr>
          <p:cNvSpPr>
            <a:spLocks noChangeArrowheads="1"/>
          </p:cNvSpPr>
          <p:nvPr/>
        </p:nvSpPr>
        <p:spPr bwMode="auto">
          <a:xfrm>
            <a:off x="3596990" y="2350294"/>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10: a= 0.27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05" name="Picture 249">
            <a:extLst>
              <a:ext uri="{FF2B5EF4-FFF2-40B4-BE49-F238E27FC236}">
                <a16:creationId xmlns:a16="http://schemas.microsoft.com/office/drawing/2014/main" id="{3CB654D2-CA9B-4089-A76E-53E1F6A671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06515" y="2488407"/>
            <a:ext cx="58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4" name="Line 250">
            <a:extLst>
              <a:ext uri="{FF2B5EF4-FFF2-40B4-BE49-F238E27FC236}">
                <a16:creationId xmlns:a16="http://schemas.microsoft.com/office/drawing/2014/main" id="{C04DA30A-CF17-40B5-9F06-283CE0555BF8}"/>
              </a:ext>
            </a:extLst>
          </p:cNvPr>
          <p:cNvSpPr>
            <a:spLocks noChangeShapeType="1"/>
          </p:cNvSpPr>
          <p:nvPr/>
        </p:nvSpPr>
        <p:spPr bwMode="auto">
          <a:xfrm>
            <a:off x="3601752" y="307260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5" name="Line 251">
            <a:extLst>
              <a:ext uri="{FF2B5EF4-FFF2-40B4-BE49-F238E27FC236}">
                <a16:creationId xmlns:a16="http://schemas.microsoft.com/office/drawing/2014/main" id="{5B427D33-31FD-45F0-B3FC-6C8669489850}"/>
              </a:ext>
            </a:extLst>
          </p:cNvPr>
          <p:cNvSpPr>
            <a:spLocks noChangeShapeType="1"/>
          </p:cNvSpPr>
          <p:nvPr/>
        </p:nvSpPr>
        <p:spPr bwMode="auto">
          <a:xfrm>
            <a:off x="3601752" y="248840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6" name="Line 252">
            <a:extLst>
              <a:ext uri="{FF2B5EF4-FFF2-40B4-BE49-F238E27FC236}">
                <a16:creationId xmlns:a16="http://schemas.microsoft.com/office/drawing/2014/main" id="{E7369229-7015-4F07-903D-38FF5D6AB771}"/>
              </a:ext>
            </a:extLst>
          </p:cNvPr>
          <p:cNvSpPr>
            <a:spLocks noChangeShapeType="1"/>
          </p:cNvSpPr>
          <p:nvPr/>
        </p:nvSpPr>
        <p:spPr bwMode="auto">
          <a:xfrm>
            <a:off x="3601752" y="2488407"/>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7" name="Line 253">
            <a:extLst>
              <a:ext uri="{FF2B5EF4-FFF2-40B4-BE49-F238E27FC236}">
                <a16:creationId xmlns:a16="http://schemas.microsoft.com/office/drawing/2014/main" id="{56E103DB-67AB-407C-BC9C-DF1BDCAD7238}"/>
              </a:ext>
            </a:extLst>
          </p:cNvPr>
          <p:cNvSpPr>
            <a:spLocks noChangeShapeType="1"/>
          </p:cNvSpPr>
          <p:nvPr/>
        </p:nvSpPr>
        <p:spPr bwMode="auto">
          <a:xfrm>
            <a:off x="4185952" y="2488407"/>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99" name="Rectangle 254">
            <a:extLst>
              <a:ext uri="{FF2B5EF4-FFF2-40B4-BE49-F238E27FC236}">
                <a16:creationId xmlns:a16="http://schemas.microsoft.com/office/drawing/2014/main" id="{656B3AE6-C9B9-4E98-9DFB-9F864DA70074}"/>
              </a:ext>
            </a:extLst>
          </p:cNvPr>
          <p:cNvSpPr>
            <a:spLocks noChangeArrowheads="1"/>
          </p:cNvSpPr>
          <p:nvPr/>
        </p:nvSpPr>
        <p:spPr bwMode="auto">
          <a:xfrm>
            <a:off x="2841340" y="1810544"/>
            <a:ext cx="593725"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0" name="Rectangle 255">
            <a:extLst>
              <a:ext uri="{FF2B5EF4-FFF2-40B4-BE49-F238E27FC236}">
                <a16:creationId xmlns:a16="http://schemas.microsoft.com/office/drawing/2014/main" id="{4D66449D-B1BE-4BCA-94D7-D9178A9A7F19}"/>
              </a:ext>
            </a:extLst>
          </p:cNvPr>
          <p:cNvSpPr>
            <a:spLocks noChangeArrowheads="1"/>
          </p:cNvSpPr>
          <p:nvPr/>
        </p:nvSpPr>
        <p:spPr bwMode="auto">
          <a:xfrm>
            <a:off x="2841340" y="1672432"/>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11: a= 0.53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12" name="Picture 256">
            <a:extLst>
              <a:ext uri="{FF2B5EF4-FFF2-40B4-BE49-F238E27FC236}">
                <a16:creationId xmlns:a16="http://schemas.microsoft.com/office/drawing/2014/main" id="{3BCFB007-A7B8-4562-A40D-96525E6602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1340" y="1810544"/>
            <a:ext cx="593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1" name="Line 257">
            <a:extLst>
              <a:ext uri="{FF2B5EF4-FFF2-40B4-BE49-F238E27FC236}">
                <a16:creationId xmlns:a16="http://schemas.microsoft.com/office/drawing/2014/main" id="{DCD3A827-7B75-403B-8622-BD99F3064520}"/>
              </a:ext>
            </a:extLst>
          </p:cNvPr>
          <p:cNvSpPr>
            <a:spLocks noChangeShapeType="1"/>
          </p:cNvSpPr>
          <p:nvPr/>
        </p:nvSpPr>
        <p:spPr bwMode="auto">
          <a:xfrm>
            <a:off x="2841340" y="2402682"/>
            <a:ext cx="593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2" name="Line 258">
            <a:extLst>
              <a:ext uri="{FF2B5EF4-FFF2-40B4-BE49-F238E27FC236}">
                <a16:creationId xmlns:a16="http://schemas.microsoft.com/office/drawing/2014/main" id="{30F108EE-F460-4306-B0D4-13929E6FCBC3}"/>
              </a:ext>
            </a:extLst>
          </p:cNvPr>
          <p:cNvSpPr>
            <a:spLocks noChangeShapeType="1"/>
          </p:cNvSpPr>
          <p:nvPr/>
        </p:nvSpPr>
        <p:spPr bwMode="auto">
          <a:xfrm>
            <a:off x="2841340" y="1810544"/>
            <a:ext cx="593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3" name="Line 259">
            <a:extLst>
              <a:ext uri="{FF2B5EF4-FFF2-40B4-BE49-F238E27FC236}">
                <a16:creationId xmlns:a16="http://schemas.microsoft.com/office/drawing/2014/main" id="{73849B82-C289-4F10-88B4-2A5E8A3DACA5}"/>
              </a:ext>
            </a:extLst>
          </p:cNvPr>
          <p:cNvSpPr>
            <a:spLocks noChangeShapeType="1"/>
          </p:cNvSpPr>
          <p:nvPr/>
        </p:nvSpPr>
        <p:spPr bwMode="auto">
          <a:xfrm>
            <a:off x="2841340" y="181054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4" name="Line 260">
            <a:extLst>
              <a:ext uri="{FF2B5EF4-FFF2-40B4-BE49-F238E27FC236}">
                <a16:creationId xmlns:a16="http://schemas.microsoft.com/office/drawing/2014/main" id="{04B7AB02-1C51-401E-82EC-F9B48355E30B}"/>
              </a:ext>
            </a:extLst>
          </p:cNvPr>
          <p:cNvSpPr>
            <a:spLocks noChangeShapeType="1"/>
          </p:cNvSpPr>
          <p:nvPr/>
        </p:nvSpPr>
        <p:spPr bwMode="auto">
          <a:xfrm>
            <a:off x="3435065" y="181054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6" name="Rectangle 261">
            <a:extLst>
              <a:ext uri="{FF2B5EF4-FFF2-40B4-BE49-F238E27FC236}">
                <a16:creationId xmlns:a16="http://schemas.microsoft.com/office/drawing/2014/main" id="{9C90C5B9-5B99-4789-97F9-E56659D1CF7F}"/>
              </a:ext>
            </a:extLst>
          </p:cNvPr>
          <p:cNvSpPr>
            <a:spLocks noChangeArrowheads="1"/>
          </p:cNvSpPr>
          <p:nvPr/>
        </p:nvSpPr>
        <p:spPr bwMode="auto">
          <a:xfrm>
            <a:off x="2087277" y="1140619"/>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7" name="Rectangle 262">
            <a:extLst>
              <a:ext uri="{FF2B5EF4-FFF2-40B4-BE49-F238E27FC236}">
                <a16:creationId xmlns:a16="http://schemas.microsoft.com/office/drawing/2014/main" id="{2A69E07C-BA4D-4828-89A2-85F7DD9EBEE1}"/>
              </a:ext>
            </a:extLst>
          </p:cNvPr>
          <p:cNvSpPr>
            <a:spLocks noChangeArrowheads="1"/>
          </p:cNvSpPr>
          <p:nvPr/>
        </p:nvSpPr>
        <p:spPr bwMode="auto">
          <a:xfrm>
            <a:off x="2087277" y="1002507"/>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12: a= 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19" name="Picture 263">
            <a:extLst>
              <a:ext uri="{FF2B5EF4-FFF2-40B4-BE49-F238E27FC236}">
                <a16:creationId xmlns:a16="http://schemas.microsoft.com/office/drawing/2014/main" id="{B38BD276-04A6-492A-9A89-1FFE65AEE4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7277" y="1140619"/>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8" name="Line 264">
            <a:extLst>
              <a:ext uri="{FF2B5EF4-FFF2-40B4-BE49-F238E27FC236}">
                <a16:creationId xmlns:a16="http://schemas.microsoft.com/office/drawing/2014/main" id="{D8E38D8F-B2FD-4566-9CFF-D406E72F1B4A}"/>
              </a:ext>
            </a:extLst>
          </p:cNvPr>
          <p:cNvSpPr>
            <a:spLocks noChangeShapeType="1"/>
          </p:cNvSpPr>
          <p:nvPr/>
        </p:nvSpPr>
        <p:spPr bwMode="auto">
          <a:xfrm>
            <a:off x="2087277" y="1732757"/>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09" name="Line 265">
            <a:extLst>
              <a:ext uri="{FF2B5EF4-FFF2-40B4-BE49-F238E27FC236}">
                <a16:creationId xmlns:a16="http://schemas.microsoft.com/office/drawing/2014/main" id="{13585410-9916-40FE-8F23-83268A291E4E}"/>
              </a:ext>
            </a:extLst>
          </p:cNvPr>
          <p:cNvSpPr>
            <a:spLocks noChangeShapeType="1"/>
          </p:cNvSpPr>
          <p:nvPr/>
        </p:nvSpPr>
        <p:spPr bwMode="auto">
          <a:xfrm>
            <a:off x="2087277" y="1140619"/>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0" name="Line 266">
            <a:extLst>
              <a:ext uri="{FF2B5EF4-FFF2-40B4-BE49-F238E27FC236}">
                <a16:creationId xmlns:a16="http://schemas.microsoft.com/office/drawing/2014/main" id="{97AEBC86-71F2-417B-B6B6-BE5862DDFE7C}"/>
              </a:ext>
            </a:extLst>
          </p:cNvPr>
          <p:cNvSpPr>
            <a:spLocks noChangeShapeType="1"/>
          </p:cNvSpPr>
          <p:nvPr/>
        </p:nvSpPr>
        <p:spPr bwMode="auto">
          <a:xfrm>
            <a:off x="2087277" y="11406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1" name="Line 267">
            <a:extLst>
              <a:ext uri="{FF2B5EF4-FFF2-40B4-BE49-F238E27FC236}">
                <a16:creationId xmlns:a16="http://schemas.microsoft.com/office/drawing/2014/main" id="{B1BB5EBC-8D50-4BDC-9169-01CC77D0C512}"/>
              </a:ext>
            </a:extLst>
          </p:cNvPr>
          <p:cNvSpPr>
            <a:spLocks noChangeShapeType="1"/>
          </p:cNvSpPr>
          <p:nvPr/>
        </p:nvSpPr>
        <p:spPr bwMode="auto">
          <a:xfrm>
            <a:off x="2679415" y="11406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3" name="Rectangle 268">
            <a:extLst>
              <a:ext uri="{FF2B5EF4-FFF2-40B4-BE49-F238E27FC236}">
                <a16:creationId xmlns:a16="http://schemas.microsoft.com/office/drawing/2014/main" id="{C6AECCB6-9C1A-46A8-B423-CA7A42EF94ED}"/>
              </a:ext>
            </a:extLst>
          </p:cNvPr>
          <p:cNvSpPr>
            <a:spLocks noChangeArrowheads="1"/>
          </p:cNvSpPr>
          <p:nvPr/>
        </p:nvSpPr>
        <p:spPr bwMode="auto">
          <a:xfrm>
            <a:off x="3284252" y="3158332"/>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4" name="Rectangle 269">
            <a:extLst>
              <a:ext uri="{FF2B5EF4-FFF2-40B4-BE49-F238E27FC236}">
                <a16:creationId xmlns:a16="http://schemas.microsoft.com/office/drawing/2014/main" id="{E71BB49C-9A62-4794-AF64-02572697C341}"/>
              </a:ext>
            </a:extLst>
          </p:cNvPr>
          <p:cNvSpPr>
            <a:spLocks noChangeArrowheads="1"/>
          </p:cNvSpPr>
          <p:nvPr/>
        </p:nvSpPr>
        <p:spPr bwMode="auto">
          <a:xfrm>
            <a:off x="3279490" y="3020219"/>
            <a:ext cx="7207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13: b=-0.13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26" name="Picture 270">
            <a:extLst>
              <a:ext uri="{FF2B5EF4-FFF2-40B4-BE49-F238E27FC236}">
                <a16:creationId xmlns:a16="http://schemas.microsoft.com/office/drawing/2014/main" id="{B34DF9C9-FF14-4379-8309-4282872EA70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9015" y="3158332"/>
            <a:ext cx="58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5" name="Line 271">
            <a:extLst>
              <a:ext uri="{FF2B5EF4-FFF2-40B4-BE49-F238E27FC236}">
                <a16:creationId xmlns:a16="http://schemas.microsoft.com/office/drawing/2014/main" id="{23A3CD0A-704D-433C-B320-C46519CE915D}"/>
              </a:ext>
            </a:extLst>
          </p:cNvPr>
          <p:cNvSpPr>
            <a:spLocks noChangeShapeType="1"/>
          </p:cNvSpPr>
          <p:nvPr/>
        </p:nvSpPr>
        <p:spPr bwMode="auto">
          <a:xfrm>
            <a:off x="3284252" y="37425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6" name="Line 272">
            <a:extLst>
              <a:ext uri="{FF2B5EF4-FFF2-40B4-BE49-F238E27FC236}">
                <a16:creationId xmlns:a16="http://schemas.microsoft.com/office/drawing/2014/main" id="{8ABFE77F-A82C-4EC1-94E5-B015C3F0AD6C}"/>
              </a:ext>
            </a:extLst>
          </p:cNvPr>
          <p:cNvSpPr>
            <a:spLocks noChangeShapeType="1"/>
          </p:cNvSpPr>
          <p:nvPr/>
        </p:nvSpPr>
        <p:spPr bwMode="auto">
          <a:xfrm>
            <a:off x="3284252" y="31583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7" name="Line 273">
            <a:extLst>
              <a:ext uri="{FF2B5EF4-FFF2-40B4-BE49-F238E27FC236}">
                <a16:creationId xmlns:a16="http://schemas.microsoft.com/office/drawing/2014/main" id="{CDF9446B-D139-4D47-8CDB-0E5FDC1BBC6B}"/>
              </a:ext>
            </a:extLst>
          </p:cNvPr>
          <p:cNvSpPr>
            <a:spLocks noChangeShapeType="1"/>
          </p:cNvSpPr>
          <p:nvPr/>
        </p:nvSpPr>
        <p:spPr bwMode="auto">
          <a:xfrm>
            <a:off x="3284252"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18" name="Line 274">
            <a:extLst>
              <a:ext uri="{FF2B5EF4-FFF2-40B4-BE49-F238E27FC236}">
                <a16:creationId xmlns:a16="http://schemas.microsoft.com/office/drawing/2014/main" id="{43A3BA0B-7683-4C9F-90E4-D232359FC0AE}"/>
              </a:ext>
            </a:extLst>
          </p:cNvPr>
          <p:cNvSpPr>
            <a:spLocks noChangeShapeType="1"/>
          </p:cNvSpPr>
          <p:nvPr/>
        </p:nvSpPr>
        <p:spPr bwMode="auto">
          <a:xfrm>
            <a:off x="3868452"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0" name="Rectangle 275">
            <a:extLst>
              <a:ext uri="{FF2B5EF4-FFF2-40B4-BE49-F238E27FC236}">
                <a16:creationId xmlns:a16="http://schemas.microsoft.com/office/drawing/2014/main" id="{6DE54BDC-B3AB-44F2-98F0-BEAEE0D222DA}"/>
              </a:ext>
            </a:extLst>
          </p:cNvPr>
          <p:cNvSpPr>
            <a:spLocks noChangeArrowheads="1"/>
          </p:cNvSpPr>
          <p:nvPr/>
        </p:nvSpPr>
        <p:spPr bwMode="auto">
          <a:xfrm>
            <a:off x="2220627" y="3158332"/>
            <a:ext cx="582613"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1" name="Rectangle 276">
            <a:extLst>
              <a:ext uri="{FF2B5EF4-FFF2-40B4-BE49-F238E27FC236}">
                <a16:creationId xmlns:a16="http://schemas.microsoft.com/office/drawing/2014/main" id="{2B190180-82C5-43E1-84D1-AFA09BBCF612}"/>
              </a:ext>
            </a:extLst>
          </p:cNvPr>
          <p:cNvSpPr>
            <a:spLocks noChangeArrowheads="1"/>
          </p:cNvSpPr>
          <p:nvPr/>
        </p:nvSpPr>
        <p:spPr bwMode="auto">
          <a:xfrm>
            <a:off x="2215865" y="3020219"/>
            <a:ext cx="7207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14: b=-0.27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33" name="Picture 277">
            <a:extLst>
              <a:ext uri="{FF2B5EF4-FFF2-40B4-BE49-F238E27FC236}">
                <a16:creationId xmlns:a16="http://schemas.microsoft.com/office/drawing/2014/main" id="{66575909-0903-4D72-8EA1-B9F25F0B3A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23802" y="3158332"/>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2" name="Line 278">
            <a:extLst>
              <a:ext uri="{FF2B5EF4-FFF2-40B4-BE49-F238E27FC236}">
                <a16:creationId xmlns:a16="http://schemas.microsoft.com/office/drawing/2014/main" id="{2F80F96E-F6A9-4EE1-A673-24CC1BC804AD}"/>
              </a:ext>
            </a:extLst>
          </p:cNvPr>
          <p:cNvSpPr>
            <a:spLocks noChangeShapeType="1"/>
          </p:cNvSpPr>
          <p:nvPr/>
        </p:nvSpPr>
        <p:spPr bwMode="auto">
          <a:xfrm>
            <a:off x="2220627" y="3742532"/>
            <a:ext cx="5826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3" name="Line 279">
            <a:extLst>
              <a:ext uri="{FF2B5EF4-FFF2-40B4-BE49-F238E27FC236}">
                <a16:creationId xmlns:a16="http://schemas.microsoft.com/office/drawing/2014/main" id="{86807044-A0EE-4EEE-8CD7-2CDDE332E1DC}"/>
              </a:ext>
            </a:extLst>
          </p:cNvPr>
          <p:cNvSpPr>
            <a:spLocks noChangeShapeType="1"/>
          </p:cNvSpPr>
          <p:nvPr/>
        </p:nvSpPr>
        <p:spPr bwMode="auto">
          <a:xfrm>
            <a:off x="2220627" y="3158332"/>
            <a:ext cx="5826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4" name="Line 280">
            <a:extLst>
              <a:ext uri="{FF2B5EF4-FFF2-40B4-BE49-F238E27FC236}">
                <a16:creationId xmlns:a16="http://schemas.microsoft.com/office/drawing/2014/main" id="{7942B6D3-C08A-46BA-9943-0A1518E25DFE}"/>
              </a:ext>
            </a:extLst>
          </p:cNvPr>
          <p:cNvSpPr>
            <a:spLocks noChangeShapeType="1"/>
          </p:cNvSpPr>
          <p:nvPr/>
        </p:nvSpPr>
        <p:spPr bwMode="auto">
          <a:xfrm>
            <a:off x="2220627"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5" name="Line 281">
            <a:extLst>
              <a:ext uri="{FF2B5EF4-FFF2-40B4-BE49-F238E27FC236}">
                <a16:creationId xmlns:a16="http://schemas.microsoft.com/office/drawing/2014/main" id="{A5A84FFC-826C-4886-809D-4486EDD96C72}"/>
              </a:ext>
            </a:extLst>
          </p:cNvPr>
          <p:cNvSpPr>
            <a:spLocks noChangeShapeType="1"/>
          </p:cNvSpPr>
          <p:nvPr/>
        </p:nvSpPr>
        <p:spPr bwMode="auto">
          <a:xfrm>
            <a:off x="2803240"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27" name="Rectangle 282">
            <a:extLst>
              <a:ext uri="{FF2B5EF4-FFF2-40B4-BE49-F238E27FC236}">
                <a16:creationId xmlns:a16="http://schemas.microsoft.com/office/drawing/2014/main" id="{94CFF3DD-60F4-4168-B882-196C3972A3DA}"/>
              </a:ext>
            </a:extLst>
          </p:cNvPr>
          <p:cNvSpPr>
            <a:spLocks noChangeArrowheads="1"/>
          </p:cNvSpPr>
          <p:nvPr/>
        </p:nvSpPr>
        <p:spPr bwMode="auto">
          <a:xfrm>
            <a:off x="1155415" y="3158332"/>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8" name="Rectangle 283">
            <a:extLst>
              <a:ext uri="{FF2B5EF4-FFF2-40B4-BE49-F238E27FC236}">
                <a16:creationId xmlns:a16="http://schemas.microsoft.com/office/drawing/2014/main" id="{5806A496-5784-4362-8171-3E67405CA82C}"/>
              </a:ext>
            </a:extLst>
          </p:cNvPr>
          <p:cNvSpPr>
            <a:spLocks noChangeArrowheads="1"/>
          </p:cNvSpPr>
          <p:nvPr/>
        </p:nvSpPr>
        <p:spPr bwMode="auto">
          <a:xfrm>
            <a:off x="1150652" y="3020219"/>
            <a:ext cx="7207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15: b=-0.40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40" name="Picture 284">
            <a:extLst>
              <a:ext uri="{FF2B5EF4-FFF2-40B4-BE49-F238E27FC236}">
                <a16:creationId xmlns:a16="http://schemas.microsoft.com/office/drawing/2014/main" id="{4C0877FC-8A77-4D64-A813-518054420F2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0177" y="3158332"/>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9" name="Line 285">
            <a:extLst>
              <a:ext uri="{FF2B5EF4-FFF2-40B4-BE49-F238E27FC236}">
                <a16:creationId xmlns:a16="http://schemas.microsoft.com/office/drawing/2014/main" id="{176BD62F-33DC-470A-A589-7509A80DA8DF}"/>
              </a:ext>
            </a:extLst>
          </p:cNvPr>
          <p:cNvSpPr>
            <a:spLocks noChangeShapeType="1"/>
          </p:cNvSpPr>
          <p:nvPr/>
        </p:nvSpPr>
        <p:spPr bwMode="auto">
          <a:xfrm>
            <a:off x="1155415" y="37425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0" name="Line 286">
            <a:extLst>
              <a:ext uri="{FF2B5EF4-FFF2-40B4-BE49-F238E27FC236}">
                <a16:creationId xmlns:a16="http://schemas.microsoft.com/office/drawing/2014/main" id="{3B5A875A-635A-4BB1-9AA7-6F8D99230A70}"/>
              </a:ext>
            </a:extLst>
          </p:cNvPr>
          <p:cNvSpPr>
            <a:spLocks noChangeShapeType="1"/>
          </p:cNvSpPr>
          <p:nvPr/>
        </p:nvSpPr>
        <p:spPr bwMode="auto">
          <a:xfrm>
            <a:off x="1155415" y="31583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1" name="Line 287">
            <a:extLst>
              <a:ext uri="{FF2B5EF4-FFF2-40B4-BE49-F238E27FC236}">
                <a16:creationId xmlns:a16="http://schemas.microsoft.com/office/drawing/2014/main" id="{4BD045F3-3EFC-494B-B8E3-440F49B6BA6A}"/>
              </a:ext>
            </a:extLst>
          </p:cNvPr>
          <p:cNvSpPr>
            <a:spLocks noChangeShapeType="1"/>
          </p:cNvSpPr>
          <p:nvPr/>
        </p:nvSpPr>
        <p:spPr bwMode="auto">
          <a:xfrm>
            <a:off x="1155415"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2" name="Line 288">
            <a:extLst>
              <a:ext uri="{FF2B5EF4-FFF2-40B4-BE49-F238E27FC236}">
                <a16:creationId xmlns:a16="http://schemas.microsoft.com/office/drawing/2014/main" id="{426BD01B-005E-4971-9DCD-08615B13A870}"/>
              </a:ext>
            </a:extLst>
          </p:cNvPr>
          <p:cNvSpPr>
            <a:spLocks noChangeShapeType="1"/>
          </p:cNvSpPr>
          <p:nvPr/>
        </p:nvSpPr>
        <p:spPr bwMode="auto">
          <a:xfrm>
            <a:off x="1739615"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4" name="Rectangle 289">
            <a:extLst>
              <a:ext uri="{FF2B5EF4-FFF2-40B4-BE49-F238E27FC236}">
                <a16:creationId xmlns:a16="http://schemas.microsoft.com/office/drawing/2014/main" id="{F5B25161-14BB-49E3-B5D6-02461615B09E}"/>
              </a:ext>
            </a:extLst>
          </p:cNvPr>
          <p:cNvSpPr>
            <a:spLocks noChangeArrowheads="1"/>
          </p:cNvSpPr>
          <p:nvPr/>
        </p:nvSpPr>
        <p:spPr bwMode="auto">
          <a:xfrm>
            <a:off x="3601752" y="3828257"/>
            <a:ext cx="584200" cy="58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5" name="Rectangle 290">
            <a:extLst>
              <a:ext uri="{FF2B5EF4-FFF2-40B4-BE49-F238E27FC236}">
                <a16:creationId xmlns:a16="http://schemas.microsoft.com/office/drawing/2014/main" id="{2F95C3D9-7B1D-45E5-A813-CEAA40551A1A}"/>
              </a:ext>
            </a:extLst>
          </p:cNvPr>
          <p:cNvSpPr>
            <a:spLocks noChangeArrowheads="1"/>
          </p:cNvSpPr>
          <p:nvPr/>
        </p:nvSpPr>
        <p:spPr bwMode="auto">
          <a:xfrm>
            <a:off x="3596990" y="3690144"/>
            <a:ext cx="7207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16: g=-0.07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47" name="Picture 291">
            <a:extLst>
              <a:ext uri="{FF2B5EF4-FFF2-40B4-BE49-F238E27FC236}">
                <a16:creationId xmlns:a16="http://schemas.microsoft.com/office/drawing/2014/main" id="{CD634970-EC07-4DB7-8078-A1636C9F2D2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6515" y="3828257"/>
            <a:ext cx="582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6" name="Line 292">
            <a:extLst>
              <a:ext uri="{FF2B5EF4-FFF2-40B4-BE49-F238E27FC236}">
                <a16:creationId xmlns:a16="http://schemas.microsoft.com/office/drawing/2014/main" id="{1E0DACD8-EF48-4FE5-8ECB-D3157A45F2B4}"/>
              </a:ext>
            </a:extLst>
          </p:cNvPr>
          <p:cNvSpPr>
            <a:spLocks noChangeShapeType="1"/>
          </p:cNvSpPr>
          <p:nvPr/>
        </p:nvSpPr>
        <p:spPr bwMode="auto">
          <a:xfrm>
            <a:off x="3601752" y="4410869"/>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7" name="Line 293">
            <a:extLst>
              <a:ext uri="{FF2B5EF4-FFF2-40B4-BE49-F238E27FC236}">
                <a16:creationId xmlns:a16="http://schemas.microsoft.com/office/drawing/2014/main" id="{53D87901-3A09-420A-A069-D4E615AAF680}"/>
              </a:ext>
            </a:extLst>
          </p:cNvPr>
          <p:cNvSpPr>
            <a:spLocks noChangeShapeType="1"/>
          </p:cNvSpPr>
          <p:nvPr/>
        </p:nvSpPr>
        <p:spPr bwMode="auto">
          <a:xfrm>
            <a:off x="3601752" y="382825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8" name="Line 294">
            <a:extLst>
              <a:ext uri="{FF2B5EF4-FFF2-40B4-BE49-F238E27FC236}">
                <a16:creationId xmlns:a16="http://schemas.microsoft.com/office/drawing/2014/main" id="{D6AA3F75-D896-424E-A720-2C38E2D3FF00}"/>
              </a:ext>
            </a:extLst>
          </p:cNvPr>
          <p:cNvSpPr>
            <a:spLocks noChangeShapeType="1"/>
          </p:cNvSpPr>
          <p:nvPr/>
        </p:nvSpPr>
        <p:spPr bwMode="auto">
          <a:xfrm>
            <a:off x="3601752" y="3828257"/>
            <a:ext cx="0" cy="5826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39" name="Line 295">
            <a:extLst>
              <a:ext uri="{FF2B5EF4-FFF2-40B4-BE49-F238E27FC236}">
                <a16:creationId xmlns:a16="http://schemas.microsoft.com/office/drawing/2014/main" id="{835D69FC-84E9-4850-A6A4-488A2986D25A}"/>
              </a:ext>
            </a:extLst>
          </p:cNvPr>
          <p:cNvSpPr>
            <a:spLocks noChangeShapeType="1"/>
          </p:cNvSpPr>
          <p:nvPr/>
        </p:nvSpPr>
        <p:spPr bwMode="auto">
          <a:xfrm>
            <a:off x="4185952" y="3828257"/>
            <a:ext cx="0" cy="5826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1" name="Rectangle 296">
            <a:extLst>
              <a:ext uri="{FF2B5EF4-FFF2-40B4-BE49-F238E27FC236}">
                <a16:creationId xmlns:a16="http://schemas.microsoft.com/office/drawing/2014/main" id="{F994983A-DBAE-43BD-B00F-F839139B28CF}"/>
              </a:ext>
            </a:extLst>
          </p:cNvPr>
          <p:cNvSpPr>
            <a:spLocks noChangeArrowheads="1"/>
          </p:cNvSpPr>
          <p:nvPr/>
        </p:nvSpPr>
        <p:spPr bwMode="auto">
          <a:xfrm>
            <a:off x="2841340" y="4496594"/>
            <a:ext cx="593725"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2" name="Rectangle 297">
            <a:extLst>
              <a:ext uri="{FF2B5EF4-FFF2-40B4-BE49-F238E27FC236}">
                <a16:creationId xmlns:a16="http://schemas.microsoft.com/office/drawing/2014/main" id="{25DAB688-FB5B-4B54-ABE4-518AABB0661B}"/>
              </a:ext>
            </a:extLst>
          </p:cNvPr>
          <p:cNvSpPr>
            <a:spLocks noChangeArrowheads="1"/>
          </p:cNvSpPr>
          <p:nvPr/>
        </p:nvSpPr>
        <p:spPr bwMode="auto">
          <a:xfrm>
            <a:off x="2841340" y="4358482"/>
            <a:ext cx="7207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17: g=-0.13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54" name="Picture 298">
            <a:extLst>
              <a:ext uri="{FF2B5EF4-FFF2-40B4-BE49-F238E27FC236}">
                <a16:creationId xmlns:a16="http://schemas.microsoft.com/office/drawing/2014/main" id="{7F6F77D0-601E-4761-953E-84371631DF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41340" y="4496594"/>
            <a:ext cx="59372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3" name="Line 299">
            <a:extLst>
              <a:ext uri="{FF2B5EF4-FFF2-40B4-BE49-F238E27FC236}">
                <a16:creationId xmlns:a16="http://schemas.microsoft.com/office/drawing/2014/main" id="{50E23354-182D-4545-A7CD-2ACE38FD6B4F}"/>
              </a:ext>
            </a:extLst>
          </p:cNvPr>
          <p:cNvSpPr>
            <a:spLocks noChangeShapeType="1"/>
          </p:cNvSpPr>
          <p:nvPr/>
        </p:nvSpPr>
        <p:spPr bwMode="auto">
          <a:xfrm>
            <a:off x="2841340" y="5088732"/>
            <a:ext cx="593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4" name="Line 300">
            <a:extLst>
              <a:ext uri="{FF2B5EF4-FFF2-40B4-BE49-F238E27FC236}">
                <a16:creationId xmlns:a16="http://schemas.microsoft.com/office/drawing/2014/main" id="{091FD2D9-1FF8-41D3-9089-BB5904FFA67C}"/>
              </a:ext>
            </a:extLst>
          </p:cNvPr>
          <p:cNvSpPr>
            <a:spLocks noChangeShapeType="1"/>
          </p:cNvSpPr>
          <p:nvPr/>
        </p:nvSpPr>
        <p:spPr bwMode="auto">
          <a:xfrm>
            <a:off x="2841340" y="4496594"/>
            <a:ext cx="5937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5" name="Line 301">
            <a:extLst>
              <a:ext uri="{FF2B5EF4-FFF2-40B4-BE49-F238E27FC236}">
                <a16:creationId xmlns:a16="http://schemas.microsoft.com/office/drawing/2014/main" id="{EB858288-4E7C-49BF-94A5-426D5FDECA35}"/>
              </a:ext>
            </a:extLst>
          </p:cNvPr>
          <p:cNvSpPr>
            <a:spLocks noChangeShapeType="1"/>
          </p:cNvSpPr>
          <p:nvPr/>
        </p:nvSpPr>
        <p:spPr bwMode="auto">
          <a:xfrm>
            <a:off x="2841340" y="449659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6" name="Line 302">
            <a:extLst>
              <a:ext uri="{FF2B5EF4-FFF2-40B4-BE49-F238E27FC236}">
                <a16:creationId xmlns:a16="http://schemas.microsoft.com/office/drawing/2014/main" id="{0F85F915-5C9B-427D-8718-2641899E1269}"/>
              </a:ext>
            </a:extLst>
          </p:cNvPr>
          <p:cNvSpPr>
            <a:spLocks noChangeShapeType="1"/>
          </p:cNvSpPr>
          <p:nvPr/>
        </p:nvSpPr>
        <p:spPr bwMode="auto">
          <a:xfrm>
            <a:off x="3435065" y="449659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48" name="Rectangle 303">
            <a:extLst>
              <a:ext uri="{FF2B5EF4-FFF2-40B4-BE49-F238E27FC236}">
                <a16:creationId xmlns:a16="http://schemas.microsoft.com/office/drawing/2014/main" id="{8935A061-7628-4EBB-BCB6-842B1015515D}"/>
              </a:ext>
            </a:extLst>
          </p:cNvPr>
          <p:cNvSpPr>
            <a:spLocks noChangeArrowheads="1"/>
          </p:cNvSpPr>
          <p:nvPr/>
        </p:nvSpPr>
        <p:spPr bwMode="auto">
          <a:xfrm>
            <a:off x="2087277" y="5166519"/>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9" name="Rectangle 304">
            <a:extLst>
              <a:ext uri="{FF2B5EF4-FFF2-40B4-BE49-F238E27FC236}">
                <a16:creationId xmlns:a16="http://schemas.microsoft.com/office/drawing/2014/main" id="{85471C08-79B2-4902-B9A0-1B3F99890EC1}"/>
              </a:ext>
            </a:extLst>
          </p:cNvPr>
          <p:cNvSpPr>
            <a:spLocks noChangeArrowheads="1"/>
          </p:cNvSpPr>
          <p:nvPr/>
        </p:nvSpPr>
        <p:spPr bwMode="auto">
          <a:xfrm>
            <a:off x="2087277" y="5028407"/>
            <a:ext cx="7207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18: g=-0.20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61" name="Picture 305">
            <a:extLst>
              <a:ext uri="{FF2B5EF4-FFF2-40B4-BE49-F238E27FC236}">
                <a16:creationId xmlns:a16="http://schemas.microsoft.com/office/drawing/2014/main" id="{6F34946B-C206-433E-A086-B2F4D479A42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7277" y="5166519"/>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0" name="Line 306">
            <a:extLst>
              <a:ext uri="{FF2B5EF4-FFF2-40B4-BE49-F238E27FC236}">
                <a16:creationId xmlns:a16="http://schemas.microsoft.com/office/drawing/2014/main" id="{8891090A-29A9-4528-A341-B7B4F7C6A2ED}"/>
              </a:ext>
            </a:extLst>
          </p:cNvPr>
          <p:cNvSpPr>
            <a:spLocks noChangeShapeType="1"/>
          </p:cNvSpPr>
          <p:nvPr/>
        </p:nvSpPr>
        <p:spPr bwMode="auto">
          <a:xfrm>
            <a:off x="2087277" y="5758657"/>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1" name="Line 307">
            <a:extLst>
              <a:ext uri="{FF2B5EF4-FFF2-40B4-BE49-F238E27FC236}">
                <a16:creationId xmlns:a16="http://schemas.microsoft.com/office/drawing/2014/main" id="{1F828D69-19BE-49A9-B2D3-1ECCE2DE5237}"/>
              </a:ext>
            </a:extLst>
          </p:cNvPr>
          <p:cNvSpPr>
            <a:spLocks noChangeShapeType="1"/>
          </p:cNvSpPr>
          <p:nvPr/>
        </p:nvSpPr>
        <p:spPr bwMode="auto">
          <a:xfrm>
            <a:off x="2087277" y="5166519"/>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2" name="Line 308">
            <a:extLst>
              <a:ext uri="{FF2B5EF4-FFF2-40B4-BE49-F238E27FC236}">
                <a16:creationId xmlns:a16="http://schemas.microsoft.com/office/drawing/2014/main" id="{39D4E8A1-1CDE-4EB0-B0C5-9A2854AC837B}"/>
              </a:ext>
            </a:extLst>
          </p:cNvPr>
          <p:cNvSpPr>
            <a:spLocks noChangeShapeType="1"/>
          </p:cNvSpPr>
          <p:nvPr/>
        </p:nvSpPr>
        <p:spPr bwMode="auto">
          <a:xfrm>
            <a:off x="2087277" y="51665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3" name="Line 309">
            <a:extLst>
              <a:ext uri="{FF2B5EF4-FFF2-40B4-BE49-F238E27FC236}">
                <a16:creationId xmlns:a16="http://schemas.microsoft.com/office/drawing/2014/main" id="{93D08609-55DB-45A7-B94C-62F0EF4B21D8}"/>
              </a:ext>
            </a:extLst>
          </p:cNvPr>
          <p:cNvSpPr>
            <a:spLocks noChangeShapeType="1"/>
          </p:cNvSpPr>
          <p:nvPr/>
        </p:nvSpPr>
        <p:spPr bwMode="auto">
          <a:xfrm>
            <a:off x="2679415" y="51665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5" name="Rectangle 310">
            <a:extLst>
              <a:ext uri="{FF2B5EF4-FFF2-40B4-BE49-F238E27FC236}">
                <a16:creationId xmlns:a16="http://schemas.microsoft.com/office/drawing/2014/main" id="{C7908E70-26E1-40A2-BF28-0E862C4AAF27}"/>
              </a:ext>
            </a:extLst>
          </p:cNvPr>
          <p:cNvSpPr>
            <a:spLocks noChangeArrowheads="1"/>
          </p:cNvSpPr>
          <p:nvPr/>
        </p:nvSpPr>
        <p:spPr bwMode="auto">
          <a:xfrm>
            <a:off x="4347877" y="4102894"/>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6" name="Rectangle 311">
            <a:extLst>
              <a:ext uri="{FF2B5EF4-FFF2-40B4-BE49-F238E27FC236}">
                <a16:creationId xmlns:a16="http://schemas.microsoft.com/office/drawing/2014/main" id="{5A00B863-DEA6-41AE-86C6-A0CB39A15265}"/>
              </a:ext>
            </a:extLst>
          </p:cNvPr>
          <p:cNvSpPr>
            <a:spLocks noChangeArrowheads="1"/>
          </p:cNvSpPr>
          <p:nvPr/>
        </p:nvSpPr>
        <p:spPr bwMode="auto">
          <a:xfrm>
            <a:off x="4344702" y="3964782"/>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19: c=-0.13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68" name="Picture 312">
            <a:extLst>
              <a:ext uri="{FF2B5EF4-FFF2-40B4-BE49-F238E27FC236}">
                <a16:creationId xmlns:a16="http://schemas.microsoft.com/office/drawing/2014/main" id="{7250BD1D-92A4-4A67-97B8-2EECACE6B14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52640" y="4102894"/>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7" name="Line 313">
            <a:extLst>
              <a:ext uri="{FF2B5EF4-FFF2-40B4-BE49-F238E27FC236}">
                <a16:creationId xmlns:a16="http://schemas.microsoft.com/office/drawing/2014/main" id="{7087F672-3F34-482F-8609-58CBF4A5BEC3}"/>
              </a:ext>
            </a:extLst>
          </p:cNvPr>
          <p:cNvSpPr>
            <a:spLocks noChangeShapeType="1"/>
          </p:cNvSpPr>
          <p:nvPr/>
        </p:nvSpPr>
        <p:spPr bwMode="auto">
          <a:xfrm>
            <a:off x="4347877" y="4695032"/>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8" name="Line 314">
            <a:extLst>
              <a:ext uri="{FF2B5EF4-FFF2-40B4-BE49-F238E27FC236}">
                <a16:creationId xmlns:a16="http://schemas.microsoft.com/office/drawing/2014/main" id="{58CDEEC3-13C2-4357-930B-65145F44FB08}"/>
              </a:ext>
            </a:extLst>
          </p:cNvPr>
          <p:cNvSpPr>
            <a:spLocks noChangeShapeType="1"/>
          </p:cNvSpPr>
          <p:nvPr/>
        </p:nvSpPr>
        <p:spPr bwMode="auto">
          <a:xfrm>
            <a:off x="4347877" y="4102894"/>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59" name="Line 315">
            <a:extLst>
              <a:ext uri="{FF2B5EF4-FFF2-40B4-BE49-F238E27FC236}">
                <a16:creationId xmlns:a16="http://schemas.microsoft.com/office/drawing/2014/main" id="{AA1B91A9-9BC3-4273-B2A3-4EB707D87708}"/>
              </a:ext>
            </a:extLst>
          </p:cNvPr>
          <p:cNvSpPr>
            <a:spLocks noChangeShapeType="1"/>
          </p:cNvSpPr>
          <p:nvPr/>
        </p:nvSpPr>
        <p:spPr bwMode="auto">
          <a:xfrm>
            <a:off x="4347877" y="410289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0" name="Line 316">
            <a:extLst>
              <a:ext uri="{FF2B5EF4-FFF2-40B4-BE49-F238E27FC236}">
                <a16:creationId xmlns:a16="http://schemas.microsoft.com/office/drawing/2014/main" id="{0280938E-26AC-45B0-BE5D-7B085860D5BF}"/>
              </a:ext>
            </a:extLst>
          </p:cNvPr>
          <p:cNvSpPr>
            <a:spLocks noChangeShapeType="1"/>
          </p:cNvSpPr>
          <p:nvPr/>
        </p:nvSpPr>
        <p:spPr bwMode="auto">
          <a:xfrm>
            <a:off x="4940015" y="410289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2" name="Rectangle 317">
            <a:extLst>
              <a:ext uri="{FF2B5EF4-FFF2-40B4-BE49-F238E27FC236}">
                <a16:creationId xmlns:a16="http://schemas.microsoft.com/office/drawing/2014/main" id="{E8ED55D0-5076-4551-80A6-C519FCF5F50B}"/>
              </a:ext>
            </a:extLst>
          </p:cNvPr>
          <p:cNvSpPr>
            <a:spLocks noChangeArrowheads="1"/>
          </p:cNvSpPr>
          <p:nvPr/>
        </p:nvSpPr>
        <p:spPr bwMode="auto">
          <a:xfrm>
            <a:off x="4352640" y="5055394"/>
            <a:ext cx="584200" cy="58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3" name="Rectangle 318">
            <a:extLst>
              <a:ext uri="{FF2B5EF4-FFF2-40B4-BE49-F238E27FC236}">
                <a16:creationId xmlns:a16="http://schemas.microsoft.com/office/drawing/2014/main" id="{6CDD41A6-1ED9-41EE-AA04-A0BC0AD53A34}"/>
              </a:ext>
            </a:extLst>
          </p:cNvPr>
          <p:cNvSpPr>
            <a:spLocks noChangeArrowheads="1"/>
          </p:cNvSpPr>
          <p:nvPr/>
        </p:nvSpPr>
        <p:spPr bwMode="auto">
          <a:xfrm>
            <a:off x="4344702" y="4917282"/>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20: c=-0.27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75" name="Picture 319">
            <a:extLst>
              <a:ext uri="{FF2B5EF4-FFF2-40B4-BE49-F238E27FC236}">
                <a16:creationId xmlns:a16="http://schemas.microsoft.com/office/drawing/2014/main" id="{DC5FB2C9-E96B-42D6-9CCD-18AA089C7AA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52640" y="5055394"/>
            <a:ext cx="584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4" name="Line 320">
            <a:extLst>
              <a:ext uri="{FF2B5EF4-FFF2-40B4-BE49-F238E27FC236}">
                <a16:creationId xmlns:a16="http://schemas.microsoft.com/office/drawing/2014/main" id="{CDAB38A8-434D-4208-9FF4-E68F74D23858}"/>
              </a:ext>
            </a:extLst>
          </p:cNvPr>
          <p:cNvSpPr>
            <a:spLocks noChangeShapeType="1"/>
          </p:cNvSpPr>
          <p:nvPr/>
        </p:nvSpPr>
        <p:spPr bwMode="auto">
          <a:xfrm>
            <a:off x="4352640" y="563800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5" name="Line 321">
            <a:extLst>
              <a:ext uri="{FF2B5EF4-FFF2-40B4-BE49-F238E27FC236}">
                <a16:creationId xmlns:a16="http://schemas.microsoft.com/office/drawing/2014/main" id="{155AA680-DB4C-4166-8027-3EBCFBFAE3AF}"/>
              </a:ext>
            </a:extLst>
          </p:cNvPr>
          <p:cNvSpPr>
            <a:spLocks noChangeShapeType="1"/>
          </p:cNvSpPr>
          <p:nvPr/>
        </p:nvSpPr>
        <p:spPr bwMode="auto">
          <a:xfrm>
            <a:off x="4352640" y="5055394"/>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6" name="Line 322">
            <a:extLst>
              <a:ext uri="{FF2B5EF4-FFF2-40B4-BE49-F238E27FC236}">
                <a16:creationId xmlns:a16="http://schemas.microsoft.com/office/drawing/2014/main" id="{7F4E8047-0219-463A-9F5E-15921C52AF8B}"/>
              </a:ext>
            </a:extLst>
          </p:cNvPr>
          <p:cNvSpPr>
            <a:spLocks noChangeShapeType="1"/>
          </p:cNvSpPr>
          <p:nvPr/>
        </p:nvSpPr>
        <p:spPr bwMode="auto">
          <a:xfrm>
            <a:off x="4352640" y="5055394"/>
            <a:ext cx="0" cy="5826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7" name="Line 323">
            <a:extLst>
              <a:ext uri="{FF2B5EF4-FFF2-40B4-BE49-F238E27FC236}">
                <a16:creationId xmlns:a16="http://schemas.microsoft.com/office/drawing/2014/main" id="{29AFA538-6CB9-4645-90D6-B068666B82DC}"/>
              </a:ext>
            </a:extLst>
          </p:cNvPr>
          <p:cNvSpPr>
            <a:spLocks noChangeShapeType="1"/>
          </p:cNvSpPr>
          <p:nvPr/>
        </p:nvSpPr>
        <p:spPr bwMode="auto">
          <a:xfrm>
            <a:off x="4936840" y="5055394"/>
            <a:ext cx="0" cy="5826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69" name="Rectangle 324">
            <a:extLst>
              <a:ext uri="{FF2B5EF4-FFF2-40B4-BE49-F238E27FC236}">
                <a16:creationId xmlns:a16="http://schemas.microsoft.com/office/drawing/2014/main" id="{BD06F4BE-0A4F-4B49-AACE-7AE93A3F479E}"/>
              </a:ext>
            </a:extLst>
          </p:cNvPr>
          <p:cNvSpPr>
            <a:spLocks noChangeArrowheads="1"/>
          </p:cNvSpPr>
          <p:nvPr/>
        </p:nvSpPr>
        <p:spPr bwMode="auto">
          <a:xfrm>
            <a:off x="4347877" y="5999957"/>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0" name="Rectangle 325">
            <a:extLst>
              <a:ext uri="{FF2B5EF4-FFF2-40B4-BE49-F238E27FC236}">
                <a16:creationId xmlns:a16="http://schemas.microsoft.com/office/drawing/2014/main" id="{734F5830-0B3E-4279-98AC-8D4732AA947C}"/>
              </a:ext>
            </a:extLst>
          </p:cNvPr>
          <p:cNvSpPr>
            <a:spLocks noChangeArrowheads="1"/>
          </p:cNvSpPr>
          <p:nvPr/>
        </p:nvSpPr>
        <p:spPr bwMode="auto">
          <a:xfrm>
            <a:off x="4344702" y="5861844"/>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21: c=-0.40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82" name="Picture 326">
            <a:extLst>
              <a:ext uri="{FF2B5EF4-FFF2-40B4-BE49-F238E27FC236}">
                <a16:creationId xmlns:a16="http://schemas.microsoft.com/office/drawing/2014/main" id="{ACE3D500-1E67-4848-BBA0-7959E70F001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52640" y="5999957"/>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71" name="Line 327">
            <a:extLst>
              <a:ext uri="{FF2B5EF4-FFF2-40B4-BE49-F238E27FC236}">
                <a16:creationId xmlns:a16="http://schemas.microsoft.com/office/drawing/2014/main" id="{358331D2-CB8E-441A-8981-9F2B9117D4C1}"/>
              </a:ext>
            </a:extLst>
          </p:cNvPr>
          <p:cNvSpPr>
            <a:spLocks noChangeShapeType="1"/>
          </p:cNvSpPr>
          <p:nvPr/>
        </p:nvSpPr>
        <p:spPr bwMode="auto">
          <a:xfrm>
            <a:off x="4347877" y="6592094"/>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2" name="Line 328">
            <a:extLst>
              <a:ext uri="{FF2B5EF4-FFF2-40B4-BE49-F238E27FC236}">
                <a16:creationId xmlns:a16="http://schemas.microsoft.com/office/drawing/2014/main" id="{6DC9BD19-A2F8-4C2D-8A77-21084D599783}"/>
              </a:ext>
            </a:extLst>
          </p:cNvPr>
          <p:cNvSpPr>
            <a:spLocks noChangeShapeType="1"/>
          </p:cNvSpPr>
          <p:nvPr/>
        </p:nvSpPr>
        <p:spPr bwMode="auto">
          <a:xfrm>
            <a:off x="4347877" y="5999957"/>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3" name="Line 329">
            <a:extLst>
              <a:ext uri="{FF2B5EF4-FFF2-40B4-BE49-F238E27FC236}">
                <a16:creationId xmlns:a16="http://schemas.microsoft.com/office/drawing/2014/main" id="{306EF7CD-30A8-4792-A61E-0EB33A094FB0}"/>
              </a:ext>
            </a:extLst>
          </p:cNvPr>
          <p:cNvSpPr>
            <a:spLocks noChangeShapeType="1"/>
          </p:cNvSpPr>
          <p:nvPr/>
        </p:nvSpPr>
        <p:spPr bwMode="auto">
          <a:xfrm>
            <a:off x="4347877" y="5999957"/>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4" name="Line 330">
            <a:extLst>
              <a:ext uri="{FF2B5EF4-FFF2-40B4-BE49-F238E27FC236}">
                <a16:creationId xmlns:a16="http://schemas.microsoft.com/office/drawing/2014/main" id="{A6543654-B59A-4379-8D78-118F3F09B303}"/>
              </a:ext>
            </a:extLst>
          </p:cNvPr>
          <p:cNvSpPr>
            <a:spLocks noChangeShapeType="1"/>
          </p:cNvSpPr>
          <p:nvPr/>
        </p:nvSpPr>
        <p:spPr bwMode="auto">
          <a:xfrm>
            <a:off x="4940015" y="5999957"/>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6" name="Rectangle 331">
            <a:extLst>
              <a:ext uri="{FF2B5EF4-FFF2-40B4-BE49-F238E27FC236}">
                <a16:creationId xmlns:a16="http://schemas.microsoft.com/office/drawing/2014/main" id="{4F21396F-F698-4A14-BD2E-F3A9EA3ED6B4}"/>
              </a:ext>
            </a:extLst>
          </p:cNvPr>
          <p:cNvSpPr>
            <a:spLocks noChangeArrowheads="1"/>
          </p:cNvSpPr>
          <p:nvPr/>
        </p:nvSpPr>
        <p:spPr bwMode="auto">
          <a:xfrm>
            <a:off x="5103527" y="3828257"/>
            <a:ext cx="584200" cy="58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7" name="Rectangle 332">
            <a:extLst>
              <a:ext uri="{FF2B5EF4-FFF2-40B4-BE49-F238E27FC236}">
                <a16:creationId xmlns:a16="http://schemas.microsoft.com/office/drawing/2014/main" id="{9C445E6F-686F-4E70-BEE8-6F43FACCC0BB}"/>
              </a:ext>
            </a:extLst>
          </p:cNvPr>
          <p:cNvSpPr>
            <a:spLocks noChangeArrowheads="1"/>
          </p:cNvSpPr>
          <p:nvPr/>
        </p:nvSpPr>
        <p:spPr bwMode="auto">
          <a:xfrm>
            <a:off x="5098765" y="3690144"/>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22: a=-0.27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89" name="Picture 333">
            <a:extLst>
              <a:ext uri="{FF2B5EF4-FFF2-40B4-BE49-F238E27FC236}">
                <a16:creationId xmlns:a16="http://schemas.microsoft.com/office/drawing/2014/main" id="{79026CD1-D1B5-4729-9ECA-B37AB2EEDBC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08290" y="3828257"/>
            <a:ext cx="5826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78" name="Line 334">
            <a:extLst>
              <a:ext uri="{FF2B5EF4-FFF2-40B4-BE49-F238E27FC236}">
                <a16:creationId xmlns:a16="http://schemas.microsoft.com/office/drawing/2014/main" id="{249D4CFA-D60B-4FFB-BF75-37BBE6D9349D}"/>
              </a:ext>
            </a:extLst>
          </p:cNvPr>
          <p:cNvSpPr>
            <a:spLocks noChangeShapeType="1"/>
          </p:cNvSpPr>
          <p:nvPr/>
        </p:nvSpPr>
        <p:spPr bwMode="auto">
          <a:xfrm>
            <a:off x="5103527" y="4410869"/>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79" name="Line 335">
            <a:extLst>
              <a:ext uri="{FF2B5EF4-FFF2-40B4-BE49-F238E27FC236}">
                <a16:creationId xmlns:a16="http://schemas.microsoft.com/office/drawing/2014/main" id="{1BEDD958-8E06-4B65-8157-4CC96F5AC0CD}"/>
              </a:ext>
            </a:extLst>
          </p:cNvPr>
          <p:cNvSpPr>
            <a:spLocks noChangeShapeType="1"/>
          </p:cNvSpPr>
          <p:nvPr/>
        </p:nvSpPr>
        <p:spPr bwMode="auto">
          <a:xfrm>
            <a:off x="5103527" y="3828257"/>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0" name="Line 336">
            <a:extLst>
              <a:ext uri="{FF2B5EF4-FFF2-40B4-BE49-F238E27FC236}">
                <a16:creationId xmlns:a16="http://schemas.microsoft.com/office/drawing/2014/main" id="{A500CA4A-CC95-4B63-B728-3DDDB94DF375}"/>
              </a:ext>
            </a:extLst>
          </p:cNvPr>
          <p:cNvSpPr>
            <a:spLocks noChangeShapeType="1"/>
          </p:cNvSpPr>
          <p:nvPr/>
        </p:nvSpPr>
        <p:spPr bwMode="auto">
          <a:xfrm>
            <a:off x="5103527" y="3828257"/>
            <a:ext cx="0" cy="5826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1" name="Line 337">
            <a:extLst>
              <a:ext uri="{FF2B5EF4-FFF2-40B4-BE49-F238E27FC236}">
                <a16:creationId xmlns:a16="http://schemas.microsoft.com/office/drawing/2014/main" id="{D1C35C22-6BE6-4994-A9E7-70D3FB971253}"/>
              </a:ext>
            </a:extLst>
          </p:cNvPr>
          <p:cNvSpPr>
            <a:spLocks noChangeShapeType="1"/>
          </p:cNvSpPr>
          <p:nvPr/>
        </p:nvSpPr>
        <p:spPr bwMode="auto">
          <a:xfrm>
            <a:off x="5687727" y="3828257"/>
            <a:ext cx="0" cy="5826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3" name="Rectangle 338">
            <a:extLst>
              <a:ext uri="{FF2B5EF4-FFF2-40B4-BE49-F238E27FC236}">
                <a16:creationId xmlns:a16="http://schemas.microsoft.com/office/drawing/2014/main" id="{D0D3F84B-FBC4-439E-9429-F465403831E7}"/>
              </a:ext>
            </a:extLst>
          </p:cNvPr>
          <p:cNvSpPr>
            <a:spLocks noChangeArrowheads="1"/>
          </p:cNvSpPr>
          <p:nvPr/>
        </p:nvSpPr>
        <p:spPr bwMode="auto">
          <a:xfrm>
            <a:off x="5854415" y="4496594"/>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4" name="Rectangle 339">
            <a:extLst>
              <a:ext uri="{FF2B5EF4-FFF2-40B4-BE49-F238E27FC236}">
                <a16:creationId xmlns:a16="http://schemas.microsoft.com/office/drawing/2014/main" id="{3125627C-363A-4878-B9CC-6A9638780F11}"/>
              </a:ext>
            </a:extLst>
          </p:cNvPr>
          <p:cNvSpPr>
            <a:spLocks noChangeArrowheads="1"/>
          </p:cNvSpPr>
          <p:nvPr/>
        </p:nvSpPr>
        <p:spPr bwMode="auto">
          <a:xfrm>
            <a:off x="5854415" y="4358482"/>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23: a=-0.53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796" name="Picture 340">
            <a:extLst>
              <a:ext uri="{FF2B5EF4-FFF2-40B4-BE49-F238E27FC236}">
                <a16:creationId xmlns:a16="http://schemas.microsoft.com/office/drawing/2014/main" id="{EB0A45D3-3098-40F6-A3A4-83859797B56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54415" y="4496594"/>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85" name="Line 341">
            <a:extLst>
              <a:ext uri="{FF2B5EF4-FFF2-40B4-BE49-F238E27FC236}">
                <a16:creationId xmlns:a16="http://schemas.microsoft.com/office/drawing/2014/main" id="{CC43386C-278E-4F57-9A04-375D2695D082}"/>
              </a:ext>
            </a:extLst>
          </p:cNvPr>
          <p:cNvSpPr>
            <a:spLocks noChangeShapeType="1"/>
          </p:cNvSpPr>
          <p:nvPr/>
        </p:nvSpPr>
        <p:spPr bwMode="auto">
          <a:xfrm>
            <a:off x="5854415" y="5088732"/>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6" name="Line 342">
            <a:extLst>
              <a:ext uri="{FF2B5EF4-FFF2-40B4-BE49-F238E27FC236}">
                <a16:creationId xmlns:a16="http://schemas.microsoft.com/office/drawing/2014/main" id="{4BB1FA27-E684-4BFF-BEA4-B8A3B4A47B18}"/>
              </a:ext>
            </a:extLst>
          </p:cNvPr>
          <p:cNvSpPr>
            <a:spLocks noChangeShapeType="1"/>
          </p:cNvSpPr>
          <p:nvPr/>
        </p:nvSpPr>
        <p:spPr bwMode="auto">
          <a:xfrm>
            <a:off x="5854415" y="4496594"/>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7" name="Line 343">
            <a:extLst>
              <a:ext uri="{FF2B5EF4-FFF2-40B4-BE49-F238E27FC236}">
                <a16:creationId xmlns:a16="http://schemas.microsoft.com/office/drawing/2014/main" id="{558D0F92-0195-4000-8CC1-7DF4FB344FF0}"/>
              </a:ext>
            </a:extLst>
          </p:cNvPr>
          <p:cNvSpPr>
            <a:spLocks noChangeShapeType="1"/>
          </p:cNvSpPr>
          <p:nvPr/>
        </p:nvSpPr>
        <p:spPr bwMode="auto">
          <a:xfrm>
            <a:off x="5854415" y="449659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88" name="Line 344">
            <a:extLst>
              <a:ext uri="{FF2B5EF4-FFF2-40B4-BE49-F238E27FC236}">
                <a16:creationId xmlns:a16="http://schemas.microsoft.com/office/drawing/2014/main" id="{23CE20BA-F984-44F9-ADF3-2FA7BC8215B8}"/>
              </a:ext>
            </a:extLst>
          </p:cNvPr>
          <p:cNvSpPr>
            <a:spLocks noChangeShapeType="1"/>
          </p:cNvSpPr>
          <p:nvPr/>
        </p:nvSpPr>
        <p:spPr bwMode="auto">
          <a:xfrm>
            <a:off x="6446552" y="4496594"/>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0" name="Rectangle 345">
            <a:extLst>
              <a:ext uri="{FF2B5EF4-FFF2-40B4-BE49-F238E27FC236}">
                <a16:creationId xmlns:a16="http://schemas.microsoft.com/office/drawing/2014/main" id="{67964578-0078-4DA6-A876-58937F165A13}"/>
              </a:ext>
            </a:extLst>
          </p:cNvPr>
          <p:cNvSpPr>
            <a:spLocks noChangeArrowheads="1"/>
          </p:cNvSpPr>
          <p:nvPr/>
        </p:nvSpPr>
        <p:spPr bwMode="auto">
          <a:xfrm>
            <a:off x="6610065" y="5166519"/>
            <a:ext cx="592138" cy="592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1" name="Rectangle 346">
            <a:extLst>
              <a:ext uri="{FF2B5EF4-FFF2-40B4-BE49-F238E27FC236}">
                <a16:creationId xmlns:a16="http://schemas.microsoft.com/office/drawing/2014/main" id="{E2B7956D-A374-41AC-8464-F77F1A1BDDC3}"/>
              </a:ext>
            </a:extLst>
          </p:cNvPr>
          <p:cNvSpPr>
            <a:spLocks noChangeArrowheads="1"/>
          </p:cNvSpPr>
          <p:nvPr/>
        </p:nvSpPr>
        <p:spPr bwMode="auto">
          <a:xfrm>
            <a:off x="6610065" y="5028407"/>
            <a:ext cx="7127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24: a=-0.80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803" name="Picture 347">
            <a:extLst>
              <a:ext uri="{FF2B5EF4-FFF2-40B4-BE49-F238E27FC236}">
                <a16:creationId xmlns:a16="http://schemas.microsoft.com/office/drawing/2014/main" id="{188220C5-CBB9-46F6-A033-B410D46230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10065" y="5166519"/>
            <a:ext cx="592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92" name="Line 348">
            <a:extLst>
              <a:ext uri="{FF2B5EF4-FFF2-40B4-BE49-F238E27FC236}">
                <a16:creationId xmlns:a16="http://schemas.microsoft.com/office/drawing/2014/main" id="{9C8BC039-DCB4-4E28-A6D6-3AAADDED1296}"/>
              </a:ext>
            </a:extLst>
          </p:cNvPr>
          <p:cNvSpPr>
            <a:spLocks noChangeShapeType="1"/>
          </p:cNvSpPr>
          <p:nvPr/>
        </p:nvSpPr>
        <p:spPr bwMode="auto">
          <a:xfrm>
            <a:off x="6610065" y="5758657"/>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3" name="Line 349">
            <a:extLst>
              <a:ext uri="{FF2B5EF4-FFF2-40B4-BE49-F238E27FC236}">
                <a16:creationId xmlns:a16="http://schemas.microsoft.com/office/drawing/2014/main" id="{AE9BADAC-9648-4FE0-A247-FE454813AC90}"/>
              </a:ext>
            </a:extLst>
          </p:cNvPr>
          <p:cNvSpPr>
            <a:spLocks noChangeShapeType="1"/>
          </p:cNvSpPr>
          <p:nvPr/>
        </p:nvSpPr>
        <p:spPr bwMode="auto">
          <a:xfrm>
            <a:off x="6610065" y="5166519"/>
            <a:ext cx="59213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4" name="Line 350">
            <a:extLst>
              <a:ext uri="{FF2B5EF4-FFF2-40B4-BE49-F238E27FC236}">
                <a16:creationId xmlns:a16="http://schemas.microsoft.com/office/drawing/2014/main" id="{270DC74A-7115-4A51-8F65-C7DD374073C1}"/>
              </a:ext>
            </a:extLst>
          </p:cNvPr>
          <p:cNvSpPr>
            <a:spLocks noChangeShapeType="1"/>
          </p:cNvSpPr>
          <p:nvPr/>
        </p:nvSpPr>
        <p:spPr bwMode="auto">
          <a:xfrm>
            <a:off x="6610065" y="51665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5" name="Line 351">
            <a:extLst>
              <a:ext uri="{FF2B5EF4-FFF2-40B4-BE49-F238E27FC236}">
                <a16:creationId xmlns:a16="http://schemas.microsoft.com/office/drawing/2014/main" id="{AC0AA88E-ACA8-4C73-B394-8E87B9F1577F}"/>
              </a:ext>
            </a:extLst>
          </p:cNvPr>
          <p:cNvSpPr>
            <a:spLocks noChangeShapeType="1"/>
          </p:cNvSpPr>
          <p:nvPr/>
        </p:nvSpPr>
        <p:spPr bwMode="auto">
          <a:xfrm>
            <a:off x="7202202" y="5166519"/>
            <a:ext cx="0" cy="59213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97" name="Rectangle 352">
            <a:extLst>
              <a:ext uri="{FF2B5EF4-FFF2-40B4-BE49-F238E27FC236}">
                <a16:creationId xmlns:a16="http://schemas.microsoft.com/office/drawing/2014/main" id="{4F4DB29A-5B06-460D-9AC0-7CC5517EB3F1}"/>
              </a:ext>
            </a:extLst>
          </p:cNvPr>
          <p:cNvSpPr>
            <a:spLocks noChangeArrowheads="1"/>
          </p:cNvSpPr>
          <p:nvPr/>
        </p:nvSpPr>
        <p:spPr bwMode="auto">
          <a:xfrm>
            <a:off x="4352640" y="3158332"/>
            <a:ext cx="584200" cy="584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8" name="Rectangle 353">
            <a:extLst>
              <a:ext uri="{FF2B5EF4-FFF2-40B4-BE49-F238E27FC236}">
                <a16:creationId xmlns:a16="http://schemas.microsoft.com/office/drawing/2014/main" id="{A5FCF77B-F6C8-4D03-83E4-E900A4EB8BC6}"/>
              </a:ext>
            </a:extLst>
          </p:cNvPr>
          <p:cNvSpPr>
            <a:spLocks noChangeArrowheads="1"/>
          </p:cNvSpPr>
          <p:nvPr/>
        </p:nvSpPr>
        <p:spPr bwMode="auto">
          <a:xfrm>
            <a:off x="4335177" y="3020219"/>
            <a:ext cx="7461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s 25: random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810" name="Picture 354">
            <a:extLst>
              <a:ext uri="{FF2B5EF4-FFF2-40B4-BE49-F238E27FC236}">
                <a16:creationId xmlns:a16="http://schemas.microsoft.com/office/drawing/2014/main" id="{E108F33D-0791-4705-ABA8-C1757D1FDDE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352640" y="3158332"/>
            <a:ext cx="58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99" name="Line 355">
            <a:extLst>
              <a:ext uri="{FF2B5EF4-FFF2-40B4-BE49-F238E27FC236}">
                <a16:creationId xmlns:a16="http://schemas.microsoft.com/office/drawing/2014/main" id="{4179EE2C-528C-49B6-98A5-6C0D37B53CBD}"/>
              </a:ext>
            </a:extLst>
          </p:cNvPr>
          <p:cNvSpPr>
            <a:spLocks noChangeShapeType="1"/>
          </p:cNvSpPr>
          <p:nvPr/>
        </p:nvSpPr>
        <p:spPr bwMode="auto">
          <a:xfrm>
            <a:off x="4352640" y="37425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0" name="Line 356">
            <a:extLst>
              <a:ext uri="{FF2B5EF4-FFF2-40B4-BE49-F238E27FC236}">
                <a16:creationId xmlns:a16="http://schemas.microsoft.com/office/drawing/2014/main" id="{45BE94AE-E3F4-4D44-BF98-C0B9A2D4BB14}"/>
              </a:ext>
            </a:extLst>
          </p:cNvPr>
          <p:cNvSpPr>
            <a:spLocks noChangeShapeType="1"/>
          </p:cNvSpPr>
          <p:nvPr/>
        </p:nvSpPr>
        <p:spPr bwMode="auto">
          <a:xfrm>
            <a:off x="4352640" y="3158332"/>
            <a:ext cx="584200"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1" name="Line 357">
            <a:extLst>
              <a:ext uri="{FF2B5EF4-FFF2-40B4-BE49-F238E27FC236}">
                <a16:creationId xmlns:a16="http://schemas.microsoft.com/office/drawing/2014/main" id="{B7D449A7-AAE9-44D6-8AF6-61EB6B1C7381}"/>
              </a:ext>
            </a:extLst>
          </p:cNvPr>
          <p:cNvSpPr>
            <a:spLocks noChangeShapeType="1"/>
          </p:cNvSpPr>
          <p:nvPr/>
        </p:nvSpPr>
        <p:spPr bwMode="auto">
          <a:xfrm>
            <a:off x="4352640"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2" name="Line 358">
            <a:extLst>
              <a:ext uri="{FF2B5EF4-FFF2-40B4-BE49-F238E27FC236}">
                <a16:creationId xmlns:a16="http://schemas.microsoft.com/office/drawing/2014/main" id="{37EA6660-02EB-4524-973B-A4A5B5177089}"/>
              </a:ext>
            </a:extLst>
          </p:cNvPr>
          <p:cNvSpPr>
            <a:spLocks noChangeShapeType="1"/>
          </p:cNvSpPr>
          <p:nvPr/>
        </p:nvSpPr>
        <p:spPr bwMode="auto">
          <a:xfrm>
            <a:off x="4936840" y="3158332"/>
            <a:ext cx="0" cy="58420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04" name="Rectangle 359">
            <a:extLst>
              <a:ext uri="{FF2B5EF4-FFF2-40B4-BE49-F238E27FC236}">
                <a16:creationId xmlns:a16="http://schemas.microsoft.com/office/drawing/2014/main" id="{17BC8C26-5CAD-448F-8EDA-6702FA16EDD1}"/>
              </a:ext>
            </a:extLst>
          </p:cNvPr>
          <p:cNvSpPr>
            <a:spLocks noChangeArrowheads="1"/>
          </p:cNvSpPr>
          <p:nvPr/>
        </p:nvSpPr>
        <p:spPr bwMode="auto">
          <a:xfrm>
            <a:off x="868363" y="7126288"/>
            <a:ext cx="43513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nchecks  16 contrast 1.00 pad factor  2 window hard nsubsamp 16 nchecks(pr&amp;wh) 128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3" name="Text Box 420">
            <a:extLst>
              <a:ext uri="{FF2B5EF4-FFF2-40B4-BE49-F238E27FC236}">
                <a16:creationId xmlns:a16="http://schemas.microsoft.com/office/drawing/2014/main" id="{23E3BEB0-6CA8-4B9E-8F00-882BF360EFBD}"/>
              </a:ext>
            </a:extLst>
          </p:cNvPr>
          <p:cNvSpPr txBox="1">
            <a:spLocks noChangeAspect="1" noChangeArrowheads="1"/>
          </p:cNvSpPr>
          <p:nvPr/>
        </p:nvSpPr>
        <p:spPr bwMode="auto">
          <a:xfrm>
            <a:off x="7326903" y="663972"/>
            <a:ext cx="9348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g&gt;0</a:t>
            </a:r>
          </a:p>
        </p:txBody>
      </p:sp>
      <p:sp>
        <p:nvSpPr>
          <p:cNvPr id="944" name="Text Box 415">
            <a:extLst>
              <a:ext uri="{FF2B5EF4-FFF2-40B4-BE49-F238E27FC236}">
                <a16:creationId xmlns:a16="http://schemas.microsoft.com/office/drawing/2014/main" id="{F407C8E4-01FE-4044-929A-BF5E37F27CF2}"/>
              </a:ext>
            </a:extLst>
          </p:cNvPr>
          <p:cNvSpPr txBox="1">
            <a:spLocks noChangeAspect="1" noChangeArrowheads="1"/>
          </p:cNvSpPr>
          <p:nvPr/>
        </p:nvSpPr>
        <p:spPr bwMode="auto">
          <a:xfrm>
            <a:off x="7206677" y="5584895"/>
            <a:ext cx="11753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a&lt; 0</a:t>
            </a:r>
            <a:endParaRPr lang="en-US" altLang="en-US" sz="4000" baseline="-25000" dirty="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sp>
        <p:nvSpPr>
          <p:cNvPr id="945" name="Text Box 437">
            <a:extLst>
              <a:ext uri="{FF2B5EF4-FFF2-40B4-BE49-F238E27FC236}">
                <a16:creationId xmlns:a16="http://schemas.microsoft.com/office/drawing/2014/main" id="{A09F8983-A467-472E-870F-338EA336353C}"/>
              </a:ext>
            </a:extLst>
          </p:cNvPr>
          <p:cNvSpPr txBox="1">
            <a:spLocks noChangeAspect="1" noChangeArrowheads="1"/>
          </p:cNvSpPr>
          <p:nvPr/>
        </p:nvSpPr>
        <p:spPr bwMode="auto">
          <a:xfrm>
            <a:off x="7604017" y="2243277"/>
            <a:ext cx="12618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b_&gt;0</a:t>
            </a:r>
          </a:p>
        </p:txBody>
      </p:sp>
      <p:sp>
        <p:nvSpPr>
          <p:cNvPr id="946" name="Text Box 438">
            <a:extLst>
              <a:ext uri="{FF2B5EF4-FFF2-40B4-BE49-F238E27FC236}">
                <a16:creationId xmlns:a16="http://schemas.microsoft.com/office/drawing/2014/main" id="{DEA6B7C5-26A2-4552-8F03-181662DDDDC1}"/>
              </a:ext>
            </a:extLst>
          </p:cNvPr>
          <p:cNvSpPr txBox="1">
            <a:spLocks noChangeAspect="1" noChangeArrowheads="1"/>
          </p:cNvSpPr>
          <p:nvPr/>
        </p:nvSpPr>
        <p:spPr bwMode="auto">
          <a:xfrm>
            <a:off x="5150560" y="-70096"/>
            <a:ext cx="10743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dirty="0">
                <a:solidFill>
                  <a:srgbClr val="000000"/>
                </a:solidFill>
                <a:latin typeface="Symbol" panose="05050102010706020507" pitchFamily="18" charset="2"/>
                <a:ea typeface="SimSun" panose="02010600030101010101" pitchFamily="2" charset="-122"/>
                <a:cs typeface="Arial" panose="020B0604020202020204" pitchFamily="34" charset="0"/>
              </a:rPr>
              <a:t>|</a:t>
            </a: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&gt;0</a:t>
            </a:r>
          </a:p>
        </p:txBody>
      </p:sp>
      <p:sp>
        <p:nvSpPr>
          <p:cNvPr id="947" name="Text Box 420">
            <a:extLst>
              <a:ext uri="{FF2B5EF4-FFF2-40B4-BE49-F238E27FC236}">
                <a16:creationId xmlns:a16="http://schemas.microsoft.com/office/drawing/2014/main" id="{8DFCAA1C-8FE8-48FD-88C9-4B979883ED23}"/>
              </a:ext>
            </a:extLst>
          </p:cNvPr>
          <p:cNvSpPr txBox="1">
            <a:spLocks noChangeAspect="1" noChangeArrowheads="1"/>
          </p:cNvSpPr>
          <p:nvPr/>
        </p:nvSpPr>
        <p:spPr bwMode="auto">
          <a:xfrm>
            <a:off x="1135693" y="5592234"/>
            <a:ext cx="9348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g&lt;0</a:t>
            </a:r>
          </a:p>
        </p:txBody>
      </p:sp>
      <p:sp>
        <p:nvSpPr>
          <p:cNvPr id="948" name="Text Box 415">
            <a:extLst>
              <a:ext uri="{FF2B5EF4-FFF2-40B4-BE49-F238E27FC236}">
                <a16:creationId xmlns:a16="http://schemas.microsoft.com/office/drawing/2014/main" id="{FB82C1D2-0FA3-4E64-87D8-418235316831}"/>
              </a:ext>
            </a:extLst>
          </p:cNvPr>
          <p:cNvSpPr txBox="1">
            <a:spLocks noChangeAspect="1" noChangeArrowheads="1"/>
          </p:cNvSpPr>
          <p:nvPr/>
        </p:nvSpPr>
        <p:spPr bwMode="auto">
          <a:xfrm>
            <a:off x="653762" y="546964"/>
            <a:ext cx="11753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a&gt; 0</a:t>
            </a:r>
            <a:endParaRPr lang="en-US" altLang="en-US" sz="4000" baseline="-25000" dirty="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sp>
        <p:nvSpPr>
          <p:cNvPr id="949" name="Text Box 437">
            <a:extLst>
              <a:ext uri="{FF2B5EF4-FFF2-40B4-BE49-F238E27FC236}">
                <a16:creationId xmlns:a16="http://schemas.microsoft.com/office/drawing/2014/main" id="{A4CC8912-B4BC-444B-9938-9F29B5941659}"/>
              </a:ext>
            </a:extLst>
          </p:cNvPr>
          <p:cNvSpPr txBox="1">
            <a:spLocks noChangeAspect="1" noChangeArrowheads="1"/>
          </p:cNvSpPr>
          <p:nvPr/>
        </p:nvSpPr>
        <p:spPr bwMode="auto">
          <a:xfrm>
            <a:off x="301606" y="3688240"/>
            <a:ext cx="12618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b_&lt;0</a:t>
            </a:r>
          </a:p>
        </p:txBody>
      </p:sp>
      <p:sp>
        <p:nvSpPr>
          <p:cNvPr id="950" name="Text Box 438">
            <a:extLst>
              <a:ext uri="{FF2B5EF4-FFF2-40B4-BE49-F238E27FC236}">
                <a16:creationId xmlns:a16="http://schemas.microsoft.com/office/drawing/2014/main" id="{26A90C98-CB54-4C22-B4DB-90B5C8B4A11B}"/>
              </a:ext>
            </a:extLst>
          </p:cNvPr>
          <p:cNvSpPr txBox="1">
            <a:spLocks noChangeAspect="1" noChangeArrowheads="1"/>
          </p:cNvSpPr>
          <p:nvPr/>
        </p:nvSpPr>
        <p:spPr bwMode="auto">
          <a:xfrm>
            <a:off x="4896560" y="6028205"/>
            <a:ext cx="10743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4000" baseline="-25000" dirty="0">
                <a:solidFill>
                  <a:srgbClr val="000000"/>
                </a:solidFill>
                <a:latin typeface="Symbol" panose="05050102010706020507" pitchFamily="18" charset="2"/>
                <a:ea typeface="SimSun" panose="02010600030101010101" pitchFamily="2" charset="-122"/>
                <a:cs typeface="Arial" panose="020B0604020202020204" pitchFamily="34" charset="0"/>
              </a:rPr>
              <a:t>|</a:t>
            </a:r>
            <a:r>
              <a:rPr lang="en-US" altLang="en-US" sz="4000" dirty="0">
                <a:solidFill>
                  <a:srgbClr val="000000"/>
                </a:solidFill>
                <a:latin typeface="Symbol" panose="05050102010706020507" pitchFamily="18" charset="2"/>
                <a:ea typeface="SimSun" panose="02010600030101010101" pitchFamily="2" charset="-122"/>
                <a:cs typeface="Arial" panose="020B0604020202020204" pitchFamily="34" charset="0"/>
              </a:rPr>
              <a:t>&lt;0</a:t>
            </a:r>
          </a:p>
        </p:txBody>
      </p:sp>
      <p:sp>
        <p:nvSpPr>
          <p:cNvPr id="187" name="Rectangle: Rounded Corners 186">
            <a:extLst>
              <a:ext uri="{FF2B5EF4-FFF2-40B4-BE49-F238E27FC236}">
                <a16:creationId xmlns:a16="http://schemas.microsoft.com/office/drawing/2014/main" id="{EAF9B744-53E0-4F3D-937D-E01E635C27B0}"/>
              </a:ext>
            </a:extLst>
          </p:cNvPr>
          <p:cNvSpPr/>
          <p:nvPr/>
        </p:nvSpPr>
        <p:spPr>
          <a:xfrm rot="2867492">
            <a:off x="4121814" y="-264508"/>
            <a:ext cx="1005444" cy="7494963"/>
          </a:xfrm>
          <a:prstGeom prst="roundRect">
            <a:avLst/>
          </a:prstGeom>
          <a:solidFill>
            <a:schemeClr val="bg1">
              <a:lumMod val="8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2D646ADF-2D93-41A5-9BE6-8338DC7C0899}"/>
              </a:ext>
            </a:extLst>
          </p:cNvPr>
          <p:cNvSpPr/>
          <p:nvPr/>
        </p:nvSpPr>
        <p:spPr>
          <a:xfrm>
            <a:off x="4190734" y="110649"/>
            <a:ext cx="957779" cy="6576694"/>
          </a:xfrm>
          <a:prstGeom prst="roundRect">
            <a:avLst/>
          </a:prstGeom>
          <a:solidFill>
            <a:srgbClr val="008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9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88" grpId="0" animBg="1"/>
      <p:bldP spid="943" grpId="0"/>
      <p:bldP spid="944" grpId="0"/>
      <p:bldP spid="945" grpId="0"/>
      <p:bldP spid="946" grpId="0"/>
      <p:bldP spid="947" grpId="0"/>
      <p:bldP spid="948" grpId="0"/>
      <p:bldP spid="949" grpId="0"/>
      <p:bldP spid="950" grpId="0"/>
      <p:bldP spid="187" grpId="0" animBg="1"/>
      <p:bldP spid="1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A7B2D2-4446-44E0-A2EF-9179B9A31D13}"/>
              </a:ext>
            </a:extLst>
          </p:cNvPr>
          <p:cNvPicPr>
            <a:picLocks noChangeAspect="1"/>
          </p:cNvPicPr>
          <p:nvPr/>
        </p:nvPicPr>
        <p:blipFill>
          <a:blip r:embed="rId2"/>
          <a:stretch>
            <a:fillRect/>
          </a:stretch>
        </p:blipFill>
        <p:spPr>
          <a:xfrm>
            <a:off x="1629178" y="629999"/>
            <a:ext cx="5885645" cy="5932291"/>
          </a:xfrm>
          <a:prstGeom prst="rect">
            <a:avLst/>
          </a:prstGeom>
        </p:spPr>
      </p:pic>
      <p:sp>
        <p:nvSpPr>
          <p:cNvPr id="4" name="Title 3">
            <a:extLst>
              <a:ext uri="{FF2B5EF4-FFF2-40B4-BE49-F238E27FC236}">
                <a16:creationId xmlns:a16="http://schemas.microsoft.com/office/drawing/2014/main" id="{6D7D8DE1-66DC-4CDF-B1BC-B77D9A76ACE6}"/>
              </a:ext>
            </a:extLst>
          </p:cNvPr>
          <p:cNvSpPr>
            <a:spLocks noGrp="1"/>
          </p:cNvSpPr>
          <p:nvPr>
            <p:ph type="title"/>
          </p:nvPr>
        </p:nvSpPr>
        <p:spPr>
          <a:xfrm>
            <a:off x="457200" y="-228600"/>
            <a:ext cx="8229600" cy="1143000"/>
          </a:xfrm>
        </p:spPr>
        <p:txBody>
          <a:bodyPr/>
          <a:lstStyle/>
          <a:p>
            <a:r>
              <a:rPr lang="en-US" dirty="0"/>
              <a:t>Sample</a:t>
            </a:r>
            <a:r>
              <a:rPr lang="en-US" baseline="0" dirty="0"/>
              <a:t> trial</a:t>
            </a:r>
            <a:endParaRPr lang="en-US" dirty="0"/>
          </a:p>
        </p:txBody>
      </p:sp>
      <p:sp>
        <p:nvSpPr>
          <p:cNvPr id="10" name="TextBox 9">
            <a:extLst>
              <a:ext uri="{FF2B5EF4-FFF2-40B4-BE49-F238E27FC236}">
                <a16:creationId xmlns:a16="http://schemas.microsoft.com/office/drawing/2014/main" id="{DC53776D-7F26-4EE9-A235-C6171C1A4272}"/>
              </a:ext>
            </a:extLst>
          </p:cNvPr>
          <p:cNvSpPr txBox="1"/>
          <p:nvPr/>
        </p:nvSpPr>
        <p:spPr>
          <a:xfrm>
            <a:off x="199622" y="6395145"/>
            <a:ext cx="8763000" cy="400110"/>
          </a:xfrm>
          <a:prstGeom prst="rect">
            <a:avLst/>
          </a:prstGeom>
          <a:noFill/>
        </p:spPr>
        <p:txBody>
          <a:bodyPr wrap="square" rtlCol="0">
            <a:spAutoFit/>
          </a:bodyPr>
          <a:lstStyle/>
          <a:p>
            <a:r>
              <a:rPr lang="en-US" sz="2000" i="1" dirty="0"/>
              <a:t>Click on the peripheral stimuli in order of similarity to the central  reference</a:t>
            </a:r>
          </a:p>
        </p:txBody>
      </p:sp>
    </p:spTree>
    <p:extLst>
      <p:ext uri="{BB962C8B-B14F-4D97-AF65-F5344CB8AC3E}">
        <p14:creationId xmlns:p14="http://schemas.microsoft.com/office/powerpoint/2010/main" val="166732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565265" y="-340378"/>
            <a:ext cx="7772400" cy="1143000"/>
          </a:xfrm>
        </p:spPr>
        <p:txBody>
          <a:bodyPr/>
          <a:lstStyle/>
          <a:p>
            <a:r>
              <a:rPr lang="en-US" altLang="en-US" dirty="0"/>
              <a:t>999 trials later</a:t>
            </a:r>
          </a:p>
        </p:txBody>
      </p:sp>
      <p:grpSp>
        <p:nvGrpSpPr>
          <p:cNvPr id="644" name="Group 643">
            <a:extLst>
              <a:ext uri="{FF2B5EF4-FFF2-40B4-BE49-F238E27FC236}">
                <a16:creationId xmlns:a16="http://schemas.microsoft.com/office/drawing/2014/main" id="{EE6D9645-6225-4A3A-93E2-14CF2E0213B5}"/>
              </a:ext>
            </a:extLst>
          </p:cNvPr>
          <p:cNvGrpSpPr/>
          <p:nvPr/>
        </p:nvGrpSpPr>
        <p:grpSpPr>
          <a:xfrm>
            <a:off x="54676" y="457200"/>
            <a:ext cx="4230636" cy="5317394"/>
            <a:chOff x="54676" y="594457"/>
            <a:chExt cx="4230636" cy="5317394"/>
          </a:xfrm>
        </p:grpSpPr>
        <p:sp>
          <p:nvSpPr>
            <p:cNvPr id="28" name="TextBox 27">
              <a:extLst>
                <a:ext uri="{FF2B5EF4-FFF2-40B4-BE49-F238E27FC236}">
                  <a16:creationId xmlns:a16="http://schemas.microsoft.com/office/drawing/2014/main" id="{DCD5CE34-173A-4445-96B9-CC366CB8BF21}"/>
                </a:ext>
              </a:extLst>
            </p:cNvPr>
            <p:cNvSpPr txBox="1"/>
            <p:nvPr/>
          </p:nvSpPr>
          <p:spPr>
            <a:xfrm>
              <a:off x="1338669" y="594457"/>
              <a:ext cx="2946643" cy="523220"/>
            </a:xfrm>
            <a:prstGeom prst="rect">
              <a:avLst/>
            </a:prstGeom>
            <a:noFill/>
          </p:spPr>
          <p:txBody>
            <a:bodyPr wrap="square" rtlCol="0">
              <a:spAutoFit/>
            </a:bodyPr>
            <a:lstStyle/>
            <a:p>
              <a:pPr algn="ctr"/>
              <a:r>
                <a:rPr lang="en-US" sz="1400" dirty="0"/>
                <a:t>geometry inferred from 28,000 pairwise comparisons</a:t>
              </a:r>
            </a:p>
          </p:txBody>
        </p:sp>
        <p:grpSp>
          <p:nvGrpSpPr>
            <p:cNvPr id="7" name="Group 6">
              <a:extLst>
                <a:ext uri="{FF2B5EF4-FFF2-40B4-BE49-F238E27FC236}">
                  <a16:creationId xmlns:a16="http://schemas.microsoft.com/office/drawing/2014/main" id="{7E5540BE-2894-4843-8A20-5C187394BF6F}"/>
                </a:ext>
              </a:extLst>
            </p:cNvPr>
            <p:cNvGrpSpPr/>
            <p:nvPr/>
          </p:nvGrpSpPr>
          <p:grpSpPr>
            <a:xfrm>
              <a:off x="116684" y="2057400"/>
              <a:ext cx="1178716" cy="2407302"/>
              <a:chOff x="3300869" y="1381507"/>
              <a:chExt cx="1178716" cy="2407302"/>
            </a:xfrm>
          </p:grpSpPr>
          <p:sp>
            <p:nvSpPr>
              <p:cNvPr id="8" name="Text Box 420">
                <a:extLst>
                  <a:ext uri="{FF2B5EF4-FFF2-40B4-BE49-F238E27FC236}">
                    <a16:creationId xmlns:a16="http://schemas.microsoft.com/office/drawing/2014/main" id="{DB94FCFE-634C-4A9B-B3AD-D3562626F55E}"/>
                  </a:ext>
                </a:extLst>
              </p:cNvPr>
              <p:cNvSpPr txBox="1">
                <a:spLocks noChangeAspect="1" noChangeArrowheads="1"/>
              </p:cNvSpPr>
              <p:nvPr/>
            </p:nvSpPr>
            <p:spPr bwMode="auto">
              <a:xfrm>
                <a:off x="4033860" y="1447800"/>
                <a:ext cx="2904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Symbol" panose="05050102010706020507" pitchFamily="18" charset="2"/>
                    <a:ea typeface="SimSun" panose="02010600030101010101" pitchFamily="2" charset="-122"/>
                    <a:cs typeface="Arial" panose="020B0604020202020204" pitchFamily="34" charset="0"/>
                  </a:rPr>
                  <a:t>g</a:t>
                </a:r>
              </a:p>
            </p:txBody>
          </p:sp>
          <p:sp>
            <p:nvSpPr>
              <p:cNvPr id="9" name="Text Box 415">
                <a:extLst>
                  <a:ext uri="{FF2B5EF4-FFF2-40B4-BE49-F238E27FC236}">
                    <a16:creationId xmlns:a16="http://schemas.microsoft.com/office/drawing/2014/main" id="{0D7F8E6C-F83D-4F87-BEB5-F3C8D224E02B}"/>
                  </a:ext>
                </a:extLst>
              </p:cNvPr>
              <p:cNvSpPr txBox="1">
                <a:spLocks noChangeAspect="1" noChangeArrowheads="1"/>
              </p:cNvSpPr>
              <p:nvPr/>
            </p:nvSpPr>
            <p:spPr bwMode="auto">
              <a:xfrm>
                <a:off x="4046381" y="3267354"/>
                <a:ext cx="346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a:t>
                </a:r>
                <a:endParaRPr lang="en-US" altLang="en-US" sz="2000" baseline="-25000" dirty="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sp>
            <p:nvSpPr>
              <p:cNvPr id="10" name="Text Box 437">
                <a:extLst>
                  <a:ext uri="{FF2B5EF4-FFF2-40B4-BE49-F238E27FC236}">
                    <a16:creationId xmlns:a16="http://schemas.microsoft.com/office/drawing/2014/main" id="{F2601584-31B7-4E05-B63B-10AA4490E833}"/>
                  </a:ext>
                </a:extLst>
              </p:cNvPr>
              <p:cNvSpPr txBox="1">
                <a:spLocks noChangeAspect="1" noChangeArrowheads="1"/>
              </p:cNvSpPr>
              <p:nvPr/>
            </p:nvSpPr>
            <p:spPr bwMode="auto">
              <a:xfrm>
                <a:off x="4025614" y="2066586"/>
                <a:ext cx="4539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Symbol" panose="05050102010706020507" pitchFamily="18" charset="2"/>
                    <a:ea typeface="SimSun" panose="02010600030101010101" pitchFamily="2" charset="-122"/>
                    <a:cs typeface="Arial" panose="020B0604020202020204" pitchFamily="34" charset="0"/>
                  </a:rPr>
                  <a:t>b_</a:t>
                </a:r>
              </a:p>
            </p:txBody>
          </p:sp>
          <p:sp>
            <p:nvSpPr>
              <p:cNvPr id="11" name="Text Box 438">
                <a:extLst>
                  <a:ext uri="{FF2B5EF4-FFF2-40B4-BE49-F238E27FC236}">
                    <a16:creationId xmlns:a16="http://schemas.microsoft.com/office/drawing/2014/main" id="{3D28ADA1-962C-4B84-9385-F6CDAAA00108}"/>
                  </a:ext>
                </a:extLst>
              </p:cNvPr>
              <p:cNvSpPr txBox="1">
                <a:spLocks noChangeAspect="1" noChangeArrowheads="1"/>
              </p:cNvSpPr>
              <p:nvPr/>
            </p:nvSpPr>
            <p:spPr bwMode="auto">
              <a:xfrm>
                <a:off x="4025614" y="2666970"/>
                <a:ext cx="359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2000" baseline="-25000" dirty="0">
                    <a:solidFill>
                      <a:srgbClr val="000000"/>
                    </a:solidFill>
                    <a:latin typeface="Symbol" panose="05050102010706020507" pitchFamily="18" charset="2"/>
                    <a:ea typeface="SimSun" panose="02010600030101010101" pitchFamily="2" charset="-122"/>
                    <a:cs typeface="Arial" panose="020B0604020202020204" pitchFamily="34" charset="0"/>
                  </a:rPr>
                  <a:t>|</a:t>
                </a:r>
              </a:p>
            </p:txBody>
          </p:sp>
          <p:sp>
            <p:nvSpPr>
              <p:cNvPr id="12" name="Rectangle 453">
                <a:extLst>
                  <a:ext uri="{FF2B5EF4-FFF2-40B4-BE49-F238E27FC236}">
                    <a16:creationId xmlns:a16="http://schemas.microsoft.com/office/drawing/2014/main" id="{4B862E31-B9C5-4158-BAF8-9A4AA6B13F03}"/>
                  </a:ext>
                </a:extLst>
              </p:cNvPr>
              <p:cNvSpPr>
                <a:spLocks noChangeAspect="1" noChangeArrowheads="1"/>
              </p:cNvSpPr>
              <p:nvPr/>
            </p:nvSpPr>
            <p:spPr bwMode="auto">
              <a:xfrm>
                <a:off x="3669960" y="1558635"/>
                <a:ext cx="254000" cy="238125"/>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nvGrpSpPr>
              <p:cNvPr id="13" name="Group 479">
                <a:extLst>
                  <a:ext uri="{FF2B5EF4-FFF2-40B4-BE49-F238E27FC236}">
                    <a16:creationId xmlns:a16="http://schemas.microsoft.com/office/drawing/2014/main" id="{64023861-F6D2-4FCE-A844-685344B33E3B}"/>
                  </a:ext>
                </a:extLst>
              </p:cNvPr>
              <p:cNvGrpSpPr>
                <a:grpSpLocks noChangeAspect="1"/>
              </p:cNvGrpSpPr>
              <p:nvPr/>
            </p:nvGrpSpPr>
            <p:grpSpPr bwMode="auto">
              <a:xfrm>
                <a:off x="3518142" y="3273104"/>
                <a:ext cx="506413" cy="476250"/>
                <a:chOff x="20938" y="6284"/>
                <a:chExt cx="459" cy="461"/>
              </a:xfrm>
            </p:grpSpPr>
            <p:sp>
              <p:nvSpPr>
                <p:cNvPr id="24" name="Rectangle 480">
                  <a:extLst>
                    <a:ext uri="{FF2B5EF4-FFF2-40B4-BE49-F238E27FC236}">
                      <a16:creationId xmlns:a16="http://schemas.microsoft.com/office/drawing/2014/main" id="{A096F40D-9CEC-4A35-9ABE-DA2EBE93EDCA}"/>
                    </a:ext>
                  </a:extLst>
                </p:cNvPr>
                <p:cNvSpPr>
                  <a:spLocks noChangeAspect="1" noChangeArrowheads="1"/>
                </p:cNvSpPr>
                <p:nvPr/>
              </p:nvSpPr>
              <p:spPr bwMode="auto">
                <a:xfrm>
                  <a:off x="21167" y="6284"/>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5" name="Rectangle 481">
                  <a:extLst>
                    <a:ext uri="{FF2B5EF4-FFF2-40B4-BE49-F238E27FC236}">
                      <a16:creationId xmlns:a16="http://schemas.microsoft.com/office/drawing/2014/main" id="{D566A85C-A81A-4749-8F03-53C8E78B5693}"/>
                    </a:ext>
                  </a:extLst>
                </p:cNvPr>
                <p:cNvSpPr>
                  <a:spLocks noChangeAspect="1" noChangeArrowheads="1"/>
                </p:cNvSpPr>
                <p:nvPr/>
              </p:nvSpPr>
              <p:spPr bwMode="auto">
                <a:xfrm>
                  <a:off x="21167" y="6515"/>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6" name="Rectangle 482">
                  <a:extLst>
                    <a:ext uri="{FF2B5EF4-FFF2-40B4-BE49-F238E27FC236}">
                      <a16:creationId xmlns:a16="http://schemas.microsoft.com/office/drawing/2014/main" id="{2E23AD25-E7D4-4EB4-B880-096A334D9D54}"/>
                    </a:ext>
                  </a:extLst>
                </p:cNvPr>
                <p:cNvSpPr>
                  <a:spLocks noChangeAspect="1" noChangeArrowheads="1"/>
                </p:cNvSpPr>
                <p:nvPr/>
              </p:nvSpPr>
              <p:spPr bwMode="auto">
                <a:xfrm>
                  <a:off x="20938" y="6284"/>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7" name="Rectangle 483">
                  <a:extLst>
                    <a:ext uri="{FF2B5EF4-FFF2-40B4-BE49-F238E27FC236}">
                      <a16:creationId xmlns:a16="http://schemas.microsoft.com/office/drawing/2014/main" id="{EB93A288-0CE6-48C6-84DD-404D82D223D9}"/>
                    </a:ext>
                  </a:extLst>
                </p:cNvPr>
                <p:cNvSpPr>
                  <a:spLocks noChangeAspect="1" noChangeArrowheads="1"/>
                </p:cNvSpPr>
                <p:nvPr/>
              </p:nvSpPr>
              <p:spPr bwMode="auto">
                <a:xfrm>
                  <a:off x="20938" y="6515"/>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4" name="Group 450">
                <a:extLst>
                  <a:ext uri="{FF2B5EF4-FFF2-40B4-BE49-F238E27FC236}">
                    <a16:creationId xmlns:a16="http://schemas.microsoft.com/office/drawing/2014/main" id="{4E7C6010-EDBB-4507-86F7-95C9E3DD4EE1}"/>
                  </a:ext>
                </a:extLst>
              </p:cNvPr>
              <p:cNvGrpSpPr>
                <a:grpSpLocks noChangeAspect="1"/>
              </p:cNvGrpSpPr>
              <p:nvPr/>
            </p:nvGrpSpPr>
            <p:grpSpPr bwMode="auto">
              <a:xfrm>
                <a:off x="3531393" y="2169544"/>
                <a:ext cx="506413" cy="238125"/>
                <a:chOff x="14522" y="6036"/>
                <a:chExt cx="459" cy="231"/>
              </a:xfrm>
            </p:grpSpPr>
            <p:sp>
              <p:nvSpPr>
                <p:cNvPr id="22" name="Rectangle 451">
                  <a:extLst>
                    <a:ext uri="{FF2B5EF4-FFF2-40B4-BE49-F238E27FC236}">
                      <a16:creationId xmlns:a16="http://schemas.microsoft.com/office/drawing/2014/main" id="{B1E96F20-32E0-4683-8B0F-BE2FF0761D57}"/>
                    </a:ext>
                  </a:extLst>
                </p:cNvPr>
                <p:cNvSpPr>
                  <a:spLocks noChangeAspect="1" noChangeArrowheads="1"/>
                </p:cNvSpPr>
                <p:nvPr/>
              </p:nvSpPr>
              <p:spPr bwMode="auto">
                <a:xfrm>
                  <a:off x="1475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0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3" name="Rectangle 452">
                  <a:extLst>
                    <a:ext uri="{FF2B5EF4-FFF2-40B4-BE49-F238E27FC236}">
                      <a16:creationId xmlns:a16="http://schemas.microsoft.com/office/drawing/2014/main" id="{AD9788DF-DCE1-4796-8C2D-6490AF17CB36}"/>
                    </a:ext>
                  </a:extLst>
                </p:cNvPr>
                <p:cNvSpPr>
                  <a:spLocks noChangeAspect="1" noChangeArrowheads="1"/>
                </p:cNvSpPr>
                <p:nvPr/>
              </p:nvSpPr>
              <p:spPr bwMode="auto">
                <a:xfrm>
                  <a:off x="1452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grpSp>
            <p:nvGrpSpPr>
              <p:cNvPr id="15" name="Group 454">
                <a:extLst>
                  <a:ext uri="{FF2B5EF4-FFF2-40B4-BE49-F238E27FC236}">
                    <a16:creationId xmlns:a16="http://schemas.microsoft.com/office/drawing/2014/main" id="{9DDA4717-AD9A-46F1-9728-C6078B801DF7}"/>
                  </a:ext>
                </a:extLst>
              </p:cNvPr>
              <p:cNvGrpSpPr>
                <a:grpSpLocks noChangeAspect="1"/>
              </p:cNvGrpSpPr>
              <p:nvPr/>
            </p:nvGrpSpPr>
            <p:grpSpPr bwMode="auto">
              <a:xfrm>
                <a:off x="3657600" y="2632397"/>
                <a:ext cx="254000" cy="476250"/>
                <a:chOff x="15292" y="6036"/>
                <a:chExt cx="230" cy="461"/>
              </a:xfrm>
            </p:grpSpPr>
            <p:sp>
              <p:nvSpPr>
                <p:cNvPr id="20" name="Rectangle 455">
                  <a:extLst>
                    <a:ext uri="{FF2B5EF4-FFF2-40B4-BE49-F238E27FC236}">
                      <a16:creationId xmlns:a16="http://schemas.microsoft.com/office/drawing/2014/main" id="{4FE51AA0-EE2F-4C60-8BE9-7E10FFF9A329}"/>
                    </a:ext>
                  </a:extLst>
                </p:cNvPr>
                <p:cNvSpPr>
                  <a:spLocks noChangeAspect="1" noChangeArrowheads="1"/>
                </p:cNvSpPr>
                <p:nvPr/>
              </p:nvSpPr>
              <p:spPr bwMode="auto">
                <a:xfrm>
                  <a:off x="1529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1" name="Rectangle 456">
                  <a:extLst>
                    <a:ext uri="{FF2B5EF4-FFF2-40B4-BE49-F238E27FC236}">
                      <a16:creationId xmlns:a16="http://schemas.microsoft.com/office/drawing/2014/main" id="{DC212AF6-43F5-4F1A-8EC1-EAB22477B307}"/>
                    </a:ext>
                  </a:extLst>
                </p:cNvPr>
                <p:cNvSpPr>
                  <a:spLocks noChangeAspect="1" noChangeArrowheads="1"/>
                </p:cNvSpPr>
                <p:nvPr/>
              </p:nvSpPr>
              <p:spPr bwMode="auto">
                <a:xfrm>
                  <a:off x="1529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40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6" name="Rectangle: Rounded Corners 15">
                <a:extLst>
                  <a:ext uri="{FF2B5EF4-FFF2-40B4-BE49-F238E27FC236}">
                    <a16:creationId xmlns:a16="http://schemas.microsoft.com/office/drawing/2014/main" id="{10BF1DF5-F2F0-4DFA-892E-738A27413782}"/>
                  </a:ext>
                </a:extLst>
              </p:cNvPr>
              <p:cNvSpPr>
                <a:spLocks/>
              </p:cNvSpPr>
              <p:nvPr/>
            </p:nvSpPr>
            <p:spPr>
              <a:xfrm rot="5400000">
                <a:off x="3575189" y="1107187"/>
                <a:ext cx="548640" cy="1097280"/>
              </a:xfrm>
              <a:prstGeom prst="roundRect">
                <a:avLst/>
              </a:prstGeom>
              <a:solidFill>
                <a:schemeClr val="bg1">
                  <a:lumMod val="8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08EF754-007D-42C4-845F-140478AAEB9C}"/>
                  </a:ext>
                </a:extLst>
              </p:cNvPr>
              <p:cNvSpPr>
                <a:spLocks/>
              </p:cNvSpPr>
              <p:nvPr/>
            </p:nvSpPr>
            <p:spPr>
              <a:xfrm rot="5400000">
                <a:off x="3575189" y="1726741"/>
                <a:ext cx="548640" cy="1097280"/>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6804470-0ACF-4C5C-8C04-B60987F26B53}"/>
                  </a:ext>
                </a:extLst>
              </p:cNvPr>
              <p:cNvSpPr>
                <a:spLocks/>
              </p:cNvSpPr>
              <p:nvPr/>
            </p:nvSpPr>
            <p:spPr>
              <a:xfrm rot="5400000">
                <a:off x="3575189" y="2346295"/>
                <a:ext cx="548640" cy="1097280"/>
              </a:xfrm>
              <a:prstGeom prst="roundRect">
                <a:avLst/>
              </a:prstGeom>
              <a:solidFill>
                <a:srgbClr val="008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640FF27-4AD9-4E79-962C-9F1F313AABBE}"/>
                  </a:ext>
                </a:extLst>
              </p:cNvPr>
              <p:cNvSpPr>
                <a:spLocks/>
              </p:cNvSpPr>
              <p:nvPr/>
            </p:nvSpPr>
            <p:spPr>
              <a:xfrm rot="5400000">
                <a:off x="3575189" y="2965849"/>
                <a:ext cx="548640" cy="1097280"/>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00" name="TextBox 8499">
              <a:extLst>
                <a:ext uri="{FF2B5EF4-FFF2-40B4-BE49-F238E27FC236}">
                  <a16:creationId xmlns:a16="http://schemas.microsoft.com/office/drawing/2014/main" id="{7916A734-3925-48E9-8161-07A1E0A7723B}"/>
                </a:ext>
              </a:extLst>
            </p:cNvPr>
            <p:cNvSpPr txBox="1"/>
            <p:nvPr/>
          </p:nvSpPr>
          <p:spPr>
            <a:xfrm>
              <a:off x="54676" y="5511741"/>
              <a:ext cx="896399" cy="400110"/>
            </a:xfrm>
            <a:prstGeom prst="rect">
              <a:avLst/>
            </a:prstGeom>
            <a:noFill/>
          </p:spPr>
          <p:txBody>
            <a:bodyPr wrap="none" rtlCol="0">
              <a:spAutoFit/>
            </a:bodyPr>
            <a:lstStyle/>
            <a:p>
              <a:r>
                <a:rPr lang="en-US" sz="2000" dirty="0"/>
                <a:t>S: MC</a:t>
              </a:r>
            </a:p>
          </p:txBody>
        </p:sp>
        <p:grpSp>
          <p:nvGrpSpPr>
            <p:cNvPr id="640" name="Group 639">
              <a:extLst>
                <a:ext uri="{FF2B5EF4-FFF2-40B4-BE49-F238E27FC236}">
                  <a16:creationId xmlns:a16="http://schemas.microsoft.com/office/drawing/2014/main" id="{B723C8D5-D064-4DEE-A496-C11034056FEA}"/>
                </a:ext>
              </a:extLst>
            </p:cNvPr>
            <p:cNvGrpSpPr/>
            <p:nvPr/>
          </p:nvGrpSpPr>
          <p:grpSpPr>
            <a:xfrm>
              <a:off x="1409192" y="1118335"/>
              <a:ext cx="2448433" cy="2459955"/>
              <a:chOff x="1409192" y="1103316"/>
              <a:chExt cx="2448433" cy="2459955"/>
            </a:xfrm>
          </p:grpSpPr>
          <p:sp>
            <p:nvSpPr>
              <p:cNvPr id="8340" name="Rectangle 48">
                <a:extLst>
                  <a:ext uri="{FF2B5EF4-FFF2-40B4-BE49-F238E27FC236}">
                    <a16:creationId xmlns:a16="http://schemas.microsoft.com/office/drawing/2014/main" id="{A691E01F-A3F9-4D45-9A45-4258C9FF80D4}"/>
                  </a:ext>
                </a:extLst>
              </p:cNvPr>
              <p:cNvSpPr>
                <a:spLocks noChangeArrowheads="1"/>
              </p:cNvSpPr>
              <p:nvPr/>
            </p:nvSpPr>
            <p:spPr bwMode="auto">
              <a:xfrm>
                <a:off x="1762125" y="3240091"/>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1" name="Rectangle 49">
                <a:extLst>
                  <a:ext uri="{FF2B5EF4-FFF2-40B4-BE49-F238E27FC236}">
                    <a16:creationId xmlns:a16="http://schemas.microsoft.com/office/drawing/2014/main" id="{2367CE0E-678F-4763-AD1A-873E5E91BCD0}"/>
                  </a:ext>
                </a:extLst>
              </p:cNvPr>
              <p:cNvSpPr>
                <a:spLocks noChangeArrowheads="1"/>
              </p:cNvSpPr>
              <p:nvPr/>
            </p:nvSpPr>
            <p:spPr bwMode="auto">
              <a:xfrm>
                <a:off x="2257425" y="3240091"/>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Rectangle 50">
                <a:extLst>
                  <a:ext uri="{FF2B5EF4-FFF2-40B4-BE49-F238E27FC236}">
                    <a16:creationId xmlns:a16="http://schemas.microsoft.com/office/drawing/2014/main" id="{F0B90A92-4B1C-4470-88D6-82D31F137FF7}"/>
                  </a:ext>
                </a:extLst>
              </p:cNvPr>
              <p:cNvSpPr>
                <a:spLocks noChangeArrowheads="1"/>
              </p:cNvSpPr>
              <p:nvPr/>
            </p:nvSpPr>
            <p:spPr bwMode="auto">
              <a:xfrm>
                <a:off x="2768600" y="3240091"/>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Rectangle 51">
                <a:extLst>
                  <a:ext uri="{FF2B5EF4-FFF2-40B4-BE49-F238E27FC236}">
                    <a16:creationId xmlns:a16="http://schemas.microsoft.com/office/drawing/2014/main" id="{60682400-EB3E-40EB-8E74-24966A9FB274}"/>
                  </a:ext>
                </a:extLst>
              </p:cNvPr>
              <p:cNvSpPr>
                <a:spLocks noChangeArrowheads="1"/>
              </p:cNvSpPr>
              <p:nvPr/>
            </p:nvSpPr>
            <p:spPr bwMode="auto">
              <a:xfrm>
                <a:off x="3263900" y="3240091"/>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Rectangle 52">
                <a:extLst>
                  <a:ext uri="{FF2B5EF4-FFF2-40B4-BE49-F238E27FC236}">
                    <a16:creationId xmlns:a16="http://schemas.microsoft.com/office/drawing/2014/main" id="{C285943F-79E1-44FA-BAD0-AC6560BA8319}"/>
                  </a:ext>
                </a:extLst>
              </p:cNvPr>
              <p:cNvSpPr>
                <a:spLocks noChangeArrowheads="1"/>
              </p:cNvSpPr>
              <p:nvPr/>
            </p:nvSpPr>
            <p:spPr bwMode="auto">
              <a:xfrm>
                <a:off x="3759200" y="3240091"/>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830" name="Group 8829">
                <a:extLst>
                  <a:ext uri="{FF2B5EF4-FFF2-40B4-BE49-F238E27FC236}">
                    <a16:creationId xmlns:a16="http://schemas.microsoft.com/office/drawing/2014/main" id="{4BF087BC-17AA-4839-BAA7-D350BB90FFBD}"/>
                  </a:ext>
                </a:extLst>
              </p:cNvPr>
              <p:cNvGrpSpPr/>
              <p:nvPr/>
            </p:nvGrpSpPr>
            <p:grpSpPr>
              <a:xfrm>
                <a:off x="1638300" y="1103316"/>
                <a:ext cx="2219325" cy="2106613"/>
                <a:chOff x="1624013" y="1103316"/>
                <a:chExt cx="2219325" cy="2106613"/>
              </a:xfrm>
            </p:grpSpPr>
            <p:sp>
              <p:nvSpPr>
                <p:cNvPr id="8298" name="Rectangle 6">
                  <a:extLst>
                    <a:ext uri="{FF2B5EF4-FFF2-40B4-BE49-F238E27FC236}">
                      <a16:creationId xmlns:a16="http://schemas.microsoft.com/office/drawing/2014/main" id="{83AC8DF5-63C2-4B91-BDC7-12CEE336E46E}"/>
                    </a:ext>
                  </a:extLst>
                </p:cNvPr>
                <p:cNvSpPr>
                  <a:spLocks noChangeArrowheads="1"/>
                </p:cNvSpPr>
                <p:nvPr/>
              </p:nvSpPr>
              <p:spPr bwMode="auto">
                <a:xfrm>
                  <a:off x="1800225" y="1103316"/>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9" name="Rectangle 7">
                  <a:extLst>
                    <a:ext uri="{FF2B5EF4-FFF2-40B4-BE49-F238E27FC236}">
                      <a16:creationId xmlns:a16="http://schemas.microsoft.com/office/drawing/2014/main" id="{979D01E1-80A7-477A-8C78-E1544B1C207B}"/>
                    </a:ext>
                  </a:extLst>
                </p:cNvPr>
                <p:cNvSpPr>
                  <a:spLocks noChangeArrowheads="1"/>
                </p:cNvSpPr>
                <p:nvPr/>
              </p:nvSpPr>
              <p:spPr bwMode="auto">
                <a:xfrm>
                  <a:off x="1803400" y="1103316"/>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1" name="Rectangle 9">
                  <a:extLst>
                    <a:ext uri="{FF2B5EF4-FFF2-40B4-BE49-F238E27FC236}">
                      <a16:creationId xmlns:a16="http://schemas.microsoft.com/office/drawing/2014/main" id="{9F4219D2-FE25-453C-9B36-1C09B608B0BA}"/>
                    </a:ext>
                  </a:extLst>
                </p:cNvPr>
                <p:cNvSpPr>
                  <a:spLocks noChangeArrowheads="1"/>
                </p:cNvSpPr>
                <p:nvPr/>
              </p:nvSpPr>
              <p:spPr bwMode="auto">
                <a:xfrm>
                  <a:off x="2295525" y="1103316"/>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2" name="Rectangle 10">
                  <a:extLst>
                    <a:ext uri="{FF2B5EF4-FFF2-40B4-BE49-F238E27FC236}">
                      <a16:creationId xmlns:a16="http://schemas.microsoft.com/office/drawing/2014/main" id="{6F0665E4-CD33-48BC-9B2E-FECD4BBDCE89}"/>
                    </a:ext>
                  </a:extLst>
                </p:cNvPr>
                <p:cNvSpPr>
                  <a:spLocks noChangeArrowheads="1"/>
                </p:cNvSpPr>
                <p:nvPr/>
              </p:nvSpPr>
              <p:spPr bwMode="auto">
                <a:xfrm>
                  <a:off x="2298700" y="1103316"/>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4" name="Rectangle 12">
                  <a:extLst>
                    <a:ext uri="{FF2B5EF4-FFF2-40B4-BE49-F238E27FC236}">
                      <a16:creationId xmlns:a16="http://schemas.microsoft.com/office/drawing/2014/main" id="{063954AC-194F-4306-B763-D60F3CDBD7C1}"/>
                    </a:ext>
                  </a:extLst>
                </p:cNvPr>
                <p:cNvSpPr>
                  <a:spLocks noChangeArrowheads="1"/>
                </p:cNvSpPr>
                <p:nvPr/>
              </p:nvSpPr>
              <p:spPr bwMode="auto">
                <a:xfrm>
                  <a:off x="2790825" y="1103316"/>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5" name="Rectangle 13">
                  <a:extLst>
                    <a:ext uri="{FF2B5EF4-FFF2-40B4-BE49-F238E27FC236}">
                      <a16:creationId xmlns:a16="http://schemas.microsoft.com/office/drawing/2014/main" id="{9EF45BAF-8FD0-4A93-8E78-D261EC9A1C66}"/>
                    </a:ext>
                  </a:extLst>
                </p:cNvPr>
                <p:cNvSpPr>
                  <a:spLocks noChangeArrowheads="1"/>
                </p:cNvSpPr>
                <p:nvPr/>
              </p:nvSpPr>
              <p:spPr bwMode="auto">
                <a:xfrm>
                  <a:off x="2795588" y="1103316"/>
                  <a:ext cx="6350"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7" name="Rectangle 15">
                  <a:extLst>
                    <a:ext uri="{FF2B5EF4-FFF2-40B4-BE49-F238E27FC236}">
                      <a16:creationId xmlns:a16="http://schemas.microsoft.com/office/drawing/2014/main" id="{729AD112-A70E-4505-9CBE-26FF92866728}"/>
                    </a:ext>
                  </a:extLst>
                </p:cNvPr>
                <p:cNvSpPr>
                  <a:spLocks noChangeArrowheads="1"/>
                </p:cNvSpPr>
                <p:nvPr/>
              </p:nvSpPr>
              <p:spPr bwMode="auto">
                <a:xfrm>
                  <a:off x="3287713" y="1103316"/>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8" name="Rectangle 16">
                  <a:extLst>
                    <a:ext uri="{FF2B5EF4-FFF2-40B4-BE49-F238E27FC236}">
                      <a16:creationId xmlns:a16="http://schemas.microsoft.com/office/drawing/2014/main" id="{A2D9CE46-0D9C-40DC-8C3D-BD4335586DF7}"/>
                    </a:ext>
                  </a:extLst>
                </p:cNvPr>
                <p:cNvSpPr>
                  <a:spLocks noChangeArrowheads="1"/>
                </p:cNvSpPr>
                <p:nvPr/>
              </p:nvSpPr>
              <p:spPr bwMode="auto">
                <a:xfrm>
                  <a:off x="3290888" y="1103316"/>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0" name="Rectangle 18">
                  <a:extLst>
                    <a:ext uri="{FF2B5EF4-FFF2-40B4-BE49-F238E27FC236}">
                      <a16:creationId xmlns:a16="http://schemas.microsoft.com/office/drawing/2014/main" id="{7CDE9679-D1B4-44DE-B5B7-988185E2EFE9}"/>
                    </a:ext>
                  </a:extLst>
                </p:cNvPr>
                <p:cNvSpPr>
                  <a:spLocks noChangeArrowheads="1"/>
                </p:cNvSpPr>
                <p:nvPr/>
              </p:nvSpPr>
              <p:spPr bwMode="auto">
                <a:xfrm>
                  <a:off x="3783013" y="1103316"/>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1" name="Rectangle 19">
                  <a:extLst>
                    <a:ext uri="{FF2B5EF4-FFF2-40B4-BE49-F238E27FC236}">
                      <a16:creationId xmlns:a16="http://schemas.microsoft.com/office/drawing/2014/main" id="{23D55F3F-FCCE-4774-A924-19D6DE800145}"/>
                    </a:ext>
                  </a:extLst>
                </p:cNvPr>
                <p:cNvSpPr>
                  <a:spLocks noChangeArrowheads="1"/>
                </p:cNvSpPr>
                <p:nvPr/>
              </p:nvSpPr>
              <p:spPr bwMode="auto">
                <a:xfrm>
                  <a:off x="3786188" y="1103316"/>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3" name="Rectangle 21">
                  <a:extLst>
                    <a:ext uri="{FF2B5EF4-FFF2-40B4-BE49-F238E27FC236}">
                      <a16:creationId xmlns:a16="http://schemas.microsoft.com/office/drawing/2014/main" id="{8E97A156-7D07-49CB-8F3E-65C4C6ACE9F6}"/>
                    </a:ext>
                  </a:extLst>
                </p:cNvPr>
                <p:cNvSpPr>
                  <a:spLocks noChangeArrowheads="1"/>
                </p:cNvSpPr>
                <p:nvPr/>
              </p:nvSpPr>
              <p:spPr bwMode="auto">
                <a:xfrm>
                  <a:off x="1754188" y="3133729"/>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4" name="Rectangle 22">
                  <a:extLst>
                    <a:ext uri="{FF2B5EF4-FFF2-40B4-BE49-F238E27FC236}">
                      <a16:creationId xmlns:a16="http://schemas.microsoft.com/office/drawing/2014/main" id="{AB873521-CC28-4196-BA75-9D0CD81C9401}"/>
                    </a:ext>
                  </a:extLst>
                </p:cNvPr>
                <p:cNvSpPr>
                  <a:spLocks noChangeArrowheads="1"/>
                </p:cNvSpPr>
                <p:nvPr/>
              </p:nvSpPr>
              <p:spPr bwMode="auto">
                <a:xfrm>
                  <a:off x="1757363" y="3133729"/>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6" name="Rectangle 24">
                  <a:extLst>
                    <a:ext uri="{FF2B5EF4-FFF2-40B4-BE49-F238E27FC236}">
                      <a16:creationId xmlns:a16="http://schemas.microsoft.com/office/drawing/2014/main" id="{9C2BB584-3C9A-47B2-98C2-8ECCAB091CBC}"/>
                    </a:ext>
                  </a:extLst>
                </p:cNvPr>
                <p:cNvSpPr>
                  <a:spLocks noChangeArrowheads="1"/>
                </p:cNvSpPr>
                <p:nvPr/>
              </p:nvSpPr>
              <p:spPr bwMode="auto">
                <a:xfrm>
                  <a:off x="1754188" y="2636841"/>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7" name="Rectangle 25">
                  <a:extLst>
                    <a:ext uri="{FF2B5EF4-FFF2-40B4-BE49-F238E27FC236}">
                      <a16:creationId xmlns:a16="http://schemas.microsoft.com/office/drawing/2014/main" id="{E934E576-E983-483C-B862-65F8C2360187}"/>
                    </a:ext>
                  </a:extLst>
                </p:cNvPr>
                <p:cNvSpPr>
                  <a:spLocks noChangeArrowheads="1"/>
                </p:cNvSpPr>
                <p:nvPr/>
              </p:nvSpPr>
              <p:spPr bwMode="auto">
                <a:xfrm>
                  <a:off x="1757363" y="2636841"/>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9" name="Rectangle 27">
                  <a:extLst>
                    <a:ext uri="{FF2B5EF4-FFF2-40B4-BE49-F238E27FC236}">
                      <a16:creationId xmlns:a16="http://schemas.microsoft.com/office/drawing/2014/main" id="{95765911-0BEB-4D26-94CC-257B3D78F3CA}"/>
                    </a:ext>
                  </a:extLst>
                </p:cNvPr>
                <p:cNvSpPr>
                  <a:spLocks noChangeArrowheads="1"/>
                </p:cNvSpPr>
                <p:nvPr/>
              </p:nvSpPr>
              <p:spPr bwMode="auto">
                <a:xfrm>
                  <a:off x="1754188" y="2141541"/>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0" name="Rectangle 28">
                  <a:extLst>
                    <a:ext uri="{FF2B5EF4-FFF2-40B4-BE49-F238E27FC236}">
                      <a16:creationId xmlns:a16="http://schemas.microsoft.com/office/drawing/2014/main" id="{A685A04E-EF8B-4845-9468-72E8BE058859}"/>
                    </a:ext>
                  </a:extLst>
                </p:cNvPr>
                <p:cNvSpPr>
                  <a:spLocks noChangeArrowheads="1"/>
                </p:cNvSpPr>
                <p:nvPr/>
              </p:nvSpPr>
              <p:spPr bwMode="auto">
                <a:xfrm>
                  <a:off x="1757363" y="2141541"/>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2" name="Rectangle 30">
                  <a:extLst>
                    <a:ext uri="{FF2B5EF4-FFF2-40B4-BE49-F238E27FC236}">
                      <a16:creationId xmlns:a16="http://schemas.microsoft.com/office/drawing/2014/main" id="{0F3C916A-D266-4B20-A227-5E2C5AD52D9B}"/>
                    </a:ext>
                  </a:extLst>
                </p:cNvPr>
                <p:cNvSpPr>
                  <a:spLocks noChangeArrowheads="1"/>
                </p:cNvSpPr>
                <p:nvPr/>
              </p:nvSpPr>
              <p:spPr bwMode="auto">
                <a:xfrm>
                  <a:off x="1754188" y="1646241"/>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3" name="Rectangle 31">
                  <a:extLst>
                    <a:ext uri="{FF2B5EF4-FFF2-40B4-BE49-F238E27FC236}">
                      <a16:creationId xmlns:a16="http://schemas.microsoft.com/office/drawing/2014/main" id="{6F6F54F6-CC42-4318-8621-F7A6A6AA7D4D}"/>
                    </a:ext>
                  </a:extLst>
                </p:cNvPr>
                <p:cNvSpPr>
                  <a:spLocks noChangeArrowheads="1"/>
                </p:cNvSpPr>
                <p:nvPr/>
              </p:nvSpPr>
              <p:spPr bwMode="auto">
                <a:xfrm>
                  <a:off x="1757363" y="1646241"/>
                  <a:ext cx="2082800"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5" name="Rectangle 33">
                  <a:extLst>
                    <a:ext uri="{FF2B5EF4-FFF2-40B4-BE49-F238E27FC236}">
                      <a16:creationId xmlns:a16="http://schemas.microsoft.com/office/drawing/2014/main" id="{3C37F5B9-AD49-4392-9ECF-3A30B2180BBA}"/>
                    </a:ext>
                  </a:extLst>
                </p:cNvPr>
                <p:cNvSpPr>
                  <a:spLocks noChangeArrowheads="1"/>
                </p:cNvSpPr>
                <p:nvPr/>
              </p:nvSpPr>
              <p:spPr bwMode="auto">
                <a:xfrm>
                  <a:off x="1754188" y="1149354"/>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6" name="Rectangle 34">
                  <a:extLst>
                    <a:ext uri="{FF2B5EF4-FFF2-40B4-BE49-F238E27FC236}">
                      <a16:creationId xmlns:a16="http://schemas.microsoft.com/office/drawing/2014/main" id="{BC3210D5-61E5-4414-A6F7-DFC22AEEA761}"/>
                    </a:ext>
                  </a:extLst>
                </p:cNvPr>
                <p:cNvSpPr>
                  <a:spLocks noChangeArrowheads="1"/>
                </p:cNvSpPr>
                <p:nvPr/>
              </p:nvSpPr>
              <p:spPr bwMode="auto">
                <a:xfrm>
                  <a:off x="1757363" y="1149354"/>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8" name="Line 36">
                  <a:extLst>
                    <a:ext uri="{FF2B5EF4-FFF2-40B4-BE49-F238E27FC236}">
                      <a16:creationId xmlns:a16="http://schemas.microsoft.com/office/drawing/2014/main" id="{AE66DCED-FB51-48AA-9703-B8350616E2DC}"/>
                    </a:ext>
                  </a:extLst>
                </p:cNvPr>
                <p:cNvSpPr>
                  <a:spLocks noChangeShapeType="1"/>
                </p:cNvSpPr>
                <p:nvPr/>
              </p:nvSpPr>
              <p:spPr bwMode="auto">
                <a:xfrm>
                  <a:off x="1757363" y="3186116"/>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9" name="Line 37">
                  <a:extLst>
                    <a:ext uri="{FF2B5EF4-FFF2-40B4-BE49-F238E27FC236}">
                      <a16:creationId xmlns:a16="http://schemas.microsoft.com/office/drawing/2014/main" id="{6308FB09-FEF4-404D-90D6-26DC40CEA7FF}"/>
                    </a:ext>
                  </a:extLst>
                </p:cNvPr>
                <p:cNvSpPr>
                  <a:spLocks noChangeShapeType="1"/>
                </p:cNvSpPr>
                <p:nvPr/>
              </p:nvSpPr>
              <p:spPr bwMode="auto">
                <a:xfrm>
                  <a:off x="1757363" y="1103316"/>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0" name="Line 38">
                  <a:extLst>
                    <a:ext uri="{FF2B5EF4-FFF2-40B4-BE49-F238E27FC236}">
                      <a16:creationId xmlns:a16="http://schemas.microsoft.com/office/drawing/2014/main" id="{F00F25E3-F299-4633-8BA2-2A73DF6B50F0}"/>
                    </a:ext>
                  </a:extLst>
                </p:cNvPr>
                <p:cNvSpPr>
                  <a:spLocks noChangeShapeType="1"/>
                </p:cNvSpPr>
                <p:nvPr/>
              </p:nvSpPr>
              <p:spPr bwMode="auto">
                <a:xfrm flipV="1">
                  <a:off x="1808163" y="3167066"/>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1" name="Line 39">
                  <a:extLst>
                    <a:ext uri="{FF2B5EF4-FFF2-40B4-BE49-F238E27FC236}">
                      <a16:creationId xmlns:a16="http://schemas.microsoft.com/office/drawing/2014/main" id="{9738D4EA-0A75-4D21-91E2-969CF8136F7B}"/>
                    </a:ext>
                  </a:extLst>
                </p:cNvPr>
                <p:cNvSpPr>
                  <a:spLocks noChangeShapeType="1"/>
                </p:cNvSpPr>
                <p:nvPr/>
              </p:nvSpPr>
              <p:spPr bwMode="auto">
                <a:xfrm flipV="1">
                  <a:off x="2303463" y="3167066"/>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2" name="Line 40">
                  <a:extLst>
                    <a:ext uri="{FF2B5EF4-FFF2-40B4-BE49-F238E27FC236}">
                      <a16:creationId xmlns:a16="http://schemas.microsoft.com/office/drawing/2014/main" id="{A4898073-1C48-48DE-9AEF-37E1E1AE28EC}"/>
                    </a:ext>
                  </a:extLst>
                </p:cNvPr>
                <p:cNvSpPr>
                  <a:spLocks noChangeShapeType="1"/>
                </p:cNvSpPr>
                <p:nvPr/>
              </p:nvSpPr>
              <p:spPr bwMode="auto">
                <a:xfrm flipV="1">
                  <a:off x="2798763" y="3167066"/>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3" name="Line 41">
                  <a:extLst>
                    <a:ext uri="{FF2B5EF4-FFF2-40B4-BE49-F238E27FC236}">
                      <a16:creationId xmlns:a16="http://schemas.microsoft.com/office/drawing/2014/main" id="{F01E0880-CB5E-48A8-BEAF-07F2F0AFF65C}"/>
                    </a:ext>
                  </a:extLst>
                </p:cNvPr>
                <p:cNvSpPr>
                  <a:spLocks noChangeShapeType="1"/>
                </p:cNvSpPr>
                <p:nvPr/>
              </p:nvSpPr>
              <p:spPr bwMode="auto">
                <a:xfrm flipV="1">
                  <a:off x="3294063" y="3167066"/>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4" name="Line 42">
                  <a:extLst>
                    <a:ext uri="{FF2B5EF4-FFF2-40B4-BE49-F238E27FC236}">
                      <a16:creationId xmlns:a16="http://schemas.microsoft.com/office/drawing/2014/main" id="{D91C33D3-6577-4524-B36F-41754FE29702}"/>
                    </a:ext>
                  </a:extLst>
                </p:cNvPr>
                <p:cNvSpPr>
                  <a:spLocks noChangeShapeType="1"/>
                </p:cNvSpPr>
                <p:nvPr/>
              </p:nvSpPr>
              <p:spPr bwMode="auto">
                <a:xfrm flipV="1">
                  <a:off x="3790950" y="3167066"/>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5" name="Line 43">
                  <a:extLst>
                    <a:ext uri="{FF2B5EF4-FFF2-40B4-BE49-F238E27FC236}">
                      <a16:creationId xmlns:a16="http://schemas.microsoft.com/office/drawing/2014/main" id="{7158D232-2F27-484D-8126-94AA37E65EE2}"/>
                    </a:ext>
                  </a:extLst>
                </p:cNvPr>
                <p:cNvSpPr>
                  <a:spLocks noChangeShapeType="1"/>
                </p:cNvSpPr>
                <p:nvPr/>
              </p:nvSpPr>
              <p:spPr bwMode="auto">
                <a:xfrm>
                  <a:off x="1808163" y="1103316"/>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6" name="Line 44">
                  <a:extLst>
                    <a:ext uri="{FF2B5EF4-FFF2-40B4-BE49-F238E27FC236}">
                      <a16:creationId xmlns:a16="http://schemas.microsoft.com/office/drawing/2014/main" id="{74DBC766-8A7E-4924-B14A-1861F62BC675}"/>
                    </a:ext>
                  </a:extLst>
                </p:cNvPr>
                <p:cNvSpPr>
                  <a:spLocks noChangeShapeType="1"/>
                </p:cNvSpPr>
                <p:nvPr/>
              </p:nvSpPr>
              <p:spPr bwMode="auto">
                <a:xfrm>
                  <a:off x="2303463" y="1103316"/>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7" name="Line 45">
                  <a:extLst>
                    <a:ext uri="{FF2B5EF4-FFF2-40B4-BE49-F238E27FC236}">
                      <a16:creationId xmlns:a16="http://schemas.microsoft.com/office/drawing/2014/main" id="{1C0D253A-1C42-4F1D-BF23-95273D342F02}"/>
                    </a:ext>
                  </a:extLst>
                </p:cNvPr>
                <p:cNvSpPr>
                  <a:spLocks noChangeShapeType="1"/>
                </p:cNvSpPr>
                <p:nvPr/>
              </p:nvSpPr>
              <p:spPr bwMode="auto">
                <a:xfrm>
                  <a:off x="2798763" y="1103316"/>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8" name="Line 46">
                  <a:extLst>
                    <a:ext uri="{FF2B5EF4-FFF2-40B4-BE49-F238E27FC236}">
                      <a16:creationId xmlns:a16="http://schemas.microsoft.com/office/drawing/2014/main" id="{2475CDBB-BFA1-4E3A-97B5-C63BE860E7C6}"/>
                    </a:ext>
                  </a:extLst>
                </p:cNvPr>
                <p:cNvSpPr>
                  <a:spLocks noChangeShapeType="1"/>
                </p:cNvSpPr>
                <p:nvPr/>
              </p:nvSpPr>
              <p:spPr bwMode="auto">
                <a:xfrm>
                  <a:off x="3294063" y="1103316"/>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9" name="Line 47">
                  <a:extLst>
                    <a:ext uri="{FF2B5EF4-FFF2-40B4-BE49-F238E27FC236}">
                      <a16:creationId xmlns:a16="http://schemas.microsoft.com/office/drawing/2014/main" id="{B8E35AC4-928B-4186-BE0A-2C59D27CD378}"/>
                    </a:ext>
                  </a:extLst>
                </p:cNvPr>
                <p:cNvSpPr>
                  <a:spLocks noChangeShapeType="1"/>
                </p:cNvSpPr>
                <p:nvPr/>
              </p:nvSpPr>
              <p:spPr bwMode="auto">
                <a:xfrm>
                  <a:off x="3790950" y="1103316"/>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6" name="Line 54">
                  <a:extLst>
                    <a:ext uri="{FF2B5EF4-FFF2-40B4-BE49-F238E27FC236}">
                      <a16:creationId xmlns:a16="http://schemas.microsoft.com/office/drawing/2014/main" id="{C9797180-EE7A-471F-91E4-DE03CF165691}"/>
                    </a:ext>
                  </a:extLst>
                </p:cNvPr>
                <p:cNvSpPr>
                  <a:spLocks noChangeShapeType="1"/>
                </p:cNvSpPr>
                <p:nvPr/>
              </p:nvSpPr>
              <p:spPr bwMode="auto">
                <a:xfrm flipV="1">
                  <a:off x="1757363" y="1103316"/>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7" name="Line 55">
                  <a:extLst>
                    <a:ext uri="{FF2B5EF4-FFF2-40B4-BE49-F238E27FC236}">
                      <a16:creationId xmlns:a16="http://schemas.microsoft.com/office/drawing/2014/main" id="{C18E3E55-3A70-42F2-A5D0-3DE1A3301DE8}"/>
                    </a:ext>
                  </a:extLst>
                </p:cNvPr>
                <p:cNvSpPr>
                  <a:spLocks noChangeShapeType="1"/>
                </p:cNvSpPr>
                <p:nvPr/>
              </p:nvSpPr>
              <p:spPr bwMode="auto">
                <a:xfrm flipV="1">
                  <a:off x="3840163" y="1103316"/>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8" name="Line 56">
                  <a:extLst>
                    <a:ext uri="{FF2B5EF4-FFF2-40B4-BE49-F238E27FC236}">
                      <a16:creationId xmlns:a16="http://schemas.microsoft.com/office/drawing/2014/main" id="{A9151DB2-CDF2-4EDD-B62D-711E19D5232F}"/>
                    </a:ext>
                  </a:extLst>
                </p:cNvPr>
                <p:cNvSpPr>
                  <a:spLocks noChangeShapeType="1"/>
                </p:cNvSpPr>
                <p:nvPr/>
              </p:nvSpPr>
              <p:spPr bwMode="auto">
                <a:xfrm>
                  <a:off x="1757363" y="3136904"/>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9" name="Line 57">
                  <a:extLst>
                    <a:ext uri="{FF2B5EF4-FFF2-40B4-BE49-F238E27FC236}">
                      <a16:creationId xmlns:a16="http://schemas.microsoft.com/office/drawing/2014/main" id="{CA4D5BF2-27EE-46FF-A6C7-669541E5FD89}"/>
                    </a:ext>
                  </a:extLst>
                </p:cNvPr>
                <p:cNvSpPr>
                  <a:spLocks noChangeShapeType="1"/>
                </p:cNvSpPr>
                <p:nvPr/>
              </p:nvSpPr>
              <p:spPr bwMode="auto">
                <a:xfrm>
                  <a:off x="1757363" y="2641604"/>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0" name="Line 58">
                  <a:extLst>
                    <a:ext uri="{FF2B5EF4-FFF2-40B4-BE49-F238E27FC236}">
                      <a16:creationId xmlns:a16="http://schemas.microsoft.com/office/drawing/2014/main" id="{F1112CA0-3D43-44DC-901C-8148CF2E3FAE}"/>
                    </a:ext>
                  </a:extLst>
                </p:cNvPr>
                <p:cNvSpPr>
                  <a:spLocks noChangeShapeType="1"/>
                </p:cNvSpPr>
                <p:nvPr/>
              </p:nvSpPr>
              <p:spPr bwMode="auto">
                <a:xfrm>
                  <a:off x="1757363" y="2144716"/>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1" name="Line 59">
                  <a:extLst>
                    <a:ext uri="{FF2B5EF4-FFF2-40B4-BE49-F238E27FC236}">
                      <a16:creationId xmlns:a16="http://schemas.microsoft.com/office/drawing/2014/main" id="{47905A55-CD0F-4858-9E9F-175C55F86FBD}"/>
                    </a:ext>
                  </a:extLst>
                </p:cNvPr>
                <p:cNvSpPr>
                  <a:spLocks noChangeShapeType="1"/>
                </p:cNvSpPr>
                <p:nvPr/>
              </p:nvSpPr>
              <p:spPr bwMode="auto">
                <a:xfrm>
                  <a:off x="1757363" y="1649416"/>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2" name="Line 60">
                  <a:extLst>
                    <a:ext uri="{FF2B5EF4-FFF2-40B4-BE49-F238E27FC236}">
                      <a16:creationId xmlns:a16="http://schemas.microsoft.com/office/drawing/2014/main" id="{A6A70ED0-EC58-46A8-881B-00E6EA7D19E1}"/>
                    </a:ext>
                  </a:extLst>
                </p:cNvPr>
                <p:cNvSpPr>
                  <a:spLocks noChangeShapeType="1"/>
                </p:cNvSpPr>
                <p:nvPr/>
              </p:nvSpPr>
              <p:spPr bwMode="auto">
                <a:xfrm>
                  <a:off x="1757363" y="1154116"/>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3" name="Line 61">
                  <a:extLst>
                    <a:ext uri="{FF2B5EF4-FFF2-40B4-BE49-F238E27FC236}">
                      <a16:creationId xmlns:a16="http://schemas.microsoft.com/office/drawing/2014/main" id="{EDAF21D8-9D20-401E-AE3C-96AA00380568}"/>
                    </a:ext>
                  </a:extLst>
                </p:cNvPr>
                <p:cNvSpPr>
                  <a:spLocks noChangeShapeType="1"/>
                </p:cNvSpPr>
                <p:nvPr/>
              </p:nvSpPr>
              <p:spPr bwMode="auto">
                <a:xfrm flipH="1">
                  <a:off x="3819525" y="3136904"/>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4" name="Line 62">
                  <a:extLst>
                    <a:ext uri="{FF2B5EF4-FFF2-40B4-BE49-F238E27FC236}">
                      <a16:creationId xmlns:a16="http://schemas.microsoft.com/office/drawing/2014/main" id="{78B129E6-B4CA-4B8F-A3F2-7C4F365C8BFF}"/>
                    </a:ext>
                  </a:extLst>
                </p:cNvPr>
                <p:cNvSpPr>
                  <a:spLocks noChangeShapeType="1"/>
                </p:cNvSpPr>
                <p:nvPr/>
              </p:nvSpPr>
              <p:spPr bwMode="auto">
                <a:xfrm flipH="1">
                  <a:off x="3819525" y="2641604"/>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5" name="Line 63">
                  <a:extLst>
                    <a:ext uri="{FF2B5EF4-FFF2-40B4-BE49-F238E27FC236}">
                      <a16:creationId xmlns:a16="http://schemas.microsoft.com/office/drawing/2014/main" id="{40A33BDC-F0A0-4DA3-8320-F02C70A7B891}"/>
                    </a:ext>
                  </a:extLst>
                </p:cNvPr>
                <p:cNvSpPr>
                  <a:spLocks noChangeShapeType="1"/>
                </p:cNvSpPr>
                <p:nvPr/>
              </p:nvSpPr>
              <p:spPr bwMode="auto">
                <a:xfrm flipH="1">
                  <a:off x="3819525" y="2144716"/>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6" name="Line 64">
                  <a:extLst>
                    <a:ext uri="{FF2B5EF4-FFF2-40B4-BE49-F238E27FC236}">
                      <a16:creationId xmlns:a16="http://schemas.microsoft.com/office/drawing/2014/main" id="{6ABFC8A9-B66B-43AD-9FFC-4C099EB4108D}"/>
                    </a:ext>
                  </a:extLst>
                </p:cNvPr>
                <p:cNvSpPr>
                  <a:spLocks noChangeShapeType="1"/>
                </p:cNvSpPr>
                <p:nvPr/>
              </p:nvSpPr>
              <p:spPr bwMode="auto">
                <a:xfrm flipH="1">
                  <a:off x="3819525" y="1649416"/>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7" name="Line 65">
                  <a:extLst>
                    <a:ext uri="{FF2B5EF4-FFF2-40B4-BE49-F238E27FC236}">
                      <a16:creationId xmlns:a16="http://schemas.microsoft.com/office/drawing/2014/main" id="{E725A103-D145-4725-B85F-046B7DB0F374}"/>
                    </a:ext>
                  </a:extLst>
                </p:cNvPr>
                <p:cNvSpPr>
                  <a:spLocks noChangeShapeType="1"/>
                </p:cNvSpPr>
                <p:nvPr/>
              </p:nvSpPr>
              <p:spPr bwMode="auto">
                <a:xfrm flipH="1">
                  <a:off x="3819525" y="1154116"/>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8" name="Rectangle 66">
                  <a:extLst>
                    <a:ext uri="{FF2B5EF4-FFF2-40B4-BE49-F238E27FC236}">
                      <a16:creationId xmlns:a16="http://schemas.microsoft.com/office/drawing/2014/main" id="{A0E04FE1-0416-47B8-BF95-6FCEC3015B46}"/>
                    </a:ext>
                  </a:extLst>
                </p:cNvPr>
                <p:cNvSpPr>
                  <a:spLocks noChangeArrowheads="1"/>
                </p:cNvSpPr>
                <p:nvPr/>
              </p:nvSpPr>
              <p:spPr bwMode="auto">
                <a:xfrm>
                  <a:off x="1624013" y="3087691"/>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9" name="Rectangle 67">
                  <a:extLst>
                    <a:ext uri="{FF2B5EF4-FFF2-40B4-BE49-F238E27FC236}">
                      <a16:creationId xmlns:a16="http://schemas.microsoft.com/office/drawing/2014/main" id="{491BEB00-B010-4555-A581-0EBE86CCE0BA}"/>
                    </a:ext>
                  </a:extLst>
                </p:cNvPr>
                <p:cNvSpPr>
                  <a:spLocks noChangeArrowheads="1"/>
                </p:cNvSpPr>
                <p:nvPr/>
              </p:nvSpPr>
              <p:spPr bwMode="auto">
                <a:xfrm>
                  <a:off x="1624013" y="2590804"/>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Rectangle 68">
                  <a:extLst>
                    <a:ext uri="{FF2B5EF4-FFF2-40B4-BE49-F238E27FC236}">
                      <a16:creationId xmlns:a16="http://schemas.microsoft.com/office/drawing/2014/main" id="{822F2252-6A05-4389-A733-45A0AB80C617}"/>
                    </a:ext>
                  </a:extLst>
                </p:cNvPr>
                <p:cNvSpPr>
                  <a:spLocks noChangeArrowheads="1"/>
                </p:cNvSpPr>
                <p:nvPr/>
              </p:nvSpPr>
              <p:spPr bwMode="auto">
                <a:xfrm>
                  <a:off x="1654175" y="2095504"/>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61" name="Rectangle 69">
                  <a:extLst>
                    <a:ext uri="{FF2B5EF4-FFF2-40B4-BE49-F238E27FC236}">
                      <a16:creationId xmlns:a16="http://schemas.microsoft.com/office/drawing/2014/main" id="{6F515961-20B6-4A07-84DC-013B1564636E}"/>
                    </a:ext>
                  </a:extLst>
                </p:cNvPr>
                <p:cNvSpPr>
                  <a:spLocks noChangeArrowheads="1"/>
                </p:cNvSpPr>
                <p:nvPr/>
              </p:nvSpPr>
              <p:spPr bwMode="auto">
                <a:xfrm>
                  <a:off x="1654175" y="1598616"/>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2" name="Rectangle 70">
                  <a:extLst>
                    <a:ext uri="{FF2B5EF4-FFF2-40B4-BE49-F238E27FC236}">
                      <a16:creationId xmlns:a16="http://schemas.microsoft.com/office/drawing/2014/main" id="{B04975F9-DABE-4435-A75C-4C592BF3CBF4}"/>
                    </a:ext>
                  </a:extLst>
                </p:cNvPr>
                <p:cNvSpPr>
                  <a:spLocks noChangeArrowheads="1"/>
                </p:cNvSpPr>
                <p:nvPr/>
              </p:nvSpPr>
              <p:spPr bwMode="auto">
                <a:xfrm>
                  <a:off x="1654175" y="1103316"/>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Freeform 75">
                  <a:extLst>
                    <a:ext uri="{FF2B5EF4-FFF2-40B4-BE49-F238E27FC236}">
                      <a16:creationId xmlns:a16="http://schemas.microsoft.com/office/drawing/2014/main" id="{5D4A55AB-8761-4D62-962E-374659A0E4AD}"/>
                    </a:ext>
                  </a:extLst>
                </p:cNvPr>
                <p:cNvSpPr>
                  <a:spLocks noEditPoints="1"/>
                </p:cNvSpPr>
                <p:nvPr/>
              </p:nvSpPr>
              <p:spPr bwMode="auto">
                <a:xfrm>
                  <a:off x="2755900" y="2101854"/>
                  <a:ext cx="85725" cy="87313"/>
                </a:xfrm>
                <a:custGeom>
                  <a:avLst/>
                  <a:gdLst>
                    <a:gd name="T0" fmla="*/ 90 w 181"/>
                    <a:gd name="T1" fmla="*/ 10 h 181"/>
                    <a:gd name="T2" fmla="*/ 170 w 181"/>
                    <a:gd name="T3" fmla="*/ 90 h 181"/>
                    <a:gd name="T4" fmla="*/ 170 w 181"/>
                    <a:gd name="T5" fmla="*/ 90 h 181"/>
                    <a:gd name="T6" fmla="*/ 90 w 181"/>
                    <a:gd name="T7" fmla="*/ 170 h 181"/>
                    <a:gd name="T8" fmla="*/ 10 w 181"/>
                    <a:gd name="T9" fmla="*/ 90 h 181"/>
                    <a:gd name="T10" fmla="*/ 90 w 181"/>
                    <a:gd name="T11" fmla="*/ 10 h 181"/>
                    <a:gd name="T12" fmla="*/ 90 w 181"/>
                    <a:gd name="T13" fmla="*/ 0 h 181"/>
                    <a:gd name="T14" fmla="*/ 0 w 181"/>
                    <a:gd name="T15" fmla="*/ 90 h 181"/>
                    <a:gd name="T16" fmla="*/ 90 w 181"/>
                    <a:gd name="T17" fmla="*/ 181 h 181"/>
                    <a:gd name="T18" fmla="*/ 181 w 181"/>
                    <a:gd name="T19" fmla="*/ 90 h 181"/>
                    <a:gd name="T20" fmla="*/ 181 w 181"/>
                    <a:gd name="T21" fmla="*/ 90 h 181"/>
                    <a:gd name="T22" fmla="*/ 90 w 18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1">
                      <a:moveTo>
                        <a:pt x="90" y="10"/>
                      </a:moveTo>
                      <a:cubicBezTo>
                        <a:pt x="135" y="10"/>
                        <a:pt x="170" y="46"/>
                        <a:pt x="170" y="90"/>
                      </a:cubicBezTo>
                      <a:lnTo>
                        <a:pt x="170" y="90"/>
                      </a:lnTo>
                      <a:cubicBezTo>
                        <a:pt x="170" y="135"/>
                        <a:pt x="135" y="170"/>
                        <a:pt x="90" y="170"/>
                      </a:cubicBezTo>
                      <a:cubicBezTo>
                        <a:pt x="46" y="170"/>
                        <a:pt x="10" y="135"/>
                        <a:pt x="10" y="90"/>
                      </a:cubicBezTo>
                      <a:cubicBezTo>
                        <a:pt x="10" y="46"/>
                        <a:pt x="46" y="10"/>
                        <a:pt x="90" y="10"/>
                      </a:cubicBezTo>
                      <a:close/>
                      <a:moveTo>
                        <a:pt x="90" y="0"/>
                      </a:moveTo>
                      <a:cubicBezTo>
                        <a:pt x="40" y="0"/>
                        <a:pt x="0" y="40"/>
                        <a:pt x="0" y="90"/>
                      </a:cubicBezTo>
                      <a:cubicBezTo>
                        <a:pt x="0" y="141"/>
                        <a:pt x="40" y="181"/>
                        <a:pt x="90" y="181"/>
                      </a:cubicBezTo>
                      <a:cubicBezTo>
                        <a:pt x="141" y="181"/>
                        <a:pt x="181" y="141"/>
                        <a:pt x="181" y="90"/>
                      </a:cubicBezTo>
                      <a:lnTo>
                        <a:pt x="181" y="90"/>
                      </a:lnTo>
                      <a:cubicBezTo>
                        <a:pt x="181" y="40"/>
                        <a:pt x="141" y="0"/>
                        <a:pt x="9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8" name="Freeform 76">
                  <a:extLst>
                    <a:ext uri="{FF2B5EF4-FFF2-40B4-BE49-F238E27FC236}">
                      <a16:creationId xmlns:a16="http://schemas.microsoft.com/office/drawing/2014/main" id="{D057E7FC-3F23-45C7-AB6C-FE7625D2B0BF}"/>
                    </a:ext>
                  </a:extLst>
                </p:cNvPr>
                <p:cNvSpPr>
                  <a:spLocks noEditPoints="1"/>
                </p:cNvSpPr>
                <p:nvPr/>
              </p:nvSpPr>
              <p:spPr bwMode="auto">
                <a:xfrm>
                  <a:off x="2990850" y="2100266"/>
                  <a:ext cx="90488" cy="90488"/>
                </a:xfrm>
                <a:custGeom>
                  <a:avLst/>
                  <a:gdLst>
                    <a:gd name="T0" fmla="*/ 29 w 57"/>
                    <a:gd name="T1" fmla="*/ 0 h 57"/>
                    <a:gd name="T2" fmla="*/ 29 w 57"/>
                    <a:gd name="T3" fmla="*/ 57 h 57"/>
                    <a:gd name="T4" fmla="*/ 0 w 57"/>
                    <a:gd name="T5" fmla="*/ 28 h 57"/>
                    <a:gd name="T6" fmla="*/ 57 w 57"/>
                    <a:gd name="T7" fmla="*/ 28 h 57"/>
                    <a:gd name="T8" fmla="*/ 10 w 57"/>
                    <a:gd name="T9" fmla="*/ 10 h 57"/>
                    <a:gd name="T10" fmla="*/ 47 w 57"/>
                    <a:gd name="T11" fmla="*/ 47 h 57"/>
                    <a:gd name="T12" fmla="*/ 10 w 57"/>
                    <a:gd name="T13" fmla="*/ 47 h 57"/>
                    <a:gd name="T14" fmla="*/ 47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9" y="0"/>
                      </a:moveTo>
                      <a:lnTo>
                        <a:pt x="29" y="57"/>
                      </a:lnTo>
                      <a:moveTo>
                        <a:pt x="0" y="28"/>
                      </a:moveTo>
                      <a:lnTo>
                        <a:pt x="57" y="28"/>
                      </a:lnTo>
                      <a:moveTo>
                        <a:pt x="10" y="10"/>
                      </a:moveTo>
                      <a:lnTo>
                        <a:pt x="47" y="47"/>
                      </a:lnTo>
                      <a:moveTo>
                        <a:pt x="10" y="47"/>
                      </a:moveTo>
                      <a:lnTo>
                        <a:pt x="47" y="10"/>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9" name="Freeform 77">
                  <a:extLst>
                    <a:ext uri="{FF2B5EF4-FFF2-40B4-BE49-F238E27FC236}">
                      <a16:creationId xmlns:a16="http://schemas.microsoft.com/office/drawing/2014/main" id="{3F6BCCB4-67AF-422A-AD91-A511A2753580}"/>
                    </a:ext>
                  </a:extLst>
                </p:cNvPr>
                <p:cNvSpPr>
                  <a:spLocks noEditPoints="1"/>
                </p:cNvSpPr>
                <p:nvPr/>
              </p:nvSpPr>
              <p:spPr bwMode="auto">
                <a:xfrm>
                  <a:off x="3062288" y="1985966"/>
                  <a:ext cx="92075" cy="90488"/>
                </a:xfrm>
                <a:custGeom>
                  <a:avLst/>
                  <a:gdLst>
                    <a:gd name="T0" fmla="*/ 29 w 58"/>
                    <a:gd name="T1" fmla="*/ 0 h 57"/>
                    <a:gd name="T2" fmla="*/ 29 w 58"/>
                    <a:gd name="T3" fmla="*/ 57 h 57"/>
                    <a:gd name="T4" fmla="*/ 0 w 58"/>
                    <a:gd name="T5" fmla="*/ 29 h 57"/>
                    <a:gd name="T6" fmla="*/ 58 w 58"/>
                    <a:gd name="T7" fmla="*/ 29 h 57"/>
                    <a:gd name="T8" fmla="*/ 11 w 58"/>
                    <a:gd name="T9" fmla="*/ 11 h 57"/>
                    <a:gd name="T10" fmla="*/ 47 w 58"/>
                    <a:gd name="T11" fmla="*/ 47 h 57"/>
                    <a:gd name="T12" fmla="*/ 11 w 58"/>
                    <a:gd name="T13" fmla="*/ 47 h 57"/>
                    <a:gd name="T14" fmla="*/ 47 w 58"/>
                    <a:gd name="T15" fmla="*/ 1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9"/>
                      </a:moveTo>
                      <a:lnTo>
                        <a:pt x="58" y="29"/>
                      </a:lnTo>
                      <a:moveTo>
                        <a:pt x="11" y="11"/>
                      </a:moveTo>
                      <a:lnTo>
                        <a:pt x="47" y="47"/>
                      </a:lnTo>
                      <a:moveTo>
                        <a:pt x="11" y="47"/>
                      </a:moveTo>
                      <a:lnTo>
                        <a:pt x="47"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0" name="Freeform 78">
                  <a:extLst>
                    <a:ext uri="{FF2B5EF4-FFF2-40B4-BE49-F238E27FC236}">
                      <a16:creationId xmlns:a16="http://schemas.microsoft.com/office/drawing/2014/main" id="{70508369-64E9-47F6-85DC-23530989D01A}"/>
                    </a:ext>
                  </a:extLst>
                </p:cNvPr>
                <p:cNvSpPr>
                  <a:spLocks noEditPoints="1"/>
                </p:cNvSpPr>
                <p:nvPr/>
              </p:nvSpPr>
              <p:spPr bwMode="auto">
                <a:xfrm>
                  <a:off x="3105150" y="1885954"/>
                  <a:ext cx="90488" cy="92075"/>
                </a:xfrm>
                <a:custGeom>
                  <a:avLst/>
                  <a:gdLst>
                    <a:gd name="T0" fmla="*/ 29 w 57"/>
                    <a:gd name="T1" fmla="*/ 0 h 58"/>
                    <a:gd name="T2" fmla="*/ 29 w 57"/>
                    <a:gd name="T3" fmla="*/ 58 h 58"/>
                    <a:gd name="T4" fmla="*/ 0 w 57"/>
                    <a:gd name="T5" fmla="*/ 29 h 58"/>
                    <a:gd name="T6" fmla="*/ 57 w 57"/>
                    <a:gd name="T7" fmla="*/ 29 h 58"/>
                    <a:gd name="T8" fmla="*/ 11 w 57"/>
                    <a:gd name="T9" fmla="*/ 11 h 58"/>
                    <a:gd name="T10" fmla="*/ 47 w 57"/>
                    <a:gd name="T11" fmla="*/ 47 h 58"/>
                    <a:gd name="T12" fmla="*/ 11 w 57"/>
                    <a:gd name="T13" fmla="*/ 47 h 58"/>
                    <a:gd name="T14" fmla="*/ 47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9" y="0"/>
                      </a:moveTo>
                      <a:lnTo>
                        <a:pt x="29" y="58"/>
                      </a:lnTo>
                      <a:moveTo>
                        <a:pt x="0" y="29"/>
                      </a:moveTo>
                      <a:lnTo>
                        <a:pt x="57" y="29"/>
                      </a:lnTo>
                      <a:moveTo>
                        <a:pt x="11" y="11"/>
                      </a:moveTo>
                      <a:lnTo>
                        <a:pt x="47" y="47"/>
                      </a:lnTo>
                      <a:moveTo>
                        <a:pt x="11" y="47"/>
                      </a:moveTo>
                      <a:lnTo>
                        <a:pt x="47"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1" name="Freeform 79">
                  <a:extLst>
                    <a:ext uri="{FF2B5EF4-FFF2-40B4-BE49-F238E27FC236}">
                      <a16:creationId xmlns:a16="http://schemas.microsoft.com/office/drawing/2014/main" id="{0D4FD9B5-CD51-4D7C-A388-244BD6357DDA}"/>
                    </a:ext>
                  </a:extLst>
                </p:cNvPr>
                <p:cNvSpPr>
                  <a:spLocks noEditPoints="1"/>
                </p:cNvSpPr>
                <p:nvPr/>
              </p:nvSpPr>
              <p:spPr bwMode="auto">
                <a:xfrm>
                  <a:off x="2581275" y="2044704"/>
                  <a:ext cx="90488" cy="92075"/>
                </a:xfrm>
                <a:custGeom>
                  <a:avLst/>
                  <a:gdLst>
                    <a:gd name="T0" fmla="*/ 29 w 57"/>
                    <a:gd name="T1" fmla="*/ 0 h 58"/>
                    <a:gd name="T2" fmla="*/ 29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9" y="0"/>
                      </a:moveTo>
                      <a:lnTo>
                        <a:pt x="29" y="58"/>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2" name="Freeform 80">
                  <a:extLst>
                    <a:ext uri="{FF2B5EF4-FFF2-40B4-BE49-F238E27FC236}">
                      <a16:creationId xmlns:a16="http://schemas.microsoft.com/office/drawing/2014/main" id="{B622652A-9AEC-4FE1-B392-8EDA51707598}"/>
                    </a:ext>
                  </a:extLst>
                </p:cNvPr>
                <p:cNvSpPr>
                  <a:spLocks noEditPoints="1"/>
                </p:cNvSpPr>
                <p:nvPr/>
              </p:nvSpPr>
              <p:spPr bwMode="auto">
                <a:xfrm>
                  <a:off x="2430463" y="1858966"/>
                  <a:ext cx="90488" cy="90488"/>
                </a:xfrm>
                <a:custGeom>
                  <a:avLst/>
                  <a:gdLst>
                    <a:gd name="T0" fmla="*/ 28 w 57"/>
                    <a:gd name="T1" fmla="*/ 0 h 57"/>
                    <a:gd name="T2" fmla="*/ 28 w 57"/>
                    <a:gd name="T3" fmla="*/ 57 h 57"/>
                    <a:gd name="T4" fmla="*/ 0 w 57"/>
                    <a:gd name="T5" fmla="*/ 28 h 57"/>
                    <a:gd name="T6" fmla="*/ 57 w 57"/>
                    <a:gd name="T7" fmla="*/ 28 h 57"/>
                  </a:gdLst>
                  <a:ahLst/>
                  <a:cxnLst>
                    <a:cxn ang="0">
                      <a:pos x="T0" y="T1"/>
                    </a:cxn>
                    <a:cxn ang="0">
                      <a:pos x="T2" y="T3"/>
                    </a:cxn>
                    <a:cxn ang="0">
                      <a:pos x="T4" y="T5"/>
                    </a:cxn>
                    <a:cxn ang="0">
                      <a:pos x="T6" y="T7"/>
                    </a:cxn>
                  </a:cxnLst>
                  <a:rect l="0" t="0" r="r" b="b"/>
                  <a:pathLst>
                    <a:path w="57" h="57">
                      <a:moveTo>
                        <a:pt x="28" y="0"/>
                      </a:moveTo>
                      <a:lnTo>
                        <a:pt x="28" y="57"/>
                      </a:lnTo>
                      <a:moveTo>
                        <a:pt x="0" y="28"/>
                      </a:moveTo>
                      <a:lnTo>
                        <a:pt x="57" y="28"/>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3" name="Freeform 81">
                  <a:extLst>
                    <a:ext uri="{FF2B5EF4-FFF2-40B4-BE49-F238E27FC236}">
                      <a16:creationId xmlns:a16="http://schemas.microsoft.com/office/drawing/2014/main" id="{16911DBF-B9C4-421E-BB1E-B10B26A45E95}"/>
                    </a:ext>
                  </a:extLst>
                </p:cNvPr>
                <p:cNvSpPr>
                  <a:spLocks noEditPoints="1"/>
                </p:cNvSpPr>
                <p:nvPr/>
              </p:nvSpPr>
              <p:spPr bwMode="auto">
                <a:xfrm>
                  <a:off x="2336800" y="1720854"/>
                  <a:ext cx="90488" cy="92075"/>
                </a:xfrm>
                <a:custGeom>
                  <a:avLst/>
                  <a:gdLst>
                    <a:gd name="T0" fmla="*/ 29 w 57"/>
                    <a:gd name="T1" fmla="*/ 0 h 58"/>
                    <a:gd name="T2" fmla="*/ 29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9" y="0"/>
                      </a:moveTo>
                      <a:lnTo>
                        <a:pt x="29" y="58"/>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4" name="Freeform 82">
                  <a:extLst>
                    <a:ext uri="{FF2B5EF4-FFF2-40B4-BE49-F238E27FC236}">
                      <a16:creationId xmlns:a16="http://schemas.microsoft.com/office/drawing/2014/main" id="{0D93FB37-7728-45E4-BCAF-EBD3767DA1AE}"/>
                    </a:ext>
                  </a:extLst>
                </p:cNvPr>
                <p:cNvSpPr>
                  <a:spLocks/>
                </p:cNvSpPr>
                <p:nvPr/>
              </p:nvSpPr>
              <p:spPr bwMode="auto">
                <a:xfrm>
                  <a:off x="2382838" y="1766891"/>
                  <a:ext cx="768350" cy="377825"/>
                </a:xfrm>
                <a:custGeom>
                  <a:avLst/>
                  <a:gdLst>
                    <a:gd name="T0" fmla="*/ 484 w 484"/>
                    <a:gd name="T1" fmla="*/ 104 h 238"/>
                    <a:gd name="T2" fmla="*/ 457 w 484"/>
                    <a:gd name="T3" fmla="*/ 167 h 238"/>
                    <a:gd name="T4" fmla="*/ 412 w 484"/>
                    <a:gd name="T5" fmla="*/ 238 h 238"/>
                    <a:gd name="T6" fmla="*/ 262 w 484"/>
                    <a:gd name="T7" fmla="*/ 238 h 238"/>
                    <a:gd name="T8" fmla="*/ 154 w 484"/>
                    <a:gd name="T9" fmla="*/ 204 h 238"/>
                    <a:gd name="T10" fmla="*/ 58 w 484"/>
                    <a:gd name="T11" fmla="*/ 86 h 238"/>
                    <a:gd name="T12" fmla="*/ 0 w 484"/>
                    <a:gd name="T13" fmla="*/ 0 h 238"/>
                  </a:gdLst>
                  <a:ahLst/>
                  <a:cxnLst>
                    <a:cxn ang="0">
                      <a:pos x="T0" y="T1"/>
                    </a:cxn>
                    <a:cxn ang="0">
                      <a:pos x="T2" y="T3"/>
                    </a:cxn>
                    <a:cxn ang="0">
                      <a:pos x="T4" y="T5"/>
                    </a:cxn>
                    <a:cxn ang="0">
                      <a:pos x="T6" y="T7"/>
                    </a:cxn>
                    <a:cxn ang="0">
                      <a:pos x="T8" y="T9"/>
                    </a:cxn>
                    <a:cxn ang="0">
                      <a:pos x="T10" y="T11"/>
                    </a:cxn>
                    <a:cxn ang="0">
                      <a:pos x="T12" y="T13"/>
                    </a:cxn>
                  </a:cxnLst>
                  <a:rect l="0" t="0" r="r" b="b"/>
                  <a:pathLst>
                    <a:path w="484" h="238">
                      <a:moveTo>
                        <a:pt x="484" y="104"/>
                      </a:moveTo>
                      <a:lnTo>
                        <a:pt x="457" y="167"/>
                      </a:lnTo>
                      <a:lnTo>
                        <a:pt x="412" y="238"/>
                      </a:lnTo>
                      <a:lnTo>
                        <a:pt x="262" y="238"/>
                      </a:lnTo>
                      <a:lnTo>
                        <a:pt x="154" y="204"/>
                      </a:lnTo>
                      <a:lnTo>
                        <a:pt x="58" y="86"/>
                      </a:lnTo>
                      <a:lnTo>
                        <a:pt x="0" y="0"/>
                      </a:ln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5" name="Freeform 83">
                  <a:extLst>
                    <a:ext uri="{FF2B5EF4-FFF2-40B4-BE49-F238E27FC236}">
                      <a16:creationId xmlns:a16="http://schemas.microsoft.com/office/drawing/2014/main" id="{29042813-5C6F-4E9D-91E3-C89D23FB8328}"/>
                    </a:ext>
                  </a:extLst>
                </p:cNvPr>
                <p:cNvSpPr>
                  <a:spLocks noEditPoints="1"/>
                </p:cNvSpPr>
                <p:nvPr/>
              </p:nvSpPr>
              <p:spPr bwMode="auto">
                <a:xfrm>
                  <a:off x="2759075" y="1955804"/>
                  <a:ext cx="90488" cy="92075"/>
                </a:xfrm>
                <a:custGeom>
                  <a:avLst/>
                  <a:gdLst>
                    <a:gd name="T0" fmla="*/ 29 w 57"/>
                    <a:gd name="T1" fmla="*/ 0 h 58"/>
                    <a:gd name="T2" fmla="*/ 29 w 57"/>
                    <a:gd name="T3" fmla="*/ 58 h 58"/>
                    <a:gd name="T4" fmla="*/ 0 w 57"/>
                    <a:gd name="T5" fmla="*/ 29 h 58"/>
                    <a:gd name="T6" fmla="*/ 57 w 57"/>
                    <a:gd name="T7" fmla="*/ 29 h 58"/>
                    <a:gd name="T8" fmla="*/ 11 w 57"/>
                    <a:gd name="T9" fmla="*/ 11 h 58"/>
                    <a:gd name="T10" fmla="*/ 47 w 57"/>
                    <a:gd name="T11" fmla="*/ 47 h 58"/>
                    <a:gd name="T12" fmla="*/ 11 w 57"/>
                    <a:gd name="T13" fmla="*/ 47 h 58"/>
                    <a:gd name="T14" fmla="*/ 47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9" y="0"/>
                      </a:moveTo>
                      <a:lnTo>
                        <a:pt x="29" y="58"/>
                      </a:lnTo>
                      <a:moveTo>
                        <a:pt x="0" y="29"/>
                      </a:moveTo>
                      <a:lnTo>
                        <a:pt x="57" y="29"/>
                      </a:lnTo>
                      <a:moveTo>
                        <a:pt x="11" y="11"/>
                      </a:moveTo>
                      <a:lnTo>
                        <a:pt x="47" y="47"/>
                      </a:lnTo>
                      <a:moveTo>
                        <a:pt x="11" y="47"/>
                      </a:moveTo>
                      <a:lnTo>
                        <a:pt x="47" y="11"/>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6" name="Freeform 84">
                  <a:extLst>
                    <a:ext uri="{FF2B5EF4-FFF2-40B4-BE49-F238E27FC236}">
                      <a16:creationId xmlns:a16="http://schemas.microsoft.com/office/drawing/2014/main" id="{510A02B8-2974-443B-BF7C-36470947B707}"/>
                    </a:ext>
                  </a:extLst>
                </p:cNvPr>
                <p:cNvSpPr>
                  <a:spLocks noEditPoints="1"/>
                </p:cNvSpPr>
                <p:nvPr/>
              </p:nvSpPr>
              <p:spPr bwMode="auto">
                <a:xfrm>
                  <a:off x="2608263" y="1939929"/>
                  <a:ext cx="90488" cy="90488"/>
                </a:xfrm>
                <a:custGeom>
                  <a:avLst/>
                  <a:gdLst>
                    <a:gd name="T0" fmla="*/ 28 w 57"/>
                    <a:gd name="T1" fmla="*/ 0 h 57"/>
                    <a:gd name="T2" fmla="*/ 28 w 57"/>
                    <a:gd name="T3" fmla="*/ 57 h 57"/>
                    <a:gd name="T4" fmla="*/ 0 w 57"/>
                    <a:gd name="T5" fmla="*/ 28 h 57"/>
                    <a:gd name="T6" fmla="*/ 57 w 57"/>
                    <a:gd name="T7" fmla="*/ 28 h 57"/>
                    <a:gd name="T8" fmla="*/ 10 w 57"/>
                    <a:gd name="T9" fmla="*/ 10 h 57"/>
                    <a:gd name="T10" fmla="*/ 47 w 57"/>
                    <a:gd name="T11" fmla="*/ 47 h 57"/>
                    <a:gd name="T12" fmla="*/ 10 w 57"/>
                    <a:gd name="T13" fmla="*/ 47 h 57"/>
                    <a:gd name="T14" fmla="*/ 47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8"/>
                      </a:moveTo>
                      <a:lnTo>
                        <a:pt x="57" y="28"/>
                      </a:lnTo>
                      <a:moveTo>
                        <a:pt x="10" y="10"/>
                      </a:moveTo>
                      <a:lnTo>
                        <a:pt x="47" y="47"/>
                      </a:lnTo>
                      <a:moveTo>
                        <a:pt x="10" y="47"/>
                      </a:moveTo>
                      <a:lnTo>
                        <a:pt x="47" y="10"/>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7" name="Freeform 85">
                  <a:extLst>
                    <a:ext uri="{FF2B5EF4-FFF2-40B4-BE49-F238E27FC236}">
                      <a16:creationId xmlns:a16="http://schemas.microsoft.com/office/drawing/2014/main" id="{EA26DC96-94E9-4443-B3D9-B3B89D8AFB30}"/>
                    </a:ext>
                  </a:extLst>
                </p:cNvPr>
                <p:cNvSpPr>
                  <a:spLocks noEditPoints="1"/>
                </p:cNvSpPr>
                <p:nvPr/>
              </p:nvSpPr>
              <p:spPr bwMode="auto">
                <a:xfrm>
                  <a:off x="2481263" y="2017716"/>
                  <a:ext cx="90488" cy="92075"/>
                </a:xfrm>
                <a:custGeom>
                  <a:avLst/>
                  <a:gdLst>
                    <a:gd name="T0" fmla="*/ 29 w 57"/>
                    <a:gd name="T1" fmla="*/ 0 h 58"/>
                    <a:gd name="T2" fmla="*/ 29 w 57"/>
                    <a:gd name="T3" fmla="*/ 58 h 58"/>
                    <a:gd name="T4" fmla="*/ 0 w 57"/>
                    <a:gd name="T5" fmla="*/ 29 h 58"/>
                    <a:gd name="T6" fmla="*/ 57 w 57"/>
                    <a:gd name="T7" fmla="*/ 29 h 58"/>
                    <a:gd name="T8" fmla="*/ 11 w 57"/>
                    <a:gd name="T9" fmla="*/ 10 h 58"/>
                    <a:gd name="T10" fmla="*/ 47 w 57"/>
                    <a:gd name="T11" fmla="*/ 47 h 58"/>
                    <a:gd name="T12" fmla="*/ 11 w 57"/>
                    <a:gd name="T13" fmla="*/ 47 h 58"/>
                    <a:gd name="T14" fmla="*/ 47 w 57"/>
                    <a:gd name="T15" fmla="*/ 1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9" y="0"/>
                      </a:moveTo>
                      <a:lnTo>
                        <a:pt x="29" y="58"/>
                      </a:lnTo>
                      <a:moveTo>
                        <a:pt x="0" y="29"/>
                      </a:moveTo>
                      <a:lnTo>
                        <a:pt x="57" y="29"/>
                      </a:lnTo>
                      <a:moveTo>
                        <a:pt x="11" y="10"/>
                      </a:moveTo>
                      <a:lnTo>
                        <a:pt x="47" y="47"/>
                      </a:lnTo>
                      <a:moveTo>
                        <a:pt x="11" y="47"/>
                      </a:moveTo>
                      <a:lnTo>
                        <a:pt x="47" y="10"/>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8" name="Freeform 86">
                  <a:extLst>
                    <a:ext uri="{FF2B5EF4-FFF2-40B4-BE49-F238E27FC236}">
                      <a16:creationId xmlns:a16="http://schemas.microsoft.com/office/drawing/2014/main" id="{A3853BC2-91EA-431B-AB05-0D550ED46253}"/>
                    </a:ext>
                  </a:extLst>
                </p:cNvPr>
                <p:cNvSpPr>
                  <a:spLocks noEditPoints="1"/>
                </p:cNvSpPr>
                <p:nvPr/>
              </p:nvSpPr>
              <p:spPr bwMode="auto">
                <a:xfrm>
                  <a:off x="2811463" y="2330454"/>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9" name="Freeform 87">
                  <a:extLst>
                    <a:ext uri="{FF2B5EF4-FFF2-40B4-BE49-F238E27FC236}">
                      <a16:creationId xmlns:a16="http://schemas.microsoft.com/office/drawing/2014/main" id="{DFF5080F-A642-4C49-8A08-6A2EE775C147}"/>
                    </a:ext>
                  </a:extLst>
                </p:cNvPr>
                <p:cNvSpPr>
                  <a:spLocks noEditPoints="1"/>
                </p:cNvSpPr>
                <p:nvPr/>
              </p:nvSpPr>
              <p:spPr bwMode="auto">
                <a:xfrm>
                  <a:off x="2822575" y="2487616"/>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0" name="Freeform 88">
                  <a:extLst>
                    <a:ext uri="{FF2B5EF4-FFF2-40B4-BE49-F238E27FC236}">
                      <a16:creationId xmlns:a16="http://schemas.microsoft.com/office/drawing/2014/main" id="{402093B3-0595-4156-8FF7-40675E095F38}"/>
                    </a:ext>
                  </a:extLst>
                </p:cNvPr>
                <p:cNvSpPr>
                  <a:spLocks noEditPoints="1"/>
                </p:cNvSpPr>
                <p:nvPr/>
              </p:nvSpPr>
              <p:spPr bwMode="auto">
                <a:xfrm>
                  <a:off x="2740025" y="2614616"/>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1" name="Freeform 89">
                  <a:extLst>
                    <a:ext uri="{FF2B5EF4-FFF2-40B4-BE49-F238E27FC236}">
                      <a16:creationId xmlns:a16="http://schemas.microsoft.com/office/drawing/2014/main" id="{73598842-BB23-440B-86E8-D6B6FD4086A4}"/>
                    </a:ext>
                  </a:extLst>
                </p:cNvPr>
                <p:cNvSpPr>
                  <a:spLocks/>
                </p:cNvSpPr>
                <p:nvPr/>
              </p:nvSpPr>
              <p:spPr bwMode="auto">
                <a:xfrm>
                  <a:off x="2527300" y="1984379"/>
                  <a:ext cx="341313" cy="676275"/>
                </a:xfrm>
                <a:custGeom>
                  <a:avLst/>
                  <a:gdLst>
                    <a:gd name="T0" fmla="*/ 0 w 215"/>
                    <a:gd name="T1" fmla="*/ 50 h 426"/>
                    <a:gd name="T2" fmla="*/ 79 w 215"/>
                    <a:gd name="T3" fmla="*/ 0 h 426"/>
                    <a:gd name="T4" fmla="*/ 175 w 215"/>
                    <a:gd name="T5" fmla="*/ 11 h 426"/>
                    <a:gd name="T6" fmla="*/ 171 w 215"/>
                    <a:gd name="T7" fmla="*/ 101 h 426"/>
                    <a:gd name="T8" fmla="*/ 208 w 215"/>
                    <a:gd name="T9" fmla="*/ 247 h 426"/>
                    <a:gd name="T10" fmla="*/ 215 w 215"/>
                    <a:gd name="T11" fmla="*/ 346 h 426"/>
                    <a:gd name="T12" fmla="*/ 163 w 21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215" h="426">
                      <a:moveTo>
                        <a:pt x="0" y="50"/>
                      </a:moveTo>
                      <a:lnTo>
                        <a:pt x="79" y="0"/>
                      </a:lnTo>
                      <a:lnTo>
                        <a:pt x="175" y="11"/>
                      </a:lnTo>
                      <a:lnTo>
                        <a:pt x="171" y="101"/>
                      </a:lnTo>
                      <a:lnTo>
                        <a:pt x="208" y="247"/>
                      </a:lnTo>
                      <a:lnTo>
                        <a:pt x="215" y="346"/>
                      </a:lnTo>
                      <a:lnTo>
                        <a:pt x="163" y="426"/>
                      </a:lnTo>
                    </a:path>
                  </a:pathLst>
                </a:custGeom>
                <a:noFill/>
                <a:ln w="9525" cap="flat">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2" name="Freeform 90">
                  <a:extLst>
                    <a:ext uri="{FF2B5EF4-FFF2-40B4-BE49-F238E27FC236}">
                      <a16:creationId xmlns:a16="http://schemas.microsoft.com/office/drawing/2014/main" id="{DA0591B4-25F9-4C38-98EA-ABA85CF6A157}"/>
                    </a:ext>
                  </a:extLst>
                </p:cNvPr>
                <p:cNvSpPr>
                  <a:spLocks noEditPoints="1"/>
                </p:cNvSpPr>
                <p:nvPr/>
              </p:nvSpPr>
              <p:spPr bwMode="auto">
                <a:xfrm>
                  <a:off x="2862263" y="2130429"/>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3" name="Freeform 91">
                  <a:extLst>
                    <a:ext uri="{FF2B5EF4-FFF2-40B4-BE49-F238E27FC236}">
                      <a16:creationId xmlns:a16="http://schemas.microsoft.com/office/drawing/2014/main" id="{B25DAF12-A939-4A43-946D-66CD09C1B329}"/>
                    </a:ext>
                  </a:extLst>
                </p:cNvPr>
                <p:cNvSpPr>
                  <a:spLocks noEditPoints="1"/>
                </p:cNvSpPr>
                <p:nvPr/>
              </p:nvSpPr>
              <p:spPr bwMode="auto">
                <a:xfrm>
                  <a:off x="2935288" y="2060579"/>
                  <a:ext cx="90488" cy="90488"/>
                </a:xfrm>
                <a:custGeom>
                  <a:avLst/>
                  <a:gdLst>
                    <a:gd name="T0" fmla="*/ 28 w 57"/>
                    <a:gd name="T1" fmla="*/ 0 h 57"/>
                    <a:gd name="T2" fmla="*/ 28 w 57"/>
                    <a:gd name="T3" fmla="*/ 57 h 57"/>
                    <a:gd name="T4" fmla="*/ 0 w 57"/>
                    <a:gd name="T5" fmla="*/ 28 h 57"/>
                    <a:gd name="T6" fmla="*/ 57 w 57"/>
                    <a:gd name="T7" fmla="*/ 28 h 57"/>
                    <a:gd name="T8" fmla="*/ 10 w 57"/>
                    <a:gd name="T9" fmla="*/ 10 h 57"/>
                    <a:gd name="T10" fmla="*/ 46 w 57"/>
                    <a:gd name="T11" fmla="*/ 47 h 57"/>
                    <a:gd name="T12" fmla="*/ 10 w 57"/>
                    <a:gd name="T13" fmla="*/ 47 h 57"/>
                    <a:gd name="T14" fmla="*/ 46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8"/>
                      </a:moveTo>
                      <a:lnTo>
                        <a:pt x="57" y="28"/>
                      </a:lnTo>
                      <a:moveTo>
                        <a:pt x="10" y="10"/>
                      </a:moveTo>
                      <a:lnTo>
                        <a:pt x="46" y="47"/>
                      </a:lnTo>
                      <a:moveTo>
                        <a:pt x="10" y="47"/>
                      </a:moveTo>
                      <a:lnTo>
                        <a:pt x="46" y="10"/>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4" name="Freeform 92">
                  <a:extLst>
                    <a:ext uri="{FF2B5EF4-FFF2-40B4-BE49-F238E27FC236}">
                      <a16:creationId xmlns:a16="http://schemas.microsoft.com/office/drawing/2014/main" id="{685D6373-273F-4C01-8272-2305DF42AC01}"/>
                    </a:ext>
                  </a:extLst>
                </p:cNvPr>
                <p:cNvSpPr>
                  <a:spLocks noEditPoints="1"/>
                </p:cNvSpPr>
                <p:nvPr/>
              </p:nvSpPr>
              <p:spPr bwMode="auto">
                <a:xfrm>
                  <a:off x="2997200" y="1906591"/>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5" name="Freeform 93">
                  <a:extLst>
                    <a:ext uri="{FF2B5EF4-FFF2-40B4-BE49-F238E27FC236}">
                      <a16:creationId xmlns:a16="http://schemas.microsoft.com/office/drawing/2014/main" id="{1F651882-4642-473B-89B3-7420276D2840}"/>
                    </a:ext>
                  </a:extLst>
                </p:cNvPr>
                <p:cNvSpPr>
                  <a:spLocks noEditPoints="1"/>
                </p:cNvSpPr>
                <p:nvPr/>
              </p:nvSpPr>
              <p:spPr bwMode="auto">
                <a:xfrm>
                  <a:off x="2759075" y="1952629"/>
                  <a:ext cx="92075" cy="90488"/>
                </a:xfrm>
                <a:custGeom>
                  <a:avLst/>
                  <a:gdLst>
                    <a:gd name="T0" fmla="*/ 29 w 58"/>
                    <a:gd name="T1" fmla="*/ 0 h 57"/>
                    <a:gd name="T2" fmla="*/ 29 w 58"/>
                    <a:gd name="T3" fmla="*/ 57 h 57"/>
                    <a:gd name="T4" fmla="*/ 0 w 58"/>
                    <a:gd name="T5" fmla="*/ 29 h 57"/>
                    <a:gd name="T6" fmla="*/ 58 w 58"/>
                    <a:gd name="T7" fmla="*/ 29 h 57"/>
                  </a:gdLst>
                  <a:ahLst/>
                  <a:cxnLst>
                    <a:cxn ang="0">
                      <a:pos x="T0" y="T1"/>
                    </a:cxn>
                    <a:cxn ang="0">
                      <a:pos x="T2" y="T3"/>
                    </a:cxn>
                    <a:cxn ang="0">
                      <a:pos x="T4" y="T5"/>
                    </a:cxn>
                    <a:cxn ang="0">
                      <a:pos x="T6" y="T7"/>
                    </a:cxn>
                  </a:cxnLst>
                  <a:rect l="0" t="0" r="r" b="b"/>
                  <a:pathLst>
                    <a:path w="58" h="57">
                      <a:moveTo>
                        <a:pt x="29" y="0"/>
                      </a:moveTo>
                      <a:lnTo>
                        <a:pt x="29" y="57"/>
                      </a:lnTo>
                      <a:moveTo>
                        <a:pt x="0" y="29"/>
                      </a:moveTo>
                      <a:lnTo>
                        <a:pt x="58"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6" name="Freeform 94">
                  <a:extLst>
                    <a:ext uri="{FF2B5EF4-FFF2-40B4-BE49-F238E27FC236}">
                      <a16:creationId xmlns:a16="http://schemas.microsoft.com/office/drawing/2014/main" id="{77D6E5F9-5BDB-4C05-80E3-09E5A758B14E}"/>
                    </a:ext>
                  </a:extLst>
                </p:cNvPr>
                <p:cNvSpPr>
                  <a:spLocks noEditPoints="1"/>
                </p:cNvSpPr>
                <p:nvPr/>
              </p:nvSpPr>
              <p:spPr bwMode="auto">
                <a:xfrm>
                  <a:off x="2668588" y="1741491"/>
                  <a:ext cx="90488" cy="90488"/>
                </a:xfrm>
                <a:custGeom>
                  <a:avLst/>
                  <a:gdLst>
                    <a:gd name="T0" fmla="*/ 29 w 57"/>
                    <a:gd name="T1" fmla="*/ 0 h 57"/>
                    <a:gd name="T2" fmla="*/ 29 w 57"/>
                    <a:gd name="T3" fmla="*/ 57 h 57"/>
                    <a:gd name="T4" fmla="*/ 0 w 57"/>
                    <a:gd name="T5" fmla="*/ 29 h 57"/>
                    <a:gd name="T6" fmla="*/ 57 w 57"/>
                    <a:gd name="T7" fmla="*/ 29 h 57"/>
                  </a:gdLst>
                  <a:ahLst/>
                  <a:cxnLst>
                    <a:cxn ang="0">
                      <a:pos x="T0" y="T1"/>
                    </a:cxn>
                    <a:cxn ang="0">
                      <a:pos x="T2" y="T3"/>
                    </a:cxn>
                    <a:cxn ang="0">
                      <a:pos x="T4" y="T5"/>
                    </a:cxn>
                    <a:cxn ang="0">
                      <a:pos x="T6" y="T7"/>
                    </a:cxn>
                  </a:cxnLst>
                  <a:rect l="0" t="0" r="r" b="b"/>
                  <a:pathLst>
                    <a:path w="57" h="57">
                      <a:moveTo>
                        <a:pt x="29" y="0"/>
                      </a:moveTo>
                      <a:lnTo>
                        <a:pt x="29" y="57"/>
                      </a:lnTo>
                      <a:moveTo>
                        <a:pt x="0" y="29"/>
                      </a:moveTo>
                      <a:lnTo>
                        <a:pt x="57"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7" name="Freeform 95">
                  <a:extLst>
                    <a:ext uri="{FF2B5EF4-FFF2-40B4-BE49-F238E27FC236}">
                      <a16:creationId xmlns:a16="http://schemas.microsoft.com/office/drawing/2014/main" id="{DE797E7E-9283-45D7-AD95-E05821928085}"/>
                    </a:ext>
                  </a:extLst>
                </p:cNvPr>
                <p:cNvSpPr>
                  <a:spLocks noEditPoints="1"/>
                </p:cNvSpPr>
                <p:nvPr/>
              </p:nvSpPr>
              <p:spPr bwMode="auto">
                <a:xfrm>
                  <a:off x="2568575" y="1570041"/>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8" name="Freeform 96">
                  <a:extLst>
                    <a:ext uri="{FF2B5EF4-FFF2-40B4-BE49-F238E27FC236}">
                      <a16:creationId xmlns:a16="http://schemas.microsoft.com/office/drawing/2014/main" id="{088DA7F5-34F4-41C4-B7EE-9A82EBF423B9}"/>
                    </a:ext>
                  </a:extLst>
                </p:cNvPr>
                <p:cNvSpPr>
                  <a:spLocks/>
                </p:cNvSpPr>
                <p:nvPr/>
              </p:nvSpPr>
              <p:spPr bwMode="auto">
                <a:xfrm>
                  <a:off x="2614613" y="1616079"/>
                  <a:ext cx="428625" cy="560388"/>
                </a:xfrm>
                <a:custGeom>
                  <a:avLst/>
                  <a:gdLst>
                    <a:gd name="T0" fmla="*/ 270 w 270"/>
                    <a:gd name="T1" fmla="*/ 212 h 353"/>
                    <a:gd name="T2" fmla="*/ 230 w 270"/>
                    <a:gd name="T3" fmla="*/ 308 h 353"/>
                    <a:gd name="T4" fmla="*/ 185 w 270"/>
                    <a:gd name="T5" fmla="*/ 353 h 353"/>
                    <a:gd name="T6" fmla="*/ 116 w 270"/>
                    <a:gd name="T7" fmla="*/ 333 h 353"/>
                    <a:gd name="T8" fmla="*/ 120 w 270"/>
                    <a:gd name="T9" fmla="*/ 241 h 353"/>
                    <a:gd name="T10" fmla="*/ 63 w 270"/>
                    <a:gd name="T11" fmla="*/ 108 h 353"/>
                    <a:gd name="T12" fmla="*/ 0 w 270"/>
                    <a:gd name="T13" fmla="*/ 0 h 353"/>
                  </a:gdLst>
                  <a:ahLst/>
                  <a:cxnLst>
                    <a:cxn ang="0">
                      <a:pos x="T0" y="T1"/>
                    </a:cxn>
                    <a:cxn ang="0">
                      <a:pos x="T2" y="T3"/>
                    </a:cxn>
                    <a:cxn ang="0">
                      <a:pos x="T4" y="T5"/>
                    </a:cxn>
                    <a:cxn ang="0">
                      <a:pos x="T6" y="T7"/>
                    </a:cxn>
                    <a:cxn ang="0">
                      <a:pos x="T8" y="T9"/>
                    </a:cxn>
                    <a:cxn ang="0">
                      <a:pos x="T10" y="T11"/>
                    </a:cxn>
                    <a:cxn ang="0">
                      <a:pos x="T12" y="T13"/>
                    </a:cxn>
                  </a:cxnLst>
                  <a:rect l="0" t="0" r="r" b="b"/>
                  <a:pathLst>
                    <a:path w="270" h="353">
                      <a:moveTo>
                        <a:pt x="270" y="212"/>
                      </a:moveTo>
                      <a:lnTo>
                        <a:pt x="230" y="308"/>
                      </a:lnTo>
                      <a:lnTo>
                        <a:pt x="185" y="353"/>
                      </a:lnTo>
                      <a:lnTo>
                        <a:pt x="116" y="333"/>
                      </a:lnTo>
                      <a:lnTo>
                        <a:pt x="120" y="241"/>
                      </a:lnTo>
                      <a:lnTo>
                        <a:pt x="63" y="108"/>
                      </a:lnTo>
                      <a:lnTo>
                        <a:pt x="0" y="0"/>
                      </a:lnTo>
                    </a:path>
                  </a:pathLst>
                </a:custGeom>
                <a:noFill/>
                <a:ln w="9525" cap="flat">
                  <a:solidFill>
                    <a:srgbClr val="00B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9" name="Freeform 97">
                  <a:extLst>
                    <a:ext uri="{FF2B5EF4-FFF2-40B4-BE49-F238E27FC236}">
                      <a16:creationId xmlns:a16="http://schemas.microsoft.com/office/drawing/2014/main" id="{85F143FB-A59C-4ACE-A9A2-D13A6B23A376}"/>
                    </a:ext>
                  </a:extLst>
                </p:cNvPr>
                <p:cNvSpPr>
                  <a:spLocks noEditPoints="1"/>
                </p:cNvSpPr>
                <p:nvPr/>
              </p:nvSpPr>
              <p:spPr bwMode="auto">
                <a:xfrm>
                  <a:off x="2997200" y="2225679"/>
                  <a:ext cx="92075" cy="90488"/>
                </a:xfrm>
                <a:custGeom>
                  <a:avLst/>
                  <a:gdLst>
                    <a:gd name="T0" fmla="*/ 29 w 58"/>
                    <a:gd name="T1" fmla="*/ 0 h 57"/>
                    <a:gd name="T2" fmla="*/ 29 w 58"/>
                    <a:gd name="T3" fmla="*/ 57 h 57"/>
                    <a:gd name="T4" fmla="*/ 0 w 58"/>
                    <a:gd name="T5" fmla="*/ 28 h 57"/>
                    <a:gd name="T6" fmla="*/ 58 w 58"/>
                    <a:gd name="T7" fmla="*/ 28 h 57"/>
                    <a:gd name="T8" fmla="*/ 11 w 58"/>
                    <a:gd name="T9" fmla="*/ 10 h 57"/>
                    <a:gd name="T10" fmla="*/ 47 w 58"/>
                    <a:gd name="T11" fmla="*/ 46 h 57"/>
                    <a:gd name="T12" fmla="*/ 11 w 58"/>
                    <a:gd name="T13" fmla="*/ 46 h 57"/>
                    <a:gd name="T14" fmla="*/ 47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1" y="10"/>
                      </a:moveTo>
                      <a:lnTo>
                        <a:pt x="47" y="46"/>
                      </a:lnTo>
                      <a:moveTo>
                        <a:pt x="11" y="46"/>
                      </a:moveTo>
                      <a:lnTo>
                        <a:pt x="47" y="10"/>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0" name="Freeform 98">
                  <a:extLst>
                    <a:ext uri="{FF2B5EF4-FFF2-40B4-BE49-F238E27FC236}">
                      <a16:creationId xmlns:a16="http://schemas.microsoft.com/office/drawing/2014/main" id="{70B25269-EAEE-4DA0-A031-E79243D95603}"/>
                    </a:ext>
                  </a:extLst>
                </p:cNvPr>
                <p:cNvSpPr>
                  <a:spLocks noEditPoints="1"/>
                </p:cNvSpPr>
                <p:nvPr/>
              </p:nvSpPr>
              <p:spPr bwMode="auto">
                <a:xfrm>
                  <a:off x="3260725" y="2281241"/>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1" name="Freeform 99">
                  <a:extLst>
                    <a:ext uri="{FF2B5EF4-FFF2-40B4-BE49-F238E27FC236}">
                      <a16:creationId xmlns:a16="http://schemas.microsoft.com/office/drawing/2014/main" id="{CF28980B-59EE-47E9-8D88-069559524FEB}"/>
                    </a:ext>
                  </a:extLst>
                </p:cNvPr>
                <p:cNvSpPr>
                  <a:spLocks noEditPoints="1"/>
                </p:cNvSpPr>
                <p:nvPr/>
              </p:nvSpPr>
              <p:spPr bwMode="auto">
                <a:xfrm>
                  <a:off x="3417888" y="2366966"/>
                  <a:ext cx="90488" cy="92075"/>
                </a:xfrm>
                <a:custGeom>
                  <a:avLst/>
                  <a:gdLst>
                    <a:gd name="T0" fmla="*/ 29 w 57"/>
                    <a:gd name="T1" fmla="*/ 0 h 58"/>
                    <a:gd name="T2" fmla="*/ 29 w 57"/>
                    <a:gd name="T3" fmla="*/ 58 h 58"/>
                    <a:gd name="T4" fmla="*/ 0 w 57"/>
                    <a:gd name="T5" fmla="*/ 29 h 58"/>
                    <a:gd name="T6" fmla="*/ 57 w 57"/>
                    <a:gd name="T7" fmla="*/ 29 h 58"/>
                    <a:gd name="T8" fmla="*/ 11 w 57"/>
                    <a:gd name="T9" fmla="*/ 11 h 58"/>
                    <a:gd name="T10" fmla="*/ 47 w 57"/>
                    <a:gd name="T11" fmla="*/ 47 h 58"/>
                    <a:gd name="T12" fmla="*/ 11 w 57"/>
                    <a:gd name="T13" fmla="*/ 47 h 58"/>
                    <a:gd name="T14" fmla="*/ 47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9" y="0"/>
                      </a:moveTo>
                      <a:lnTo>
                        <a:pt x="29" y="58"/>
                      </a:lnTo>
                      <a:moveTo>
                        <a:pt x="0" y="29"/>
                      </a:moveTo>
                      <a:lnTo>
                        <a:pt x="57" y="29"/>
                      </a:lnTo>
                      <a:moveTo>
                        <a:pt x="11" y="11"/>
                      </a:moveTo>
                      <a:lnTo>
                        <a:pt x="47" y="47"/>
                      </a:lnTo>
                      <a:moveTo>
                        <a:pt x="11" y="47"/>
                      </a:moveTo>
                      <a:lnTo>
                        <a:pt x="47"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2" name="Freeform 100">
                  <a:extLst>
                    <a:ext uri="{FF2B5EF4-FFF2-40B4-BE49-F238E27FC236}">
                      <a16:creationId xmlns:a16="http://schemas.microsoft.com/office/drawing/2014/main" id="{597E3C2C-52A5-4A3B-B2DE-A2D37B5684E1}"/>
                    </a:ext>
                  </a:extLst>
                </p:cNvPr>
                <p:cNvSpPr>
                  <a:spLocks noEditPoints="1"/>
                </p:cNvSpPr>
                <p:nvPr/>
              </p:nvSpPr>
              <p:spPr bwMode="auto">
                <a:xfrm>
                  <a:off x="2700338" y="1898654"/>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3" name="Freeform 101">
                  <a:extLst>
                    <a:ext uri="{FF2B5EF4-FFF2-40B4-BE49-F238E27FC236}">
                      <a16:creationId xmlns:a16="http://schemas.microsoft.com/office/drawing/2014/main" id="{A8416491-4BDC-44B1-A23B-2E2B3BC8CDCB}"/>
                    </a:ext>
                  </a:extLst>
                </p:cNvPr>
                <p:cNvSpPr>
                  <a:spLocks noEditPoints="1"/>
                </p:cNvSpPr>
                <p:nvPr/>
              </p:nvSpPr>
              <p:spPr bwMode="auto">
                <a:xfrm>
                  <a:off x="2646363" y="1565279"/>
                  <a:ext cx="90488" cy="92075"/>
                </a:xfrm>
                <a:custGeom>
                  <a:avLst/>
                  <a:gdLst>
                    <a:gd name="T0" fmla="*/ 29 w 57"/>
                    <a:gd name="T1" fmla="*/ 0 h 58"/>
                    <a:gd name="T2" fmla="*/ 29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9" y="0"/>
                      </a:moveTo>
                      <a:lnTo>
                        <a:pt x="29" y="58"/>
                      </a:lnTo>
                      <a:moveTo>
                        <a:pt x="0" y="29"/>
                      </a:moveTo>
                      <a:lnTo>
                        <a:pt x="57"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4" name="Freeform 102">
                  <a:extLst>
                    <a:ext uri="{FF2B5EF4-FFF2-40B4-BE49-F238E27FC236}">
                      <a16:creationId xmlns:a16="http://schemas.microsoft.com/office/drawing/2014/main" id="{DA5781DF-DC7B-462D-9CE9-74A4247B8CE6}"/>
                    </a:ext>
                  </a:extLst>
                </p:cNvPr>
                <p:cNvSpPr>
                  <a:spLocks noEditPoints="1"/>
                </p:cNvSpPr>
                <p:nvPr/>
              </p:nvSpPr>
              <p:spPr bwMode="auto">
                <a:xfrm>
                  <a:off x="2501900" y="1155704"/>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5" name="Freeform 103">
                  <a:extLst>
                    <a:ext uri="{FF2B5EF4-FFF2-40B4-BE49-F238E27FC236}">
                      <a16:creationId xmlns:a16="http://schemas.microsoft.com/office/drawing/2014/main" id="{C19ADC71-B937-4BAB-B6F9-480646F58DCB}"/>
                    </a:ext>
                  </a:extLst>
                </p:cNvPr>
                <p:cNvSpPr>
                  <a:spLocks/>
                </p:cNvSpPr>
                <p:nvPr/>
              </p:nvSpPr>
              <p:spPr bwMode="auto">
                <a:xfrm>
                  <a:off x="2547938" y="1201741"/>
                  <a:ext cx="915988" cy="1211263"/>
                </a:xfrm>
                <a:custGeom>
                  <a:avLst/>
                  <a:gdLst>
                    <a:gd name="T0" fmla="*/ 577 w 577"/>
                    <a:gd name="T1" fmla="*/ 763 h 763"/>
                    <a:gd name="T2" fmla="*/ 478 w 577"/>
                    <a:gd name="T3" fmla="*/ 709 h 763"/>
                    <a:gd name="T4" fmla="*/ 312 w 577"/>
                    <a:gd name="T5" fmla="*/ 673 h 763"/>
                    <a:gd name="T6" fmla="*/ 158 w 577"/>
                    <a:gd name="T7" fmla="*/ 594 h 763"/>
                    <a:gd name="T8" fmla="*/ 125 w 577"/>
                    <a:gd name="T9" fmla="*/ 468 h 763"/>
                    <a:gd name="T10" fmla="*/ 91 w 577"/>
                    <a:gd name="T11" fmla="*/ 258 h 763"/>
                    <a:gd name="T12" fmla="*/ 0 w 577"/>
                    <a:gd name="T13" fmla="*/ 0 h 763"/>
                  </a:gdLst>
                  <a:ahLst/>
                  <a:cxnLst>
                    <a:cxn ang="0">
                      <a:pos x="T0" y="T1"/>
                    </a:cxn>
                    <a:cxn ang="0">
                      <a:pos x="T2" y="T3"/>
                    </a:cxn>
                    <a:cxn ang="0">
                      <a:pos x="T4" y="T5"/>
                    </a:cxn>
                    <a:cxn ang="0">
                      <a:pos x="T6" y="T7"/>
                    </a:cxn>
                    <a:cxn ang="0">
                      <a:pos x="T8" y="T9"/>
                    </a:cxn>
                    <a:cxn ang="0">
                      <a:pos x="T10" y="T11"/>
                    </a:cxn>
                    <a:cxn ang="0">
                      <a:pos x="T12" y="T13"/>
                    </a:cxn>
                  </a:cxnLst>
                  <a:rect l="0" t="0" r="r" b="b"/>
                  <a:pathLst>
                    <a:path w="577" h="763">
                      <a:moveTo>
                        <a:pt x="577" y="763"/>
                      </a:moveTo>
                      <a:lnTo>
                        <a:pt x="478" y="709"/>
                      </a:lnTo>
                      <a:lnTo>
                        <a:pt x="312" y="673"/>
                      </a:lnTo>
                      <a:lnTo>
                        <a:pt x="158" y="594"/>
                      </a:lnTo>
                      <a:lnTo>
                        <a:pt x="125" y="468"/>
                      </a:lnTo>
                      <a:lnTo>
                        <a:pt x="91" y="258"/>
                      </a:lnTo>
                      <a:lnTo>
                        <a:pt x="0" y="0"/>
                      </a:lnTo>
                    </a:path>
                  </a:pathLst>
                </a:custGeom>
                <a:noFill/>
                <a:ln w="95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831" name="TextBox 8830">
                <a:extLst>
                  <a:ext uri="{FF2B5EF4-FFF2-40B4-BE49-F238E27FC236}">
                    <a16:creationId xmlns:a16="http://schemas.microsoft.com/office/drawing/2014/main" id="{37CDD3BC-B0D9-4D80-BCA6-1C4637C68427}"/>
                  </a:ext>
                </a:extLst>
              </p:cNvPr>
              <p:cNvSpPr txBox="1"/>
              <p:nvPr/>
            </p:nvSpPr>
            <p:spPr>
              <a:xfrm>
                <a:off x="2516718" y="3286272"/>
                <a:ext cx="559769" cy="276999"/>
              </a:xfrm>
              <a:prstGeom prst="rect">
                <a:avLst/>
              </a:prstGeom>
              <a:noFill/>
            </p:spPr>
            <p:txBody>
              <a:bodyPr wrap="none" rtlCol="0">
                <a:spAutoFit/>
              </a:bodyPr>
              <a:lstStyle/>
              <a:p>
                <a:r>
                  <a:rPr lang="en-US" sz="1200" dirty="0"/>
                  <a:t>dim 1</a:t>
                </a:r>
              </a:p>
            </p:txBody>
          </p:sp>
          <p:sp>
            <p:nvSpPr>
              <p:cNvPr id="708" name="TextBox 707">
                <a:extLst>
                  <a:ext uri="{FF2B5EF4-FFF2-40B4-BE49-F238E27FC236}">
                    <a16:creationId xmlns:a16="http://schemas.microsoft.com/office/drawing/2014/main" id="{EE18E93D-A1D4-4657-BCBF-814196DF0832}"/>
                  </a:ext>
                </a:extLst>
              </p:cNvPr>
              <p:cNvSpPr txBox="1"/>
              <p:nvPr/>
            </p:nvSpPr>
            <p:spPr>
              <a:xfrm rot="16200000">
                <a:off x="1267807" y="2027600"/>
                <a:ext cx="559769" cy="276999"/>
              </a:xfrm>
              <a:prstGeom prst="rect">
                <a:avLst/>
              </a:prstGeom>
              <a:noFill/>
            </p:spPr>
            <p:txBody>
              <a:bodyPr wrap="none" rtlCol="0">
                <a:spAutoFit/>
              </a:bodyPr>
              <a:lstStyle/>
              <a:p>
                <a:r>
                  <a:rPr lang="en-US" sz="1200" dirty="0"/>
                  <a:t>dim 2</a:t>
                </a:r>
              </a:p>
            </p:txBody>
          </p:sp>
        </p:grpSp>
      </p:grpSp>
      <p:grpSp>
        <p:nvGrpSpPr>
          <p:cNvPr id="641" name="Group 640">
            <a:extLst>
              <a:ext uri="{FF2B5EF4-FFF2-40B4-BE49-F238E27FC236}">
                <a16:creationId xmlns:a16="http://schemas.microsoft.com/office/drawing/2014/main" id="{0E87FD30-05AA-4E5F-855E-3E7A4F78A16F}"/>
              </a:ext>
            </a:extLst>
          </p:cNvPr>
          <p:cNvGrpSpPr/>
          <p:nvPr/>
        </p:nvGrpSpPr>
        <p:grpSpPr>
          <a:xfrm>
            <a:off x="1383792" y="3514258"/>
            <a:ext cx="2490767" cy="2453458"/>
            <a:chOff x="1366858" y="3609975"/>
            <a:chExt cx="2490767" cy="2453458"/>
          </a:xfrm>
        </p:grpSpPr>
        <p:grpSp>
          <p:nvGrpSpPr>
            <p:cNvPr id="8829" name="Group 8828">
              <a:extLst>
                <a:ext uri="{FF2B5EF4-FFF2-40B4-BE49-F238E27FC236}">
                  <a16:creationId xmlns:a16="http://schemas.microsoft.com/office/drawing/2014/main" id="{9CE80F8A-E6CC-4758-944C-E58179614181}"/>
                </a:ext>
              </a:extLst>
            </p:cNvPr>
            <p:cNvGrpSpPr/>
            <p:nvPr/>
          </p:nvGrpSpPr>
          <p:grpSpPr>
            <a:xfrm>
              <a:off x="1624013" y="3609975"/>
              <a:ext cx="2233612" cy="2257426"/>
              <a:chOff x="1624013" y="3609975"/>
              <a:chExt cx="2233612" cy="2257426"/>
            </a:xfrm>
          </p:grpSpPr>
          <p:sp>
            <p:nvSpPr>
              <p:cNvPr id="8197" name="Rectangle 223">
                <a:extLst>
                  <a:ext uri="{FF2B5EF4-FFF2-40B4-BE49-F238E27FC236}">
                    <a16:creationId xmlns:a16="http://schemas.microsoft.com/office/drawing/2014/main" id="{1A2FE093-C5D5-4098-B685-AC61DB74B1EC}"/>
                  </a:ext>
                </a:extLst>
              </p:cNvPr>
              <p:cNvSpPr>
                <a:spLocks noChangeArrowheads="1"/>
              </p:cNvSpPr>
              <p:nvPr/>
            </p:nvSpPr>
            <p:spPr bwMode="auto">
              <a:xfrm>
                <a:off x="1800225" y="360997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8" name="Rectangle 224">
                <a:extLst>
                  <a:ext uri="{FF2B5EF4-FFF2-40B4-BE49-F238E27FC236}">
                    <a16:creationId xmlns:a16="http://schemas.microsoft.com/office/drawing/2014/main" id="{6B47BA4F-5E29-47DD-A650-B15C269AAD92}"/>
                  </a:ext>
                </a:extLst>
              </p:cNvPr>
              <p:cNvSpPr>
                <a:spLocks noChangeArrowheads="1"/>
              </p:cNvSpPr>
              <p:nvPr/>
            </p:nvSpPr>
            <p:spPr bwMode="auto">
              <a:xfrm>
                <a:off x="1803400" y="360997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9" name="Rectangle 225">
                <a:extLst>
                  <a:ext uri="{FF2B5EF4-FFF2-40B4-BE49-F238E27FC236}">
                    <a16:creationId xmlns:a16="http://schemas.microsoft.com/office/drawing/2014/main" id="{066A4684-3BE0-4C75-AA1E-C0B5F2CE1985}"/>
                  </a:ext>
                </a:extLst>
              </p:cNvPr>
              <p:cNvSpPr>
                <a:spLocks noChangeArrowheads="1"/>
              </p:cNvSpPr>
              <p:nvPr/>
            </p:nvSpPr>
            <p:spPr bwMode="auto">
              <a:xfrm>
                <a:off x="1800225" y="360997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0" name="Rectangle 226">
                <a:extLst>
                  <a:ext uri="{FF2B5EF4-FFF2-40B4-BE49-F238E27FC236}">
                    <a16:creationId xmlns:a16="http://schemas.microsoft.com/office/drawing/2014/main" id="{1E05CC46-6402-4129-AC14-E0816C1FC5E9}"/>
                  </a:ext>
                </a:extLst>
              </p:cNvPr>
              <p:cNvSpPr>
                <a:spLocks noChangeArrowheads="1"/>
              </p:cNvSpPr>
              <p:nvPr/>
            </p:nvSpPr>
            <p:spPr bwMode="auto">
              <a:xfrm>
                <a:off x="2295525" y="3609975"/>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1" name="Rectangle 227">
                <a:extLst>
                  <a:ext uri="{FF2B5EF4-FFF2-40B4-BE49-F238E27FC236}">
                    <a16:creationId xmlns:a16="http://schemas.microsoft.com/office/drawing/2014/main" id="{E140A7D3-CFC2-4B74-AF02-C2BE800D6620}"/>
                  </a:ext>
                </a:extLst>
              </p:cNvPr>
              <p:cNvSpPr>
                <a:spLocks noChangeArrowheads="1"/>
              </p:cNvSpPr>
              <p:nvPr/>
            </p:nvSpPr>
            <p:spPr bwMode="auto">
              <a:xfrm>
                <a:off x="2298700" y="360997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3" name="Rectangle 229">
                <a:extLst>
                  <a:ext uri="{FF2B5EF4-FFF2-40B4-BE49-F238E27FC236}">
                    <a16:creationId xmlns:a16="http://schemas.microsoft.com/office/drawing/2014/main" id="{990850AE-6ADD-4333-8800-FF4E05F8374E}"/>
                  </a:ext>
                </a:extLst>
              </p:cNvPr>
              <p:cNvSpPr>
                <a:spLocks noChangeArrowheads="1"/>
              </p:cNvSpPr>
              <p:nvPr/>
            </p:nvSpPr>
            <p:spPr bwMode="auto">
              <a:xfrm>
                <a:off x="2790825" y="3609975"/>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4" name="Rectangle 230">
                <a:extLst>
                  <a:ext uri="{FF2B5EF4-FFF2-40B4-BE49-F238E27FC236}">
                    <a16:creationId xmlns:a16="http://schemas.microsoft.com/office/drawing/2014/main" id="{1D21AFC9-FD73-4ABE-AB9B-4D8CB0ED7448}"/>
                  </a:ext>
                </a:extLst>
              </p:cNvPr>
              <p:cNvSpPr>
                <a:spLocks noChangeArrowheads="1"/>
              </p:cNvSpPr>
              <p:nvPr/>
            </p:nvSpPr>
            <p:spPr bwMode="auto">
              <a:xfrm>
                <a:off x="2795588" y="3609975"/>
                <a:ext cx="6350"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6" name="Rectangle 232">
                <a:extLst>
                  <a:ext uri="{FF2B5EF4-FFF2-40B4-BE49-F238E27FC236}">
                    <a16:creationId xmlns:a16="http://schemas.microsoft.com/office/drawing/2014/main" id="{B9E29263-082E-46FD-8D75-68908400423D}"/>
                  </a:ext>
                </a:extLst>
              </p:cNvPr>
              <p:cNvSpPr>
                <a:spLocks noChangeArrowheads="1"/>
              </p:cNvSpPr>
              <p:nvPr/>
            </p:nvSpPr>
            <p:spPr bwMode="auto">
              <a:xfrm>
                <a:off x="3287713" y="360997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7" name="Rectangle 233">
                <a:extLst>
                  <a:ext uri="{FF2B5EF4-FFF2-40B4-BE49-F238E27FC236}">
                    <a16:creationId xmlns:a16="http://schemas.microsoft.com/office/drawing/2014/main" id="{4C8EE757-CF9E-4C41-94F9-76A82EE06C03}"/>
                  </a:ext>
                </a:extLst>
              </p:cNvPr>
              <p:cNvSpPr>
                <a:spLocks noChangeArrowheads="1"/>
              </p:cNvSpPr>
              <p:nvPr/>
            </p:nvSpPr>
            <p:spPr bwMode="auto">
              <a:xfrm>
                <a:off x="3290888" y="360997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9" name="Rectangle 235">
                <a:extLst>
                  <a:ext uri="{FF2B5EF4-FFF2-40B4-BE49-F238E27FC236}">
                    <a16:creationId xmlns:a16="http://schemas.microsoft.com/office/drawing/2014/main" id="{B091F4A8-988B-44B3-AC2E-67AC12839243}"/>
                  </a:ext>
                </a:extLst>
              </p:cNvPr>
              <p:cNvSpPr>
                <a:spLocks noChangeArrowheads="1"/>
              </p:cNvSpPr>
              <p:nvPr/>
            </p:nvSpPr>
            <p:spPr bwMode="auto">
              <a:xfrm>
                <a:off x="3783013" y="360997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0" name="Rectangle 236">
                <a:extLst>
                  <a:ext uri="{FF2B5EF4-FFF2-40B4-BE49-F238E27FC236}">
                    <a16:creationId xmlns:a16="http://schemas.microsoft.com/office/drawing/2014/main" id="{0FD2EF85-79A4-4129-A7B3-08EADB091D76}"/>
                  </a:ext>
                </a:extLst>
              </p:cNvPr>
              <p:cNvSpPr>
                <a:spLocks noChangeArrowheads="1"/>
              </p:cNvSpPr>
              <p:nvPr/>
            </p:nvSpPr>
            <p:spPr bwMode="auto">
              <a:xfrm>
                <a:off x="3786188" y="360997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2" name="Rectangle 238">
                <a:extLst>
                  <a:ext uri="{FF2B5EF4-FFF2-40B4-BE49-F238E27FC236}">
                    <a16:creationId xmlns:a16="http://schemas.microsoft.com/office/drawing/2014/main" id="{B34798CB-AC65-4BEA-81CC-65F9B4F3604A}"/>
                  </a:ext>
                </a:extLst>
              </p:cNvPr>
              <p:cNvSpPr>
                <a:spLocks noChangeArrowheads="1"/>
              </p:cNvSpPr>
              <p:nvPr/>
            </p:nvSpPr>
            <p:spPr bwMode="auto">
              <a:xfrm>
                <a:off x="1754188" y="5638800"/>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3" name="Rectangle 239">
                <a:extLst>
                  <a:ext uri="{FF2B5EF4-FFF2-40B4-BE49-F238E27FC236}">
                    <a16:creationId xmlns:a16="http://schemas.microsoft.com/office/drawing/2014/main" id="{35C9D6DC-66FD-4DD4-AC28-ADC0AE6778CE}"/>
                  </a:ext>
                </a:extLst>
              </p:cNvPr>
              <p:cNvSpPr>
                <a:spLocks noChangeArrowheads="1"/>
              </p:cNvSpPr>
              <p:nvPr/>
            </p:nvSpPr>
            <p:spPr bwMode="auto">
              <a:xfrm>
                <a:off x="1757363" y="5638800"/>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5" name="Rectangle 241">
                <a:extLst>
                  <a:ext uri="{FF2B5EF4-FFF2-40B4-BE49-F238E27FC236}">
                    <a16:creationId xmlns:a16="http://schemas.microsoft.com/office/drawing/2014/main" id="{0DB9F807-FA9A-48C2-A9C2-1B209CC10F21}"/>
                  </a:ext>
                </a:extLst>
              </p:cNvPr>
              <p:cNvSpPr>
                <a:spLocks noChangeArrowheads="1"/>
              </p:cNvSpPr>
              <p:nvPr/>
            </p:nvSpPr>
            <p:spPr bwMode="auto">
              <a:xfrm>
                <a:off x="1754188" y="5143500"/>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6" name="Rectangle 242">
                <a:extLst>
                  <a:ext uri="{FF2B5EF4-FFF2-40B4-BE49-F238E27FC236}">
                    <a16:creationId xmlns:a16="http://schemas.microsoft.com/office/drawing/2014/main" id="{AD889D38-194E-4F6C-8B25-3E42B4B30333}"/>
                  </a:ext>
                </a:extLst>
              </p:cNvPr>
              <p:cNvSpPr>
                <a:spLocks noChangeArrowheads="1"/>
              </p:cNvSpPr>
              <p:nvPr/>
            </p:nvSpPr>
            <p:spPr bwMode="auto">
              <a:xfrm>
                <a:off x="1757363" y="5143500"/>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7" name="Rectangle 243">
                <a:extLst>
                  <a:ext uri="{FF2B5EF4-FFF2-40B4-BE49-F238E27FC236}">
                    <a16:creationId xmlns:a16="http://schemas.microsoft.com/office/drawing/2014/main" id="{29EA75FD-149D-44B0-A676-8E12394CDDD7}"/>
                  </a:ext>
                </a:extLst>
              </p:cNvPr>
              <p:cNvSpPr>
                <a:spLocks noChangeArrowheads="1"/>
              </p:cNvSpPr>
              <p:nvPr/>
            </p:nvSpPr>
            <p:spPr bwMode="auto">
              <a:xfrm>
                <a:off x="1754188" y="5143500"/>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8" name="Rectangle 244">
                <a:extLst>
                  <a:ext uri="{FF2B5EF4-FFF2-40B4-BE49-F238E27FC236}">
                    <a16:creationId xmlns:a16="http://schemas.microsoft.com/office/drawing/2014/main" id="{BD2F25C4-3FEF-4DEE-BE7E-93AC8EE5FFDC}"/>
                  </a:ext>
                </a:extLst>
              </p:cNvPr>
              <p:cNvSpPr>
                <a:spLocks noChangeArrowheads="1"/>
              </p:cNvSpPr>
              <p:nvPr/>
            </p:nvSpPr>
            <p:spPr bwMode="auto">
              <a:xfrm>
                <a:off x="1754188" y="4646613"/>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9" name="Rectangle 245">
                <a:extLst>
                  <a:ext uri="{FF2B5EF4-FFF2-40B4-BE49-F238E27FC236}">
                    <a16:creationId xmlns:a16="http://schemas.microsoft.com/office/drawing/2014/main" id="{1A9EB763-CF70-40C3-B777-3EF61CA549FB}"/>
                  </a:ext>
                </a:extLst>
              </p:cNvPr>
              <p:cNvSpPr>
                <a:spLocks noChangeArrowheads="1"/>
              </p:cNvSpPr>
              <p:nvPr/>
            </p:nvSpPr>
            <p:spPr bwMode="auto">
              <a:xfrm>
                <a:off x="1757363" y="464661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1" name="Rectangle 247">
                <a:extLst>
                  <a:ext uri="{FF2B5EF4-FFF2-40B4-BE49-F238E27FC236}">
                    <a16:creationId xmlns:a16="http://schemas.microsoft.com/office/drawing/2014/main" id="{0AA72259-B31C-451C-AEC3-56CDE4E35BE2}"/>
                  </a:ext>
                </a:extLst>
              </p:cNvPr>
              <p:cNvSpPr>
                <a:spLocks noChangeArrowheads="1"/>
              </p:cNvSpPr>
              <p:nvPr/>
            </p:nvSpPr>
            <p:spPr bwMode="auto">
              <a:xfrm>
                <a:off x="1754188" y="4151313"/>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2" name="Rectangle 248">
                <a:extLst>
                  <a:ext uri="{FF2B5EF4-FFF2-40B4-BE49-F238E27FC236}">
                    <a16:creationId xmlns:a16="http://schemas.microsoft.com/office/drawing/2014/main" id="{62C41FB4-F325-45D0-A54B-256786EB1FB9}"/>
                  </a:ext>
                </a:extLst>
              </p:cNvPr>
              <p:cNvSpPr>
                <a:spLocks noChangeArrowheads="1"/>
              </p:cNvSpPr>
              <p:nvPr/>
            </p:nvSpPr>
            <p:spPr bwMode="auto">
              <a:xfrm>
                <a:off x="1757363" y="415131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4" name="Rectangle 250">
                <a:extLst>
                  <a:ext uri="{FF2B5EF4-FFF2-40B4-BE49-F238E27FC236}">
                    <a16:creationId xmlns:a16="http://schemas.microsoft.com/office/drawing/2014/main" id="{8E4DE233-015D-416C-8FA7-C5EBFEDCCABC}"/>
                  </a:ext>
                </a:extLst>
              </p:cNvPr>
              <p:cNvSpPr>
                <a:spLocks noChangeArrowheads="1"/>
              </p:cNvSpPr>
              <p:nvPr/>
            </p:nvSpPr>
            <p:spPr bwMode="auto">
              <a:xfrm>
                <a:off x="1754188" y="3656013"/>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5" name="Rectangle 251">
                <a:extLst>
                  <a:ext uri="{FF2B5EF4-FFF2-40B4-BE49-F238E27FC236}">
                    <a16:creationId xmlns:a16="http://schemas.microsoft.com/office/drawing/2014/main" id="{DE15A7CA-1877-4F4F-AC66-84D6BA52BA35}"/>
                  </a:ext>
                </a:extLst>
              </p:cNvPr>
              <p:cNvSpPr>
                <a:spLocks noChangeArrowheads="1"/>
              </p:cNvSpPr>
              <p:nvPr/>
            </p:nvSpPr>
            <p:spPr bwMode="auto">
              <a:xfrm>
                <a:off x="1757363" y="365601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7" name="Line 253">
                <a:extLst>
                  <a:ext uri="{FF2B5EF4-FFF2-40B4-BE49-F238E27FC236}">
                    <a16:creationId xmlns:a16="http://schemas.microsoft.com/office/drawing/2014/main" id="{295A80D0-BD26-452B-80CC-FB0A1FD725B8}"/>
                  </a:ext>
                </a:extLst>
              </p:cNvPr>
              <p:cNvSpPr>
                <a:spLocks noChangeShapeType="1"/>
              </p:cNvSpPr>
              <p:nvPr/>
            </p:nvSpPr>
            <p:spPr bwMode="auto">
              <a:xfrm>
                <a:off x="1757363" y="5692775"/>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8" name="Line 254">
                <a:extLst>
                  <a:ext uri="{FF2B5EF4-FFF2-40B4-BE49-F238E27FC236}">
                    <a16:creationId xmlns:a16="http://schemas.microsoft.com/office/drawing/2014/main" id="{7DD2CA43-1338-4738-B428-B77413499FAE}"/>
                  </a:ext>
                </a:extLst>
              </p:cNvPr>
              <p:cNvSpPr>
                <a:spLocks noChangeShapeType="1"/>
              </p:cNvSpPr>
              <p:nvPr/>
            </p:nvSpPr>
            <p:spPr bwMode="auto">
              <a:xfrm>
                <a:off x="1757363" y="3609975"/>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9" name="Line 255">
                <a:extLst>
                  <a:ext uri="{FF2B5EF4-FFF2-40B4-BE49-F238E27FC236}">
                    <a16:creationId xmlns:a16="http://schemas.microsoft.com/office/drawing/2014/main" id="{9B00116B-988D-44D3-B1F5-F3EDAEA03DFB}"/>
                  </a:ext>
                </a:extLst>
              </p:cNvPr>
              <p:cNvSpPr>
                <a:spLocks noChangeShapeType="1"/>
              </p:cNvSpPr>
              <p:nvPr/>
            </p:nvSpPr>
            <p:spPr bwMode="auto">
              <a:xfrm flipV="1">
                <a:off x="1808163" y="567213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0" name="Line 256">
                <a:extLst>
                  <a:ext uri="{FF2B5EF4-FFF2-40B4-BE49-F238E27FC236}">
                    <a16:creationId xmlns:a16="http://schemas.microsoft.com/office/drawing/2014/main" id="{15E83B4E-E700-4810-86BC-DAB7AC716780}"/>
                  </a:ext>
                </a:extLst>
              </p:cNvPr>
              <p:cNvSpPr>
                <a:spLocks noChangeShapeType="1"/>
              </p:cNvSpPr>
              <p:nvPr/>
            </p:nvSpPr>
            <p:spPr bwMode="auto">
              <a:xfrm flipV="1">
                <a:off x="2303463" y="567213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1" name="Line 257">
                <a:extLst>
                  <a:ext uri="{FF2B5EF4-FFF2-40B4-BE49-F238E27FC236}">
                    <a16:creationId xmlns:a16="http://schemas.microsoft.com/office/drawing/2014/main" id="{304CB178-3058-42D2-8997-CF021B6812FC}"/>
                  </a:ext>
                </a:extLst>
              </p:cNvPr>
              <p:cNvSpPr>
                <a:spLocks noChangeShapeType="1"/>
              </p:cNvSpPr>
              <p:nvPr/>
            </p:nvSpPr>
            <p:spPr bwMode="auto">
              <a:xfrm flipV="1">
                <a:off x="2798763" y="567213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2" name="Line 258">
                <a:extLst>
                  <a:ext uri="{FF2B5EF4-FFF2-40B4-BE49-F238E27FC236}">
                    <a16:creationId xmlns:a16="http://schemas.microsoft.com/office/drawing/2014/main" id="{9624BD70-033D-464C-8F13-035194F89141}"/>
                  </a:ext>
                </a:extLst>
              </p:cNvPr>
              <p:cNvSpPr>
                <a:spLocks noChangeShapeType="1"/>
              </p:cNvSpPr>
              <p:nvPr/>
            </p:nvSpPr>
            <p:spPr bwMode="auto">
              <a:xfrm flipV="1">
                <a:off x="3294063" y="567213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3" name="Line 259">
                <a:extLst>
                  <a:ext uri="{FF2B5EF4-FFF2-40B4-BE49-F238E27FC236}">
                    <a16:creationId xmlns:a16="http://schemas.microsoft.com/office/drawing/2014/main" id="{2464BB0D-A2A1-4C51-9BF9-8760AE6F61C2}"/>
                  </a:ext>
                </a:extLst>
              </p:cNvPr>
              <p:cNvSpPr>
                <a:spLocks noChangeShapeType="1"/>
              </p:cNvSpPr>
              <p:nvPr/>
            </p:nvSpPr>
            <p:spPr bwMode="auto">
              <a:xfrm flipV="1">
                <a:off x="3790950" y="567213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4" name="Line 260">
                <a:extLst>
                  <a:ext uri="{FF2B5EF4-FFF2-40B4-BE49-F238E27FC236}">
                    <a16:creationId xmlns:a16="http://schemas.microsoft.com/office/drawing/2014/main" id="{0E710D2E-02C5-45F6-8DF4-C21DDF0AB205}"/>
                  </a:ext>
                </a:extLst>
              </p:cNvPr>
              <p:cNvSpPr>
                <a:spLocks noChangeShapeType="1"/>
              </p:cNvSpPr>
              <p:nvPr/>
            </p:nvSpPr>
            <p:spPr bwMode="auto">
              <a:xfrm>
                <a:off x="1808163" y="360997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5" name="Line 261">
                <a:extLst>
                  <a:ext uri="{FF2B5EF4-FFF2-40B4-BE49-F238E27FC236}">
                    <a16:creationId xmlns:a16="http://schemas.microsoft.com/office/drawing/2014/main" id="{2AB2C59C-61D3-4691-A679-1CA7E0EECB65}"/>
                  </a:ext>
                </a:extLst>
              </p:cNvPr>
              <p:cNvSpPr>
                <a:spLocks noChangeShapeType="1"/>
              </p:cNvSpPr>
              <p:nvPr/>
            </p:nvSpPr>
            <p:spPr bwMode="auto">
              <a:xfrm>
                <a:off x="2303463" y="360997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6" name="Line 262">
                <a:extLst>
                  <a:ext uri="{FF2B5EF4-FFF2-40B4-BE49-F238E27FC236}">
                    <a16:creationId xmlns:a16="http://schemas.microsoft.com/office/drawing/2014/main" id="{099A4D54-300C-4F87-9473-13B6E429DCFD}"/>
                  </a:ext>
                </a:extLst>
              </p:cNvPr>
              <p:cNvSpPr>
                <a:spLocks noChangeShapeType="1"/>
              </p:cNvSpPr>
              <p:nvPr/>
            </p:nvSpPr>
            <p:spPr bwMode="auto">
              <a:xfrm>
                <a:off x="2798763" y="360997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7" name="Line 263">
                <a:extLst>
                  <a:ext uri="{FF2B5EF4-FFF2-40B4-BE49-F238E27FC236}">
                    <a16:creationId xmlns:a16="http://schemas.microsoft.com/office/drawing/2014/main" id="{A01B3FD2-E4F8-4B2B-8586-F4C42BDB588D}"/>
                  </a:ext>
                </a:extLst>
              </p:cNvPr>
              <p:cNvSpPr>
                <a:spLocks noChangeShapeType="1"/>
              </p:cNvSpPr>
              <p:nvPr/>
            </p:nvSpPr>
            <p:spPr bwMode="auto">
              <a:xfrm>
                <a:off x="3294063" y="360997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8" name="Line 264">
                <a:extLst>
                  <a:ext uri="{FF2B5EF4-FFF2-40B4-BE49-F238E27FC236}">
                    <a16:creationId xmlns:a16="http://schemas.microsoft.com/office/drawing/2014/main" id="{2CF8217B-9BD1-4991-A72A-9763CDF4060A}"/>
                  </a:ext>
                </a:extLst>
              </p:cNvPr>
              <p:cNvSpPr>
                <a:spLocks noChangeShapeType="1"/>
              </p:cNvSpPr>
              <p:nvPr/>
            </p:nvSpPr>
            <p:spPr bwMode="auto">
              <a:xfrm>
                <a:off x="3790950" y="360997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9" name="Rectangle 265">
                <a:extLst>
                  <a:ext uri="{FF2B5EF4-FFF2-40B4-BE49-F238E27FC236}">
                    <a16:creationId xmlns:a16="http://schemas.microsoft.com/office/drawing/2014/main" id="{97143730-DE10-4402-873E-8636FD2E801C}"/>
                  </a:ext>
                </a:extLst>
              </p:cNvPr>
              <p:cNvSpPr>
                <a:spLocks noChangeArrowheads="1"/>
              </p:cNvSpPr>
              <p:nvPr/>
            </p:nvSpPr>
            <p:spPr bwMode="auto">
              <a:xfrm>
                <a:off x="1762125" y="574516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Rectangle 266">
                <a:extLst>
                  <a:ext uri="{FF2B5EF4-FFF2-40B4-BE49-F238E27FC236}">
                    <a16:creationId xmlns:a16="http://schemas.microsoft.com/office/drawing/2014/main" id="{917940F5-2A19-48BB-B941-11425752EE76}"/>
                  </a:ext>
                </a:extLst>
              </p:cNvPr>
              <p:cNvSpPr>
                <a:spLocks noChangeArrowheads="1"/>
              </p:cNvSpPr>
              <p:nvPr/>
            </p:nvSpPr>
            <p:spPr bwMode="auto">
              <a:xfrm>
                <a:off x="2257425" y="574516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Rectangle 267">
                <a:extLst>
                  <a:ext uri="{FF2B5EF4-FFF2-40B4-BE49-F238E27FC236}">
                    <a16:creationId xmlns:a16="http://schemas.microsoft.com/office/drawing/2014/main" id="{01284987-C6F7-47E3-84AF-B99C031569A2}"/>
                  </a:ext>
                </a:extLst>
              </p:cNvPr>
              <p:cNvSpPr>
                <a:spLocks noChangeArrowheads="1"/>
              </p:cNvSpPr>
              <p:nvPr/>
            </p:nvSpPr>
            <p:spPr bwMode="auto">
              <a:xfrm>
                <a:off x="2768600" y="5745163"/>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Rectangle 268">
                <a:extLst>
                  <a:ext uri="{FF2B5EF4-FFF2-40B4-BE49-F238E27FC236}">
                    <a16:creationId xmlns:a16="http://schemas.microsoft.com/office/drawing/2014/main" id="{939444D9-3113-48DA-A1D7-9EBD80294EAF}"/>
                  </a:ext>
                </a:extLst>
              </p:cNvPr>
              <p:cNvSpPr>
                <a:spLocks noChangeArrowheads="1"/>
              </p:cNvSpPr>
              <p:nvPr/>
            </p:nvSpPr>
            <p:spPr bwMode="auto">
              <a:xfrm>
                <a:off x="3263900" y="5745163"/>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3" name="Rectangle 269">
                <a:extLst>
                  <a:ext uri="{FF2B5EF4-FFF2-40B4-BE49-F238E27FC236}">
                    <a16:creationId xmlns:a16="http://schemas.microsoft.com/office/drawing/2014/main" id="{2420A261-5C70-4355-A34F-CE9FC7F54A7E}"/>
                  </a:ext>
                </a:extLst>
              </p:cNvPr>
              <p:cNvSpPr>
                <a:spLocks noChangeArrowheads="1"/>
              </p:cNvSpPr>
              <p:nvPr/>
            </p:nvSpPr>
            <p:spPr bwMode="auto">
              <a:xfrm>
                <a:off x="3759200" y="5745163"/>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5" name="Line 271">
                <a:extLst>
                  <a:ext uri="{FF2B5EF4-FFF2-40B4-BE49-F238E27FC236}">
                    <a16:creationId xmlns:a16="http://schemas.microsoft.com/office/drawing/2014/main" id="{293876C7-56F6-4EE3-9A26-43FBC2337BA7}"/>
                  </a:ext>
                </a:extLst>
              </p:cNvPr>
              <p:cNvSpPr>
                <a:spLocks noChangeShapeType="1"/>
              </p:cNvSpPr>
              <p:nvPr/>
            </p:nvSpPr>
            <p:spPr bwMode="auto">
              <a:xfrm flipV="1">
                <a:off x="1757363" y="3609975"/>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6" name="Line 272">
                <a:extLst>
                  <a:ext uri="{FF2B5EF4-FFF2-40B4-BE49-F238E27FC236}">
                    <a16:creationId xmlns:a16="http://schemas.microsoft.com/office/drawing/2014/main" id="{3C0087A5-7C44-4B65-BEB8-C086A7E0EA01}"/>
                  </a:ext>
                </a:extLst>
              </p:cNvPr>
              <p:cNvSpPr>
                <a:spLocks noChangeShapeType="1"/>
              </p:cNvSpPr>
              <p:nvPr/>
            </p:nvSpPr>
            <p:spPr bwMode="auto">
              <a:xfrm flipV="1">
                <a:off x="3840163" y="3609975"/>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7" name="Line 273">
                <a:extLst>
                  <a:ext uri="{FF2B5EF4-FFF2-40B4-BE49-F238E27FC236}">
                    <a16:creationId xmlns:a16="http://schemas.microsoft.com/office/drawing/2014/main" id="{47D1DB57-D609-4556-8863-92286F8F2443}"/>
                  </a:ext>
                </a:extLst>
              </p:cNvPr>
              <p:cNvSpPr>
                <a:spLocks noChangeShapeType="1"/>
              </p:cNvSpPr>
              <p:nvPr/>
            </p:nvSpPr>
            <p:spPr bwMode="auto">
              <a:xfrm>
                <a:off x="1757363" y="5643563"/>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8" name="Line 274">
                <a:extLst>
                  <a:ext uri="{FF2B5EF4-FFF2-40B4-BE49-F238E27FC236}">
                    <a16:creationId xmlns:a16="http://schemas.microsoft.com/office/drawing/2014/main" id="{45EC81D6-90D4-4CBF-81B4-2F9C7E93582C}"/>
                  </a:ext>
                </a:extLst>
              </p:cNvPr>
              <p:cNvSpPr>
                <a:spLocks noChangeShapeType="1"/>
              </p:cNvSpPr>
              <p:nvPr/>
            </p:nvSpPr>
            <p:spPr bwMode="auto">
              <a:xfrm>
                <a:off x="1757363" y="5146675"/>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0" name="Line 276">
                <a:extLst>
                  <a:ext uri="{FF2B5EF4-FFF2-40B4-BE49-F238E27FC236}">
                    <a16:creationId xmlns:a16="http://schemas.microsoft.com/office/drawing/2014/main" id="{26D5F26E-1698-4923-96E8-A81C879F4339}"/>
                  </a:ext>
                </a:extLst>
              </p:cNvPr>
              <p:cNvSpPr>
                <a:spLocks noChangeShapeType="1"/>
              </p:cNvSpPr>
              <p:nvPr/>
            </p:nvSpPr>
            <p:spPr bwMode="auto">
              <a:xfrm>
                <a:off x="1757363" y="4154488"/>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1" name="Line 277">
                <a:extLst>
                  <a:ext uri="{FF2B5EF4-FFF2-40B4-BE49-F238E27FC236}">
                    <a16:creationId xmlns:a16="http://schemas.microsoft.com/office/drawing/2014/main" id="{EAF3D9FA-5063-401E-A4C1-6D0136E728E4}"/>
                  </a:ext>
                </a:extLst>
              </p:cNvPr>
              <p:cNvSpPr>
                <a:spLocks noChangeShapeType="1"/>
              </p:cNvSpPr>
              <p:nvPr/>
            </p:nvSpPr>
            <p:spPr bwMode="auto">
              <a:xfrm>
                <a:off x="1757363" y="3659188"/>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2" name="Line 278">
                <a:extLst>
                  <a:ext uri="{FF2B5EF4-FFF2-40B4-BE49-F238E27FC236}">
                    <a16:creationId xmlns:a16="http://schemas.microsoft.com/office/drawing/2014/main" id="{0D42B363-983F-4A5F-99CD-82208312730D}"/>
                  </a:ext>
                </a:extLst>
              </p:cNvPr>
              <p:cNvSpPr>
                <a:spLocks noChangeShapeType="1"/>
              </p:cNvSpPr>
              <p:nvPr/>
            </p:nvSpPr>
            <p:spPr bwMode="auto">
              <a:xfrm flipH="1">
                <a:off x="3819525" y="5643563"/>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3" name="Line 279">
                <a:extLst>
                  <a:ext uri="{FF2B5EF4-FFF2-40B4-BE49-F238E27FC236}">
                    <a16:creationId xmlns:a16="http://schemas.microsoft.com/office/drawing/2014/main" id="{A6374C34-2490-465C-9B71-44CB7E0C8DF6}"/>
                  </a:ext>
                </a:extLst>
              </p:cNvPr>
              <p:cNvSpPr>
                <a:spLocks noChangeShapeType="1"/>
              </p:cNvSpPr>
              <p:nvPr/>
            </p:nvSpPr>
            <p:spPr bwMode="auto">
              <a:xfrm flipH="1">
                <a:off x="3819525" y="5146675"/>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4" name="Line 280">
                <a:extLst>
                  <a:ext uri="{FF2B5EF4-FFF2-40B4-BE49-F238E27FC236}">
                    <a16:creationId xmlns:a16="http://schemas.microsoft.com/office/drawing/2014/main" id="{A656DAAC-FA60-4A03-A5B0-8FA4B9EFFC69}"/>
                  </a:ext>
                </a:extLst>
              </p:cNvPr>
              <p:cNvSpPr>
                <a:spLocks noChangeShapeType="1"/>
              </p:cNvSpPr>
              <p:nvPr/>
            </p:nvSpPr>
            <p:spPr bwMode="auto">
              <a:xfrm flipH="1">
                <a:off x="3819525" y="4651375"/>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5" name="Line 281">
                <a:extLst>
                  <a:ext uri="{FF2B5EF4-FFF2-40B4-BE49-F238E27FC236}">
                    <a16:creationId xmlns:a16="http://schemas.microsoft.com/office/drawing/2014/main" id="{07B1F12D-F975-452F-AC31-200E3FE763B2}"/>
                  </a:ext>
                </a:extLst>
              </p:cNvPr>
              <p:cNvSpPr>
                <a:spLocks noChangeShapeType="1"/>
              </p:cNvSpPr>
              <p:nvPr/>
            </p:nvSpPr>
            <p:spPr bwMode="auto">
              <a:xfrm flipH="1">
                <a:off x="3819525" y="4154488"/>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6" name="Line 282">
                <a:extLst>
                  <a:ext uri="{FF2B5EF4-FFF2-40B4-BE49-F238E27FC236}">
                    <a16:creationId xmlns:a16="http://schemas.microsoft.com/office/drawing/2014/main" id="{B68030CA-2416-4A2D-AAAC-68ADB5C47CC2}"/>
                  </a:ext>
                </a:extLst>
              </p:cNvPr>
              <p:cNvSpPr>
                <a:spLocks noChangeShapeType="1"/>
              </p:cNvSpPr>
              <p:nvPr/>
            </p:nvSpPr>
            <p:spPr bwMode="auto">
              <a:xfrm flipH="1">
                <a:off x="3819525" y="3659188"/>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7" name="Rectangle 283">
                <a:extLst>
                  <a:ext uri="{FF2B5EF4-FFF2-40B4-BE49-F238E27FC236}">
                    <a16:creationId xmlns:a16="http://schemas.microsoft.com/office/drawing/2014/main" id="{EA2F67E2-682B-4161-A2D5-1C99728A8FF3}"/>
                  </a:ext>
                </a:extLst>
              </p:cNvPr>
              <p:cNvSpPr>
                <a:spLocks noChangeArrowheads="1"/>
              </p:cNvSpPr>
              <p:nvPr/>
            </p:nvSpPr>
            <p:spPr bwMode="auto">
              <a:xfrm>
                <a:off x="1624013" y="559276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8" name="Rectangle 284">
                <a:extLst>
                  <a:ext uri="{FF2B5EF4-FFF2-40B4-BE49-F238E27FC236}">
                    <a16:creationId xmlns:a16="http://schemas.microsoft.com/office/drawing/2014/main" id="{AAC3FFC4-C3DA-4032-879D-A632C5AC4D70}"/>
                  </a:ext>
                </a:extLst>
              </p:cNvPr>
              <p:cNvSpPr>
                <a:spLocks noChangeArrowheads="1"/>
              </p:cNvSpPr>
              <p:nvPr/>
            </p:nvSpPr>
            <p:spPr bwMode="auto">
              <a:xfrm>
                <a:off x="1624013" y="509746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60" name="Rectangle 286">
                <a:extLst>
                  <a:ext uri="{FF2B5EF4-FFF2-40B4-BE49-F238E27FC236}">
                    <a16:creationId xmlns:a16="http://schemas.microsoft.com/office/drawing/2014/main" id="{5ABB5631-8473-4742-8A03-0422460B8BD5}"/>
                  </a:ext>
                </a:extLst>
              </p:cNvPr>
              <p:cNvSpPr>
                <a:spLocks noChangeArrowheads="1"/>
              </p:cNvSpPr>
              <p:nvPr/>
            </p:nvSpPr>
            <p:spPr bwMode="auto">
              <a:xfrm>
                <a:off x="1654175" y="410527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61" name="Rectangle 287">
                <a:extLst>
                  <a:ext uri="{FF2B5EF4-FFF2-40B4-BE49-F238E27FC236}">
                    <a16:creationId xmlns:a16="http://schemas.microsoft.com/office/drawing/2014/main" id="{C3BB2861-16D8-4EC1-AF0A-37AEEC006480}"/>
                  </a:ext>
                </a:extLst>
              </p:cNvPr>
              <p:cNvSpPr>
                <a:spLocks noChangeArrowheads="1"/>
              </p:cNvSpPr>
              <p:nvPr/>
            </p:nvSpPr>
            <p:spPr bwMode="auto">
              <a:xfrm>
                <a:off x="1654175" y="360997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66" name="Freeform 292">
                <a:extLst>
                  <a:ext uri="{FF2B5EF4-FFF2-40B4-BE49-F238E27FC236}">
                    <a16:creationId xmlns:a16="http://schemas.microsoft.com/office/drawing/2014/main" id="{8E82E4E3-D381-4DFE-BA9A-D3DA04945F02}"/>
                  </a:ext>
                </a:extLst>
              </p:cNvPr>
              <p:cNvSpPr>
                <a:spLocks noEditPoints="1"/>
              </p:cNvSpPr>
              <p:nvPr/>
            </p:nvSpPr>
            <p:spPr bwMode="auto">
              <a:xfrm>
                <a:off x="2755900" y="4608513"/>
                <a:ext cx="85725" cy="85725"/>
              </a:xfrm>
              <a:custGeom>
                <a:avLst/>
                <a:gdLst>
                  <a:gd name="T0" fmla="*/ 90 w 181"/>
                  <a:gd name="T1" fmla="*/ 10 h 181"/>
                  <a:gd name="T2" fmla="*/ 170 w 181"/>
                  <a:gd name="T3" fmla="*/ 90 h 181"/>
                  <a:gd name="T4" fmla="*/ 170 w 181"/>
                  <a:gd name="T5" fmla="*/ 90 h 181"/>
                  <a:gd name="T6" fmla="*/ 90 w 181"/>
                  <a:gd name="T7" fmla="*/ 170 h 181"/>
                  <a:gd name="T8" fmla="*/ 10 w 181"/>
                  <a:gd name="T9" fmla="*/ 90 h 181"/>
                  <a:gd name="T10" fmla="*/ 90 w 181"/>
                  <a:gd name="T11" fmla="*/ 10 h 181"/>
                  <a:gd name="T12" fmla="*/ 90 w 181"/>
                  <a:gd name="T13" fmla="*/ 0 h 181"/>
                  <a:gd name="T14" fmla="*/ 0 w 181"/>
                  <a:gd name="T15" fmla="*/ 90 h 181"/>
                  <a:gd name="T16" fmla="*/ 90 w 181"/>
                  <a:gd name="T17" fmla="*/ 181 h 181"/>
                  <a:gd name="T18" fmla="*/ 181 w 181"/>
                  <a:gd name="T19" fmla="*/ 90 h 181"/>
                  <a:gd name="T20" fmla="*/ 181 w 181"/>
                  <a:gd name="T21" fmla="*/ 90 h 181"/>
                  <a:gd name="T22" fmla="*/ 90 w 18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1">
                    <a:moveTo>
                      <a:pt x="90" y="10"/>
                    </a:moveTo>
                    <a:cubicBezTo>
                      <a:pt x="135" y="10"/>
                      <a:pt x="170" y="46"/>
                      <a:pt x="170" y="90"/>
                    </a:cubicBezTo>
                    <a:lnTo>
                      <a:pt x="170" y="90"/>
                    </a:lnTo>
                    <a:cubicBezTo>
                      <a:pt x="170" y="135"/>
                      <a:pt x="135" y="170"/>
                      <a:pt x="90" y="170"/>
                    </a:cubicBezTo>
                    <a:cubicBezTo>
                      <a:pt x="46" y="170"/>
                      <a:pt x="10" y="135"/>
                      <a:pt x="10" y="90"/>
                    </a:cubicBezTo>
                    <a:cubicBezTo>
                      <a:pt x="10" y="46"/>
                      <a:pt x="46" y="10"/>
                      <a:pt x="90" y="10"/>
                    </a:cubicBezTo>
                    <a:close/>
                    <a:moveTo>
                      <a:pt x="90" y="0"/>
                    </a:moveTo>
                    <a:cubicBezTo>
                      <a:pt x="40" y="0"/>
                      <a:pt x="0" y="40"/>
                      <a:pt x="0" y="90"/>
                    </a:cubicBezTo>
                    <a:cubicBezTo>
                      <a:pt x="0" y="141"/>
                      <a:pt x="40" y="181"/>
                      <a:pt x="90" y="181"/>
                    </a:cubicBezTo>
                    <a:cubicBezTo>
                      <a:pt x="141" y="181"/>
                      <a:pt x="181" y="141"/>
                      <a:pt x="181" y="90"/>
                    </a:cubicBezTo>
                    <a:lnTo>
                      <a:pt x="181" y="90"/>
                    </a:lnTo>
                    <a:cubicBezTo>
                      <a:pt x="181" y="40"/>
                      <a:pt x="141" y="0"/>
                      <a:pt x="90"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7" name="Freeform 293">
                <a:extLst>
                  <a:ext uri="{FF2B5EF4-FFF2-40B4-BE49-F238E27FC236}">
                    <a16:creationId xmlns:a16="http://schemas.microsoft.com/office/drawing/2014/main" id="{85A536C7-A35A-4022-87C8-EF004D10DD85}"/>
                  </a:ext>
                </a:extLst>
              </p:cNvPr>
              <p:cNvSpPr>
                <a:spLocks noEditPoints="1"/>
              </p:cNvSpPr>
              <p:nvPr/>
            </p:nvSpPr>
            <p:spPr bwMode="auto">
              <a:xfrm>
                <a:off x="2752725" y="4605338"/>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8" name="Freeform 294">
                <a:extLst>
                  <a:ext uri="{FF2B5EF4-FFF2-40B4-BE49-F238E27FC236}">
                    <a16:creationId xmlns:a16="http://schemas.microsoft.com/office/drawing/2014/main" id="{0BFB670C-C036-445E-BD0F-79440A47C5DB}"/>
                  </a:ext>
                </a:extLst>
              </p:cNvPr>
              <p:cNvSpPr>
                <a:spLocks noEditPoints="1"/>
              </p:cNvSpPr>
              <p:nvPr/>
            </p:nvSpPr>
            <p:spPr bwMode="auto">
              <a:xfrm>
                <a:off x="2867025" y="4651375"/>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0 h 58"/>
                  <a:gd name="T10" fmla="*/ 47 w 58"/>
                  <a:gd name="T11" fmla="*/ 47 h 58"/>
                  <a:gd name="T12" fmla="*/ 11 w 58"/>
                  <a:gd name="T13" fmla="*/ 47 h 58"/>
                  <a:gd name="T14" fmla="*/ 47 w 58"/>
                  <a:gd name="T15" fmla="*/ 1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0"/>
                    </a:moveTo>
                    <a:lnTo>
                      <a:pt x="47" y="47"/>
                    </a:lnTo>
                    <a:moveTo>
                      <a:pt x="11" y="47"/>
                    </a:moveTo>
                    <a:lnTo>
                      <a:pt x="47" y="10"/>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9" name="Freeform 295">
                <a:extLst>
                  <a:ext uri="{FF2B5EF4-FFF2-40B4-BE49-F238E27FC236}">
                    <a16:creationId xmlns:a16="http://schemas.microsoft.com/office/drawing/2014/main" id="{CECF2FB2-845D-4740-9935-173B1AC769A0}"/>
                  </a:ext>
                </a:extLst>
              </p:cNvPr>
              <p:cNvSpPr>
                <a:spLocks noEditPoints="1"/>
              </p:cNvSpPr>
              <p:nvPr/>
            </p:nvSpPr>
            <p:spPr bwMode="auto">
              <a:xfrm>
                <a:off x="2967038" y="4727575"/>
                <a:ext cx="92075" cy="90488"/>
              </a:xfrm>
              <a:custGeom>
                <a:avLst/>
                <a:gdLst>
                  <a:gd name="T0" fmla="*/ 29 w 58"/>
                  <a:gd name="T1" fmla="*/ 0 h 57"/>
                  <a:gd name="T2" fmla="*/ 29 w 58"/>
                  <a:gd name="T3" fmla="*/ 57 h 57"/>
                  <a:gd name="T4" fmla="*/ 0 w 58"/>
                  <a:gd name="T5" fmla="*/ 28 h 57"/>
                  <a:gd name="T6" fmla="*/ 58 w 58"/>
                  <a:gd name="T7" fmla="*/ 28 h 57"/>
                  <a:gd name="T8" fmla="*/ 11 w 58"/>
                  <a:gd name="T9" fmla="*/ 10 h 57"/>
                  <a:gd name="T10" fmla="*/ 47 w 58"/>
                  <a:gd name="T11" fmla="*/ 47 h 57"/>
                  <a:gd name="T12" fmla="*/ 11 w 58"/>
                  <a:gd name="T13" fmla="*/ 47 h 57"/>
                  <a:gd name="T14" fmla="*/ 47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1" y="10"/>
                    </a:moveTo>
                    <a:lnTo>
                      <a:pt x="47" y="47"/>
                    </a:lnTo>
                    <a:moveTo>
                      <a:pt x="11" y="47"/>
                    </a:moveTo>
                    <a:lnTo>
                      <a:pt x="47" y="10"/>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0" name="Freeform 296">
                <a:extLst>
                  <a:ext uri="{FF2B5EF4-FFF2-40B4-BE49-F238E27FC236}">
                    <a16:creationId xmlns:a16="http://schemas.microsoft.com/office/drawing/2014/main" id="{BE1EE0DF-0E95-4CD4-A7EA-F52C3B8F148C}"/>
                  </a:ext>
                </a:extLst>
              </p:cNvPr>
              <p:cNvSpPr>
                <a:spLocks noEditPoints="1"/>
              </p:cNvSpPr>
              <p:nvPr/>
            </p:nvSpPr>
            <p:spPr bwMode="auto">
              <a:xfrm>
                <a:off x="2808288" y="4619625"/>
                <a:ext cx="90488" cy="90488"/>
              </a:xfrm>
              <a:custGeom>
                <a:avLst/>
                <a:gdLst>
                  <a:gd name="T0" fmla="*/ 29 w 57"/>
                  <a:gd name="T1" fmla="*/ 0 h 57"/>
                  <a:gd name="T2" fmla="*/ 29 w 57"/>
                  <a:gd name="T3" fmla="*/ 57 h 57"/>
                  <a:gd name="T4" fmla="*/ 0 w 57"/>
                  <a:gd name="T5" fmla="*/ 29 h 57"/>
                  <a:gd name="T6" fmla="*/ 57 w 57"/>
                  <a:gd name="T7" fmla="*/ 29 h 57"/>
                </a:gdLst>
                <a:ahLst/>
                <a:cxnLst>
                  <a:cxn ang="0">
                    <a:pos x="T0" y="T1"/>
                  </a:cxn>
                  <a:cxn ang="0">
                    <a:pos x="T2" y="T3"/>
                  </a:cxn>
                  <a:cxn ang="0">
                    <a:pos x="T4" y="T5"/>
                  </a:cxn>
                  <a:cxn ang="0">
                    <a:pos x="T6" y="T7"/>
                  </a:cxn>
                </a:cxnLst>
                <a:rect l="0" t="0" r="r" b="b"/>
                <a:pathLst>
                  <a:path w="57" h="57">
                    <a:moveTo>
                      <a:pt x="29" y="0"/>
                    </a:moveTo>
                    <a:lnTo>
                      <a:pt x="29" y="57"/>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1" name="Freeform 297">
                <a:extLst>
                  <a:ext uri="{FF2B5EF4-FFF2-40B4-BE49-F238E27FC236}">
                    <a16:creationId xmlns:a16="http://schemas.microsoft.com/office/drawing/2014/main" id="{1F5DC6D3-3738-4B7A-A424-CDD6B652E6E9}"/>
                  </a:ext>
                </a:extLst>
              </p:cNvPr>
              <p:cNvSpPr>
                <a:spLocks noEditPoints="1"/>
              </p:cNvSpPr>
              <p:nvPr/>
            </p:nvSpPr>
            <p:spPr bwMode="auto">
              <a:xfrm>
                <a:off x="2994025" y="4598988"/>
                <a:ext cx="92075" cy="90488"/>
              </a:xfrm>
              <a:custGeom>
                <a:avLst/>
                <a:gdLst>
                  <a:gd name="T0" fmla="*/ 29 w 58"/>
                  <a:gd name="T1" fmla="*/ 0 h 57"/>
                  <a:gd name="T2" fmla="*/ 29 w 58"/>
                  <a:gd name="T3" fmla="*/ 57 h 57"/>
                  <a:gd name="T4" fmla="*/ 0 w 58"/>
                  <a:gd name="T5" fmla="*/ 28 h 57"/>
                  <a:gd name="T6" fmla="*/ 58 w 58"/>
                  <a:gd name="T7" fmla="*/ 28 h 57"/>
                </a:gdLst>
                <a:ahLst/>
                <a:cxnLst>
                  <a:cxn ang="0">
                    <a:pos x="T0" y="T1"/>
                  </a:cxn>
                  <a:cxn ang="0">
                    <a:pos x="T2" y="T3"/>
                  </a:cxn>
                  <a:cxn ang="0">
                    <a:pos x="T4" y="T5"/>
                  </a:cxn>
                  <a:cxn ang="0">
                    <a:pos x="T6" y="T7"/>
                  </a:cxn>
                </a:cxnLst>
                <a:rect l="0" t="0" r="r" b="b"/>
                <a:pathLst>
                  <a:path w="58" h="57">
                    <a:moveTo>
                      <a:pt x="29" y="0"/>
                    </a:moveTo>
                    <a:lnTo>
                      <a:pt x="29" y="57"/>
                    </a:lnTo>
                    <a:moveTo>
                      <a:pt x="0" y="28"/>
                    </a:moveTo>
                    <a:lnTo>
                      <a:pt x="58" y="28"/>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2" name="Freeform 298">
                <a:extLst>
                  <a:ext uri="{FF2B5EF4-FFF2-40B4-BE49-F238E27FC236}">
                    <a16:creationId xmlns:a16="http://schemas.microsoft.com/office/drawing/2014/main" id="{3C46EAFD-3E38-4CF8-9340-2AC3A3E4DD29}"/>
                  </a:ext>
                </a:extLst>
              </p:cNvPr>
              <p:cNvSpPr>
                <a:spLocks noEditPoints="1"/>
              </p:cNvSpPr>
              <p:nvPr/>
            </p:nvSpPr>
            <p:spPr bwMode="auto">
              <a:xfrm>
                <a:off x="3132138" y="459581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3" name="Freeform 299">
                <a:extLst>
                  <a:ext uri="{FF2B5EF4-FFF2-40B4-BE49-F238E27FC236}">
                    <a16:creationId xmlns:a16="http://schemas.microsoft.com/office/drawing/2014/main" id="{A15EB67F-7BE3-49F1-9C5F-330877A4828B}"/>
                  </a:ext>
                </a:extLst>
              </p:cNvPr>
              <p:cNvSpPr>
                <a:spLocks/>
              </p:cNvSpPr>
              <p:nvPr/>
            </p:nvSpPr>
            <p:spPr bwMode="auto">
              <a:xfrm>
                <a:off x="2798763" y="4641850"/>
                <a:ext cx="379413" cy="130175"/>
              </a:xfrm>
              <a:custGeom>
                <a:avLst/>
                <a:gdLst>
                  <a:gd name="T0" fmla="*/ 135 w 239"/>
                  <a:gd name="T1" fmla="*/ 82 h 82"/>
                  <a:gd name="T2" fmla="*/ 72 w 239"/>
                  <a:gd name="T3" fmla="*/ 35 h 82"/>
                  <a:gd name="T4" fmla="*/ 0 w 239"/>
                  <a:gd name="T5" fmla="*/ 6 h 82"/>
                  <a:gd name="T6" fmla="*/ 0 w 239"/>
                  <a:gd name="T7" fmla="*/ 6 h 82"/>
                  <a:gd name="T8" fmla="*/ 35 w 239"/>
                  <a:gd name="T9" fmla="*/ 15 h 82"/>
                  <a:gd name="T10" fmla="*/ 152 w 239"/>
                  <a:gd name="T11" fmla="*/ 1 h 82"/>
                  <a:gd name="T12" fmla="*/ 239 w 239"/>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39" h="82">
                    <a:moveTo>
                      <a:pt x="135" y="82"/>
                    </a:moveTo>
                    <a:lnTo>
                      <a:pt x="72" y="35"/>
                    </a:lnTo>
                    <a:lnTo>
                      <a:pt x="0" y="6"/>
                    </a:lnTo>
                    <a:lnTo>
                      <a:pt x="0" y="6"/>
                    </a:lnTo>
                    <a:lnTo>
                      <a:pt x="35" y="15"/>
                    </a:lnTo>
                    <a:lnTo>
                      <a:pt x="152" y="1"/>
                    </a:lnTo>
                    <a:lnTo>
                      <a:pt x="239" y="0"/>
                    </a:ln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4" name="Freeform 300">
                <a:extLst>
                  <a:ext uri="{FF2B5EF4-FFF2-40B4-BE49-F238E27FC236}">
                    <a16:creationId xmlns:a16="http://schemas.microsoft.com/office/drawing/2014/main" id="{C6D8DFFF-F9DA-4787-8496-9DC17F149C68}"/>
                  </a:ext>
                </a:extLst>
              </p:cNvPr>
              <p:cNvSpPr>
                <a:spLocks noEditPoints="1"/>
              </p:cNvSpPr>
              <p:nvPr/>
            </p:nvSpPr>
            <p:spPr bwMode="auto">
              <a:xfrm>
                <a:off x="2897188" y="4306888"/>
                <a:ext cx="90488" cy="90488"/>
              </a:xfrm>
              <a:custGeom>
                <a:avLst/>
                <a:gdLst>
                  <a:gd name="T0" fmla="*/ 28 w 57"/>
                  <a:gd name="T1" fmla="*/ 0 h 57"/>
                  <a:gd name="T2" fmla="*/ 28 w 57"/>
                  <a:gd name="T3" fmla="*/ 57 h 57"/>
                  <a:gd name="T4" fmla="*/ 0 w 57"/>
                  <a:gd name="T5" fmla="*/ 29 h 57"/>
                  <a:gd name="T6" fmla="*/ 57 w 57"/>
                  <a:gd name="T7" fmla="*/ 29 h 57"/>
                  <a:gd name="T8" fmla="*/ 10 w 57"/>
                  <a:gd name="T9" fmla="*/ 10 h 57"/>
                  <a:gd name="T10" fmla="*/ 46 w 57"/>
                  <a:gd name="T11" fmla="*/ 47 h 57"/>
                  <a:gd name="T12" fmla="*/ 10 w 57"/>
                  <a:gd name="T13" fmla="*/ 47 h 57"/>
                  <a:gd name="T14" fmla="*/ 46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9"/>
                    </a:moveTo>
                    <a:lnTo>
                      <a:pt x="57" y="29"/>
                    </a:lnTo>
                    <a:moveTo>
                      <a:pt x="10" y="10"/>
                    </a:moveTo>
                    <a:lnTo>
                      <a:pt x="46" y="47"/>
                    </a:lnTo>
                    <a:moveTo>
                      <a:pt x="10" y="47"/>
                    </a:moveTo>
                    <a:lnTo>
                      <a:pt x="46" y="10"/>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5" name="Freeform 301">
                <a:extLst>
                  <a:ext uri="{FF2B5EF4-FFF2-40B4-BE49-F238E27FC236}">
                    <a16:creationId xmlns:a16="http://schemas.microsoft.com/office/drawing/2014/main" id="{C099C239-22A9-4BDB-BF7C-3CE024B87B76}"/>
                  </a:ext>
                </a:extLst>
              </p:cNvPr>
              <p:cNvSpPr>
                <a:spLocks noEditPoints="1"/>
              </p:cNvSpPr>
              <p:nvPr/>
            </p:nvSpPr>
            <p:spPr bwMode="auto">
              <a:xfrm>
                <a:off x="2913063" y="4083050"/>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8 h 58"/>
                  <a:gd name="T12" fmla="*/ 11 w 58"/>
                  <a:gd name="T13" fmla="*/ 48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8"/>
                    </a:lnTo>
                    <a:moveTo>
                      <a:pt x="11" y="48"/>
                    </a:moveTo>
                    <a:lnTo>
                      <a:pt x="47" y="11"/>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6" name="Freeform 302">
                <a:extLst>
                  <a:ext uri="{FF2B5EF4-FFF2-40B4-BE49-F238E27FC236}">
                    <a16:creationId xmlns:a16="http://schemas.microsoft.com/office/drawing/2014/main" id="{57F14573-E073-44CB-AE07-92CB5776F310}"/>
                  </a:ext>
                </a:extLst>
              </p:cNvPr>
              <p:cNvSpPr>
                <a:spLocks noEditPoints="1"/>
              </p:cNvSpPr>
              <p:nvPr/>
            </p:nvSpPr>
            <p:spPr bwMode="auto">
              <a:xfrm>
                <a:off x="2835275" y="3951288"/>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7" name="Freeform 303">
                <a:extLst>
                  <a:ext uri="{FF2B5EF4-FFF2-40B4-BE49-F238E27FC236}">
                    <a16:creationId xmlns:a16="http://schemas.microsoft.com/office/drawing/2014/main" id="{8C1C0C17-8607-4059-A856-402C6880A95B}"/>
                  </a:ext>
                </a:extLst>
              </p:cNvPr>
              <p:cNvSpPr>
                <a:spLocks noEditPoints="1"/>
              </p:cNvSpPr>
              <p:nvPr/>
            </p:nvSpPr>
            <p:spPr bwMode="auto">
              <a:xfrm>
                <a:off x="2522538" y="4797425"/>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8" name="Freeform 304">
                <a:extLst>
                  <a:ext uri="{FF2B5EF4-FFF2-40B4-BE49-F238E27FC236}">
                    <a16:creationId xmlns:a16="http://schemas.microsoft.com/office/drawing/2014/main" id="{070D943D-4406-4D60-8DC9-97596BA5698F}"/>
                  </a:ext>
                </a:extLst>
              </p:cNvPr>
              <p:cNvSpPr>
                <a:spLocks noEditPoints="1"/>
              </p:cNvSpPr>
              <p:nvPr/>
            </p:nvSpPr>
            <p:spPr bwMode="auto">
              <a:xfrm>
                <a:off x="2365375" y="4851400"/>
                <a:ext cx="90488" cy="92075"/>
              </a:xfrm>
              <a:custGeom>
                <a:avLst/>
                <a:gdLst>
                  <a:gd name="T0" fmla="*/ 29 w 57"/>
                  <a:gd name="T1" fmla="*/ 0 h 58"/>
                  <a:gd name="T2" fmla="*/ 29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9" y="0"/>
                    </a:moveTo>
                    <a:lnTo>
                      <a:pt x="29" y="58"/>
                    </a:lnTo>
                    <a:moveTo>
                      <a:pt x="0" y="29"/>
                    </a:moveTo>
                    <a:lnTo>
                      <a:pt x="57"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9" name="Freeform 305">
                <a:extLst>
                  <a:ext uri="{FF2B5EF4-FFF2-40B4-BE49-F238E27FC236}">
                    <a16:creationId xmlns:a16="http://schemas.microsoft.com/office/drawing/2014/main" id="{D203C58F-BE62-48E2-8C9E-2D6F8321D75A}"/>
                  </a:ext>
                </a:extLst>
              </p:cNvPr>
              <p:cNvSpPr>
                <a:spLocks noEditPoints="1"/>
              </p:cNvSpPr>
              <p:nvPr/>
            </p:nvSpPr>
            <p:spPr bwMode="auto">
              <a:xfrm>
                <a:off x="2238375" y="495141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0" name="Freeform 306">
                <a:extLst>
                  <a:ext uri="{FF2B5EF4-FFF2-40B4-BE49-F238E27FC236}">
                    <a16:creationId xmlns:a16="http://schemas.microsoft.com/office/drawing/2014/main" id="{6F1C92C4-C04A-4605-9766-1C983D175A5A}"/>
                  </a:ext>
                </a:extLst>
              </p:cNvPr>
              <p:cNvSpPr>
                <a:spLocks/>
              </p:cNvSpPr>
              <p:nvPr/>
            </p:nvSpPr>
            <p:spPr bwMode="auto">
              <a:xfrm>
                <a:off x="2284413" y="3997325"/>
                <a:ext cx="674688" cy="1000125"/>
              </a:xfrm>
              <a:custGeom>
                <a:avLst/>
                <a:gdLst>
                  <a:gd name="T0" fmla="*/ 376 w 425"/>
                  <a:gd name="T1" fmla="*/ 0 h 630"/>
                  <a:gd name="T2" fmla="*/ 425 w 425"/>
                  <a:gd name="T3" fmla="*/ 83 h 630"/>
                  <a:gd name="T4" fmla="*/ 414 w 425"/>
                  <a:gd name="T5" fmla="*/ 224 h 630"/>
                  <a:gd name="T6" fmla="*/ 324 w 425"/>
                  <a:gd name="T7" fmla="*/ 412 h 630"/>
                  <a:gd name="T8" fmla="*/ 179 w 425"/>
                  <a:gd name="T9" fmla="*/ 533 h 630"/>
                  <a:gd name="T10" fmla="*/ 80 w 425"/>
                  <a:gd name="T11" fmla="*/ 567 h 630"/>
                  <a:gd name="T12" fmla="*/ 0 w 425"/>
                  <a:gd name="T13" fmla="*/ 630 h 630"/>
                </a:gdLst>
                <a:ahLst/>
                <a:cxnLst>
                  <a:cxn ang="0">
                    <a:pos x="T0" y="T1"/>
                  </a:cxn>
                  <a:cxn ang="0">
                    <a:pos x="T2" y="T3"/>
                  </a:cxn>
                  <a:cxn ang="0">
                    <a:pos x="T4" y="T5"/>
                  </a:cxn>
                  <a:cxn ang="0">
                    <a:pos x="T6" y="T7"/>
                  </a:cxn>
                  <a:cxn ang="0">
                    <a:pos x="T8" y="T9"/>
                  </a:cxn>
                  <a:cxn ang="0">
                    <a:pos x="T10" y="T11"/>
                  </a:cxn>
                  <a:cxn ang="0">
                    <a:pos x="T12" y="T13"/>
                  </a:cxn>
                </a:cxnLst>
                <a:rect l="0" t="0" r="r" b="b"/>
                <a:pathLst>
                  <a:path w="425" h="630">
                    <a:moveTo>
                      <a:pt x="376" y="0"/>
                    </a:moveTo>
                    <a:lnTo>
                      <a:pt x="425" y="83"/>
                    </a:lnTo>
                    <a:lnTo>
                      <a:pt x="414" y="224"/>
                    </a:lnTo>
                    <a:lnTo>
                      <a:pt x="324" y="412"/>
                    </a:lnTo>
                    <a:lnTo>
                      <a:pt x="179" y="533"/>
                    </a:lnTo>
                    <a:lnTo>
                      <a:pt x="80" y="567"/>
                    </a:lnTo>
                    <a:lnTo>
                      <a:pt x="0" y="630"/>
                    </a:lnTo>
                  </a:path>
                </a:pathLst>
              </a:custGeom>
              <a:noFill/>
              <a:ln w="9525" cap="flat">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1" name="Freeform 307">
                <a:extLst>
                  <a:ext uri="{FF2B5EF4-FFF2-40B4-BE49-F238E27FC236}">
                    <a16:creationId xmlns:a16="http://schemas.microsoft.com/office/drawing/2014/main" id="{31C53F9D-050D-403C-8F1B-926BF7F204E6}"/>
                  </a:ext>
                </a:extLst>
              </p:cNvPr>
              <p:cNvSpPr>
                <a:spLocks noEditPoints="1"/>
              </p:cNvSpPr>
              <p:nvPr/>
            </p:nvSpPr>
            <p:spPr bwMode="auto">
              <a:xfrm>
                <a:off x="2722563" y="4721225"/>
                <a:ext cx="90488" cy="92075"/>
              </a:xfrm>
              <a:custGeom>
                <a:avLst/>
                <a:gdLst>
                  <a:gd name="T0" fmla="*/ 29 w 57"/>
                  <a:gd name="T1" fmla="*/ 0 h 58"/>
                  <a:gd name="T2" fmla="*/ 29 w 57"/>
                  <a:gd name="T3" fmla="*/ 58 h 58"/>
                  <a:gd name="T4" fmla="*/ 0 w 57"/>
                  <a:gd name="T5" fmla="*/ 29 h 58"/>
                  <a:gd name="T6" fmla="*/ 57 w 57"/>
                  <a:gd name="T7" fmla="*/ 29 h 58"/>
                  <a:gd name="T8" fmla="*/ 11 w 57"/>
                  <a:gd name="T9" fmla="*/ 11 h 58"/>
                  <a:gd name="T10" fmla="*/ 47 w 57"/>
                  <a:gd name="T11" fmla="*/ 47 h 58"/>
                  <a:gd name="T12" fmla="*/ 11 w 57"/>
                  <a:gd name="T13" fmla="*/ 47 h 58"/>
                  <a:gd name="T14" fmla="*/ 47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9" y="0"/>
                    </a:moveTo>
                    <a:lnTo>
                      <a:pt x="29" y="58"/>
                    </a:lnTo>
                    <a:moveTo>
                      <a:pt x="0" y="29"/>
                    </a:moveTo>
                    <a:lnTo>
                      <a:pt x="57" y="29"/>
                    </a:lnTo>
                    <a:moveTo>
                      <a:pt x="11" y="11"/>
                    </a:moveTo>
                    <a:lnTo>
                      <a:pt x="47" y="47"/>
                    </a:lnTo>
                    <a:moveTo>
                      <a:pt x="11"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2" name="Freeform 308">
                <a:extLst>
                  <a:ext uri="{FF2B5EF4-FFF2-40B4-BE49-F238E27FC236}">
                    <a16:creationId xmlns:a16="http://schemas.microsoft.com/office/drawing/2014/main" id="{5DD4EA5C-D29D-485A-A14E-1918263579EB}"/>
                  </a:ext>
                </a:extLst>
              </p:cNvPr>
              <p:cNvSpPr>
                <a:spLocks noEditPoints="1"/>
              </p:cNvSpPr>
              <p:nvPr/>
            </p:nvSpPr>
            <p:spPr bwMode="auto">
              <a:xfrm>
                <a:off x="2792413" y="4833938"/>
                <a:ext cx="92075" cy="90488"/>
              </a:xfrm>
              <a:custGeom>
                <a:avLst/>
                <a:gdLst>
                  <a:gd name="T0" fmla="*/ 29 w 58"/>
                  <a:gd name="T1" fmla="*/ 0 h 57"/>
                  <a:gd name="T2" fmla="*/ 29 w 58"/>
                  <a:gd name="T3" fmla="*/ 57 h 57"/>
                  <a:gd name="T4" fmla="*/ 0 w 58"/>
                  <a:gd name="T5" fmla="*/ 28 h 57"/>
                  <a:gd name="T6" fmla="*/ 58 w 58"/>
                  <a:gd name="T7" fmla="*/ 28 h 57"/>
                  <a:gd name="T8" fmla="*/ 11 w 58"/>
                  <a:gd name="T9" fmla="*/ 10 h 57"/>
                  <a:gd name="T10" fmla="*/ 48 w 58"/>
                  <a:gd name="T11" fmla="*/ 47 h 57"/>
                  <a:gd name="T12" fmla="*/ 11 w 58"/>
                  <a:gd name="T13" fmla="*/ 47 h 57"/>
                  <a:gd name="T14" fmla="*/ 48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1" y="10"/>
                    </a:moveTo>
                    <a:lnTo>
                      <a:pt x="48" y="47"/>
                    </a:lnTo>
                    <a:moveTo>
                      <a:pt x="11" y="47"/>
                    </a:moveTo>
                    <a:lnTo>
                      <a:pt x="48" y="10"/>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3" name="Freeform 309">
                <a:extLst>
                  <a:ext uri="{FF2B5EF4-FFF2-40B4-BE49-F238E27FC236}">
                    <a16:creationId xmlns:a16="http://schemas.microsoft.com/office/drawing/2014/main" id="{5E2DC08C-1BE2-4411-936E-63EAD5DB0816}"/>
                  </a:ext>
                </a:extLst>
              </p:cNvPr>
              <p:cNvSpPr>
                <a:spLocks noEditPoints="1"/>
              </p:cNvSpPr>
              <p:nvPr/>
            </p:nvSpPr>
            <p:spPr bwMode="auto">
              <a:xfrm>
                <a:off x="2946400" y="4895850"/>
                <a:ext cx="90488" cy="90488"/>
              </a:xfrm>
              <a:custGeom>
                <a:avLst/>
                <a:gdLst>
                  <a:gd name="T0" fmla="*/ 29 w 57"/>
                  <a:gd name="T1" fmla="*/ 0 h 57"/>
                  <a:gd name="T2" fmla="*/ 29 w 57"/>
                  <a:gd name="T3" fmla="*/ 57 h 57"/>
                  <a:gd name="T4" fmla="*/ 0 w 57"/>
                  <a:gd name="T5" fmla="*/ 29 h 57"/>
                  <a:gd name="T6" fmla="*/ 57 w 57"/>
                  <a:gd name="T7" fmla="*/ 29 h 57"/>
                  <a:gd name="T8" fmla="*/ 11 w 57"/>
                  <a:gd name="T9" fmla="*/ 10 h 57"/>
                  <a:gd name="T10" fmla="*/ 47 w 57"/>
                  <a:gd name="T11" fmla="*/ 47 h 57"/>
                  <a:gd name="T12" fmla="*/ 11 w 57"/>
                  <a:gd name="T13" fmla="*/ 47 h 57"/>
                  <a:gd name="T14" fmla="*/ 47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9" y="0"/>
                    </a:moveTo>
                    <a:lnTo>
                      <a:pt x="29" y="57"/>
                    </a:lnTo>
                    <a:moveTo>
                      <a:pt x="0" y="29"/>
                    </a:moveTo>
                    <a:lnTo>
                      <a:pt x="57" y="29"/>
                    </a:lnTo>
                    <a:moveTo>
                      <a:pt x="11" y="10"/>
                    </a:moveTo>
                    <a:lnTo>
                      <a:pt x="47" y="47"/>
                    </a:lnTo>
                    <a:moveTo>
                      <a:pt x="11" y="47"/>
                    </a:moveTo>
                    <a:lnTo>
                      <a:pt x="47" y="10"/>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4" name="Freeform 310">
                <a:extLst>
                  <a:ext uri="{FF2B5EF4-FFF2-40B4-BE49-F238E27FC236}">
                    <a16:creationId xmlns:a16="http://schemas.microsoft.com/office/drawing/2014/main" id="{DEACE05F-30A2-4834-B7C4-D6C8DC85DE84}"/>
                  </a:ext>
                </a:extLst>
              </p:cNvPr>
              <p:cNvSpPr>
                <a:spLocks noEditPoints="1"/>
              </p:cNvSpPr>
              <p:nvPr/>
            </p:nvSpPr>
            <p:spPr bwMode="auto">
              <a:xfrm>
                <a:off x="2900363" y="4491038"/>
                <a:ext cx="92075" cy="90488"/>
              </a:xfrm>
              <a:custGeom>
                <a:avLst/>
                <a:gdLst>
                  <a:gd name="T0" fmla="*/ 29 w 58"/>
                  <a:gd name="T1" fmla="*/ 0 h 57"/>
                  <a:gd name="T2" fmla="*/ 29 w 58"/>
                  <a:gd name="T3" fmla="*/ 57 h 57"/>
                  <a:gd name="T4" fmla="*/ 0 w 58"/>
                  <a:gd name="T5" fmla="*/ 28 h 57"/>
                  <a:gd name="T6" fmla="*/ 58 w 58"/>
                  <a:gd name="T7" fmla="*/ 28 h 57"/>
                </a:gdLst>
                <a:ahLst/>
                <a:cxnLst>
                  <a:cxn ang="0">
                    <a:pos x="T0" y="T1"/>
                  </a:cxn>
                  <a:cxn ang="0">
                    <a:pos x="T2" y="T3"/>
                  </a:cxn>
                  <a:cxn ang="0">
                    <a:pos x="T4" y="T5"/>
                  </a:cxn>
                  <a:cxn ang="0">
                    <a:pos x="T6" y="T7"/>
                  </a:cxn>
                </a:cxnLst>
                <a:rect l="0" t="0" r="r" b="b"/>
                <a:pathLst>
                  <a:path w="58" h="57">
                    <a:moveTo>
                      <a:pt x="29" y="0"/>
                    </a:moveTo>
                    <a:lnTo>
                      <a:pt x="29" y="57"/>
                    </a:lnTo>
                    <a:moveTo>
                      <a:pt x="0" y="28"/>
                    </a:moveTo>
                    <a:lnTo>
                      <a:pt x="58" y="28"/>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5" name="Freeform 311">
                <a:extLst>
                  <a:ext uri="{FF2B5EF4-FFF2-40B4-BE49-F238E27FC236}">
                    <a16:creationId xmlns:a16="http://schemas.microsoft.com/office/drawing/2014/main" id="{00996ED2-B3CF-4AD5-A0ED-333CD0E78306}"/>
                  </a:ext>
                </a:extLst>
              </p:cNvPr>
              <p:cNvSpPr>
                <a:spLocks noEditPoints="1"/>
              </p:cNvSpPr>
              <p:nvPr/>
            </p:nvSpPr>
            <p:spPr bwMode="auto">
              <a:xfrm>
                <a:off x="3111500" y="4464050"/>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6" name="Freeform 312">
                <a:extLst>
                  <a:ext uri="{FF2B5EF4-FFF2-40B4-BE49-F238E27FC236}">
                    <a16:creationId xmlns:a16="http://schemas.microsoft.com/office/drawing/2014/main" id="{9EB54321-DCFB-4109-B339-63C013AF78F6}"/>
                  </a:ext>
                </a:extLst>
              </p:cNvPr>
              <p:cNvSpPr>
                <a:spLocks noEditPoints="1"/>
              </p:cNvSpPr>
              <p:nvPr/>
            </p:nvSpPr>
            <p:spPr bwMode="auto">
              <a:xfrm>
                <a:off x="3282950" y="4413250"/>
                <a:ext cx="90488" cy="90488"/>
              </a:xfrm>
              <a:custGeom>
                <a:avLst/>
                <a:gdLst>
                  <a:gd name="T0" fmla="*/ 28 w 57"/>
                  <a:gd name="T1" fmla="*/ 0 h 57"/>
                  <a:gd name="T2" fmla="*/ 28 w 57"/>
                  <a:gd name="T3" fmla="*/ 57 h 57"/>
                  <a:gd name="T4" fmla="*/ 0 w 57"/>
                  <a:gd name="T5" fmla="*/ 29 h 57"/>
                  <a:gd name="T6" fmla="*/ 57 w 57"/>
                  <a:gd name="T7" fmla="*/ 29 h 57"/>
                </a:gdLst>
                <a:ahLst/>
                <a:cxnLst>
                  <a:cxn ang="0">
                    <a:pos x="T0" y="T1"/>
                  </a:cxn>
                  <a:cxn ang="0">
                    <a:pos x="T2" y="T3"/>
                  </a:cxn>
                  <a:cxn ang="0">
                    <a:pos x="T4" y="T5"/>
                  </a:cxn>
                  <a:cxn ang="0">
                    <a:pos x="T6" y="T7"/>
                  </a:cxn>
                </a:cxnLst>
                <a:rect l="0" t="0" r="r" b="b"/>
                <a:pathLst>
                  <a:path w="57" h="57">
                    <a:moveTo>
                      <a:pt x="28" y="0"/>
                    </a:moveTo>
                    <a:lnTo>
                      <a:pt x="28" y="57"/>
                    </a:lnTo>
                    <a:moveTo>
                      <a:pt x="0" y="29"/>
                    </a:moveTo>
                    <a:lnTo>
                      <a:pt x="57"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7" name="Freeform 313">
                <a:extLst>
                  <a:ext uri="{FF2B5EF4-FFF2-40B4-BE49-F238E27FC236}">
                    <a16:creationId xmlns:a16="http://schemas.microsoft.com/office/drawing/2014/main" id="{C0C23FB3-8246-48A9-AB63-936DD10DE24E}"/>
                  </a:ext>
                </a:extLst>
              </p:cNvPr>
              <p:cNvSpPr>
                <a:spLocks/>
              </p:cNvSpPr>
              <p:nvPr/>
            </p:nvSpPr>
            <p:spPr bwMode="auto">
              <a:xfrm>
                <a:off x="2768600" y="4459288"/>
                <a:ext cx="558800" cy="482600"/>
              </a:xfrm>
              <a:custGeom>
                <a:avLst/>
                <a:gdLst>
                  <a:gd name="T0" fmla="*/ 141 w 352"/>
                  <a:gd name="T1" fmla="*/ 304 h 304"/>
                  <a:gd name="T2" fmla="*/ 44 w 352"/>
                  <a:gd name="T3" fmla="*/ 264 h 304"/>
                  <a:gd name="T4" fmla="*/ 0 w 352"/>
                  <a:gd name="T5" fmla="*/ 194 h 304"/>
                  <a:gd name="T6" fmla="*/ 19 w 352"/>
                  <a:gd name="T7" fmla="*/ 121 h 304"/>
                  <a:gd name="T8" fmla="*/ 112 w 352"/>
                  <a:gd name="T9" fmla="*/ 48 h 304"/>
                  <a:gd name="T10" fmla="*/ 245 w 352"/>
                  <a:gd name="T11" fmla="*/ 32 h 304"/>
                  <a:gd name="T12" fmla="*/ 352 w 352"/>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52" h="304">
                    <a:moveTo>
                      <a:pt x="141" y="304"/>
                    </a:moveTo>
                    <a:lnTo>
                      <a:pt x="44" y="264"/>
                    </a:lnTo>
                    <a:lnTo>
                      <a:pt x="0" y="194"/>
                    </a:lnTo>
                    <a:lnTo>
                      <a:pt x="19" y="121"/>
                    </a:lnTo>
                    <a:lnTo>
                      <a:pt x="112" y="48"/>
                    </a:lnTo>
                    <a:lnTo>
                      <a:pt x="245" y="32"/>
                    </a:lnTo>
                    <a:lnTo>
                      <a:pt x="352" y="0"/>
                    </a:lnTo>
                  </a:path>
                </a:pathLst>
              </a:custGeom>
              <a:noFill/>
              <a:ln w="9525" cap="flat">
                <a:solidFill>
                  <a:srgbClr val="00B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8" name="Freeform 314">
                <a:extLst>
                  <a:ext uri="{FF2B5EF4-FFF2-40B4-BE49-F238E27FC236}">
                    <a16:creationId xmlns:a16="http://schemas.microsoft.com/office/drawing/2014/main" id="{33C16885-6D7C-483A-BC36-6F47AC6282BE}"/>
                  </a:ext>
                </a:extLst>
              </p:cNvPr>
              <p:cNvSpPr>
                <a:spLocks noEditPoints="1"/>
              </p:cNvSpPr>
              <p:nvPr/>
            </p:nvSpPr>
            <p:spPr bwMode="auto">
              <a:xfrm>
                <a:off x="2628900" y="4538663"/>
                <a:ext cx="90488" cy="90488"/>
              </a:xfrm>
              <a:custGeom>
                <a:avLst/>
                <a:gdLst>
                  <a:gd name="T0" fmla="*/ 28 w 57"/>
                  <a:gd name="T1" fmla="*/ 0 h 57"/>
                  <a:gd name="T2" fmla="*/ 28 w 57"/>
                  <a:gd name="T3" fmla="*/ 57 h 57"/>
                  <a:gd name="T4" fmla="*/ 0 w 57"/>
                  <a:gd name="T5" fmla="*/ 29 h 57"/>
                  <a:gd name="T6" fmla="*/ 57 w 57"/>
                  <a:gd name="T7" fmla="*/ 29 h 57"/>
                  <a:gd name="T8" fmla="*/ 10 w 57"/>
                  <a:gd name="T9" fmla="*/ 11 h 57"/>
                  <a:gd name="T10" fmla="*/ 46 w 57"/>
                  <a:gd name="T11" fmla="*/ 47 h 57"/>
                  <a:gd name="T12" fmla="*/ 10 w 57"/>
                  <a:gd name="T13" fmla="*/ 47 h 57"/>
                  <a:gd name="T14" fmla="*/ 46 w 57"/>
                  <a:gd name="T15" fmla="*/ 1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9"/>
                    </a:moveTo>
                    <a:lnTo>
                      <a:pt x="57" y="29"/>
                    </a:lnTo>
                    <a:moveTo>
                      <a:pt x="10" y="11"/>
                    </a:moveTo>
                    <a:lnTo>
                      <a:pt x="46" y="47"/>
                    </a:lnTo>
                    <a:moveTo>
                      <a:pt x="10" y="47"/>
                    </a:moveTo>
                    <a:lnTo>
                      <a:pt x="46"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9" name="Freeform 315">
                <a:extLst>
                  <a:ext uri="{FF2B5EF4-FFF2-40B4-BE49-F238E27FC236}">
                    <a16:creationId xmlns:a16="http://schemas.microsoft.com/office/drawing/2014/main" id="{7402D903-74BA-4560-9A16-0955258D2E43}"/>
                  </a:ext>
                </a:extLst>
              </p:cNvPr>
              <p:cNvSpPr>
                <a:spLocks noEditPoints="1"/>
              </p:cNvSpPr>
              <p:nvPr/>
            </p:nvSpPr>
            <p:spPr bwMode="auto">
              <a:xfrm>
                <a:off x="2571750" y="4659313"/>
                <a:ext cx="92075" cy="90488"/>
              </a:xfrm>
              <a:custGeom>
                <a:avLst/>
                <a:gdLst>
                  <a:gd name="T0" fmla="*/ 29 w 58"/>
                  <a:gd name="T1" fmla="*/ 0 h 57"/>
                  <a:gd name="T2" fmla="*/ 29 w 58"/>
                  <a:gd name="T3" fmla="*/ 57 h 57"/>
                  <a:gd name="T4" fmla="*/ 0 w 58"/>
                  <a:gd name="T5" fmla="*/ 29 h 57"/>
                  <a:gd name="T6" fmla="*/ 58 w 58"/>
                  <a:gd name="T7" fmla="*/ 29 h 57"/>
                  <a:gd name="T8" fmla="*/ 11 w 58"/>
                  <a:gd name="T9" fmla="*/ 11 h 57"/>
                  <a:gd name="T10" fmla="*/ 47 w 58"/>
                  <a:gd name="T11" fmla="*/ 47 h 57"/>
                  <a:gd name="T12" fmla="*/ 11 w 58"/>
                  <a:gd name="T13" fmla="*/ 47 h 57"/>
                  <a:gd name="T14" fmla="*/ 47 w 58"/>
                  <a:gd name="T15" fmla="*/ 1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9"/>
                    </a:moveTo>
                    <a:lnTo>
                      <a:pt x="58" y="29"/>
                    </a:lnTo>
                    <a:moveTo>
                      <a:pt x="11" y="11"/>
                    </a:moveTo>
                    <a:lnTo>
                      <a:pt x="47" y="47"/>
                    </a:lnTo>
                    <a:moveTo>
                      <a:pt x="11" y="47"/>
                    </a:moveTo>
                    <a:lnTo>
                      <a:pt x="47"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0" name="Freeform 316">
                <a:extLst>
                  <a:ext uri="{FF2B5EF4-FFF2-40B4-BE49-F238E27FC236}">
                    <a16:creationId xmlns:a16="http://schemas.microsoft.com/office/drawing/2014/main" id="{8EAEAA4A-6E79-454A-B537-BB99D7D52115}"/>
                  </a:ext>
                </a:extLst>
              </p:cNvPr>
              <p:cNvSpPr>
                <a:spLocks noEditPoints="1"/>
              </p:cNvSpPr>
              <p:nvPr/>
            </p:nvSpPr>
            <p:spPr bwMode="auto">
              <a:xfrm>
                <a:off x="2486025" y="4873625"/>
                <a:ext cx="90488" cy="90488"/>
              </a:xfrm>
              <a:custGeom>
                <a:avLst/>
                <a:gdLst>
                  <a:gd name="T0" fmla="*/ 29 w 57"/>
                  <a:gd name="T1" fmla="*/ 0 h 57"/>
                  <a:gd name="T2" fmla="*/ 29 w 57"/>
                  <a:gd name="T3" fmla="*/ 57 h 57"/>
                  <a:gd name="T4" fmla="*/ 0 w 57"/>
                  <a:gd name="T5" fmla="*/ 28 h 57"/>
                  <a:gd name="T6" fmla="*/ 57 w 57"/>
                  <a:gd name="T7" fmla="*/ 28 h 57"/>
                  <a:gd name="T8" fmla="*/ 11 w 57"/>
                  <a:gd name="T9" fmla="*/ 10 h 57"/>
                  <a:gd name="T10" fmla="*/ 47 w 57"/>
                  <a:gd name="T11" fmla="*/ 46 h 57"/>
                  <a:gd name="T12" fmla="*/ 11 w 57"/>
                  <a:gd name="T13" fmla="*/ 46 h 57"/>
                  <a:gd name="T14" fmla="*/ 47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9" y="0"/>
                    </a:moveTo>
                    <a:lnTo>
                      <a:pt x="29" y="57"/>
                    </a:lnTo>
                    <a:moveTo>
                      <a:pt x="0" y="28"/>
                    </a:moveTo>
                    <a:lnTo>
                      <a:pt x="57" y="28"/>
                    </a:lnTo>
                    <a:moveTo>
                      <a:pt x="11" y="10"/>
                    </a:moveTo>
                    <a:lnTo>
                      <a:pt x="47" y="46"/>
                    </a:lnTo>
                    <a:moveTo>
                      <a:pt x="11" y="46"/>
                    </a:moveTo>
                    <a:lnTo>
                      <a:pt x="47" y="10"/>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1" name="Freeform 317">
                <a:extLst>
                  <a:ext uri="{FF2B5EF4-FFF2-40B4-BE49-F238E27FC236}">
                    <a16:creationId xmlns:a16="http://schemas.microsoft.com/office/drawing/2014/main" id="{ADFF7759-658E-4FD5-A3FA-42A2C088C079}"/>
                  </a:ext>
                </a:extLst>
              </p:cNvPr>
              <p:cNvSpPr>
                <a:spLocks noEditPoints="1"/>
              </p:cNvSpPr>
              <p:nvPr/>
            </p:nvSpPr>
            <p:spPr bwMode="auto">
              <a:xfrm>
                <a:off x="2954338" y="4619625"/>
                <a:ext cx="90488" cy="90488"/>
              </a:xfrm>
              <a:custGeom>
                <a:avLst/>
                <a:gdLst>
                  <a:gd name="T0" fmla="*/ 28 w 57"/>
                  <a:gd name="T1" fmla="*/ 0 h 57"/>
                  <a:gd name="T2" fmla="*/ 28 w 57"/>
                  <a:gd name="T3" fmla="*/ 57 h 57"/>
                  <a:gd name="T4" fmla="*/ 0 w 57"/>
                  <a:gd name="T5" fmla="*/ 29 h 57"/>
                  <a:gd name="T6" fmla="*/ 57 w 57"/>
                  <a:gd name="T7" fmla="*/ 29 h 57"/>
                </a:gdLst>
                <a:ahLst/>
                <a:cxnLst>
                  <a:cxn ang="0">
                    <a:pos x="T0" y="T1"/>
                  </a:cxn>
                  <a:cxn ang="0">
                    <a:pos x="T2" y="T3"/>
                  </a:cxn>
                  <a:cxn ang="0">
                    <a:pos x="T4" y="T5"/>
                  </a:cxn>
                  <a:cxn ang="0">
                    <a:pos x="T6" y="T7"/>
                  </a:cxn>
                </a:cxnLst>
                <a:rect l="0" t="0" r="r" b="b"/>
                <a:pathLst>
                  <a:path w="57" h="57">
                    <a:moveTo>
                      <a:pt x="28" y="0"/>
                    </a:moveTo>
                    <a:lnTo>
                      <a:pt x="28" y="57"/>
                    </a:lnTo>
                    <a:moveTo>
                      <a:pt x="0" y="29"/>
                    </a:moveTo>
                    <a:lnTo>
                      <a:pt x="57"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2" name="Freeform 318">
                <a:extLst>
                  <a:ext uri="{FF2B5EF4-FFF2-40B4-BE49-F238E27FC236}">
                    <a16:creationId xmlns:a16="http://schemas.microsoft.com/office/drawing/2014/main" id="{86BDCC29-BCEF-47C7-AA46-FFAFD798E709}"/>
                  </a:ext>
                </a:extLst>
              </p:cNvPr>
              <p:cNvSpPr>
                <a:spLocks noEditPoints="1"/>
              </p:cNvSpPr>
              <p:nvPr/>
            </p:nvSpPr>
            <p:spPr bwMode="auto">
              <a:xfrm>
                <a:off x="3287713" y="4613275"/>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3" name="Freeform 319">
                <a:extLst>
                  <a:ext uri="{FF2B5EF4-FFF2-40B4-BE49-F238E27FC236}">
                    <a16:creationId xmlns:a16="http://schemas.microsoft.com/office/drawing/2014/main" id="{AB4D4FF1-2F53-4594-B464-DB3B63D11AFD}"/>
                  </a:ext>
                </a:extLst>
              </p:cNvPr>
              <p:cNvSpPr>
                <a:spLocks noEditPoints="1"/>
              </p:cNvSpPr>
              <p:nvPr/>
            </p:nvSpPr>
            <p:spPr bwMode="auto">
              <a:xfrm>
                <a:off x="3697288" y="4605338"/>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4" name="Freeform 320">
                <a:extLst>
                  <a:ext uri="{FF2B5EF4-FFF2-40B4-BE49-F238E27FC236}">
                    <a16:creationId xmlns:a16="http://schemas.microsoft.com/office/drawing/2014/main" id="{D6DB86F9-3256-445B-A068-B337F5173720}"/>
                  </a:ext>
                </a:extLst>
              </p:cNvPr>
              <p:cNvSpPr>
                <a:spLocks/>
              </p:cNvSpPr>
              <p:nvPr/>
            </p:nvSpPr>
            <p:spPr bwMode="auto">
              <a:xfrm>
                <a:off x="2532063" y="4584700"/>
                <a:ext cx="1211263" cy="333375"/>
              </a:xfrm>
              <a:custGeom>
                <a:avLst/>
                <a:gdLst>
                  <a:gd name="T0" fmla="*/ 0 w 763"/>
                  <a:gd name="T1" fmla="*/ 210 h 210"/>
                  <a:gd name="T2" fmla="*/ 54 w 763"/>
                  <a:gd name="T3" fmla="*/ 76 h 210"/>
                  <a:gd name="T4" fmla="*/ 89 w 763"/>
                  <a:gd name="T5" fmla="*/ 0 h 210"/>
                  <a:gd name="T6" fmla="*/ 168 w 763"/>
                  <a:gd name="T7" fmla="*/ 42 h 210"/>
                  <a:gd name="T8" fmla="*/ 294 w 763"/>
                  <a:gd name="T9" fmla="*/ 51 h 210"/>
                  <a:gd name="T10" fmla="*/ 505 w 763"/>
                  <a:gd name="T11" fmla="*/ 47 h 210"/>
                  <a:gd name="T12" fmla="*/ 763 w 763"/>
                  <a:gd name="T13" fmla="*/ 42 h 210"/>
                </a:gdLst>
                <a:ahLst/>
                <a:cxnLst>
                  <a:cxn ang="0">
                    <a:pos x="T0" y="T1"/>
                  </a:cxn>
                  <a:cxn ang="0">
                    <a:pos x="T2" y="T3"/>
                  </a:cxn>
                  <a:cxn ang="0">
                    <a:pos x="T4" y="T5"/>
                  </a:cxn>
                  <a:cxn ang="0">
                    <a:pos x="T6" y="T7"/>
                  </a:cxn>
                  <a:cxn ang="0">
                    <a:pos x="T8" y="T9"/>
                  </a:cxn>
                  <a:cxn ang="0">
                    <a:pos x="T10" y="T11"/>
                  </a:cxn>
                  <a:cxn ang="0">
                    <a:pos x="T12" y="T13"/>
                  </a:cxn>
                </a:cxnLst>
                <a:rect l="0" t="0" r="r" b="b"/>
                <a:pathLst>
                  <a:path w="763" h="210">
                    <a:moveTo>
                      <a:pt x="0" y="210"/>
                    </a:moveTo>
                    <a:lnTo>
                      <a:pt x="54" y="76"/>
                    </a:lnTo>
                    <a:lnTo>
                      <a:pt x="89" y="0"/>
                    </a:lnTo>
                    <a:lnTo>
                      <a:pt x="168" y="42"/>
                    </a:lnTo>
                    <a:lnTo>
                      <a:pt x="294" y="51"/>
                    </a:lnTo>
                    <a:lnTo>
                      <a:pt x="505" y="47"/>
                    </a:lnTo>
                    <a:lnTo>
                      <a:pt x="763" y="42"/>
                    </a:lnTo>
                  </a:path>
                </a:pathLst>
              </a:custGeom>
              <a:noFill/>
              <a:ln w="95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Rectangle 68">
                <a:extLst>
                  <a:ext uri="{FF2B5EF4-FFF2-40B4-BE49-F238E27FC236}">
                    <a16:creationId xmlns:a16="http://schemas.microsoft.com/office/drawing/2014/main" id="{1BB32AB4-3217-4896-8C73-8874A55A24A6}"/>
                  </a:ext>
                </a:extLst>
              </p:cNvPr>
              <p:cNvSpPr>
                <a:spLocks noChangeArrowheads="1"/>
              </p:cNvSpPr>
              <p:nvPr/>
            </p:nvSpPr>
            <p:spPr bwMode="auto">
              <a:xfrm>
                <a:off x="1651001" y="4585229"/>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07" name="TextBox 706">
              <a:extLst>
                <a:ext uri="{FF2B5EF4-FFF2-40B4-BE49-F238E27FC236}">
                  <a16:creationId xmlns:a16="http://schemas.microsoft.com/office/drawing/2014/main" id="{0FC400EB-E2A4-4213-8D92-93AE427AE143}"/>
                </a:ext>
              </a:extLst>
            </p:cNvPr>
            <p:cNvSpPr txBox="1"/>
            <p:nvPr/>
          </p:nvSpPr>
          <p:spPr>
            <a:xfrm>
              <a:off x="2530072" y="5786434"/>
              <a:ext cx="559769" cy="276999"/>
            </a:xfrm>
            <a:prstGeom prst="rect">
              <a:avLst/>
            </a:prstGeom>
            <a:noFill/>
          </p:spPr>
          <p:txBody>
            <a:bodyPr wrap="none" rtlCol="0">
              <a:spAutoFit/>
            </a:bodyPr>
            <a:lstStyle/>
            <a:p>
              <a:r>
                <a:rPr lang="en-US" sz="1200" dirty="0"/>
                <a:t>dim 2</a:t>
              </a:r>
            </a:p>
          </p:txBody>
        </p:sp>
        <p:sp>
          <p:nvSpPr>
            <p:cNvPr id="709" name="TextBox 708">
              <a:extLst>
                <a:ext uri="{FF2B5EF4-FFF2-40B4-BE49-F238E27FC236}">
                  <a16:creationId xmlns:a16="http://schemas.microsoft.com/office/drawing/2014/main" id="{833160E4-B33D-4498-BD0B-190280D85459}"/>
                </a:ext>
              </a:extLst>
            </p:cNvPr>
            <p:cNvSpPr txBox="1"/>
            <p:nvPr/>
          </p:nvSpPr>
          <p:spPr>
            <a:xfrm rot="16200000">
              <a:off x="1225473" y="4512300"/>
              <a:ext cx="559769" cy="276999"/>
            </a:xfrm>
            <a:prstGeom prst="rect">
              <a:avLst/>
            </a:prstGeom>
            <a:noFill/>
          </p:spPr>
          <p:txBody>
            <a:bodyPr wrap="none" rtlCol="0">
              <a:spAutoFit/>
            </a:bodyPr>
            <a:lstStyle/>
            <a:p>
              <a:r>
                <a:rPr lang="en-US" sz="1200" dirty="0"/>
                <a:t>dim 3</a:t>
              </a:r>
            </a:p>
          </p:txBody>
        </p:sp>
      </p:grpSp>
      <p:grpSp>
        <p:nvGrpSpPr>
          <p:cNvPr id="4" name="Group 3">
            <a:extLst>
              <a:ext uri="{FF2B5EF4-FFF2-40B4-BE49-F238E27FC236}">
                <a16:creationId xmlns:a16="http://schemas.microsoft.com/office/drawing/2014/main" id="{FB731FCD-0744-764F-D5BE-4C8070098048}"/>
              </a:ext>
            </a:extLst>
          </p:cNvPr>
          <p:cNvGrpSpPr/>
          <p:nvPr/>
        </p:nvGrpSpPr>
        <p:grpSpPr>
          <a:xfrm>
            <a:off x="5493594" y="457200"/>
            <a:ext cx="2690531" cy="5449073"/>
            <a:chOff x="5493594" y="533400"/>
            <a:chExt cx="2690531" cy="5449073"/>
          </a:xfrm>
        </p:grpSpPr>
        <p:sp>
          <p:nvSpPr>
            <p:cNvPr id="695" name="TextBox 694">
              <a:extLst>
                <a:ext uri="{FF2B5EF4-FFF2-40B4-BE49-F238E27FC236}">
                  <a16:creationId xmlns:a16="http://schemas.microsoft.com/office/drawing/2014/main" id="{FE4DDCDE-717E-4127-8B1E-370A2D2050B9}"/>
                </a:ext>
              </a:extLst>
            </p:cNvPr>
            <p:cNvSpPr txBox="1"/>
            <p:nvPr/>
          </p:nvSpPr>
          <p:spPr>
            <a:xfrm>
              <a:off x="5592411" y="533400"/>
              <a:ext cx="2591714" cy="523221"/>
            </a:xfrm>
            <a:prstGeom prst="rect">
              <a:avLst/>
            </a:prstGeom>
            <a:noFill/>
          </p:spPr>
          <p:txBody>
            <a:bodyPr wrap="square" rtlCol="0">
              <a:spAutoFit/>
            </a:bodyPr>
            <a:lstStyle/>
            <a:p>
              <a:pPr algn="ctr"/>
              <a:r>
                <a:rPr lang="en-US" sz="1400" dirty="0"/>
                <a:t>geometry predicted from threshold data</a:t>
              </a:r>
            </a:p>
          </p:txBody>
        </p:sp>
        <p:grpSp>
          <p:nvGrpSpPr>
            <p:cNvPr id="642" name="Group 641">
              <a:extLst>
                <a:ext uri="{FF2B5EF4-FFF2-40B4-BE49-F238E27FC236}">
                  <a16:creationId xmlns:a16="http://schemas.microsoft.com/office/drawing/2014/main" id="{7AD925D6-DD35-4CC0-88C9-942A584D28F9}"/>
                </a:ext>
              </a:extLst>
            </p:cNvPr>
            <p:cNvGrpSpPr/>
            <p:nvPr/>
          </p:nvGrpSpPr>
          <p:grpSpPr>
            <a:xfrm>
              <a:off x="5493594" y="1057278"/>
              <a:ext cx="2445332" cy="2463065"/>
              <a:chOff x="5493594" y="914400"/>
              <a:chExt cx="2445332" cy="2463065"/>
            </a:xfrm>
          </p:grpSpPr>
          <p:grpSp>
            <p:nvGrpSpPr>
              <p:cNvPr id="8823" name="Group 8822">
                <a:extLst>
                  <a:ext uri="{FF2B5EF4-FFF2-40B4-BE49-F238E27FC236}">
                    <a16:creationId xmlns:a16="http://schemas.microsoft.com/office/drawing/2014/main" id="{3F043E22-FD98-464A-82D3-1477AB0B8902}"/>
                  </a:ext>
                </a:extLst>
              </p:cNvPr>
              <p:cNvGrpSpPr/>
              <p:nvPr/>
            </p:nvGrpSpPr>
            <p:grpSpPr>
              <a:xfrm>
                <a:off x="5705313" y="914400"/>
                <a:ext cx="2233613" cy="2259013"/>
                <a:chOff x="5705313" y="914400"/>
                <a:chExt cx="2233613" cy="2259013"/>
              </a:xfrm>
            </p:grpSpPr>
            <p:sp>
              <p:nvSpPr>
                <p:cNvPr id="8623" name="Rectangle 327">
                  <a:extLst>
                    <a:ext uri="{FF2B5EF4-FFF2-40B4-BE49-F238E27FC236}">
                      <a16:creationId xmlns:a16="http://schemas.microsoft.com/office/drawing/2014/main" id="{E9F224B6-1585-480A-97E9-36A3B1F0E2E5}"/>
                    </a:ext>
                  </a:extLst>
                </p:cNvPr>
                <p:cNvSpPr>
                  <a:spLocks noChangeArrowheads="1"/>
                </p:cNvSpPr>
                <p:nvPr/>
              </p:nvSpPr>
              <p:spPr bwMode="auto">
                <a:xfrm>
                  <a:off x="5881526" y="914400"/>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4" name="Rectangle 328">
                  <a:extLst>
                    <a:ext uri="{FF2B5EF4-FFF2-40B4-BE49-F238E27FC236}">
                      <a16:creationId xmlns:a16="http://schemas.microsoft.com/office/drawing/2014/main" id="{27687107-5BA2-4463-A0F2-0F2484FF47BF}"/>
                    </a:ext>
                  </a:extLst>
                </p:cNvPr>
                <p:cNvSpPr>
                  <a:spLocks noChangeArrowheads="1"/>
                </p:cNvSpPr>
                <p:nvPr/>
              </p:nvSpPr>
              <p:spPr bwMode="auto">
                <a:xfrm>
                  <a:off x="5884701" y="914400"/>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5" name="Rectangle 329">
                  <a:extLst>
                    <a:ext uri="{FF2B5EF4-FFF2-40B4-BE49-F238E27FC236}">
                      <a16:creationId xmlns:a16="http://schemas.microsoft.com/office/drawing/2014/main" id="{7B9FC1BF-1F82-4943-86FB-1E733C1743C6}"/>
                    </a:ext>
                  </a:extLst>
                </p:cNvPr>
                <p:cNvSpPr>
                  <a:spLocks noChangeArrowheads="1"/>
                </p:cNvSpPr>
                <p:nvPr/>
              </p:nvSpPr>
              <p:spPr bwMode="auto">
                <a:xfrm>
                  <a:off x="5881526" y="914400"/>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6" name="Rectangle 330">
                  <a:extLst>
                    <a:ext uri="{FF2B5EF4-FFF2-40B4-BE49-F238E27FC236}">
                      <a16:creationId xmlns:a16="http://schemas.microsoft.com/office/drawing/2014/main" id="{7B078B78-BE46-4F1A-8105-05668ECD1CBC}"/>
                    </a:ext>
                  </a:extLst>
                </p:cNvPr>
                <p:cNvSpPr>
                  <a:spLocks noChangeArrowheads="1"/>
                </p:cNvSpPr>
                <p:nvPr/>
              </p:nvSpPr>
              <p:spPr bwMode="auto">
                <a:xfrm>
                  <a:off x="6376826" y="914400"/>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7" name="Rectangle 331">
                  <a:extLst>
                    <a:ext uri="{FF2B5EF4-FFF2-40B4-BE49-F238E27FC236}">
                      <a16:creationId xmlns:a16="http://schemas.microsoft.com/office/drawing/2014/main" id="{54DA9291-62B1-4058-979C-73F6474CD491}"/>
                    </a:ext>
                  </a:extLst>
                </p:cNvPr>
                <p:cNvSpPr>
                  <a:spLocks noChangeArrowheads="1"/>
                </p:cNvSpPr>
                <p:nvPr/>
              </p:nvSpPr>
              <p:spPr bwMode="auto">
                <a:xfrm>
                  <a:off x="6380001" y="914400"/>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9" name="Rectangle 333">
                  <a:extLst>
                    <a:ext uri="{FF2B5EF4-FFF2-40B4-BE49-F238E27FC236}">
                      <a16:creationId xmlns:a16="http://schemas.microsoft.com/office/drawing/2014/main" id="{D133CA81-513F-4B32-9D64-693C487A8517}"/>
                    </a:ext>
                  </a:extLst>
                </p:cNvPr>
                <p:cNvSpPr>
                  <a:spLocks noChangeArrowheads="1"/>
                </p:cNvSpPr>
                <p:nvPr/>
              </p:nvSpPr>
              <p:spPr bwMode="auto">
                <a:xfrm>
                  <a:off x="6872126" y="914400"/>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0" name="Rectangle 334">
                  <a:extLst>
                    <a:ext uri="{FF2B5EF4-FFF2-40B4-BE49-F238E27FC236}">
                      <a16:creationId xmlns:a16="http://schemas.microsoft.com/office/drawing/2014/main" id="{DC23CC53-9E4A-4E94-94B8-6A5F3A0D015D}"/>
                    </a:ext>
                  </a:extLst>
                </p:cNvPr>
                <p:cNvSpPr>
                  <a:spLocks noChangeArrowheads="1"/>
                </p:cNvSpPr>
                <p:nvPr/>
              </p:nvSpPr>
              <p:spPr bwMode="auto">
                <a:xfrm>
                  <a:off x="6876888" y="914400"/>
                  <a:ext cx="6350"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2" name="Rectangle 336">
                  <a:extLst>
                    <a:ext uri="{FF2B5EF4-FFF2-40B4-BE49-F238E27FC236}">
                      <a16:creationId xmlns:a16="http://schemas.microsoft.com/office/drawing/2014/main" id="{D4994B3A-6310-4015-8FFE-A1F25E764421}"/>
                    </a:ext>
                  </a:extLst>
                </p:cNvPr>
                <p:cNvSpPr>
                  <a:spLocks noChangeArrowheads="1"/>
                </p:cNvSpPr>
                <p:nvPr/>
              </p:nvSpPr>
              <p:spPr bwMode="auto">
                <a:xfrm>
                  <a:off x="7369013" y="914400"/>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3" name="Rectangle 337">
                  <a:extLst>
                    <a:ext uri="{FF2B5EF4-FFF2-40B4-BE49-F238E27FC236}">
                      <a16:creationId xmlns:a16="http://schemas.microsoft.com/office/drawing/2014/main" id="{944E3B3E-79F8-4184-BA62-2A118FD5CA31}"/>
                    </a:ext>
                  </a:extLst>
                </p:cNvPr>
                <p:cNvSpPr>
                  <a:spLocks noChangeArrowheads="1"/>
                </p:cNvSpPr>
                <p:nvPr/>
              </p:nvSpPr>
              <p:spPr bwMode="auto">
                <a:xfrm>
                  <a:off x="7372188" y="914400"/>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5" name="Rectangle 339">
                  <a:extLst>
                    <a:ext uri="{FF2B5EF4-FFF2-40B4-BE49-F238E27FC236}">
                      <a16:creationId xmlns:a16="http://schemas.microsoft.com/office/drawing/2014/main" id="{B78EE8A2-616A-4CCD-B634-D538481101C1}"/>
                    </a:ext>
                  </a:extLst>
                </p:cNvPr>
                <p:cNvSpPr>
                  <a:spLocks noChangeArrowheads="1"/>
                </p:cNvSpPr>
                <p:nvPr/>
              </p:nvSpPr>
              <p:spPr bwMode="auto">
                <a:xfrm>
                  <a:off x="7864313" y="914400"/>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6" name="Rectangle 340">
                  <a:extLst>
                    <a:ext uri="{FF2B5EF4-FFF2-40B4-BE49-F238E27FC236}">
                      <a16:creationId xmlns:a16="http://schemas.microsoft.com/office/drawing/2014/main" id="{03CECFD0-883A-49DB-A192-20E2521122A6}"/>
                    </a:ext>
                  </a:extLst>
                </p:cNvPr>
                <p:cNvSpPr>
                  <a:spLocks noChangeArrowheads="1"/>
                </p:cNvSpPr>
                <p:nvPr/>
              </p:nvSpPr>
              <p:spPr bwMode="auto">
                <a:xfrm>
                  <a:off x="7867488" y="914400"/>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8" name="Rectangle 342">
                  <a:extLst>
                    <a:ext uri="{FF2B5EF4-FFF2-40B4-BE49-F238E27FC236}">
                      <a16:creationId xmlns:a16="http://schemas.microsoft.com/office/drawing/2014/main" id="{F813D354-2A7E-445D-87B6-66823264DD73}"/>
                    </a:ext>
                  </a:extLst>
                </p:cNvPr>
                <p:cNvSpPr>
                  <a:spLocks noChangeArrowheads="1"/>
                </p:cNvSpPr>
                <p:nvPr/>
              </p:nvSpPr>
              <p:spPr bwMode="auto">
                <a:xfrm>
                  <a:off x="5835488" y="2944813"/>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9" name="Rectangle 343">
                  <a:extLst>
                    <a:ext uri="{FF2B5EF4-FFF2-40B4-BE49-F238E27FC236}">
                      <a16:creationId xmlns:a16="http://schemas.microsoft.com/office/drawing/2014/main" id="{4DFDB3C1-33E4-4AED-8E39-F26631AA6E92}"/>
                    </a:ext>
                  </a:extLst>
                </p:cNvPr>
                <p:cNvSpPr>
                  <a:spLocks noChangeArrowheads="1"/>
                </p:cNvSpPr>
                <p:nvPr/>
              </p:nvSpPr>
              <p:spPr bwMode="auto">
                <a:xfrm>
                  <a:off x="5838663" y="294481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1" name="Rectangle 345">
                  <a:extLst>
                    <a:ext uri="{FF2B5EF4-FFF2-40B4-BE49-F238E27FC236}">
                      <a16:creationId xmlns:a16="http://schemas.microsoft.com/office/drawing/2014/main" id="{E3A37CCB-6770-48F9-AE33-278183A76128}"/>
                    </a:ext>
                  </a:extLst>
                </p:cNvPr>
                <p:cNvSpPr>
                  <a:spLocks noChangeArrowheads="1"/>
                </p:cNvSpPr>
                <p:nvPr/>
              </p:nvSpPr>
              <p:spPr bwMode="auto">
                <a:xfrm>
                  <a:off x="5835488" y="2447925"/>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2" name="Rectangle 346">
                  <a:extLst>
                    <a:ext uri="{FF2B5EF4-FFF2-40B4-BE49-F238E27FC236}">
                      <a16:creationId xmlns:a16="http://schemas.microsoft.com/office/drawing/2014/main" id="{3BF99E97-E8F8-44B1-B311-1E097AF0E41C}"/>
                    </a:ext>
                  </a:extLst>
                </p:cNvPr>
                <p:cNvSpPr>
                  <a:spLocks noChangeArrowheads="1"/>
                </p:cNvSpPr>
                <p:nvPr/>
              </p:nvSpPr>
              <p:spPr bwMode="auto">
                <a:xfrm>
                  <a:off x="5838663" y="2447925"/>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4" name="Rectangle 348">
                  <a:extLst>
                    <a:ext uri="{FF2B5EF4-FFF2-40B4-BE49-F238E27FC236}">
                      <a16:creationId xmlns:a16="http://schemas.microsoft.com/office/drawing/2014/main" id="{E4643F95-A973-4F38-B808-84E908AD849F}"/>
                    </a:ext>
                  </a:extLst>
                </p:cNvPr>
                <p:cNvSpPr>
                  <a:spLocks noChangeArrowheads="1"/>
                </p:cNvSpPr>
                <p:nvPr/>
              </p:nvSpPr>
              <p:spPr bwMode="auto">
                <a:xfrm>
                  <a:off x="5835488" y="1952625"/>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5" name="Rectangle 349">
                  <a:extLst>
                    <a:ext uri="{FF2B5EF4-FFF2-40B4-BE49-F238E27FC236}">
                      <a16:creationId xmlns:a16="http://schemas.microsoft.com/office/drawing/2014/main" id="{18415945-5949-4582-AD0C-131CB44E1540}"/>
                    </a:ext>
                  </a:extLst>
                </p:cNvPr>
                <p:cNvSpPr>
                  <a:spLocks noChangeArrowheads="1"/>
                </p:cNvSpPr>
                <p:nvPr/>
              </p:nvSpPr>
              <p:spPr bwMode="auto">
                <a:xfrm>
                  <a:off x="5838663" y="1952625"/>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7" name="Rectangle 351">
                  <a:extLst>
                    <a:ext uri="{FF2B5EF4-FFF2-40B4-BE49-F238E27FC236}">
                      <a16:creationId xmlns:a16="http://schemas.microsoft.com/office/drawing/2014/main" id="{DFC372B3-E291-4030-A633-D1BBADABEBE5}"/>
                    </a:ext>
                  </a:extLst>
                </p:cNvPr>
                <p:cNvSpPr>
                  <a:spLocks noChangeArrowheads="1"/>
                </p:cNvSpPr>
                <p:nvPr/>
              </p:nvSpPr>
              <p:spPr bwMode="auto">
                <a:xfrm>
                  <a:off x="5835488" y="1457325"/>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8" name="Rectangle 352">
                  <a:extLst>
                    <a:ext uri="{FF2B5EF4-FFF2-40B4-BE49-F238E27FC236}">
                      <a16:creationId xmlns:a16="http://schemas.microsoft.com/office/drawing/2014/main" id="{8C6D6929-35A8-4535-9F85-0FAFF495A778}"/>
                    </a:ext>
                  </a:extLst>
                </p:cNvPr>
                <p:cNvSpPr>
                  <a:spLocks noChangeArrowheads="1"/>
                </p:cNvSpPr>
                <p:nvPr/>
              </p:nvSpPr>
              <p:spPr bwMode="auto">
                <a:xfrm>
                  <a:off x="5838663" y="1457325"/>
                  <a:ext cx="2082800"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0" name="Rectangle 354">
                  <a:extLst>
                    <a:ext uri="{FF2B5EF4-FFF2-40B4-BE49-F238E27FC236}">
                      <a16:creationId xmlns:a16="http://schemas.microsoft.com/office/drawing/2014/main" id="{3C5C475E-34A3-4373-B5DF-06D4DA541360}"/>
                    </a:ext>
                  </a:extLst>
                </p:cNvPr>
                <p:cNvSpPr>
                  <a:spLocks noChangeArrowheads="1"/>
                </p:cNvSpPr>
                <p:nvPr/>
              </p:nvSpPr>
              <p:spPr bwMode="auto">
                <a:xfrm>
                  <a:off x="5835488" y="960438"/>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1" name="Rectangle 355">
                  <a:extLst>
                    <a:ext uri="{FF2B5EF4-FFF2-40B4-BE49-F238E27FC236}">
                      <a16:creationId xmlns:a16="http://schemas.microsoft.com/office/drawing/2014/main" id="{F680E883-1184-4BF5-B570-B5C0755F3751}"/>
                    </a:ext>
                  </a:extLst>
                </p:cNvPr>
                <p:cNvSpPr>
                  <a:spLocks noChangeArrowheads="1"/>
                </p:cNvSpPr>
                <p:nvPr/>
              </p:nvSpPr>
              <p:spPr bwMode="auto">
                <a:xfrm>
                  <a:off x="5838663" y="960438"/>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3" name="Line 357">
                  <a:extLst>
                    <a:ext uri="{FF2B5EF4-FFF2-40B4-BE49-F238E27FC236}">
                      <a16:creationId xmlns:a16="http://schemas.microsoft.com/office/drawing/2014/main" id="{742B649E-4A61-49D6-8EA5-58206855148D}"/>
                    </a:ext>
                  </a:extLst>
                </p:cNvPr>
                <p:cNvSpPr>
                  <a:spLocks noChangeShapeType="1"/>
                </p:cNvSpPr>
                <p:nvPr/>
              </p:nvSpPr>
              <p:spPr bwMode="auto">
                <a:xfrm>
                  <a:off x="5838663" y="2997200"/>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4" name="Line 358">
                  <a:extLst>
                    <a:ext uri="{FF2B5EF4-FFF2-40B4-BE49-F238E27FC236}">
                      <a16:creationId xmlns:a16="http://schemas.microsoft.com/office/drawing/2014/main" id="{BCFBF8C4-1165-48CA-8904-EAD920EC94B1}"/>
                    </a:ext>
                  </a:extLst>
                </p:cNvPr>
                <p:cNvSpPr>
                  <a:spLocks noChangeShapeType="1"/>
                </p:cNvSpPr>
                <p:nvPr/>
              </p:nvSpPr>
              <p:spPr bwMode="auto">
                <a:xfrm>
                  <a:off x="5838663" y="914400"/>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5" name="Line 359">
                  <a:extLst>
                    <a:ext uri="{FF2B5EF4-FFF2-40B4-BE49-F238E27FC236}">
                      <a16:creationId xmlns:a16="http://schemas.microsoft.com/office/drawing/2014/main" id="{41A8CC80-9640-4972-9510-B98C9DE570E2}"/>
                    </a:ext>
                  </a:extLst>
                </p:cNvPr>
                <p:cNvSpPr>
                  <a:spLocks noChangeShapeType="1"/>
                </p:cNvSpPr>
                <p:nvPr/>
              </p:nvSpPr>
              <p:spPr bwMode="auto">
                <a:xfrm flipV="1">
                  <a:off x="5889463" y="2978150"/>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6" name="Line 360">
                  <a:extLst>
                    <a:ext uri="{FF2B5EF4-FFF2-40B4-BE49-F238E27FC236}">
                      <a16:creationId xmlns:a16="http://schemas.microsoft.com/office/drawing/2014/main" id="{E6AA7B99-DB36-4F69-AA16-51EED87FC731}"/>
                    </a:ext>
                  </a:extLst>
                </p:cNvPr>
                <p:cNvSpPr>
                  <a:spLocks noChangeShapeType="1"/>
                </p:cNvSpPr>
                <p:nvPr/>
              </p:nvSpPr>
              <p:spPr bwMode="auto">
                <a:xfrm flipV="1">
                  <a:off x="6384763" y="2978150"/>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7" name="Line 361">
                  <a:extLst>
                    <a:ext uri="{FF2B5EF4-FFF2-40B4-BE49-F238E27FC236}">
                      <a16:creationId xmlns:a16="http://schemas.microsoft.com/office/drawing/2014/main" id="{9064622B-4555-45F1-A765-080A0768A31A}"/>
                    </a:ext>
                  </a:extLst>
                </p:cNvPr>
                <p:cNvSpPr>
                  <a:spLocks noChangeShapeType="1"/>
                </p:cNvSpPr>
                <p:nvPr/>
              </p:nvSpPr>
              <p:spPr bwMode="auto">
                <a:xfrm flipV="1">
                  <a:off x="6880063" y="2978150"/>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8" name="Line 362">
                  <a:extLst>
                    <a:ext uri="{FF2B5EF4-FFF2-40B4-BE49-F238E27FC236}">
                      <a16:creationId xmlns:a16="http://schemas.microsoft.com/office/drawing/2014/main" id="{83A90C0A-90CD-4710-8D82-85C2D73F174A}"/>
                    </a:ext>
                  </a:extLst>
                </p:cNvPr>
                <p:cNvSpPr>
                  <a:spLocks noChangeShapeType="1"/>
                </p:cNvSpPr>
                <p:nvPr/>
              </p:nvSpPr>
              <p:spPr bwMode="auto">
                <a:xfrm flipV="1">
                  <a:off x="7375363" y="2978150"/>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9" name="Line 363">
                  <a:extLst>
                    <a:ext uri="{FF2B5EF4-FFF2-40B4-BE49-F238E27FC236}">
                      <a16:creationId xmlns:a16="http://schemas.microsoft.com/office/drawing/2014/main" id="{F94A1508-C8EA-4A6C-B865-F47226BEF7BA}"/>
                    </a:ext>
                  </a:extLst>
                </p:cNvPr>
                <p:cNvSpPr>
                  <a:spLocks noChangeShapeType="1"/>
                </p:cNvSpPr>
                <p:nvPr/>
              </p:nvSpPr>
              <p:spPr bwMode="auto">
                <a:xfrm flipV="1">
                  <a:off x="7872251" y="2978150"/>
                  <a:ext cx="0" cy="190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0" name="Line 364">
                  <a:extLst>
                    <a:ext uri="{FF2B5EF4-FFF2-40B4-BE49-F238E27FC236}">
                      <a16:creationId xmlns:a16="http://schemas.microsoft.com/office/drawing/2014/main" id="{6F65B253-FBB3-4766-8079-966B163866B5}"/>
                    </a:ext>
                  </a:extLst>
                </p:cNvPr>
                <p:cNvSpPr>
                  <a:spLocks noChangeShapeType="1"/>
                </p:cNvSpPr>
                <p:nvPr/>
              </p:nvSpPr>
              <p:spPr bwMode="auto">
                <a:xfrm>
                  <a:off x="5889463" y="914400"/>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1" name="Line 365">
                  <a:extLst>
                    <a:ext uri="{FF2B5EF4-FFF2-40B4-BE49-F238E27FC236}">
                      <a16:creationId xmlns:a16="http://schemas.microsoft.com/office/drawing/2014/main" id="{884D275E-B16E-47AD-B225-284275C8BDC1}"/>
                    </a:ext>
                  </a:extLst>
                </p:cNvPr>
                <p:cNvSpPr>
                  <a:spLocks noChangeShapeType="1"/>
                </p:cNvSpPr>
                <p:nvPr/>
              </p:nvSpPr>
              <p:spPr bwMode="auto">
                <a:xfrm>
                  <a:off x="6384763" y="914400"/>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2" name="Line 366">
                  <a:extLst>
                    <a:ext uri="{FF2B5EF4-FFF2-40B4-BE49-F238E27FC236}">
                      <a16:creationId xmlns:a16="http://schemas.microsoft.com/office/drawing/2014/main" id="{E831698F-12E6-4883-8CBF-79F2A4B119B1}"/>
                    </a:ext>
                  </a:extLst>
                </p:cNvPr>
                <p:cNvSpPr>
                  <a:spLocks noChangeShapeType="1"/>
                </p:cNvSpPr>
                <p:nvPr/>
              </p:nvSpPr>
              <p:spPr bwMode="auto">
                <a:xfrm>
                  <a:off x="6880063" y="914400"/>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3" name="Line 367">
                  <a:extLst>
                    <a:ext uri="{FF2B5EF4-FFF2-40B4-BE49-F238E27FC236}">
                      <a16:creationId xmlns:a16="http://schemas.microsoft.com/office/drawing/2014/main" id="{87CE6207-6170-441B-A3AE-A90597F574A3}"/>
                    </a:ext>
                  </a:extLst>
                </p:cNvPr>
                <p:cNvSpPr>
                  <a:spLocks noChangeShapeType="1"/>
                </p:cNvSpPr>
                <p:nvPr/>
              </p:nvSpPr>
              <p:spPr bwMode="auto">
                <a:xfrm>
                  <a:off x="7375363" y="914400"/>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4" name="Line 368">
                  <a:extLst>
                    <a:ext uri="{FF2B5EF4-FFF2-40B4-BE49-F238E27FC236}">
                      <a16:creationId xmlns:a16="http://schemas.microsoft.com/office/drawing/2014/main" id="{C1CAF335-AF7F-4ECC-83B9-11EBCEED92A6}"/>
                    </a:ext>
                  </a:extLst>
                </p:cNvPr>
                <p:cNvSpPr>
                  <a:spLocks noChangeShapeType="1"/>
                </p:cNvSpPr>
                <p:nvPr/>
              </p:nvSpPr>
              <p:spPr bwMode="auto">
                <a:xfrm>
                  <a:off x="7872251" y="914400"/>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5" name="Rectangle 369">
                  <a:extLst>
                    <a:ext uri="{FF2B5EF4-FFF2-40B4-BE49-F238E27FC236}">
                      <a16:creationId xmlns:a16="http://schemas.microsoft.com/office/drawing/2014/main" id="{B5B85E1A-09BC-4B10-B346-D21AAF74A2EA}"/>
                    </a:ext>
                  </a:extLst>
                </p:cNvPr>
                <p:cNvSpPr>
                  <a:spLocks noChangeArrowheads="1"/>
                </p:cNvSpPr>
                <p:nvPr/>
              </p:nvSpPr>
              <p:spPr bwMode="auto">
                <a:xfrm>
                  <a:off x="5843426" y="3051175"/>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66" name="Rectangle 370">
                  <a:extLst>
                    <a:ext uri="{FF2B5EF4-FFF2-40B4-BE49-F238E27FC236}">
                      <a16:creationId xmlns:a16="http://schemas.microsoft.com/office/drawing/2014/main" id="{32E9D72D-DBE4-4EB1-94FD-228B1E69374C}"/>
                    </a:ext>
                  </a:extLst>
                </p:cNvPr>
                <p:cNvSpPr>
                  <a:spLocks noChangeArrowheads="1"/>
                </p:cNvSpPr>
                <p:nvPr/>
              </p:nvSpPr>
              <p:spPr bwMode="auto">
                <a:xfrm>
                  <a:off x="6338726" y="3051175"/>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67" name="Rectangle 371">
                  <a:extLst>
                    <a:ext uri="{FF2B5EF4-FFF2-40B4-BE49-F238E27FC236}">
                      <a16:creationId xmlns:a16="http://schemas.microsoft.com/office/drawing/2014/main" id="{1189793A-2B76-45A2-BE6B-85169B5AB6DE}"/>
                    </a:ext>
                  </a:extLst>
                </p:cNvPr>
                <p:cNvSpPr>
                  <a:spLocks noChangeArrowheads="1"/>
                </p:cNvSpPr>
                <p:nvPr/>
              </p:nvSpPr>
              <p:spPr bwMode="auto">
                <a:xfrm>
                  <a:off x="6849901" y="305117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68" name="Rectangle 372">
                  <a:extLst>
                    <a:ext uri="{FF2B5EF4-FFF2-40B4-BE49-F238E27FC236}">
                      <a16:creationId xmlns:a16="http://schemas.microsoft.com/office/drawing/2014/main" id="{8F44C7EC-EE0A-4317-9BD6-F827ED90F823}"/>
                    </a:ext>
                  </a:extLst>
                </p:cNvPr>
                <p:cNvSpPr>
                  <a:spLocks noChangeArrowheads="1"/>
                </p:cNvSpPr>
                <p:nvPr/>
              </p:nvSpPr>
              <p:spPr bwMode="auto">
                <a:xfrm>
                  <a:off x="7345201" y="305117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69" name="Rectangle 373">
                  <a:extLst>
                    <a:ext uri="{FF2B5EF4-FFF2-40B4-BE49-F238E27FC236}">
                      <a16:creationId xmlns:a16="http://schemas.microsoft.com/office/drawing/2014/main" id="{72793AFB-18BF-4194-BC5A-2C967BDA7BF8}"/>
                    </a:ext>
                  </a:extLst>
                </p:cNvPr>
                <p:cNvSpPr>
                  <a:spLocks noChangeArrowheads="1"/>
                </p:cNvSpPr>
                <p:nvPr/>
              </p:nvSpPr>
              <p:spPr bwMode="auto">
                <a:xfrm>
                  <a:off x="7840501" y="305117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71" name="Line 375">
                  <a:extLst>
                    <a:ext uri="{FF2B5EF4-FFF2-40B4-BE49-F238E27FC236}">
                      <a16:creationId xmlns:a16="http://schemas.microsoft.com/office/drawing/2014/main" id="{817D6779-31CE-4C7A-ADAD-6A6617C9DE6C}"/>
                    </a:ext>
                  </a:extLst>
                </p:cNvPr>
                <p:cNvSpPr>
                  <a:spLocks noChangeShapeType="1"/>
                </p:cNvSpPr>
                <p:nvPr/>
              </p:nvSpPr>
              <p:spPr bwMode="auto">
                <a:xfrm flipV="1">
                  <a:off x="5838663" y="914400"/>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2" name="Line 376">
                  <a:extLst>
                    <a:ext uri="{FF2B5EF4-FFF2-40B4-BE49-F238E27FC236}">
                      <a16:creationId xmlns:a16="http://schemas.microsoft.com/office/drawing/2014/main" id="{7C24C2CC-0B44-480D-AAC0-DE03BBDF8F0B}"/>
                    </a:ext>
                  </a:extLst>
                </p:cNvPr>
                <p:cNvSpPr>
                  <a:spLocks noChangeShapeType="1"/>
                </p:cNvSpPr>
                <p:nvPr/>
              </p:nvSpPr>
              <p:spPr bwMode="auto">
                <a:xfrm flipV="1">
                  <a:off x="7921463" y="914400"/>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3" name="Line 377">
                  <a:extLst>
                    <a:ext uri="{FF2B5EF4-FFF2-40B4-BE49-F238E27FC236}">
                      <a16:creationId xmlns:a16="http://schemas.microsoft.com/office/drawing/2014/main" id="{2F17CDE3-6D9C-42EF-A687-C2188618FD45}"/>
                    </a:ext>
                  </a:extLst>
                </p:cNvPr>
                <p:cNvSpPr>
                  <a:spLocks noChangeShapeType="1"/>
                </p:cNvSpPr>
                <p:nvPr/>
              </p:nvSpPr>
              <p:spPr bwMode="auto">
                <a:xfrm>
                  <a:off x="5838663" y="2947988"/>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4" name="Line 378">
                  <a:extLst>
                    <a:ext uri="{FF2B5EF4-FFF2-40B4-BE49-F238E27FC236}">
                      <a16:creationId xmlns:a16="http://schemas.microsoft.com/office/drawing/2014/main" id="{4E70F23C-9E12-4FE0-B118-DA0453F820CE}"/>
                    </a:ext>
                  </a:extLst>
                </p:cNvPr>
                <p:cNvSpPr>
                  <a:spLocks noChangeShapeType="1"/>
                </p:cNvSpPr>
                <p:nvPr/>
              </p:nvSpPr>
              <p:spPr bwMode="auto">
                <a:xfrm>
                  <a:off x="5838663" y="2452688"/>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5" name="Line 379">
                  <a:extLst>
                    <a:ext uri="{FF2B5EF4-FFF2-40B4-BE49-F238E27FC236}">
                      <a16:creationId xmlns:a16="http://schemas.microsoft.com/office/drawing/2014/main" id="{3C193EDB-D01E-4961-AD90-CCDA89EAC293}"/>
                    </a:ext>
                  </a:extLst>
                </p:cNvPr>
                <p:cNvSpPr>
                  <a:spLocks noChangeShapeType="1"/>
                </p:cNvSpPr>
                <p:nvPr/>
              </p:nvSpPr>
              <p:spPr bwMode="auto">
                <a:xfrm>
                  <a:off x="5838663" y="1955800"/>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6" name="Line 380">
                  <a:extLst>
                    <a:ext uri="{FF2B5EF4-FFF2-40B4-BE49-F238E27FC236}">
                      <a16:creationId xmlns:a16="http://schemas.microsoft.com/office/drawing/2014/main" id="{9230D8CF-6E2A-462D-95AD-E5C95B657798}"/>
                    </a:ext>
                  </a:extLst>
                </p:cNvPr>
                <p:cNvSpPr>
                  <a:spLocks noChangeShapeType="1"/>
                </p:cNvSpPr>
                <p:nvPr/>
              </p:nvSpPr>
              <p:spPr bwMode="auto">
                <a:xfrm>
                  <a:off x="5838663" y="1460500"/>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7" name="Line 381">
                  <a:extLst>
                    <a:ext uri="{FF2B5EF4-FFF2-40B4-BE49-F238E27FC236}">
                      <a16:creationId xmlns:a16="http://schemas.microsoft.com/office/drawing/2014/main" id="{44993684-B806-401B-9745-DD84BE4A1649}"/>
                    </a:ext>
                  </a:extLst>
                </p:cNvPr>
                <p:cNvSpPr>
                  <a:spLocks noChangeShapeType="1"/>
                </p:cNvSpPr>
                <p:nvPr/>
              </p:nvSpPr>
              <p:spPr bwMode="auto">
                <a:xfrm>
                  <a:off x="5838663" y="965200"/>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8" name="Line 382">
                  <a:extLst>
                    <a:ext uri="{FF2B5EF4-FFF2-40B4-BE49-F238E27FC236}">
                      <a16:creationId xmlns:a16="http://schemas.microsoft.com/office/drawing/2014/main" id="{8DB6A7B6-E2C2-4F01-86A2-F307E5ACB6D9}"/>
                    </a:ext>
                  </a:extLst>
                </p:cNvPr>
                <p:cNvSpPr>
                  <a:spLocks noChangeShapeType="1"/>
                </p:cNvSpPr>
                <p:nvPr/>
              </p:nvSpPr>
              <p:spPr bwMode="auto">
                <a:xfrm flipH="1">
                  <a:off x="7900826" y="2947988"/>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9" name="Line 383">
                  <a:extLst>
                    <a:ext uri="{FF2B5EF4-FFF2-40B4-BE49-F238E27FC236}">
                      <a16:creationId xmlns:a16="http://schemas.microsoft.com/office/drawing/2014/main" id="{ED96D1EE-0242-4F97-8DF4-3DB5B20A7930}"/>
                    </a:ext>
                  </a:extLst>
                </p:cNvPr>
                <p:cNvSpPr>
                  <a:spLocks noChangeShapeType="1"/>
                </p:cNvSpPr>
                <p:nvPr/>
              </p:nvSpPr>
              <p:spPr bwMode="auto">
                <a:xfrm flipH="1">
                  <a:off x="7900826" y="2452688"/>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0" name="Line 384">
                  <a:extLst>
                    <a:ext uri="{FF2B5EF4-FFF2-40B4-BE49-F238E27FC236}">
                      <a16:creationId xmlns:a16="http://schemas.microsoft.com/office/drawing/2014/main" id="{1AFB6DD4-72F9-46A8-88F0-8BF82BD7F372}"/>
                    </a:ext>
                  </a:extLst>
                </p:cNvPr>
                <p:cNvSpPr>
                  <a:spLocks noChangeShapeType="1"/>
                </p:cNvSpPr>
                <p:nvPr/>
              </p:nvSpPr>
              <p:spPr bwMode="auto">
                <a:xfrm flipH="1">
                  <a:off x="7900826" y="1955800"/>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1" name="Line 385">
                  <a:extLst>
                    <a:ext uri="{FF2B5EF4-FFF2-40B4-BE49-F238E27FC236}">
                      <a16:creationId xmlns:a16="http://schemas.microsoft.com/office/drawing/2014/main" id="{5848D6A9-2390-412C-AF80-57DBFE1D5780}"/>
                    </a:ext>
                  </a:extLst>
                </p:cNvPr>
                <p:cNvSpPr>
                  <a:spLocks noChangeShapeType="1"/>
                </p:cNvSpPr>
                <p:nvPr/>
              </p:nvSpPr>
              <p:spPr bwMode="auto">
                <a:xfrm flipH="1">
                  <a:off x="7900826" y="1460500"/>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2" name="Line 386">
                  <a:extLst>
                    <a:ext uri="{FF2B5EF4-FFF2-40B4-BE49-F238E27FC236}">
                      <a16:creationId xmlns:a16="http://schemas.microsoft.com/office/drawing/2014/main" id="{9665E99F-0E96-48BF-8A2D-3EA5C1211311}"/>
                    </a:ext>
                  </a:extLst>
                </p:cNvPr>
                <p:cNvSpPr>
                  <a:spLocks noChangeShapeType="1"/>
                </p:cNvSpPr>
                <p:nvPr/>
              </p:nvSpPr>
              <p:spPr bwMode="auto">
                <a:xfrm flipH="1">
                  <a:off x="7900826" y="965200"/>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3" name="Rectangle 387">
                  <a:extLst>
                    <a:ext uri="{FF2B5EF4-FFF2-40B4-BE49-F238E27FC236}">
                      <a16:creationId xmlns:a16="http://schemas.microsoft.com/office/drawing/2014/main" id="{93757663-5A04-47C1-B713-FD0DEB225B06}"/>
                    </a:ext>
                  </a:extLst>
                </p:cNvPr>
                <p:cNvSpPr>
                  <a:spLocks noChangeArrowheads="1"/>
                </p:cNvSpPr>
                <p:nvPr/>
              </p:nvSpPr>
              <p:spPr bwMode="auto">
                <a:xfrm>
                  <a:off x="5705313" y="2898775"/>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84" name="Rectangle 388">
                  <a:extLst>
                    <a:ext uri="{FF2B5EF4-FFF2-40B4-BE49-F238E27FC236}">
                      <a16:creationId xmlns:a16="http://schemas.microsoft.com/office/drawing/2014/main" id="{4AD44C09-2A2F-4D1E-B012-671F9E312953}"/>
                    </a:ext>
                  </a:extLst>
                </p:cNvPr>
                <p:cNvSpPr>
                  <a:spLocks noChangeArrowheads="1"/>
                </p:cNvSpPr>
                <p:nvPr/>
              </p:nvSpPr>
              <p:spPr bwMode="auto">
                <a:xfrm>
                  <a:off x="5705313" y="2401888"/>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85" name="Rectangle 389">
                  <a:extLst>
                    <a:ext uri="{FF2B5EF4-FFF2-40B4-BE49-F238E27FC236}">
                      <a16:creationId xmlns:a16="http://schemas.microsoft.com/office/drawing/2014/main" id="{D0370F26-ED4E-4FCB-A562-12EFBC124711}"/>
                    </a:ext>
                  </a:extLst>
                </p:cNvPr>
                <p:cNvSpPr>
                  <a:spLocks noChangeArrowheads="1"/>
                </p:cNvSpPr>
                <p:nvPr/>
              </p:nvSpPr>
              <p:spPr bwMode="auto">
                <a:xfrm>
                  <a:off x="5735476" y="1906588"/>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86" name="Rectangle 390">
                  <a:extLst>
                    <a:ext uri="{FF2B5EF4-FFF2-40B4-BE49-F238E27FC236}">
                      <a16:creationId xmlns:a16="http://schemas.microsoft.com/office/drawing/2014/main" id="{91D700E4-989D-49E5-B5D2-A09F919D137E}"/>
                    </a:ext>
                  </a:extLst>
                </p:cNvPr>
                <p:cNvSpPr>
                  <a:spLocks noChangeArrowheads="1"/>
                </p:cNvSpPr>
                <p:nvPr/>
              </p:nvSpPr>
              <p:spPr bwMode="auto">
                <a:xfrm>
                  <a:off x="5735476" y="1409700"/>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87" name="Rectangle 391">
                  <a:extLst>
                    <a:ext uri="{FF2B5EF4-FFF2-40B4-BE49-F238E27FC236}">
                      <a16:creationId xmlns:a16="http://schemas.microsoft.com/office/drawing/2014/main" id="{2933E594-D2C5-4658-B3C3-50BFA7A7E62B}"/>
                    </a:ext>
                  </a:extLst>
                </p:cNvPr>
                <p:cNvSpPr>
                  <a:spLocks noChangeArrowheads="1"/>
                </p:cNvSpPr>
                <p:nvPr/>
              </p:nvSpPr>
              <p:spPr bwMode="auto">
                <a:xfrm>
                  <a:off x="5735476" y="914400"/>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92" name="Freeform 396">
                  <a:extLst>
                    <a:ext uri="{FF2B5EF4-FFF2-40B4-BE49-F238E27FC236}">
                      <a16:creationId xmlns:a16="http://schemas.microsoft.com/office/drawing/2014/main" id="{3CDD7AC8-C4CF-4675-9CAF-3D9F0BC3A80F}"/>
                    </a:ext>
                  </a:extLst>
                </p:cNvPr>
                <p:cNvSpPr>
                  <a:spLocks noEditPoints="1"/>
                </p:cNvSpPr>
                <p:nvPr/>
              </p:nvSpPr>
              <p:spPr bwMode="auto">
                <a:xfrm>
                  <a:off x="6918163" y="1825625"/>
                  <a:ext cx="87313" cy="87313"/>
                </a:xfrm>
                <a:custGeom>
                  <a:avLst/>
                  <a:gdLst>
                    <a:gd name="T0" fmla="*/ 91 w 181"/>
                    <a:gd name="T1" fmla="*/ 11 h 182"/>
                    <a:gd name="T2" fmla="*/ 171 w 181"/>
                    <a:gd name="T3" fmla="*/ 91 h 182"/>
                    <a:gd name="T4" fmla="*/ 171 w 181"/>
                    <a:gd name="T5" fmla="*/ 91 h 182"/>
                    <a:gd name="T6" fmla="*/ 91 w 181"/>
                    <a:gd name="T7" fmla="*/ 171 h 182"/>
                    <a:gd name="T8" fmla="*/ 11 w 181"/>
                    <a:gd name="T9" fmla="*/ 91 h 182"/>
                    <a:gd name="T10" fmla="*/ 91 w 181"/>
                    <a:gd name="T11" fmla="*/ 11 h 182"/>
                    <a:gd name="T12" fmla="*/ 91 w 181"/>
                    <a:gd name="T13" fmla="*/ 0 h 182"/>
                    <a:gd name="T14" fmla="*/ 0 w 181"/>
                    <a:gd name="T15" fmla="*/ 91 h 182"/>
                    <a:gd name="T16" fmla="*/ 91 w 181"/>
                    <a:gd name="T17" fmla="*/ 182 h 182"/>
                    <a:gd name="T18" fmla="*/ 181 w 181"/>
                    <a:gd name="T19" fmla="*/ 91 h 182"/>
                    <a:gd name="T20" fmla="*/ 181 w 181"/>
                    <a:gd name="T21" fmla="*/ 91 h 182"/>
                    <a:gd name="T22" fmla="*/ 91 w 181"/>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2">
                      <a:moveTo>
                        <a:pt x="91" y="11"/>
                      </a:moveTo>
                      <a:cubicBezTo>
                        <a:pt x="135" y="11"/>
                        <a:pt x="171" y="47"/>
                        <a:pt x="171" y="91"/>
                      </a:cubicBezTo>
                      <a:lnTo>
                        <a:pt x="171" y="91"/>
                      </a:lnTo>
                      <a:cubicBezTo>
                        <a:pt x="171" y="135"/>
                        <a:pt x="135" y="171"/>
                        <a:pt x="91" y="171"/>
                      </a:cubicBezTo>
                      <a:cubicBezTo>
                        <a:pt x="47" y="171"/>
                        <a:pt x="11" y="135"/>
                        <a:pt x="11" y="91"/>
                      </a:cubicBezTo>
                      <a:cubicBezTo>
                        <a:pt x="11" y="47"/>
                        <a:pt x="47" y="11"/>
                        <a:pt x="91" y="11"/>
                      </a:cubicBezTo>
                      <a:close/>
                      <a:moveTo>
                        <a:pt x="91" y="0"/>
                      </a:moveTo>
                      <a:cubicBezTo>
                        <a:pt x="41" y="0"/>
                        <a:pt x="0" y="41"/>
                        <a:pt x="0" y="91"/>
                      </a:cubicBezTo>
                      <a:cubicBezTo>
                        <a:pt x="0" y="141"/>
                        <a:pt x="41" y="182"/>
                        <a:pt x="91" y="182"/>
                      </a:cubicBezTo>
                      <a:cubicBezTo>
                        <a:pt x="141" y="182"/>
                        <a:pt x="181" y="141"/>
                        <a:pt x="181" y="91"/>
                      </a:cubicBezTo>
                      <a:lnTo>
                        <a:pt x="181" y="91"/>
                      </a:lnTo>
                      <a:cubicBezTo>
                        <a:pt x="181" y="41"/>
                        <a:pt x="141" y="0"/>
                        <a:pt x="9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3" name="Freeform 397">
                  <a:extLst>
                    <a:ext uri="{FF2B5EF4-FFF2-40B4-BE49-F238E27FC236}">
                      <a16:creationId xmlns:a16="http://schemas.microsoft.com/office/drawing/2014/main" id="{73D855A1-19B7-4AB6-8F7B-494C296724B9}"/>
                    </a:ext>
                  </a:extLst>
                </p:cNvPr>
                <p:cNvSpPr>
                  <a:spLocks noEditPoints="1"/>
                </p:cNvSpPr>
                <p:nvPr/>
              </p:nvSpPr>
              <p:spPr bwMode="auto">
                <a:xfrm>
                  <a:off x="7056276" y="1800225"/>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4" name="Freeform 398">
                  <a:extLst>
                    <a:ext uri="{FF2B5EF4-FFF2-40B4-BE49-F238E27FC236}">
                      <a16:creationId xmlns:a16="http://schemas.microsoft.com/office/drawing/2014/main" id="{41B5C52D-2990-40B1-8806-F495AB40DFC2}"/>
                    </a:ext>
                  </a:extLst>
                </p:cNvPr>
                <p:cNvSpPr>
                  <a:spLocks noEditPoints="1"/>
                </p:cNvSpPr>
                <p:nvPr/>
              </p:nvSpPr>
              <p:spPr bwMode="auto">
                <a:xfrm>
                  <a:off x="7180101" y="1757363"/>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5" name="Freeform 399">
                  <a:extLst>
                    <a:ext uri="{FF2B5EF4-FFF2-40B4-BE49-F238E27FC236}">
                      <a16:creationId xmlns:a16="http://schemas.microsoft.com/office/drawing/2014/main" id="{CDFB4180-A473-4F03-99ED-F16682ECA365}"/>
                    </a:ext>
                  </a:extLst>
                </p:cNvPr>
                <p:cNvSpPr>
                  <a:spLocks noEditPoints="1"/>
                </p:cNvSpPr>
                <p:nvPr/>
              </p:nvSpPr>
              <p:spPr bwMode="auto">
                <a:xfrm>
                  <a:off x="7288051" y="1695450"/>
                  <a:ext cx="92075" cy="90488"/>
                </a:xfrm>
                <a:custGeom>
                  <a:avLst/>
                  <a:gdLst>
                    <a:gd name="T0" fmla="*/ 29 w 58"/>
                    <a:gd name="T1" fmla="*/ 0 h 57"/>
                    <a:gd name="T2" fmla="*/ 29 w 58"/>
                    <a:gd name="T3" fmla="*/ 57 h 57"/>
                    <a:gd name="T4" fmla="*/ 0 w 58"/>
                    <a:gd name="T5" fmla="*/ 28 h 57"/>
                    <a:gd name="T6" fmla="*/ 58 w 58"/>
                    <a:gd name="T7" fmla="*/ 28 h 57"/>
                    <a:gd name="T8" fmla="*/ 11 w 58"/>
                    <a:gd name="T9" fmla="*/ 10 h 57"/>
                    <a:gd name="T10" fmla="*/ 48 w 58"/>
                    <a:gd name="T11" fmla="*/ 47 h 57"/>
                    <a:gd name="T12" fmla="*/ 11 w 58"/>
                    <a:gd name="T13" fmla="*/ 47 h 57"/>
                    <a:gd name="T14" fmla="*/ 48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1" y="10"/>
                      </a:moveTo>
                      <a:lnTo>
                        <a:pt x="48" y="47"/>
                      </a:lnTo>
                      <a:moveTo>
                        <a:pt x="11" y="47"/>
                      </a:moveTo>
                      <a:lnTo>
                        <a:pt x="48" y="10"/>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6" name="Freeform 400">
                  <a:extLst>
                    <a:ext uri="{FF2B5EF4-FFF2-40B4-BE49-F238E27FC236}">
                      <a16:creationId xmlns:a16="http://schemas.microsoft.com/office/drawing/2014/main" id="{AD98CCC0-BBF9-4FB8-B583-B803B9DB889E}"/>
                    </a:ext>
                  </a:extLst>
                </p:cNvPr>
                <p:cNvSpPr>
                  <a:spLocks noEditPoints="1"/>
                </p:cNvSpPr>
                <p:nvPr/>
              </p:nvSpPr>
              <p:spPr bwMode="auto">
                <a:xfrm>
                  <a:off x="6761001" y="1825625"/>
                  <a:ext cx="90488" cy="92075"/>
                </a:xfrm>
                <a:custGeom>
                  <a:avLst/>
                  <a:gdLst>
                    <a:gd name="T0" fmla="*/ 29 w 57"/>
                    <a:gd name="T1" fmla="*/ 0 h 58"/>
                    <a:gd name="T2" fmla="*/ 29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9" y="0"/>
                      </a:moveTo>
                      <a:lnTo>
                        <a:pt x="29" y="58"/>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7" name="Freeform 401">
                  <a:extLst>
                    <a:ext uri="{FF2B5EF4-FFF2-40B4-BE49-F238E27FC236}">
                      <a16:creationId xmlns:a16="http://schemas.microsoft.com/office/drawing/2014/main" id="{CA99A13B-BFFC-4A84-B9F2-38DB8E0A0F60}"/>
                    </a:ext>
                  </a:extLst>
                </p:cNvPr>
                <p:cNvSpPr>
                  <a:spLocks noEditPoints="1"/>
                </p:cNvSpPr>
                <p:nvPr/>
              </p:nvSpPr>
              <p:spPr bwMode="auto">
                <a:xfrm>
                  <a:off x="6589551" y="1806575"/>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8" name="Freeform 402">
                  <a:extLst>
                    <a:ext uri="{FF2B5EF4-FFF2-40B4-BE49-F238E27FC236}">
                      <a16:creationId xmlns:a16="http://schemas.microsoft.com/office/drawing/2014/main" id="{36BC0A9C-0A16-4ABD-B959-17F837811041}"/>
                    </a:ext>
                  </a:extLst>
                </p:cNvPr>
                <p:cNvSpPr>
                  <a:spLocks noEditPoints="1"/>
                </p:cNvSpPr>
                <p:nvPr/>
              </p:nvSpPr>
              <p:spPr bwMode="auto">
                <a:xfrm>
                  <a:off x="6402226" y="1768475"/>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9" name="Freeform 403">
                  <a:extLst>
                    <a:ext uri="{FF2B5EF4-FFF2-40B4-BE49-F238E27FC236}">
                      <a16:creationId xmlns:a16="http://schemas.microsoft.com/office/drawing/2014/main" id="{94EB7B76-675B-4B17-9C38-B1E04F3F4535}"/>
                    </a:ext>
                  </a:extLst>
                </p:cNvPr>
                <p:cNvSpPr>
                  <a:spLocks/>
                </p:cNvSpPr>
                <p:nvPr/>
              </p:nvSpPr>
              <p:spPr bwMode="auto">
                <a:xfrm>
                  <a:off x="6446676" y="1739900"/>
                  <a:ext cx="887413" cy="131763"/>
                </a:xfrm>
                <a:custGeom>
                  <a:avLst/>
                  <a:gdLst>
                    <a:gd name="T0" fmla="*/ 559 w 559"/>
                    <a:gd name="T1" fmla="*/ 0 h 83"/>
                    <a:gd name="T2" fmla="*/ 491 w 559"/>
                    <a:gd name="T3" fmla="*/ 40 h 83"/>
                    <a:gd name="T4" fmla="*/ 413 w 559"/>
                    <a:gd name="T5" fmla="*/ 67 h 83"/>
                    <a:gd name="T6" fmla="*/ 325 w 559"/>
                    <a:gd name="T7" fmla="*/ 81 h 83"/>
                    <a:gd name="T8" fmla="*/ 227 w 559"/>
                    <a:gd name="T9" fmla="*/ 83 h 83"/>
                    <a:gd name="T10" fmla="*/ 118 w 559"/>
                    <a:gd name="T11" fmla="*/ 71 h 83"/>
                    <a:gd name="T12" fmla="*/ 0 w 559"/>
                    <a:gd name="T13" fmla="*/ 47 h 83"/>
                  </a:gdLst>
                  <a:ahLst/>
                  <a:cxnLst>
                    <a:cxn ang="0">
                      <a:pos x="T0" y="T1"/>
                    </a:cxn>
                    <a:cxn ang="0">
                      <a:pos x="T2" y="T3"/>
                    </a:cxn>
                    <a:cxn ang="0">
                      <a:pos x="T4" y="T5"/>
                    </a:cxn>
                    <a:cxn ang="0">
                      <a:pos x="T6" y="T7"/>
                    </a:cxn>
                    <a:cxn ang="0">
                      <a:pos x="T8" y="T9"/>
                    </a:cxn>
                    <a:cxn ang="0">
                      <a:pos x="T10" y="T11"/>
                    </a:cxn>
                    <a:cxn ang="0">
                      <a:pos x="T12" y="T13"/>
                    </a:cxn>
                  </a:cxnLst>
                  <a:rect l="0" t="0" r="r" b="b"/>
                  <a:pathLst>
                    <a:path w="559" h="83">
                      <a:moveTo>
                        <a:pt x="559" y="0"/>
                      </a:moveTo>
                      <a:lnTo>
                        <a:pt x="491" y="40"/>
                      </a:lnTo>
                      <a:lnTo>
                        <a:pt x="413" y="67"/>
                      </a:lnTo>
                      <a:lnTo>
                        <a:pt x="325" y="81"/>
                      </a:lnTo>
                      <a:lnTo>
                        <a:pt x="227" y="83"/>
                      </a:lnTo>
                      <a:lnTo>
                        <a:pt x="118" y="71"/>
                      </a:lnTo>
                      <a:lnTo>
                        <a:pt x="0" y="47"/>
                      </a:ln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0" name="Freeform 404">
                  <a:extLst>
                    <a:ext uri="{FF2B5EF4-FFF2-40B4-BE49-F238E27FC236}">
                      <a16:creationId xmlns:a16="http://schemas.microsoft.com/office/drawing/2014/main" id="{FA5DA9CE-DD85-47BE-AC40-D9657DFAA625}"/>
                    </a:ext>
                  </a:extLst>
                </p:cNvPr>
                <p:cNvSpPr>
                  <a:spLocks noEditPoints="1"/>
                </p:cNvSpPr>
                <p:nvPr/>
              </p:nvSpPr>
              <p:spPr bwMode="auto">
                <a:xfrm>
                  <a:off x="6910226" y="1768475"/>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1" name="Freeform 405">
                  <a:extLst>
                    <a:ext uri="{FF2B5EF4-FFF2-40B4-BE49-F238E27FC236}">
                      <a16:creationId xmlns:a16="http://schemas.microsoft.com/office/drawing/2014/main" id="{0966D996-21F0-4DCC-B72C-8E91FCE37A9A}"/>
                    </a:ext>
                  </a:extLst>
                </p:cNvPr>
                <p:cNvSpPr>
                  <a:spLocks noEditPoints="1"/>
                </p:cNvSpPr>
                <p:nvPr/>
              </p:nvSpPr>
              <p:spPr bwMode="auto">
                <a:xfrm>
                  <a:off x="6857838" y="1724025"/>
                  <a:ext cx="90488" cy="90488"/>
                </a:xfrm>
                <a:custGeom>
                  <a:avLst/>
                  <a:gdLst>
                    <a:gd name="T0" fmla="*/ 28 w 57"/>
                    <a:gd name="T1" fmla="*/ 0 h 57"/>
                    <a:gd name="T2" fmla="*/ 28 w 57"/>
                    <a:gd name="T3" fmla="*/ 57 h 57"/>
                    <a:gd name="T4" fmla="*/ 0 w 57"/>
                    <a:gd name="T5" fmla="*/ 28 h 57"/>
                    <a:gd name="T6" fmla="*/ 57 w 57"/>
                    <a:gd name="T7" fmla="*/ 28 h 57"/>
                    <a:gd name="T8" fmla="*/ 10 w 57"/>
                    <a:gd name="T9" fmla="*/ 10 h 57"/>
                    <a:gd name="T10" fmla="*/ 46 w 57"/>
                    <a:gd name="T11" fmla="*/ 46 h 57"/>
                    <a:gd name="T12" fmla="*/ 10 w 57"/>
                    <a:gd name="T13" fmla="*/ 46 h 57"/>
                    <a:gd name="T14" fmla="*/ 46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8"/>
                      </a:moveTo>
                      <a:lnTo>
                        <a:pt x="57" y="28"/>
                      </a:lnTo>
                      <a:moveTo>
                        <a:pt x="10" y="10"/>
                      </a:moveTo>
                      <a:lnTo>
                        <a:pt x="46" y="46"/>
                      </a:lnTo>
                      <a:moveTo>
                        <a:pt x="10" y="46"/>
                      </a:moveTo>
                      <a:lnTo>
                        <a:pt x="46" y="10"/>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2" name="Freeform 406">
                  <a:extLst>
                    <a:ext uri="{FF2B5EF4-FFF2-40B4-BE49-F238E27FC236}">
                      <a16:creationId xmlns:a16="http://schemas.microsoft.com/office/drawing/2014/main" id="{EC1F41E6-42A4-4F54-8873-447F4BBEFCD5}"/>
                    </a:ext>
                  </a:extLst>
                </p:cNvPr>
                <p:cNvSpPr>
                  <a:spLocks noEditPoints="1"/>
                </p:cNvSpPr>
                <p:nvPr/>
              </p:nvSpPr>
              <p:spPr bwMode="auto">
                <a:xfrm>
                  <a:off x="6751476" y="1681163"/>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3" name="Freeform 407">
                  <a:extLst>
                    <a:ext uri="{FF2B5EF4-FFF2-40B4-BE49-F238E27FC236}">
                      <a16:creationId xmlns:a16="http://schemas.microsoft.com/office/drawing/2014/main" id="{30223638-12BA-48AD-B5D9-E6F03B0F7486}"/>
                    </a:ext>
                  </a:extLst>
                </p:cNvPr>
                <p:cNvSpPr>
                  <a:spLocks noEditPoints="1"/>
                </p:cNvSpPr>
                <p:nvPr/>
              </p:nvSpPr>
              <p:spPr bwMode="auto">
                <a:xfrm>
                  <a:off x="6876888" y="1890713"/>
                  <a:ext cx="92075" cy="90488"/>
                </a:xfrm>
                <a:custGeom>
                  <a:avLst/>
                  <a:gdLst>
                    <a:gd name="T0" fmla="*/ 29 w 58"/>
                    <a:gd name="T1" fmla="*/ 0 h 57"/>
                    <a:gd name="T2" fmla="*/ 29 w 58"/>
                    <a:gd name="T3" fmla="*/ 57 h 57"/>
                    <a:gd name="T4" fmla="*/ 0 w 58"/>
                    <a:gd name="T5" fmla="*/ 28 h 57"/>
                    <a:gd name="T6" fmla="*/ 58 w 58"/>
                    <a:gd name="T7" fmla="*/ 28 h 57"/>
                  </a:gdLst>
                  <a:ahLst/>
                  <a:cxnLst>
                    <a:cxn ang="0">
                      <a:pos x="T0" y="T1"/>
                    </a:cxn>
                    <a:cxn ang="0">
                      <a:pos x="T2" y="T3"/>
                    </a:cxn>
                    <a:cxn ang="0">
                      <a:pos x="T4" y="T5"/>
                    </a:cxn>
                    <a:cxn ang="0">
                      <a:pos x="T6" y="T7"/>
                    </a:cxn>
                  </a:cxnLst>
                  <a:rect l="0" t="0" r="r" b="b"/>
                  <a:pathLst>
                    <a:path w="58" h="57">
                      <a:moveTo>
                        <a:pt x="29" y="0"/>
                      </a:moveTo>
                      <a:lnTo>
                        <a:pt x="29" y="57"/>
                      </a:lnTo>
                      <a:moveTo>
                        <a:pt x="0" y="28"/>
                      </a:moveTo>
                      <a:lnTo>
                        <a:pt x="58" y="28"/>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4" name="Freeform 408">
                  <a:extLst>
                    <a:ext uri="{FF2B5EF4-FFF2-40B4-BE49-F238E27FC236}">
                      <a16:creationId xmlns:a16="http://schemas.microsoft.com/office/drawing/2014/main" id="{5810F9E2-4DB0-4746-8C8B-7D2441B126B4}"/>
                    </a:ext>
                  </a:extLst>
                </p:cNvPr>
                <p:cNvSpPr>
                  <a:spLocks noEditPoints="1"/>
                </p:cNvSpPr>
                <p:nvPr/>
              </p:nvSpPr>
              <p:spPr bwMode="auto">
                <a:xfrm>
                  <a:off x="6795926" y="1970088"/>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5" name="Freeform 409">
                  <a:extLst>
                    <a:ext uri="{FF2B5EF4-FFF2-40B4-BE49-F238E27FC236}">
                      <a16:creationId xmlns:a16="http://schemas.microsoft.com/office/drawing/2014/main" id="{CCB9D433-A9CF-4EB4-901F-5AF7FAD6C0CE}"/>
                    </a:ext>
                  </a:extLst>
                </p:cNvPr>
                <p:cNvSpPr>
                  <a:spLocks noEditPoints="1"/>
                </p:cNvSpPr>
                <p:nvPr/>
              </p:nvSpPr>
              <p:spPr bwMode="auto">
                <a:xfrm>
                  <a:off x="6670513" y="2065338"/>
                  <a:ext cx="92075" cy="90488"/>
                </a:xfrm>
                <a:custGeom>
                  <a:avLst/>
                  <a:gdLst>
                    <a:gd name="T0" fmla="*/ 29 w 58"/>
                    <a:gd name="T1" fmla="*/ 0 h 57"/>
                    <a:gd name="T2" fmla="*/ 29 w 58"/>
                    <a:gd name="T3" fmla="*/ 57 h 57"/>
                    <a:gd name="T4" fmla="*/ 0 w 58"/>
                    <a:gd name="T5" fmla="*/ 28 h 57"/>
                    <a:gd name="T6" fmla="*/ 58 w 58"/>
                    <a:gd name="T7" fmla="*/ 28 h 57"/>
                  </a:gdLst>
                  <a:ahLst/>
                  <a:cxnLst>
                    <a:cxn ang="0">
                      <a:pos x="T0" y="T1"/>
                    </a:cxn>
                    <a:cxn ang="0">
                      <a:pos x="T2" y="T3"/>
                    </a:cxn>
                    <a:cxn ang="0">
                      <a:pos x="T4" y="T5"/>
                    </a:cxn>
                    <a:cxn ang="0">
                      <a:pos x="T6" y="T7"/>
                    </a:cxn>
                  </a:cxnLst>
                  <a:rect l="0" t="0" r="r" b="b"/>
                  <a:pathLst>
                    <a:path w="58" h="57">
                      <a:moveTo>
                        <a:pt x="29" y="0"/>
                      </a:moveTo>
                      <a:lnTo>
                        <a:pt x="29" y="57"/>
                      </a:lnTo>
                      <a:moveTo>
                        <a:pt x="0" y="28"/>
                      </a:moveTo>
                      <a:lnTo>
                        <a:pt x="58" y="28"/>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6" name="Freeform 410">
                  <a:extLst>
                    <a:ext uri="{FF2B5EF4-FFF2-40B4-BE49-F238E27FC236}">
                      <a16:creationId xmlns:a16="http://schemas.microsoft.com/office/drawing/2014/main" id="{B3F3AEBA-240B-4108-9EA4-7444A6F7DE52}"/>
                    </a:ext>
                  </a:extLst>
                </p:cNvPr>
                <p:cNvSpPr>
                  <a:spLocks/>
                </p:cNvSpPr>
                <p:nvPr/>
              </p:nvSpPr>
              <p:spPr bwMode="auto">
                <a:xfrm>
                  <a:off x="6716551" y="1727200"/>
                  <a:ext cx="246063" cy="382588"/>
                </a:xfrm>
                <a:custGeom>
                  <a:avLst/>
                  <a:gdLst>
                    <a:gd name="T0" fmla="*/ 51 w 155"/>
                    <a:gd name="T1" fmla="*/ 0 h 241"/>
                    <a:gd name="T2" fmla="*/ 117 w 155"/>
                    <a:gd name="T3" fmla="*/ 26 h 241"/>
                    <a:gd name="T4" fmla="*/ 151 w 155"/>
                    <a:gd name="T5" fmla="*/ 55 h 241"/>
                    <a:gd name="T6" fmla="*/ 155 w 155"/>
                    <a:gd name="T7" fmla="*/ 89 h 241"/>
                    <a:gd name="T8" fmla="*/ 130 w 155"/>
                    <a:gd name="T9" fmla="*/ 131 h 241"/>
                    <a:gd name="T10" fmla="*/ 78 w 155"/>
                    <a:gd name="T11" fmla="*/ 182 h 241"/>
                    <a:gd name="T12" fmla="*/ 0 w 155"/>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155" h="241">
                      <a:moveTo>
                        <a:pt x="51" y="0"/>
                      </a:moveTo>
                      <a:lnTo>
                        <a:pt x="117" y="26"/>
                      </a:lnTo>
                      <a:lnTo>
                        <a:pt x="151" y="55"/>
                      </a:lnTo>
                      <a:lnTo>
                        <a:pt x="155" y="89"/>
                      </a:lnTo>
                      <a:lnTo>
                        <a:pt x="130" y="131"/>
                      </a:lnTo>
                      <a:lnTo>
                        <a:pt x="78" y="182"/>
                      </a:lnTo>
                      <a:lnTo>
                        <a:pt x="0" y="241"/>
                      </a:lnTo>
                    </a:path>
                  </a:pathLst>
                </a:custGeom>
                <a:noFill/>
                <a:ln w="9525" cap="flat">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7" name="Freeform 411">
                  <a:extLst>
                    <a:ext uri="{FF2B5EF4-FFF2-40B4-BE49-F238E27FC236}">
                      <a16:creationId xmlns:a16="http://schemas.microsoft.com/office/drawing/2014/main" id="{0FECD1AD-CB6D-485E-9342-D31588F48ED3}"/>
                    </a:ext>
                  </a:extLst>
                </p:cNvPr>
                <p:cNvSpPr>
                  <a:spLocks noEditPoints="1"/>
                </p:cNvSpPr>
                <p:nvPr/>
              </p:nvSpPr>
              <p:spPr bwMode="auto">
                <a:xfrm>
                  <a:off x="6978488" y="1844675"/>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8" name="Freeform 412">
                  <a:extLst>
                    <a:ext uri="{FF2B5EF4-FFF2-40B4-BE49-F238E27FC236}">
                      <a16:creationId xmlns:a16="http://schemas.microsoft.com/office/drawing/2014/main" id="{C6F85B07-8B9E-4AE9-8394-76BE4670F3BF}"/>
                    </a:ext>
                  </a:extLst>
                </p:cNvPr>
                <p:cNvSpPr>
                  <a:spLocks noEditPoints="1"/>
                </p:cNvSpPr>
                <p:nvPr/>
              </p:nvSpPr>
              <p:spPr bwMode="auto">
                <a:xfrm>
                  <a:off x="7026113" y="1844675"/>
                  <a:ext cx="90488" cy="92075"/>
                </a:xfrm>
                <a:custGeom>
                  <a:avLst/>
                  <a:gdLst>
                    <a:gd name="T0" fmla="*/ 28 w 57"/>
                    <a:gd name="T1" fmla="*/ 0 h 58"/>
                    <a:gd name="T2" fmla="*/ 28 w 57"/>
                    <a:gd name="T3" fmla="*/ 58 h 58"/>
                    <a:gd name="T4" fmla="*/ 0 w 57"/>
                    <a:gd name="T5" fmla="*/ 29 h 58"/>
                    <a:gd name="T6" fmla="*/ 57 w 57"/>
                    <a:gd name="T7" fmla="*/ 29 h 58"/>
                    <a:gd name="T8" fmla="*/ 10 w 57"/>
                    <a:gd name="T9" fmla="*/ 11 h 58"/>
                    <a:gd name="T10" fmla="*/ 46 w 57"/>
                    <a:gd name="T11" fmla="*/ 48 h 58"/>
                    <a:gd name="T12" fmla="*/ 10 w 57"/>
                    <a:gd name="T13" fmla="*/ 48 h 58"/>
                    <a:gd name="T14" fmla="*/ 46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8" y="0"/>
                      </a:moveTo>
                      <a:lnTo>
                        <a:pt x="28" y="58"/>
                      </a:lnTo>
                      <a:moveTo>
                        <a:pt x="0" y="29"/>
                      </a:moveTo>
                      <a:lnTo>
                        <a:pt x="57" y="29"/>
                      </a:lnTo>
                      <a:moveTo>
                        <a:pt x="10" y="11"/>
                      </a:moveTo>
                      <a:lnTo>
                        <a:pt x="46" y="48"/>
                      </a:lnTo>
                      <a:moveTo>
                        <a:pt x="10" y="48"/>
                      </a:moveTo>
                      <a:lnTo>
                        <a:pt x="46"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9" name="Freeform 413">
                  <a:extLst>
                    <a:ext uri="{FF2B5EF4-FFF2-40B4-BE49-F238E27FC236}">
                      <a16:creationId xmlns:a16="http://schemas.microsoft.com/office/drawing/2014/main" id="{CED20243-4C01-4AA4-8126-B8BB58FC2EC8}"/>
                    </a:ext>
                  </a:extLst>
                </p:cNvPr>
                <p:cNvSpPr>
                  <a:spLocks noEditPoints="1"/>
                </p:cNvSpPr>
                <p:nvPr/>
              </p:nvSpPr>
              <p:spPr bwMode="auto">
                <a:xfrm>
                  <a:off x="7056276" y="1825625"/>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0" name="Freeform 414">
                  <a:extLst>
                    <a:ext uri="{FF2B5EF4-FFF2-40B4-BE49-F238E27FC236}">
                      <a16:creationId xmlns:a16="http://schemas.microsoft.com/office/drawing/2014/main" id="{2C992853-A044-49E9-B9FE-328A6EFC2BB5}"/>
                    </a:ext>
                  </a:extLst>
                </p:cNvPr>
                <p:cNvSpPr>
                  <a:spLocks noEditPoints="1"/>
                </p:cNvSpPr>
                <p:nvPr/>
              </p:nvSpPr>
              <p:spPr bwMode="auto">
                <a:xfrm>
                  <a:off x="6838788" y="1781175"/>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1" name="Freeform 415">
                  <a:extLst>
                    <a:ext uri="{FF2B5EF4-FFF2-40B4-BE49-F238E27FC236}">
                      <a16:creationId xmlns:a16="http://schemas.microsoft.com/office/drawing/2014/main" id="{7A694FFF-19FA-4745-A03A-E7A91C9E1915}"/>
                    </a:ext>
                  </a:extLst>
                </p:cNvPr>
                <p:cNvSpPr>
                  <a:spLocks noEditPoints="1"/>
                </p:cNvSpPr>
                <p:nvPr/>
              </p:nvSpPr>
              <p:spPr bwMode="auto">
                <a:xfrm>
                  <a:off x="6743538" y="171926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2" name="Freeform 416">
                  <a:extLst>
                    <a:ext uri="{FF2B5EF4-FFF2-40B4-BE49-F238E27FC236}">
                      <a16:creationId xmlns:a16="http://schemas.microsoft.com/office/drawing/2014/main" id="{ADF26DF1-CCDC-44AC-A15A-D6062852193A}"/>
                    </a:ext>
                  </a:extLst>
                </p:cNvPr>
                <p:cNvSpPr>
                  <a:spLocks noEditPoints="1"/>
                </p:cNvSpPr>
                <p:nvPr/>
              </p:nvSpPr>
              <p:spPr bwMode="auto">
                <a:xfrm>
                  <a:off x="6634001" y="163671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3" name="Freeform 417">
                  <a:extLst>
                    <a:ext uri="{FF2B5EF4-FFF2-40B4-BE49-F238E27FC236}">
                      <a16:creationId xmlns:a16="http://schemas.microsoft.com/office/drawing/2014/main" id="{164981FE-2162-44A8-8A9E-305226836799}"/>
                    </a:ext>
                  </a:extLst>
                </p:cNvPr>
                <p:cNvSpPr>
                  <a:spLocks/>
                </p:cNvSpPr>
                <p:nvPr/>
              </p:nvSpPr>
              <p:spPr bwMode="auto">
                <a:xfrm>
                  <a:off x="6680038" y="1682750"/>
                  <a:ext cx="422275" cy="207963"/>
                </a:xfrm>
                <a:custGeom>
                  <a:avLst/>
                  <a:gdLst>
                    <a:gd name="T0" fmla="*/ 266 w 266"/>
                    <a:gd name="T1" fmla="*/ 119 h 131"/>
                    <a:gd name="T2" fmla="*/ 246 w 266"/>
                    <a:gd name="T3" fmla="*/ 131 h 131"/>
                    <a:gd name="T4" fmla="*/ 217 w 266"/>
                    <a:gd name="T5" fmla="*/ 131 h 131"/>
                    <a:gd name="T6" fmla="*/ 178 w 266"/>
                    <a:gd name="T7" fmla="*/ 117 h 131"/>
                    <a:gd name="T8" fmla="*/ 128 w 266"/>
                    <a:gd name="T9" fmla="*/ 91 h 131"/>
                    <a:gd name="T10" fmla="*/ 69 w 266"/>
                    <a:gd name="T11" fmla="*/ 52 h 131"/>
                    <a:gd name="T12" fmla="*/ 0 w 266"/>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266" h="131">
                      <a:moveTo>
                        <a:pt x="266" y="119"/>
                      </a:moveTo>
                      <a:lnTo>
                        <a:pt x="246" y="131"/>
                      </a:lnTo>
                      <a:lnTo>
                        <a:pt x="217" y="131"/>
                      </a:lnTo>
                      <a:lnTo>
                        <a:pt x="178" y="117"/>
                      </a:lnTo>
                      <a:lnTo>
                        <a:pt x="128" y="91"/>
                      </a:lnTo>
                      <a:lnTo>
                        <a:pt x="69" y="52"/>
                      </a:lnTo>
                      <a:lnTo>
                        <a:pt x="0" y="0"/>
                      </a:lnTo>
                    </a:path>
                  </a:pathLst>
                </a:custGeom>
                <a:noFill/>
                <a:ln w="9525" cap="flat">
                  <a:solidFill>
                    <a:srgbClr val="00B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4" name="Freeform 418">
                  <a:extLst>
                    <a:ext uri="{FF2B5EF4-FFF2-40B4-BE49-F238E27FC236}">
                      <a16:creationId xmlns:a16="http://schemas.microsoft.com/office/drawing/2014/main" id="{A94E0A62-3631-4638-9244-B0E961E51D50}"/>
                    </a:ext>
                  </a:extLst>
                </p:cNvPr>
                <p:cNvSpPr>
                  <a:spLocks noEditPoints="1"/>
                </p:cNvSpPr>
                <p:nvPr/>
              </p:nvSpPr>
              <p:spPr bwMode="auto">
                <a:xfrm>
                  <a:off x="6981663" y="1908175"/>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5" name="Freeform 419">
                  <a:extLst>
                    <a:ext uri="{FF2B5EF4-FFF2-40B4-BE49-F238E27FC236}">
                      <a16:creationId xmlns:a16="http://schemas.microsoft.com/office/drawing/2014/main" id="{58E921AD-D3BB-46A2-A997-7F0BEBE505CE}"/>
                    </a:ext>
                  </a:extLst>
                </p:cNvPr>
                <p:cNvSpPr>
                  <a:spLocks noEditPoints="1"/>
                </p:cNvSpPr>
                <p:nvPr/>
              </p:nvSpPr>
              <p:spPr bwMode="auto">
                <a:xfrm>
                  <a:off x="7046751" y="1993900"/>
                  <a:ext cx="92075" cy="90488"/>
                </a:xfrm>
                <a:custGeom>
                  <a:avLst/>
                  <a:gdLst>
                    <a:gd name="T0" fmla="*/ 29 w 58"/>
                    <a:gd name="T1" fmla="*/ 0 h 57"/>
                    <a:gd name="T2" fmla="*/ 29 w 58"/>
                    <a:gd name="T3" fmla="*/ 57 h 57"/>
                    <a:gd name="T4" fmla="*/ 0 w 58"/>
                    <a:gd name="T5" fmla="*/ 28 h 57"/>
                    <a:gd name="T6" fmla="*/ 58 w 58"/>
                    <a:gd name="T7" fmla="*/ 28 h 57"/>
                    <a:gd name="T8" fmla="*/ 11 w 58"/>
                    <a:gd name="T9" fmla="*/ 10 h 57"/>
                    <a:gd name="T10" fmla="*/ 48 w 58"/>
                    <a:gd name="T11" fmla="*/ 47 h 57"/>
                    <a:gd name="T12" fmla="*/ 11 w 58"/>
                    <a:gd name="T13" fmla="*/ 47 h 57"/>
                    <a:gd name="T14" fmla="*/ 48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1" y="10"/>
                      </a:moveTo>
                      <a:lnTo>
                        <a:pt x="48" y="47"/>
                      </a:lnTo>
                      <a:moveTo>
                        <a:pt x="11" y="47"/>
                      </a:moveTo>
                      <a:lnTo>
                        <a:pt x="48" y="10"/>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6" name="Freeform 420">
                  <a:extLst>
                    <a:ext uri="{FF2B5EF4-FFF2-40B4-BE49-F238E27FC236}">
                      <a16:creationId xmlns:a16="http://schemas.microsoft.com/office/drawing/2014/main" id="{AA47557B-4FA7-48BD-88DA-AB9773EFABD8}"/>
                    </a:ext>
                  </a:extLst>
                </p:cNvPr>
                <p:cNvSpPr>
                  <a:spLocks noEditPoints="1"/>
                </p:cNvSpPr>
                <p:nvPr/>
              </p:nvSpPr>
              <p:spPr bwMode="auto">
                <a:xfrm>
                  <a:off x="7113426" y="2078038"/>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7" name="Freeform 421">
                  <a:extLst>
                    <a:ext uri="{FF2B5EF4-FFF2-40B4-BE49-F238E27FC236}">
                      <a16:creationId xmlns:a16="http://schemas.microsoft.com/office/drawing/2014/main" id="{49913C72-687F-4FEA-934C-E70905FCB174}"/>
                    </a:ext>
                  </a:extLst>
                </p:cNvPr>
                <p:cNvSpPr>
                  <a:spLocks noEditPoints="1"/>
                </p:cNvSpPr>
                <p:nvPr/>
              </p:nvSpPr>
              <p:spPr bwMode="auto">
                <a:xfrm>
                  <a:off x="6849901" y="173831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8" name="Freeform 422">
                  <a:extLst>
                    <a:ext uri="{FF2B5EF4-FFF2-40B4-BE49-F238E27FC236}">
                      <a16:creationId xmlns:a16="http://schemas.microsoft.com/office/drawing/2014/main" id="{AB69987E-A269-44BA-98BE-90ECE1BD3E5F}"/>
                    </a:ext>
                  </a:extLst>
                </p:cNvPr>
                <p:cNvSpPr>
                  <a:spLocks noEditPoints="1"/>
                </p:cNvSpPr>
                <p:nvPr/>
              </p:nvSpPr>
              <p:spPr bwMode="auto">
                <a:xfrm>
                  <a:off x="6784813" y="1654175"/>
                  <a:ext cx="92075" cy="90488"/>
                </a:xfrm>
                <a:custGeom>
                  <a:avLst/>
                  <a:gdLst>
                    <a:gd name="T0" fmla="*/ 29 w 58"/>
                    <a:gd name="T1" fmla="*/ 0 h 57"/>
                    <a:gd name="T2" fmla="*/ 29 w 58"/>
                    <a:gd name="T3" fmla="*/ 57 h 57"/>
                    <a:gd name="T4" fmla="*/ 0 w 58"/>
                    <a:gd name="T5" fmla="*/ 29 h 57"/>
                    <a:gd name="T6" fmla="*/ 58 w 58"/>
                    <a:gd name="T7" fmla="*/ 29 h 57"/>
                  </a:gdLst>
                  <a:ahLst/>
                  <a:cxnLst>
                    <a:cxn ang="0">
                      <a:pos x="T0" y="T1"/>
                    </a:cxn>
                    <a:cxn ang="0">
                      <a:pos x="T2" y="T3"/>
                    </a:cxn>
                    <a:cxn ang="0">
                      <a:pos x="T4" y="T5"/>
                    </a:cxn>
                    <a:cxn ang="0">
                      <a:pos x="T6" y="T7"/>
                    </a:cxn>
                  </a:cxnLst>
                  <a:rect l="0" t="0" r="r" b="b"/>
                  <a:pathLst>
                    <a:path w="58" h="57">
                      <a:moveTo>
                        <a:pt x="29" y="0"/>
                      </a:moveTo>
                      <a:lnTo>
                        <a:pt x="29" y="57"/>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9" name="Freeform 423">
                  <a:extLst>
                    <a:ext uri="{FF2B5EF4-FFF2-40B4-BE49-F238E27FC236}">
                      <a16:creationId xmlns:a16="http://schemas.microsoft.com/office/drawing/2014/main" id="{1CB08E9C-4E3B-4154-9437-0744F29E55FB}"/>
                    </a:ext>
                  </a:extLst>
                </p:cNvPr>
                <p:cNvSpPr>
                  <a:spLocks noEditPoints="1"/>
                </p:cNvSpPr>
                <p:nvPr/>
              </p:nvSpPr>
              <p:spPr bwMode="auto">
                <a:xfrm>
                  <a:off x="6719726" y="1568450"/>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0" name="Freeform 424">
                  <a:extLst>
                    <a:ext uri="{FF2B5EF4-FFF2-40B4-BE49-F238E27FC236}">
                      <a16:creationId xmlns:a16="http://schemas.microsoft.com/office/drawing/2014/main" id="{762B6492-F3D1-4C8C-A917-D9725AC1782E}"/>
                    </a:ext>
                  </a:extLst>
                </p:cNvPr>
                <p:cNvSpPr>
                  <a:spLocks/>
                </p:cNvSpPr>
                <p:nvPr/>
              </p:nvSpPr>
              <p:spPr bwMode="auto">
                <a:xfrm>
                  <a:off x="6764176" y="1614488"/>
                  <a:ext cx="395288" cy="509588"/>
                </a:xfrm>
                <a:custGeom>
                  <a:avLst/>
                  <a:gdLst>
                    <a:gd name="T0" fmla="*/ 249 w 249"/>
                    <a:gd name="T1" fmla="*/ 321 h 321"/>
                    <a:gd name="T2" fmla="*/ 207 w 249"/>
                    <a:gd name="T3" fmla="*/ 267 h 321"/>
                    <a:gd name="T4" fmla="*/ 166 w 249"/>
                    <a:gd name="T5" fmla="*/ 214 h 321"/>
                    <a:gd name="T6" fmla="*/ 125 w 249"/>
                    <a:gd name="T7" fmla="*/ 160 h 321"/>
                    <a:gd name="T8" fmla="*/ 83 w 249"/>
                    <a:gd name="T9" fmla="*/ 107 h 321"/>
                    <a:gd name="T10" fmla="*/ 42 w 249"/>
                    <a:gd name="T11" fmla="*/ 54 h 321"/>
                    <a:gd name="T12" fmla="*/ 0 w 249"/>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249" h="321">
                      <a:moveTo>
                        <a:pt x="249" y="321"/>
                      </a:moveTo>
                      <a:lnTo>
                        <a:pt x="207" y="267"/>
                      </a:lnTo>
                      <a:lnTo>
                        <a:pt x="166" y="214"/>
                      </a:lnTo>
                      <a:lnTo>
                        <a:pt x="125" y="160"/>
                      </a:lnTo>
                      <a:lnTo>
                        <a:pt x="83" y="107"/>
                      </a:lnTo>
                      <a:lnTo>
                        <a:pt x="42" y="54"/>
                      </a:lnTo>
                      <a:lnTo>
                        <a:pt x="0" y="0"/>
                      </a:lnTo>
                    </a:path>
                  </a:pathLst>
                </a:custGeom>
                <a:noFill/>
                <a:ln w="95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10" name="TextBox 709">
                <a:extLst>
                  <a:ext uri="{FF2B5EF4-FFF2-40B4-BE49-F238E27FC236}">
                    <a16:creationId xmlns:a16="http://schemas.microsoft.com/office/drawing/2014/main" id="{B026ADA5-6AED-48D7-9364-923A50D8A9D2}"/>
                  </a:ext>
                </a:extLst>
              </p:cNvPr>
              <p:cNvSpPr txBox="1"/>
              <p:nvPr/>
            </p:nvSpPr>
            <p:spPr>
              <a:xfrm>
                <a:off x="6601120" y="3100466"/>
                <a:ext cx="559769" cy="276999"/>
              </a:xfrm>
              <a:prstGeom prst="rect">
                <a:avLst/>
              </a:prstGeom>
              <a:noFill/>
            </p:spPr>
            <p:txBody>
              <a:bodyPr wrap="none" rtlCol="0">
                <a:spAutoFit/>
              </a:bodyPr>
              <a:lstStyle/>
              <a:p>
                <a:r>
                  <a:rPr lang="en-US" sz="1200" dirty="0"/>
                  <a:t>dim 1</a:t>
                </a:r>
              </a:p>
            </p:txBody>
          </p:sp>
          <p:sp>
            <p:nvSpPr>
              <p:cNvPr id="711" name="TextBox 710">
                <a:extLst>
                  <a:ext uri="{FF2B5EF4-FFF2-40B4-BE49-F238E27FC236}">
                    <a16:creationId xmlns:a16="http://schemas.microsoft.com/office/drawing/2014/main" id="{D8FF1E30-84B4-40B4-8DE6-884869BD3763}"/>
                  </a:ext>
                </a:extLst>
              </p:cNvPr>
              <p:cNvSpPr txBox="1"/>
              <p:nvPr/>
            </p:nvSpPr>
            <p:spPr>
              <a:xfrm rot="16200000">
                <a:off x="5352209" y="1841794"/>
                <a:ext cx="559769" cy="276999"/>
              </a:xfrm>
              <a:prstGeom prst="rect">
                <a:avLst/>
              </a:prstGeom>
              <a:noFill/>
            </p:spPr>
            <p:txBody>
              <a:bodyPr wrap="none" rtlCol="0">
                <a:spAutoFit/>
              </a:bodyPr>
              <a:lstStyle/>
              <a:p>
                <a:r>
                  <a:rPr lang="en-US" sz="1200" dirty="0"/>
                  <a:t>dim 2</a:t>
                </a:r>
              </a:p>
            </p:txBody>
          </p:sp>
        </p:grpSp>
        <p:grpSp>
          <p:nvGrpSpPr>
            <p:cNvPr id="643" name="Group 642">
              <a:extLst>
                <a:ext uri="{FF2B5EF4-FFF2-40B4-BE49-F238E27FC236}">
                  <a16:creationId xmlns:a16="http://schemas.microsoft.com/office/drawing/2014/main" id="{AAD26BAF-CD95-487F-9C1B-34D2C076B638}"/>
                </a:ext>
              </a:extLst>
            </p:cNvPr>
            <p:cNvGrpSpPr/>
            <p:nvPr/>
          </p:nvGrpSpPr>
          <p:grpSpPr>
            <a:xfrm>
              <a:off x="5511569" y="3505200"/>
              <a:ext cx="2444290" cy="2477273"/>
              <a:chOff x="5494635" y="3806825"/>
              <a:chExt cx="2444290" cy="2477273"/>
            </a:xfrm>
          </p:grpSpPr>
          <p:grpSp>
            <p:nvGrpSpPr>
              <p:cNvPr id="8828" name="Group 8827">
                <a:extLst>
                  <a:ext uri="{FF2B5EF4-FFF2-40B4-BE49-F238E27FC236}">
                    <a16:creationId xmlns:a16="http://schemas.microsoft.com/office/drawing/2014/main" id="{99C67513-44D7-4FF4-BA4A-6A112B276567}"/>
                  </a:ext>
                </a:extLst>
              </p:cNvPr>
              <p:cNvGrpSpPr/>
              <p:nvPr/>
            </p:nvGrpSpPr>
            <p:grpSpPr>
              <a:xfrm>
                <a:off x="5705313" y="3806825"/>
                <a:ext cx="2233612" cy="2257426"/>
                <a:chOff x="5705313" y="3806825"/>
                <a:chExt cx="2233612" cy="2257426"/>
              </a:xfrm>
            </p:grpSpPr>
            <p:sp>
              <p:nvSpPr>
                <p:cNvPr id="8522" name="Rectangle 544">
                  <a:extLst>
                    <a:ext uri="{FF2B5EF4-FFF2-40B4-BE49-F238E27FC236}">
                      <a16:creationId xmlns:a16="http://schemas.microsoft.com/office/drawing/2014/main" id="{4B87D9A5-A6FA-4895-B466-36E0B0734899}"/>
                    </a:ext>
                  </a:extLst>
                </p:cNvPr>
                <p:cNvSpPr>
                  <a:spLocks noChangeArrowheads="1"/>
                </p:cNvSpPr>
                <p:nvPr/>
              </p:nvSpPr>
              <p:spPr bwMode="auto">
                <a:xfrm>
                  <a:off x="5881525" y="380682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3" name="Rectangle 545">
                  <a:extLst>
                    <a:ext uri="{FF2B5EF4-FFF2-40B4-BE49-F238E27FC236}">
                      <a16:creationId xmlns:a16="http://schemas.microsoft.com/office/drawing/2014/main" id="{F97D072E-E869-4853-838A-7CBC6718CA6D}"/>
                    </a:ext>
                  </a:extLst>
                </p:cNvPr>
                <p:cNvSpPr>
                  <a:spLocks noChangeArrowheads="1"/>
                </p:cNvSpPr>
                <p:nvPr/>
              </p:nvSpPr>
              <p:spPr bwMode="auto">
                <a:xfrm>
                  <a:off x="5884700" y="380682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4" name="Rectangle 546">
                  <a:extLst>
                    <a:ext uri="{FF2B5EF4-FFF2-40B4-BE49-F238E27FC236}">
                      <a16:creationId xmlns:a16="http://schemas.microsoft.com/office/drawing/2014/main" id="{D0FAB748-2020-40C0-ABAE-7AC1D24189B0}"/>
                    </a:ext>
                  </a:extLst>
                </p:cNvPr>
                <p:cNvSpPr>
                  <a:spLocks noChangeArrowheads="1"/>
                </p:cNvSpPr>
                <p:nvPr/>
              </p:nvSpPr>
              <p:spPr bwMode="auto">
                <a:xfrm>
                  <a:off x="5881525" y="380682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5" name="Rectangle 547">
                  <a:extLst>
                    <a:ext uri="{FF2B5EF4-FFF2-40B4-BE49-F238E27FC236}">
                      <a16:creationId xmlns:a16="http://schemas.microsoft.com/office/drawing/2014/main" id="{ED31B93B-C35F-4675-8C63-41B9F9C1B041}"/>
                    </a:ext>
                  </a:extLst>
                </p:cNvPr>
                <p:cNvSpPr>
                  <a:spLocks noChangeArrowheads="1"/>
                </p:cNvSpPr>
                <p:nvPr/>
              </p:nvSpPr>
              <p:spPr bwMode="auto">
                <a:xfrm>
                  <a:off x="6376825" y="3806825"/>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6" name="Rectangle 548">
                  <a:extLst>
                    <a:ext uri="{FF2B5EF4-FFF2-40B4-BE49-F238E27FC236}">
                      <a16:creationId xmlns:a16="http://schemas.microsoft.com/office/drawing/2014/main" id="{E1B5E283-219D-4CF1-BBF0-73C8F7FF8DDA}"/>
                    </a:ext>
                  </a:extLst>
                </p:cNvPr>
                <p:cNvSpPr>
                  <a:spLocks noChangeArrowheads="1"/>
                </p:cNvSpPr>
                <p:nvPr/>
              </p:nvSpPr>
              <p:spPr bwMode="auto">
                <a:xfrm>
                  <a:off x="6380000" y="380682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8" name="Rectangle 550">
                  <a:extLst>
                    <a:ext uri="{FF2B5EF4-FFF2-40B4-BE49-F238E27FC236}">
                      <a16:creationId xmlns:a16="http://schemas.microsoft.com/office/drawing/2014/main" id="{35F595F4-8D93-4370-AAD5-0552550E8C6D}"/>
                    </a:ext>
                  </a:extLst>
                </p:cNvPr>
                <p:cNvSpPr>
                  <a:spLocks noChangeArrowheads="1"/>
                </p:cNvSpPr>
                <p:nvPr/>
              </p:nvSpPr>
              <p:spPr bwMode="auto">
                <a:xfrm>
                  <a:off x="6872125" y="3806825"/>
                  <a:ext cx="15875"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9" name="Rectangle 551">
                  <a:extLst>
                    <a:ext uri="{FF2B5EF4-FFF2-40B4-BE49-F238E27FC236}">
                      <a16:creationId xmlns:a16="http://schemas.microsoft.com/office/drawing/2014/main" id="{D53E23AF-2588-45C9-BF68-59F34F9A21A6}"/>
                    </a:ext>
                  </a:extLst>
                </p:cNvPr>
                <p:cNvSpPr>
                  <a:spLocks noChangeArrowheads="1"/>
                </p:cNvSpPr>
                <p:nvPr/>
              </p:nvSpPr>
              <p:spPr bwMode="auto">
                <a:xfrm>
                  <a:off x="6876888" y="3806825"/>
                  <a:ext cx="6350"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1" name="Rectangle 553">
                  <a:extLst>
                    <a:ext uri="{FF2B5EF4-FFF2-40B4-BE49-F238E27FC236}">
                      <a16:creationId xmlns:a16="http://schemas.microsoft.com/office/drawing/2014/main" id="{3CBE39A8-A31F-4872-ADE5-878D64233115}"/>
                    </a:ext>
                  </a:extLst>
                </p:cNvPr>
                <p:cNvSpPr>
                  <a:spLocks noChangeArrowheads="1"/>
                </p:cNvSpPr>
                <p:nvPr/>
              </p:nvSpPr>
              <p:spPr bwMode="auto">
                <a:xfrm>
                  <a:off x="7369013" y="380682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2" name="Rectangle 554">
                  <a:extLst>
                    <a:ext uri="{FF2B5EF4-FFF2-40B4-BE49-F238E27FC236}">
                      <a16:creationId xmlns:a16="http://schemas.microsoft.com/office/drawing/2014/main" id="{18556C2B-C8BC-4CB0-8CEB-24B18A696A8F}"/>
                    </a:ext>
                  </a:extLst>
                </p:cNvPr>
                <p:cNvSpPr>
                  <a:spLocks noChangeArrowheads="1"/>
                </p:cNvSpPr>
                <p:nvPr/>
              </p:nvSpPr>
              <p:spPr bwMode="auto">
                <a:xfrm>
                  <a:off x="7372188" y="380682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4" name="Rectangle 556">
                  <a:extLst>
                    <a:ext uri="{FF2B5EF4-FFF2-40B4-BE49-F238E27FC236}">
                      <a16:creationId xmlns:a16="http://schemas.microsoft.com/office/drawing/2014/main" id="{5D9FC434-BE65-48FA-B35B-B57B8AE5B488}"/>
                    </a:ext>
                  </a:extLst>
                </p:cNvPr>
                <p:cNvSpPr>
                  <a:spLocks noChangeArrowheads="1"/>
                </p:cNvSpPr>
                <p:nvPr/>
              </p:nvSpPr>
              <p:spPr bwMode="auto">
                <a:xfrm>
                  <a:off x="7864313" y="3806825"/>
                  <a:ext cx="14288" cy="209073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5" name="Rectangle 557">
                  <a:extLst>
                    <a:ext uri="{FF2B5EF4-FFF2-40B4-BE49-F238E27FC236}">
                      <a16:creationId xmlns:a16="http://schemas.microsoft.com/office/drawing/2014/main" id="{5F0D13C1-3AE4-47DA-B8ED-52DC18F8A112}"/>
                    </a:ext>
                  </a:extLst>
                </p:cNvPr>
                <p:cNvSpPr>
                  <a:spLocks noChangeArrowheads="1"/>
                </p:cNvSpPr>
                <p:nvPr/>
              </p:nvSpPr>
              <p:spPr bwMode="auto">
                <a:xfrm>
                  <a:off x="7867488" y="3806825"/>
                  <a:ext cx="7938" cy="208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7" name="Rectangle 559">
                  <a:extLst>
                    <a:ext uri="{FF2B5EF4-FFF2-40B4-BE49-F238E27FC236}">
                      <a16:creationId xmlns:a16="http://schemas.microsoft.com/office/drawing/2014/main" id="{26AE1580-F3D9-4144-87BA-BA7DB7180B43}"/>
                    </a:ext>
                  </a:extLst>
                </p:cNvPr>
                <p:cNvSpPr>
                  <a:spLocks noChangeArrowheads="1"/>
                </p:cNvSpPr>
                <p:nvPr/>
              </p:nvSpPr>
              <p:spPr bwMode="auto">
                <a:xfrm>
                  <a:off x="5835488" y="5835650"/>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8" name="Rectangle 560">
                  <a:extLst>
                    <a:ext uri="{FF2B5EF4-FFF2-40B4-BE49-F238E27FC236}">
                      <a16:creationId xmlns:a16="http://schemas.microsoft.com/office/drawing/2014/main" id="{B7323F23-A0AA-49AE-8F84-A4301EBFACFE}"/>
                    </a:ext>
                  </a:extLst>
                </p:cNvPr>
                <p:cNvSpPr>
                  <a:spLocks noChangeArrowheads="1"/>
                </p:cNvSpPr>
                <p:nvPr/>
              </p:nvSpPr>
              <p:spPr bwMode="auto">
                <a:xfrm>
                  <a:off x="5838663" y="5835650"/>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0" name="Rectangle 562">
                  <a:extLst>
                    <a:ext uri="{FF2B5EF4-FFF2-40B4-BE49-F238E27FC236}">
                      <a16:creationId xmlns:a16="http://schemas.microsoft.com/office/drawing/2014/main" id="{CB601CBD-F928-47BE-B619-AF76299C73A2}"/>
                    </a:ext>
                  </a:extLst>
                </p:cNvPr>
                <p:cNvSpPr>
                  <a:spLocks noChangeArrowheads="1"/>
                </p:cNvSpPr>
                <p:nvPr/>
              </p:nvSpPr>
              <p:spPr bwMode="auto">
                <a:xfrm>
                  <a:off x="5835488" y="5340350"/>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1" name="Rectangle 563">
                  <a:extLst>
                    <a:ext uri="{FF2B5EF4-FFF2-40B4-BE49-F238E27FC236}">
                      <a16:creationId xmlns:a16="http://schemas.microsoft.com/office/drawing/2014/main" id="{24FED940-0B00-464D-B356-FBAF9ABF695F}"/>
                    </a:ext>
                  </a:extLst>
                </p:cNvPr>
                <p:cNvSpPr>
                  <a:spLocks noChangeArrowheads="1"/>
                </p:cNvSpPr>
                <p:nvPr/>
              </p:nvSpPr>
              <p:spPr bwMode="auto">
                <a:xfrm>
                  <a:off x="5838663" y="5340350"/>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2" name="Rectangle 564">
                  <a:extLst>
                    <a:ext uri="{FF2B5EF4-FFF2-40B4-BE49-F238E27FC236}">
                      <a16:creationId xmlns:a16="http://schemas.microsoft.com/office/drawing/2014/main" id="{3B244ABC-22EB-472E-86AD-CB3A37E25FC0}"/>
                    </a:ext>
                  </a:extLst>
                </p:cNvPr>
                <p:cNvSpPr>
                  <a:spLocks noChangeArrowheads="1"/>
                </p:cNvSpPr>
                <p:nvPr/>
              </p:nvSpPr>
              <p:spPr bwMode="auto">
                <a:xfrm>
                  <a:off x="5835488" y="5340350"/>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3" name="Rectangle 565">
                  <a:extLst>
                    <a:ext uri="{FF2B5EF4-FFF2-40B4-BE49-F238E27FC236}">
                      <a16:creationId xmlns:a16="http://schemas.microsoft.com/office/drawing/2014/main" id="{2C962F32-3401-4575-A23B-315E374BE374}"/>
                    </a:ext>
                  </a:extLst>
                </p:cNvPr>
                <p:cNvSpPr>
                  <a:spLocks noChangeArrowheads="1"/>
                </p:cNvSpPr>
                <p:nvPr/>
              </p:nvSpPr>
              <p:spPr bwMode="auto">
                <a:xfrm>
                  <a:off x="5835488" y="4843463"/>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4" name="Rectangle 566">
                  <a:extLst>
                    <a:ext uri="{FF2B5EF4-FFF2-40B4-BE49-F238E27FC236}">
                      <a16:creationId xmlns:a16="http://schemas.microsoft.com/office/drawing/2014/main" id="{4524CDD3-63D4-4901-AA3B-2CAABB613608}"/>
                    </a:ext>
                  </a:extLst>
                </p:cNvPr>
                <p:cNvSpPr>
                  <a:spLocks noChangeArrowheads="1"/>
                </p:cNvSpPr>
                <p:nvPr/>
              </p:nvSpPr>
              <p:spPr bwMode="auto">
                <a:xfrm>
                  <a:off x="5838663" y="484346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6" name="Rectangle 568">
                  <a:extLst>
                    <a:ext uri="{FF2B5EF4-FFF2-40B4-BE49-F238E27FC236}">
                      <a16:creationId xmlns:a16="http://schemas.microsoft.com/office/drawing/2014/main" id="{7CE57FD3-D7AC-4B44-8FA6-EA905500CAA2}"/>
                    </a:ext>
                  </a:extLst>
                </p:cNvPr>
                <p:cNvSpPr>
                  <a:spLocks noChangeArrowheads="1"/>
                </p:cNvSpPr>
                <p:nvPr/>
              </p:nvSpPr>
              <p:spPr bwMode="auto">
                <a:xfrm>
                  <a:off x="5835488" y="4348163"/>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7" name="Rectangle 569">
                  <a:extLst>
                    <a:ext uri="{FF2B5EF4-FFF2-40B4-BE49-F238E27FC236}">
                      <a16:creationId xmlns:a16="http://schemas.microsoft.com/office/drawing/2014/main" id="{ECE42F3D-3060-4C55-A3D0-B2C781163106}"/>
                    </a:ext>
                  </a:extLst>
                </p:cNvPr>
                <p:cNvSpPr>
                  <a:spLocks noChangeArrowheads="1"/>
                </p:cNvSpPr>
                <p:nvPr/>
              </p:nvSpPr>
              <p:spPr bwMode="auto">
                <a:xfrm>
                  <a:off x="5838663" y="434816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8" name="Rectangle 570">
                  <a:extLst>
                    <a:ext uri="{FF2B5EF4-FFF2-40B4-BE49-F238E27FC236}">
                      <a16:creationId xmlns:a16="http://schemas.microsoft.com/office/drawing/2014/main" id="{584CB035-A6BA-4488-91EB-3F879C4D4508}"/>
                    </a:ext>
                  </a:extLst>
                </p:cNvPr>
                <p:cNvSpPr>
                  <a:spLocks noChangeArrowheads="1"/>
                </p:cNvSpPr>
                <p:nvPr/>
              </p:nvSpPr>
              <p:spPr bwMode="auto">
                <a:xfrm>
                  <a:off x="5835488" y="4348163"/>
                  <a:ext cx="2089150" cy="158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9" name="Rectangle 571">
                  <a:extLst>
                    <a:ext uri="{FF2B5EF4-FFF2-40B4-BE49-F238E27FC236}">
                      <a16:creationId xmlns:a16="http://schemas.microsoft.com/office/drawing/2014/main" id="{98A09A2D-2568-4089-BE70-8CCBB8942F97}"/>
                    </a:ext>
                  </a:extLst>
                </p:cNvPr>
                <p:cNvSpPr>
                  <a:spLocks noChangeArrowheads="1"/>
                </p:cNvSpPr>
                <p:nvPr/>
              </p:nvSpPr>
              <p:spPr bwMode="auto">
                <a:xfrm>
                  <a:off x="5835488" y="3852863"/>
                  <a:ext cx="2089150" cy="142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0" name="Rectangle 572">
                  <a:extLst>
                    <a:ext uri="{FF2B5EF4-FFF2-40B4-BE49-F238E27FC236}">
                      <a16:creationId xmlns:a16="http://schemas.microsoft.com/office/drawing/2014/main" id="{6E5F8424-A8DF-4590-9BC1-65FEFF827709}"/>
                    </a:ext>
                  </a:extLst>
                </p:cNvPr>
                <p:cNvSpPr>
                  <a:spLocks noChangeArrowheads="1"/>
                </p:cNvSpPr>
                <p:nvPr/>
              </p:nvSpPr>
              <p:spPr bwMode="auto">
                <a:xfrm>
                  <a:off x="5838663" y="3852863"/>
                  <a:ext cx="2082800"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2" name="Line 574">
                  <a:extLst>
                    <a:ext uri="{FF2B5EF4-FFF2-40B4-BE49-F238E27FC236}">
                      <a16:creationId xmlns:a16="http://schemas.microsoft.com/office/drawing/2014/main" id="{026BFBEB-CE89-492E-934C-8677E14E6646}"/>
                    </a:ext>
                  </a:extLst>
                </p:cNvPr>
                <p:cNvSpPr>
                  <a:spLocks noChangeShapeType="1"/>
                </p:cNvSpPr>
                <p:nvPr/>
              </p:nvSpPr>
              <p:spPr bwMode="auto">
                <a:xfrm>
                  <a:off x="5838663" y="5889625"/>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3" name="Line 575">
                  <a:extLst>
                    <a:ext uri="{FF2B5EF4-FFF2-40B4-BE49-F238E27FC236}">
                      <a16:creationId xmlns:a16="http://schemas.microsoft.com/office/drawing/2014/main" id="{6618198D-F458-48FE-9FB7-124CC1D06C35}"/>
                    </a:ext>
                  </a:extLst>
                </p:cNvPr>
                <p:cNvSpPr>
                  <a:spLocks noChangeShapeType="1"/>
                </p:cNvSpPr>
                <p:nvPr/>
              </p:nvSpPr>
              <p:spPr bwMode="auto">
                <a:xfrm>
                  <a:off x="5838663" y="3806825"/>
                  <a:ext cx="20828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4" name="Line 576">
                  <a:extLst>
                    <a:ext uri="{FF2B5EF4-FFF2-40B4-BE49-F238E27FC236}">
                      <a16:creationId xmlns:a16="http://schemas.microsoft.com/office/drawing/2014/main" id="{9F0EAEE2-1040-4C58-ABA1-E9C4CC94F6DE}"/>
                    </a:ext>
                  </a:extLst>
                </p:cNvPr>
                <p:cNvSpPr>
                  <a:spLocks noChangeShapeType="1"/>
                </p:cNvSpPr>
                <p:nvPr/>
              </p:nvSpPr>
              <p:spPr bwMode="auto">
                <a:xfrm flipV="1">
                  <a:off x="5889463" y="586898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5" name="Line 577">
                  <a:extLst>
                    <a:ext uri="{FF2B5EF4-FFF2-40B4-BE49-F238E27FC236}">
                      <a16:creationId xmlns:a16="http://schemas.microsoft.com/office/drawing/2014/main" id="{8F859B16-2BDB-4D6C-BB79-260E314FFC4B}"/>
                    </a:ext>
                  </a:extLst>
                </p:cNvPr>
                <p:cNvSpPr>
                  <a:spLocks noChangeShapeType="1"/>
                </p:cNvSpPr>
                <p:nvPr/>
              </p:nvSpPr>
              <p:spPr bwMode="auto">
                <a:xfrm flipV="1">
                  <a:off x="6384763" y="586898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6" name="Line 578">
                  <a:extLst>
                    <a:ext uri="{FF2B5EF4-FFF2-40B4-BE49-F238E27FC236}">
                      <a16:creationId xmlns:a16="http://schemas.microsoft.com/office/drawing/2014/main" id="{CDE49C75-849A-4AF1-AA01-9ECA02C408BA}"/>
                    </a:ext>
                  </a:extLst>
                </p:cNvPr>
                <p:cNvSpPr>
                  <a:spLocks noChangeShapeType="1"/>
                </p:cNvSpPr>
                <p:nvPr/>
              </p:nvSpPr>
              <p:spPr bwMode="auto">
                <a:xfrm flipV="1">
                  <a:off x="6880063" y="586898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7" name="Line 579">
                  <a:extLst>
                    <a:ext uri="{FF2B5EF4-FFF2-40B4-BE49-F238E27FC236}">
                      <a16:creationId xmlns:a16="http://schemas.microsoft.com/office/drawing/2014/main" id="{E6A03C70-7DCC-4986-9DEF-DE1253495C5D}"/>
                    </a:ext>
                  </a:extLst>
                </p:cNvPr>
                <p:cNvSpPr>
                  <a:spLocks noChangeShapeType="1"/>
                </p:cNvSpPr>
                <p:nvPr/>
              </p:nvSpPr>
              <p:spPr bwMode="auto">
                <a:xfrm flipV="1">
                  <a:off x="7375363" y="586898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8" name="Line 580">
                  <a:extLst>
                    <a:ext uri="{FF2B5EF4-FFF2-40B4-BE49-F238E27FC236}">
                      <a16:creationId xmlns:a16="http://schemas.microsoft.com/office/drawing/2014/main" id="{B32C28C6-3C05-452D-B2CC-6D7F80553A78}"/>
                    </a:ext>
                  </a:extLst>
                </p:cNvPr>
                <p:cNvSpPr>
                  <a:spLocks noChangeShapeType="1"/>
                </p:cNvSpPr>
                <p:nvPr/>
              </p:nvSpPr>
              <p:spPr bwMode="auto">
                <a:xfrm flipV="1">
                  <a:off x="7872250" y="5868988"/>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9" name="Line 581">
                  <a:extLst>
                    <a:ext uri="{FF2B5EF4-FFF2-40B4-BE49-F238E27FC236}">
                      <a16:creationId xmlns:a16="http://schemas.microsoft.com/office/drawing/2014/main" id="{4B213E74-A05A-4663-9719-FF6AE9A06782}"/>
                    </a:ext>
                  </a:extLst>
                </p:cNvPr>
                <p:cNvSpPr>
                  <a:spLocks noChangeShapeType="1"/>
                </p:cNvSpPr>
                <p:nvPr/>
              </p:nvSpPr>
              <p:spPr bwMode="auto">
                <a:xfrm>
                  <a:off x="5889463" y="380682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0" name="Line 582">
                  <a:extLst>
                    <a:ext uri="{FF2B5EF4-FFF2-40B4-BE49-F238E27FC236}">
                      <a16:creationId xmlns:a16="http://schemas.microsoft.com/office/drawing/2014/main" id="{152364FD-C360-4D04-AD89-F79677BCB9A3}"/>
                    </a:ext>
                  </a:extLst>
                </p:cNvPr>
                <p:cNvSpPr>
                  <a:spLocks noChangeShapeType="1"/>
                </p:cNvSpPr>
                <p:nvPr/>
              </p:nvSpPr>
              <p:spPr bwMode="auto">
                <a:xfrm>
                  <a:off x="6384763" y="380682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1" name="Line 583">
                  <a:extLst>
                    <a:ext uri="{FF2B5EF4-FFF2-40B4-BE49-F238E27FC236}">
                      <a16:creationId xmlns:a16="http://schemas.microsoft.com/office/drawing/2014/main" id="{24D8A271-21F4-4954-92C5-6B88DB0C3AFA}"/>
                    </a:ext>
                  </a:extLst>
                </p:cNvPr>
                <p:cNvSpPr>
                  <a:spLocks noChangeShapeType="1"/>
                </p:cNvSpPr>
                <p:nvPr/>
              </p:nvSpPr>
              <p:spPr bwMode="auto">
                <a:xfrm>
                  <a:off x="6880063" y="380682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2" name="Line 584">
                  <a:extLst>
                    <a:ext uri="{FF2B5EF4-FFF2-40B4-BE49-F238E27FC236}">
                      <a16:creationId xmlns:a16="http://schemas.microsoft.com/office/drawing/2014/main" id="{F842A050-15D0-467F-B719-14FDA7DA1181}"/>
                    </a:ext>
                  </a:extLst>
                </p:cNvPr>
                <p:cNvSpPr>
                  <a:spLocks noChangeShapeType="1"/>
                </p:cNvSpPr>
                <p:nvPr/>
              </p:nvSpPr>
              <p:spPr bwMode="auto">
                <a:xfrm>
                  <a:off x="7375363" y="380682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3" name="Line 585">
                  <a:extLst>
                    <a:ext uri="{FF2B5EF4-FFF2-40B4-BE49-F238E27FC236}">
                      <a16:creationId xmlns:a16="http://schemas.microsoft.com/office/drawing/2014/main" id="{865B6C93-2D16-4E96-B966-BFE01733624B}"/>
                    </a:ext>
                  </a:extLst>
                </p:cNvPr>
                <p:cNvSpPr>
                  <a:spLocks noChangeShapeType="1"/>
                </p:cNvSpPr>
                <p:nvPr/>
              </p:nvSpPr>
              <p:spPr bwMode="auto">
                <a:xfrm>
                  <a:off x="7872250" y="3806825"/>
                  <a:ext cx="0" cy="206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4" name="Rectangle 586">
                  <a:extLst>
                    <a:ext uri="{FF2B5EF4-FFF2-40B4-BE49-F238E27FC236}">
                      <a16:creationId xmlns:a16="http://schemas.microsoft.com/office/drawing/2014/main" id="{E5711216-3C6A-4230-9CFC-6C8520E7F624}"/>
                    </a:ext>
                  </a:extLst>
                </p:cNvPr>
                <p:cNvSpPr>
                  <a:spLocks noChangeArrowheads="1"/>
                </p:cNvSpPr>
                <p:nvPr/>
              </p:nvSpPr>
              <p:spPr bwMode="auto">
                <a:xfrm>
                  <a:off x="5843425" y="594201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5" name="Rectangle 587">
                  <a:extLst>
                    <a:ext uri="{FF2B5EF4-FFF2-40B4-BE49-F238E27FC236}">
                      <a16:creationId xmlns:a16="http://schemas.microsoft.com/office/drawing/2014/main" id="{05F148BF-BB6D-4156-802D-F1D45462B78B}"/>
                    </a:ext>
                  </a:extLst>
                </p:cNvPr>
                <p:cNvSpPr>
                  <a:spLocks noChangeArrowheads="1"/>
                </p:cNvSpPr>
                <p:nvPr/>
              </p:nvSpPr>
              <p:spPr bwMode="auto">
                <a:xfrm>
                  <a:off x="6338725" y="594201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6" name="Rectangle 588">
                  <a:extLst>
                    <a:ext uri="{FF2B5EF4-FFF2-40B4-BE49-F238E27FC236}">
                      <a16:creationId xmlns:a16="http://schemas.microsoft.com/office/drawing/2014/main" id="{5C22A67C-A177-4890-9396-A57A5DD0B747}"/>
                    </a:ext>
                  </a:extLst>
                </p:cNvPr>
                <p:cNvSpPr>
                  <a:spLocks noChangeArrowheads="1"/>
                </p:cNvSpPr>
                <p:nvPr/>
              </p:nvSpPr>
              <p:spPr bwMode="auto">
                <a:xfrm>
                  <a:off x="6849900" y="5942013"/>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7" name="Rectangle 589">
                  <a:extLst>
                    <a:ext uri="{FF2B5EF4-FFF2-40B4-BE49-F238E27FC236}">
                      <a16:creationId xmlns:a16="http://schemas.microsoft.com/office/drawing/2014/main" id="{7FA485A6-EDCC-4412-B922-95BE92211589}"/>
                    </a:ext>
                  </a:extLst>
                </p:cNvPr>
                <p:cNvSpPr>
                  <a:spLocks noChangeArrowheads="1"/>
                </p:cNvSpPr>
                <p:nvPr/>
              </p:nvSpPr>
              <p:spPr bwMode="auto">
                <a:xfrm>
                  <a:off x="7345200" y="5942013"/>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68" name="Rectangle 590">
                  <a:extLst>
                    <a:ext uri="{FF2B5EF4-FFF2-40B4-BE49-F238E27FC236}">
                      <a16:creationId xmlns:a16="http://schemas.microsoft.com/office/drawing/2014/main" id="{A073E4B7-9948-46A8-944E-E579B4689C0A}"/>
                    </a:ext>
                  </a:extLst>
                </p:cNvPr>
                <p:cNvSpPr>
                  <a:spLocks noChangeArrowheads="1"/>
                </p:cNvSpPr>
                <p:nvPr/>
              </p:nvSpPr>
              <p:spPr bwMode="auto">
                <a:xfrm>
                  <a:off x="7840500" y="5942013"/>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70" name="Line 592">
                  <a:extLst>
                    <a:ext uri="{FF2B5EF4-FFF2-40B4-BE49-F238E27FC236}">
                      <a16:creationId xmlns:a16="http://schemas.microsoft.com/office/drawing/2014/main" id="{8A969624-5118-43DB-B343-0996F426084B}"/>
                    </a:ext>
                  </a:extLst>
                </p:cNvPr>
                <p:cNvSpPr>
                  <a:spLocks noChangeShapeType="1"/>
                </p:cNvSpPr>
                <p:nvPr/>
              </p:nvSpPr>
              <p:spPr bwMode="auto">
                <a:xfrm flipV="1">
                  <a:off x="5838663" y="3806825"/>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1" name="Line 593">
                  <a:extLst>
                    <a:ext uri="{FF2B5EF4-FFF2-40B4-BE49-F238E27FC236}">
                      <a16:creationId xmlns:a16="http://schemas.microsoft.com/office/drawing/2014/main" id="{CFD58605-8B94-4D75-90B8-F7D2FA0B55AC}"/>
                    </a:ext>
                  </a:extLst>
                </p:cNvPr>
                <p:cNvSpPr>
                  <a:spLocks noChangeShapeType="1"/>
                </p:cNvSpPr>
                <p:nvPr/>
              </p:nvSpPr>
              <p:spPr bwMode="auto">
                <a:xfrm flipV="1">
                  <a:off x="7921463" y="3806825"/>
                  <a:ext cx="0" cy="208280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2" name="Line 594">
                  <a:extLst>
                    <a:ext uri="{FF2B5EF4-FFF2-40B4-BE49-F238E27FC236}">
                      <a16:creationId xmlns:a16="http://schemas.microsoft.com/office/drawing/2014/main" id="{C3ADC8B4-086E-4534-AEC7-AD7EE37BAFE7}"/>
                    </a:ext>
                  </a:extLst>
                </p:cNvPr>
                <p:cNvSpPr>
                  <a:spLocks noChangeShapeType="1"/>
                </p:cNvSpPr>
                <p:nvPr/>
              </p:nvSpPr>
              <p:spPr bwMode="auto">
                <a:xfrm>
                  <a:off x="5838663" y="5840413"/>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5" name="Line 597">
                  <a:extLst>
                    <a:ext uri="{FF2B5EF4-FFF2-40B4-BE49-F238E27FC236}">
                      <a16:creationId xmlns:a16="http://schemas.microsoft.com/office/drawing/2014/main" id="{527CA5A7-8B60-4C7B-9C28-1DC3D9283739}"/>
                    </a:ext>
                  </a:extLst>
                </p:cNvPr>
                <p:cNvSpPr>
                  <a:spLocks noChangeShapeType="1"/>
                </p:cNvSpPr>
                <p:nvPr/>
              </p:nvSpPr>
              <p:spPr bwMode="auto">
                <a:xfrm>
                  <a:off x="5838663" y="4351338"/>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6" name="Line 598">
                  <a:extLst>
                    <a:ext uri="{FF2B5EF4-FFF2-40B4-BE49-F238E27FC236}">
                      <a16:creationId xmlns:a16="http://schemas.microsoft.com/office/drawing/2014/main" id="{DB8BF7B3-29E8-45D2-80AF-0653A5107B1A}"/>
                    </a:ext>
                  </a:extLst>
                </p:cNvPr>
                <p:cNvSpPr>
                  <a:spLocks noChangeShapeType="1"/>
                </p:cNvSpPr>
                <p:nvPr/>
              </p:nvSpPr>
              <p:spPr bwMode="auto">
                <a:xfrm>
                  <a:off x="5838663" y="3856038"/>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7" name="Line 599">
                  <a:extLst>
                    <a:ext uri="{FF2B5EF4-FFF2-40B4-BE49-F238E27FC236}">
                      <a16:creationId xmlns:a16="http://schemas.microsoft.com/office/drawing/2014/main" id="{CC9BC301-EBA8-43E1-858C-20BEA76F6193}"/>
                    </a:ext>
                  </a:extLst>
                </p:cNvPr>
                <p:cNvSpPr>
                  <a:spLocks noChangeShapeType="1"/>
                </p:cNvSpPr>
                <p:nvPr/>
              </p:nvSpPr>
              <p:spPr bwMode="auto">
                <a:xfrm flipH="1">
                  <a:off x="7900825" y="5840413"/>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8" name="Line 600">
                  <a:extLst>
                    <a:ext uri="{FF2B5EF4-FFF2-40B4-BE49-F238E27FC236}">
                      <a16:creationId xmlns:a16="http://schemas.microsoft.com/office/drawing/2014/main" id="{BBEE0C68-B813-49B6-911B-10F35BA1A3EE}"/>
                    </a:ext>
                  </a:extLst>
                </p:cNvPr>
                <p:cNvSpPr>
                  <a:spLocks noChangeShapeType="1"/>
                </p:cNvSpPr>
                <p:nvPr/>
              </p:nvSpPr>
              <p:spPr bwMode="auto">
                <a:xfrm flipH="1">
                  <a:off x="7900825" y="5343525"/>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79" name="Line 601">
                  <a:extLst>
                    <a:ext uri="{FF2B5EF4-FFF2-40B4-BE49-F238E27FC236}">
                      <a16:creationId xmlns:a16="http://schemas.microsoft.com/office/drawing/2014/main" id="{ECA13D8B-42AA-47B3-86DA-799969761B46}"/>
                    </a:ext>
                  </a:extLst>
                </p:cNvPr>
                <p:cNvSpPr>
                  <a:spLocks noChangeShapeType="1"/>
                </p:cNvSpPr>
                <p:nvPr/>
              </p:nvSpPr>
              <p:spPr bwMode="auto">
                <a:xfrm flipH="1">
                  <a:off x="7900825" y="4848225"/>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0" name="Line 602">
                  <a:extLst>
                    <a:ext uri="{FF2B5EF4-FFF2-40B4-BE49-F238E27FC236}">
                      <a16:creationId xmlns:a16="http://schemas.microsoft.com/office/drawing/2014/main" id="{16BE7FCB-B11B-40B1-920A-986DE0AD4F93}"/>
                    </a:ext>
                  </a:extLst>
                </p:cNvPr>
                <p:cNvSpPr>
                  <a:spLocks noChangeShapeType="1"/>
                </p:cNvSpPr>
                <p:nvPr/>
              </p:nvSpPr>
              <p:spPr bwMode="auto">
                <a:xfrm flipH="1">
                  <a:off x="7900825" y="4351338"/>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1" name="Line 603">
                  <a:extLst>
                    <a:ext uri="{FF2B5EF4-FFF2-40B4-BE49-F238E27FC236}">
                      <a16:creationId xmlns:a16="http://schemas.microsoft.com/office/drawing/2014/main" id="{AC3B558A-6956-4A3A-9DB5-310F9B0BFB36}"/>
                    </a:ext>
                  </a:extLst>
                </p:cNvPr>
                <p:cNvSpPr>
                  <a:spLocks noChangeShapeType="1"/>
                </p:cNvSpPr>
                <p:nvPr/>
              </p:nvSpPr>
              <p:spPr bwMode="auto">
                <a:xfrm flipH="1">
                  <a:off x="7900825" y="3856038"/>
                  <a:ext cx="2063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2" name="Rectangle 604">
                  <a:extLst>
                    <a:ext uri="{FF2B5EF4-FFF2-40B4-BE49-F238E27FC236}">
                      <a16:creationId xmlns:a16="http://schemas.microsoft.com/office/drawing/2014/main" id="{6C637A51-34BA-4C08-8332-9F1AC41B722A}"/>
                    </a:ext>
                  </a:extLst>
                </p:cNvPr>
                <p:cNvSpPr>
                  <a:spLocks noChangeArrowheads="1"/>
                </p:cNvSpPr>
                <p:nvPr/>
              </p:nvSpPr>
              <p:spPr bwMode="auto">
                <a:xfrm>
                  <a:off x="5705313" y="578961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3" name="Rectangle 605">
                  <a:extLst>
                    <a:ext uri="{FF2B5EF4-FFF2-40B4-BE49-F238E27FC236}">
                      <a16:creationId xmlns:a16="http://schemas.microsoft.com/office/drawing/2014/main" id="{0DC69991-2AF8-4ADB-BD28-F38AA0070FF5}"/>
                    </a:ext>
                  </a:extLst>
                </p:cNvPr>
                <p:cNvSpPr>
                  <a:spLocks noChangeArrowheads="1"/>
                </p:cNvSpPr>
                <p:nvPr/>
              </p:nvSpPr>
              <p:spPr bwMode="auto">
                <a:xfrm>
                  <a:off x="5705313" y="5294313"/>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5" name="Rectangle 607">
                  <a:extLst>
                    <a:ext uri="{FF2B5EF4-FFF2-40B4-BE49-F238E27FC236}">
                      <a16:creationId xmlns:a16="http://schemas.microsoft.com/office/drawing/2014/main" id="{218939B9-E217-448F-B711-048C7F5481E9}"/>
                    </a:ext>
                  </a:extLst>
                </p:cNvPr>
                <p:cNvSpPr>
                  <a:spLocks noChangeArrowheads="1"/>
                </p:cNvSpPr>
                <p:nvPr/>
              </p:nvSpPr>
              <p:spPr bwMode="auto">
                <a:xfrm>
                  <a:off x="5735475" y="430212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86" name="Rectangle 608">
                  <a:extLst>
                    <a:ext uri="{FF2B5EF4-FFF2-40B4-BE49-F238E27FC236}">
                      <a16:creationId xmlns:a16="http://schemas.microsoft.com/office/drawing/2014/main" id="{5D3B53FD-0328-4D6E-9A9F-53AA5C406571}"/>
                    </a:ext>
                  </a:extLst>
                </p:cNvPr>
                <p:cNvSpPr>
                  <a:spLocks noChangeArrowheads="1"/>
                </p:cNvSpPr>
                <p:nvPr/>
              </p:nvSpPr>
              <p:spPr bwMode="auto">
                <a:xfrm>
                  <a:off x="5735475" y="3806825"/>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91" name="Freeform 613">
                  <a:extLst>
                    <a:ext uri="{FF2B5EF4-FFF2-40B4-BE49-F238E27FC236}">
                      <a16:creationId xmlns:a16="http://schemas.microsoft.com/office/drawing/2014/main" id="{DA045F98-D08B-4ECB-9220-1D4E49433E18}"/>
                    </a:ext>
                  </a:extLst>
                </p:cNvPr>
                <p:cNvSpPr>
                  <a:spLocks noEditPoints="1"/>
                </p:cNvSpPr>
                <p:nvPr/>
              </p:nvSpPr>
              <p:spPr bwMode="auto">
                <a:xfrm>
                  <a:off x="6924513" y="4806950"/>
                  <a:ext cx="85725" cy="87313"/>
                </a:xfrm>
                <a:custGeom>
                  <a:avLst/>
                  <a:gdLst>
                    <a:gd name="T0" fmla="*/ 91 w 181"/>
                    <a:gd name="T1" fmla="*/ 11 h 182"/>
                    <a:gd name="T2" fmla="*/ 171 w 181"/>
                    <a:gd name="T3" fmla="*/ 91 h 182"/>
                    <a:gd name="T4" fmla="*/ 171 w 181"/>
                    <a:gd name="T5" fmla="*/ 91 h 182"/>
                    <a:gd name="T6" fmla="*/ 91 w 181"/>
                    <a:gd name="T7" fmla="*/ 171 h 182"/>
                    <a:gd name="T8" fmla="*/ 11 w 181"/>
                    <a:gd name="T9" fmla="*/ 91 h 182"/>
                    <a:gd name="T10" fmla="*/ 91 w 181"/>
                    <a:gd name="T11" fmla="*/ 11 h 182"/>
                    <a:gd name="T12" fmla="*/ 91 w 181"/>
                    <a:gd name="T13" fmla="*/ 0 h 182"/>
                    <a:gd name="T14" fmla="*/ 0 w 181"/>
                    <a:gd name="T15" fmla="*/ 91 h 182"/>
                    <a:gd name="T16" fmla="*/ 91 w 181"/>
                    <a:gd name="T17" fmla="*/ 182 h 182"/>
                    <a:gd name="T18" fmla="*/ 181 w 181"/>
                    <a:gd name="T19" fmla="*/ 91 h 182"/>
                    <a:gd name="T20" fmla="*/ 181 w 181"/>
                    <a:gd name="T21" fmla="*/ 91 h 182"/>
                    <a:gd name="T22" fmla="*/ 91 w 181"/>
                    <a:gd name="T2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2">
                      <a:moveTo>
                        <a:pt x="91" y="11"/>
                      </a:moveTo>
                      <a:cubicBezTo>
                        <a:pt x="135" y="11"/>
                        <a:pt x="171" y="47"/>
                        <a:pt x="171" y="91"/>
                      </a:cubicBezTo>
                      <a:lnTo>
                        <a:pt x="171" y="91"/>
                      </a:lnTo>
                      <a:cubicBezTo>
                        <a:pt x="171" y="135"/>
                        <a:pt x="135" y="171"/>
                        <a:pt x="91" y="171"/>
                      </a:cubicBezTo>
                      <a:cubicBezTo>
                        <a:pt x="47" y="171"/>
                        <a:pt x="11" y="135"/>
                        <a:pt x="11" y="91"/>
                      </a:cubicBezTo>
                      <a:cubicBezTo>
                        <a:pt x="11" y="47"/>
                        <a:pt x="47" y="11"/>
                        <a:pt x="91" y="11"/>
                      </a:cubicBezTo>
                      <a:close/>
                      <a:moveTo>
                        <a:pt x="91" y="0"/>
                      </a:moveTo>
                      <a:cubicBezTo>
                        <a:pt x="41" y="0"/>
                        <a:pt x="0" y="41"/>
                        <a:pt x="0" y="91"/>
                      </a:cubicBezTo>
                      <a:cubicBezTo>
                        <a:pt x="0" y="141"/>
                        <a:pt x="41" y="182"/>
                        <a:pt x="91" y="182"/>
                      </a:cubicBezTo>
                      <a:cubicBezTo>
                        <a:pt x="141" y="182"/>
                        <a:pt x="181" y="141"/>
                        <a:pt x="181" y="91"/>
                      </a:cubicBezTo>
                      <a:lnTo>
                        <a:pt x="181" y="91"/>
                      </a:lnTo>
                      <a:cubicBezTo>
                        <a:pt x="181" y="41"/>
                        <a:pt x="141" y="0"/>
                        <a:pt x="91"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2" name="Freeform 614">
                  <a:extLst>
                    <a:ext uri="{FF2B5EF4-FFF2-40B4-BE49-F238E27FC236}">
                      <a16:creationId xmlns:a16="http://schemas.microsoft.com/office/drawing/2014/main" id="{2B7A1623-E6E2-4C1C-96BB-906A6E3C4164}"/>
                    </a:ext>
                  </a:extLst>
                </p:cNvPr>
                <p:cNvSpPr>
                  <a:spLocks noEditPoints="1"/>
                </p:cNvSpPr>
                <p:nvPr/>
              </p:nvSpPr>
              <p:spPr bwMode="auto">
                <a:xfrm>
                  <a:off x="6945150" y="4814888"/>
                  <a:ext cx="90488" cy="92075"/>
                </a:xfrm>
                <a:custGeom>
                  <a:avLst/>
                  <a:gdLst>
                    <a:gd name="T0" fmla="*/ 28 w 57"/>
                    <a:gd name="T1" fmla="*/ 0 h 58"/>
                    <a:gd name="T2" fmla="*/ 28 w 57"/>
                    <a:gd name="T3" fmla="*/ 58 h 58"/>
                    <a:gd name="T4" fmla="*/ 0 w 57"/>
                    <a:gd name="T5" fmla="*/ 29 h 58"/>
                    <a:gd name="T6" fmla="*/ 57 w 57"/>
                    <a:gd name="T7" fmla="*/ 29 h 58"/>
                    <a:gd name="T8" fmla="*/ 10 w 57"/>
                    <a:gd name="T9" fmla="*/ 11 h 58"/>
                    <a:gd name="T10" fmla="*/ 46 w 57"/>
                    <a:gd name="T11" fmla="*/ 48 h 58"/>
                    <a:gd name="T12" fmla="*/ 10 w 57"/>
                    <a:gd name="T13" fmla="*/ 48 h 58"/>
                    <a:gd name="T14" fmla="*/ 46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8" y="0"/>
                      </a:moveTo>
                      <a:lnTo>
                        <a:pt x="28" y="58"/>
                      </a:lnTo>
                      <a:moveTo>
                        <a:pt x="0" y="29"/>
                      </a:moveTo>
                      <a:lnTo>
                        <a:pt x="57" y="29"/>
                      </a:lnTo>
                      <a:moveTo>
                        <a:pt x="10" y="11"/>
                      </a:moveTo>
                      <a:lnTo>
                        <a:pt x="46" y="48"/>
                      </a:lnTo>
                      <a:moveTo>
                        <a:pt x="10" y="48"/>
                      </a:moveTo>
                      <a:lnTo>
                        <a:pt x="46"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3" name="Freeform 615">
                  <a:extLst>
                    <a:ext uri="{FF2B5EF4-FFF2-40B4-BE49-F238E27FC236}">
                      <a16:creationId xmlns:a16="http://schemas.microsoft.com/office/drawing/2014/main" id="{7A946C9E-E3FA-42D5-A748-5637F7ACAA84}"/>
                    </a:ext>
                  </a:extLst>
                </p:cNvPr>
                <p:cNvSpPr>
                  <a:spLocks noEditPoints="1"/>
                </p:cNvSpPr>
                <p:nvPr/>
              </p:nvSpPr>
              <p:spPr bwMode="auto">
                <a:xfrm>
                  <a:off x="6988013" y="4830763"/>
                  <a:ext cx="90488" cy="92075"/>
                </a:xfrm>
                <a:custGeom>
                  <a:avLst/>
                  <a:gdLst>
                    <a:gd name="T0" fmla="*/ 28 w 57"/>
                    <a:gd name="T1" fmla="*/ 0 h 58"/>
                    <a:gd name="T2" fmla="*/ 28 w 57"/>
                    <a:gd name="T3" fmla="*/ 58 h 58"/>
                    <a:gd name="T4" fmla="*/ 0 w 57"/>
                    <a:gd name="T5" fmla="*/ 29 h 58"/>
                    <a:gd name="T6" fmla="*/ 57 w 57"/>
                    <a:gd name="T7" fmla="*/ 29 h 58"/>
                    <a:gd name="T8" fmla="*/ 10 w 57"/>
                    <a:gd name="T9" fmla="*/ 11 h 58"/>
                    <a:gd name="T10" fmla="*/ 46 w 57"/>
                    <a:gd name="T11" fmla="*/ 47 h 58"/>
                    <a:gd name="T12" fmla="*/ 10 w 57"/>
                    <a:gd name="T13" fmla="*/ 47 h 58"/>
                    <a:gd name="T14" fmla="*/ 46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8" y="0"/>
                      </a:moveTo>
                      <a:lnTo>
                        <a:pt x="28" y="58"/>
                      </a:lnTo>
                      <a:moveTo>
                        <a:pt x="0" y="29"/>
                      </a:moveTo>
                      <a:lnTo>
                        <a:pt x="57" y="29"/>
                      </a:lnTo>
                      <a:moveTo>
                        <a:pt x="10" y="11"/>
                      </a:moveTo>
                      <a:lnTo>
                        <a:pt x="46" y="47"/>
                      </a:lnTo>
                      <a:moveTo>
                        <a:pt x="10" y="47"/>
                      </a:moveTo>
                      <a:lnTo>
                        <a:pt x="46"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4" name="Freeform 616">
                  <a:extLst>
                    <a:ext uri="{FF2B5EF4-FFF2-40B4-BE49-F238E27FC236}">
                      <a16:creationId xmlns:a16="http://schemas.microsoft.com/office/drawing/2014/main" id="{940644D1-DF20-4D1E-912E-308E01BB7583}"/>
                    </a:ext>
                  </a:extLst>
                </p:cNvPr>
                <p:cNvSpPr>
                  <a:spLocks noEditPoints="1"/>
                </p:cNvSpPr>
                <p:nvPr/>
              </p:nvSpPr>
              <p:spPr bwMode="auto">
                <a:xfrm>
                  <a:off x="7049925" y="4851400"/>
                  <a:ext cx="92075" cy="92075"/>
                </a:xfrm>
                <a:custGeom>
                  <a:avLst/>
                  <a:gdLst>
                    <a:gd name="T0" fmla="*/ 29 w 58"/>
                    <a:gd name="T1" fmla="*/ 0 h 58"/>
                    <a:gd name="T2" fmla="*/ 29 w 58"/>
                    <a:gd name="T3" fmla="*/ 58 h 58"/>
                    <a:gd name="T4" fmla="*/ 0 w 58"/>
                    <a:gd name="T5" fmla="*/ 29 h 58"/>
                    <a:gd name="T6" fmla="*/ 58 w 58"/>
                    <a:gd name="T7" fmla="*/ 29 h 58"/>
                    <a:gd name="T8" fmla="*/ 11 w 58"/>
                    <a:gd name="T9" fmla="*/ 11 h 58"/>
                    <a:gd name="T10" fmla="*/ 47 w 58"/>
                    <a:gd name="T11" fmla="*/ 47 h 58"/>
                    <a:gd name="T12" fmla="*/ 11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1" y="11"/>
                      </a:moveTo>
                      <a:lnTo>
                        <a:pt x="47" y="47"/>
                      </a:lnTo>
                      <a:moveTo>
                        <a:pt x="11" y="47"/>
                      </a:moveTo>
                      <a:lnTo>
                        <a:pt x="47" y="11"/>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5" name="Freeform 617">
                  <a:extLst>
                    <a:ext uri="{FF2B5EF4-FFF2-40B4-BE49-F238E27FC236}">
                      <a16:creationId xmlns:a16="http://schemas.microsoft.com/office/drawing/2014/main" id="{B7E73B16-3891-40AF-B431-B33916E63A2D}"/>
                    </a:ext>
                  </a:extLst>
                </p:cNvPr>
                <p:cNvSpPr>
                  <a:spLocks noEditPoints="1"/>
                </p:cNvSpPr>
                <p:nvPr/>
              </p:nvSpPr>
              <p:spPr bwMode="auto">
                <a:xfrm>
                  <a:off x="6919750" y="479901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6" name="Freeform 618">
                  <a:extLst>
                    <a:ext uri="{FF2B5EF4-FFF2-40B4-BE49-F238E27FC236}">
                      <a16:creationId xmlns:a16="http://schemas.microsoft.com/office/drawing/2014/main" id="{54E72E82-E6AE-496C-9DAB-9CD13185B4C4}"/>
                    </a:ext>
                  </a:extLst>
                </p:cNvPr>
                <p:cNvSpPr>
                  <a:spLocks noEditPoints="1"/>
                </p:cNvSpPr>
                <p:nvPr/>
              </p:nvSpPr>
              <p:spPr bwMode="auto">
                <a:xfrm>
                  <a:off x="6938800" y="4797425"/>
                  <a:ext cx="90488" cy="92075"/>
                </a:xfrm>
                <a:custGeom>
                  <a:avLst/>
                  <a:gdLst>
                    <a:gd name="T0" fmla="*/ 29 w 57"/>
                    <a:gd name="T1" fmla="*/ 0 h 58"/>
                    <a:gd name="T2" fmla="*/ 29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9" y="0"/>
                      </a:moveTo>
                      <a:lnTo>
                        <a:pt x="29" y="58"/>
                      </a:lnTo>
                      <a:moveTo>
                        <a:pt x="0" y="29"/>
                      </a:moveTo>
                      <a:lnTo>
                        <a:pt x="57"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7" name="Freeform 619">
                  <a:extLst>
                    <a:ext uri="{FF2B5EF4-FFF2-40B4-BE49-F238E27FC236}">
                      <a16:creationId xmlns:a16="http://schemas.microsoft.com/office/drawing/2014/main" id="{C86E1575-22E6-439A-8A9D-7BF72F17117B}"/>
                    </a:ext>
                  </a:extLst>
                </p:cNvPr>
                <p:cNvSpPr>
                  <a:spLocks noEditPoints="1"/>
                </p:cNvSpPr>
                <p:nvPr/>
              </p:nvSpPr>
              <p:spPr bwMode="auto">
                <a:xfrm>
                  <a:off x="6976900" y="4800600"/>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8" name="Freeform 620">
                  <a:extLst>
                    <a:ext uri="{FF2B5EF4-FFF2-40B4-BE49-F238E27FC236}">
                      <a16:creationId xmlns:a16="http://schemas.microsoft.com/office/drawing/2014/main" id="{84D83C93-2E82-429F-85C1-08C5D6704B78}"/>
                    </a:ext>
                  </a:extLst>
                </p:cNvPr>
                <p:cNvSpPr>
                  <a:spLocks/>
                </p:cNvSpPr>
                <p:nvPr/>
              </p:nvSpPr>
              <p:spPr bwMode="auto">
                <a:xfrm>
                  <a:off x="6965788" y="4843463"/>
                  <a:ext cx="130175" cy="53975"/>
                </a:xfrm>
                <a:custGeom>
                  <a:avLst/>
                  <a:gdLst>
                    <a:gd name="T0" fmla="*/ 82 w 82"/>
                    <a:gd name="T1" fmla="*/ 34 h 34"/>
                    <a:gd name="T2" fmla="*/ 42 w 82"/>
                    <a:gd name="T3" fmla="*/ 21 h 34"/>
                    <a:gd name="T4" fmla="*/ 15 w 82"/>
                    <a:gd name="T5" fmla="*/ 11 h 34"/>
                    <a:gd name="T6" fmla="*/ 1 w 82"/>
                    <a:gd name="T7" fmla="*/ 5 h 34"/>
                    <a:gd name="T8" fmla="*/ 0 w 82"/>
                    <a:gd name="T9" fmla="*/ 1 h 34"/>
                    <a:gd name="T10" fmla="*/ 12 w 82"/>
                    <a:gd name="T11" fmla="*/ 0 h 34"/>
                    <a:gd name="T12" fmla="*/ 36 w 82"/>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82" h="34">
                      <a:moveTo>
                        <a:pt x="82" y="34"/>
                      </a:moveTo>
                      <a:lnTo>
                        <a:pt x="42" y="21"/>
                      </a:lnTo>
                      <a:lnTo>
                        <a:pt x="15" y="11"/>
                      </a:lnTo>
                      <a:lnTo>
                        <a:pt x="1" y="5"/>
                      </a:lnTo>
                      <a:lnTo>
                        <a:pt x="0" y="1"/>
                      </a:lnTo>
                      <a:lnTo>
                        <a:pt x="12" y="0"/>
                      </a:lnTo>
                      <a:lnTo>
                        <a:pt x="36" y="2"/>
                      </a:lnTo>
                    </a:path>
                  </a:pathLst>
                </a:custGeom>
                <a:noFill/>
                <a:ln w="95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9" name="Freeform 621">
                  <a:extLst>
                    <a:ext uri="{FF2B5EF4-FFF2-40B4-BE49-F238E27FC236}">
                      <a16:creationId xmlns:a16="http://schemas.microsoft.com/office/drawing/2014/main" id="{C2C18ADA-8409-4724-873A-BA8CC4A30E53}"/>
                    </a:ext>
                  </a:extLst>
                </p:cNvPr>
                <p:cNvSpPr>
                  <a:spLocks noEditPoints="1"/>
                </p:cNvSpPr>
                <p:nvPr/>
              </p:nvSpPr>
              <p:spPr bwMode="auto">
                <a:xfrm>
                  <a:off x="6976900" y="4649788"/>
                  <a:ext cx="90488" cy="92075"/>
                </a:xfrm>
                <a:custGeom>
                  <a:avLst/>
                  <a:gdLst>
                    <a:gd name="T0" fmla="*/ 29 w 57"/>
                    <a:gd name="T1" fmla="*/ 0 h 58"/>
                    <a:gd name="T2" fmla="*/ 29 w 57"/>
                    <a:gd name="T3" fmla="*/ 58 h 58"/>
                    <a:gd name="T4" fmla="*/ 0 w 57"/>
                    <a:gd name="T5" fmla="*/ 29 h 58"/>
                    <a:gd name="T6" fmla="*/ 57 w 57"/>
                    <a:gd name="T7" fmla="*/ 29 h 58"/>
                    <a:gd name="T8" fmla="*/ 11 w 57"/>
                    <a:gd name="T9" fmla="*/ 11 h 58"/>
                    <a:gd name="T10" fmla="*/ 47 w 57"/>
                    <a:gd name="T11" fmla="*/ 47 h 58"/>
                    <a:gd name="T12" fmla="*/ 11 w 57"/>
                    <a:gd name="T13" fmla="*/ 47 h 58"/>
                    <a:gd name="T14" fmla="*/ 47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9" y="0"/>
                      </a:moveTo>
                      <a:lnTo>
                        <a:pt x="29" y="58"/>
                      </a:lnTo>
                      <a:moveTo>
                        <a:pt x="0" y="29"/>
                      </a:moveTo>
                      <a:lnTo>
                        <a:pt x="57" y="29"/>
                      </a:lnTo>
                      <a:moveTo>
                        <a:pt x="11" y="11"/>
                      </a:moveTo>
                      <a:lnTo>
                        <a:pt x="47" y="47"/>
                      </a:lnTo>
                      <a:moveTo>
                        <a:pt x="11" y="47"/>
                      </a:moveTo>
                      <a:lnTo>
                        <a:pt x="47" y="11"/>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0" name="Freeform 622">
                  <a:extLst>
                    <a:ext uri="{FF2B5EF4-FFF2-40B4-BE49-F238E27FC236}">
                      <a16:creationId xmlns:a16="http://schemas.microsoft.com/office/drawing/2014/main" id="{E92F403B-5C20-4075-A649-D435FCBE55E6}"/>
                    </a:ext>
                  </a:extLst>
                </p:cNvPr>
                <p:cNvSpPr>
                  <a:spLocks noEditPoints="1"/>
                </p:cNvSpPr>
                <p:nvPr/>
              </p:nvSpPr>
              <p:spPr bwMode="auto">
                <a:xfrm>
                  <a:off x="7022938" y="4471988"/>
                  <a:ext cx="90488" cy="90488"/>
                </a:xfrm>
                <a:custGeom>
                  <a:avLst/>
                  <a:gdLst>
                    <a:gd name="T0" fmla="*/ 28 w 57"/>
                    <a:gd name="T1" fmla="*/ 0 h 57"/>
                    <a:gd name="T2" fmla="*/ 28 w 57"/>
                    <a:gd name="T3" fmla="*/ 57 h 57"/>
                    <a:gd name="T4" fmla="*/ 0 w 57"/>
                    <a:gd name="T5" fmla="*/ 28 h 57"/>
                    <a:gd name="T6" fmla="*/ 57 w 57"/>
                    <a:gd name="T7" fmla="*/ 28 h 57"/>
                    <a:gd name="T8" fmla="*/ 10 w 57"/>
                    <a:gd name="T9" fmla="*/ 10 h 57"/>
                    <a:gd name="T10" fmla="*/ 46 w 57"/>
                    <a:gd name="T11" fmla="*/ 46 h 57"/>
                    <a:gd name="T12" fmla="*/ 10 w 57"/>
                    <a:gd name="T13" fmla="*/ 46 h 57"/>
                    <a:gd name="T14" fmla="*/ 46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8"/>
                      </a:moveTo>
                      <a:lnTo>
                        <a:pt x="57" y="28"/>
                      </a:lnTo>
                      <a:moveTo>
                        <a:pt x="10" y="10"/>
                      </a:moveTo>
                      <a:lnTo>
                        <a:pt x="46" y="46"/>
                      </a:lnTo>
                      <a:moveTo>
                        <a:pt x="10" y="46"/>
                      </a:moveTo>
                      <a:lnTo>
                        <a:pt x="46" y="10"/>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1" name="Freeform 623">
                  <a:extLst>
                    <a:ext uri="{FF2B5EF4-FFF2-40B4-BE49-F238E27FC236}">
                      <a16:creationId xmlns:a16="http://schemas.microsoft.com/office/drawing/2014/main" id="{E42FBB47-E6CE-40F7-8964-6FE2437014A1}"/>
                    </a:ext>
                  </a:extLst>
                </p:cNvPr>
                <p:cNvSpPr>
                  <a:spLocks noEditPoints="1"/>
                </p:cNvSpPr>
                <p:nvPr/>
              </p:nvSpPr>
              <p:spPr bwMode="auto">
                <a:xfrm>
                  <a:off x="7064213" y="4265613"/>
                  <a:ext cx="92075" cy="90488"/>
                </a:xfrm>
                <a:custGeom>
                  <a:avLst/>
                  <a:gdLst>
                    <a:gd name="T0" fmla="*/ 29 w 58"/>
                    <a:gd name="T1" fmla="*/ 0 h 57"/>
                    <a:gd name="T2" fmla="*/ 29 w 58"/>
                    <a:gd name="T3" fmla="*/ 57 h 57"/>
                    <a:gd name="T4" fmla="*/ 0 w 58"/>
                    <a:gd name="T5" fmla="*/ 28 h 57"/>
                    <a:gd name="T6" fmla="*/ 58 w 58"/>
                    <a:gd name="T7" fmla="*/ 28 h 57"/>
                    <a:gd name="T8" fmla="*/ 10 w 58"/>
                    <a:gd name="T9" fmla="*/ 10 h 57"/>
                    <a:gd name="T10" fmla="*/ 47 w 58"/>
                    <a:gd name="T11" fmla="*/ 47 h 57"/>
                    <a:gd name="T12" fmla="*/ 10 w 58"/>
                    <a:gd name="T13" fmla="*/ 47 h 57"/>
                    <a:gd name="T14" fmla="*/ 47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0" y="10"/>
                      </a:moveTo>
                      <a:lnTo>
                        <a:pt x="47" y="47"/>
                      </a:lnTo>
                      <a:moveTo>
                        <a:pt x="10" y="47"/>
                      </a:moveTo>
                      <a:lnTo>
                        <a:pt x="47" y="10"/>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2" name="Freeform 624">
                  <a:extLst>
                    <a:ext uri="{FF2B5EF4-FFF2-40B4-BE49-F238E27FC236}">
                      <a16:creationId xmlns:a16="http://schemas.microsoft.com/office/drawing/2014/main" id="{7987E99B-0E7A-4B07-8B59-CA14F8269F3C}"/>
                    </a:ext>
                  </a:extLst>
                </p:cNvPr>
                <p:cNvSpPr>
                  <a:spLocks noEditPoints="1"/>
                </p:cNvSpPr>
                <p:nvPr/>
              </p:nvSpPr>
              <p:spPr bwMode="auto">
                <a:xfrm>
                  <a:off x="6854663" y="4940300"/>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3" name="Freeform 625">
                  <a:extLst>
                    <a:ext uri="{FF2B5EF4-FFF2-40B4-BE49-F238E27FC236}">
                      <a16:creationId xmlns:a16="http://schemas.microsoft.com/office/drawing/2014/main" id="{B02B372A-EBC4-45B8-AD07-BFF5929D06F2}"/>
                    </a:ext>
                  </a:extLst>
                </p:cNvPr>
                <p:cNvSpPr>
                  <a:spLocks noEditPoints="1"/>
                </p:cNvSpPr>
                <p:nvPr/>
              </p:nvSpPr>
              <p:spPr bwMode="auto">
                <a:xfrm>
                  <a:off x="6775288" y="5062538"/>
                  <a:ext cx="90488" cy="90488"/>
                </a:xfrm>
                <a:custGeom>
                  <a:avLst/>
                  <a:gdLst>
                    <a:gd name="T0" fmla="*/ 29 w 57"/>
                    <a:gd name="T1" fmla="*/ 0 h 57"/>
                    <a:gd name="T2" fmla="*/ 29 w 57"/>
                    <a:gd name="T3" fmla="*/ 57 h 57"/>
                    <a:gd name="T4" fmla="*/ 0 w 57"/>
                    <a:gd name="T5" fmla="*/ 29 h 57"/>
                    <a:gd name="T6" fmla="*/ 57 w 57"/>
                    <a:gd name="T7" fmla="*/ 29 h 57"/>
                  </a:gdLst>
                  <a:ahLst/>
                  <a:cxnLst>
                    <a:cxn ang="0">
                      <a:pos x="T0" y="T1"/>
                    </a:cxn>
                    <a:cxn ang="0">
                      <a:pos x="T2" y="T3"/>
                    </a:cxn>
                    <a:cxn ang="0">
                      <a:pos x="T4" y="T5"/>
                    </a:cxn>
                    <a:cxn ang="0">
                      <a:pos x="T6" y="T7"/>
                    </a:cxn>
                  </a:cxnLst>
                  <a:rect l="0" t="0" r="r" b="b"/>
                  <a:pathLst>
                    <a:path w="57" h="57">
                      <a:moveTo>
                        <a:pt x="29" y="0"/>
                      </a:moveTo>
                      <a:lnTo>
                        <a:pt x="29" y="57"/>
                      </a:lnTo>
                      <a:moveTo>
                        <a:pt x="0" y="29"/>
                      </a:moveTo>
                      <a:lnTo>
                        <a:pt x="57"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4" name="Freeform 626">
                  <a:extLst>
                    <a:ext uri="{FF2B5EF4-FFF2-40B4-BE49-F238E27FC236}">
                      <a16:creationId xmlns:a16="http://schemas.microsoft.com/office/drawing/2014/main" id="{1E0B71E4-8DEA-4EBB-8B39-7F90C331A523}"/>
                    </a:ext>
                  </a:extLst>
                </p:cNvPr>
                <p:cNvSpPr>
                  <a:spLocks noEditPoints="1"/>
                </p:cNvSpPr>
                <p:nvPr/>
              </p:nvSpPr>
              <p:spPr bwMode="auto">
                <a:xfrm>
                  <a:off x="6681625" y="5173663"/>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5" name="Freeform 627">
                  <a:extLst>
                    <a:ext uri="{FF2B5EF4-FFF2-40B4-BE49-F238E27FC236}">
                      <a16:creationId xmlns:a16="http://schemas.microsoft.com/office/drawing/2014/main" id="{46597575-97F4-4554-948A-E9DB0811BD7C}"/>
                    </a:ext>
                  </a:extLst>
                </p:cNvPr>
                <p:cNvSpPr>
                  <a:spLocks/>
                </p:cNvSpPr>
                <p:nvPr/>
              </p:nvSpPr>
              <p:spPr bwMode="auto">
                <a:xfrm>
                  <a:off x="6726075" y="4310063"/>
                  <a:ext cx="384175" cy="909638"/>
                </a:xfrm>
                <a:custGeom>
                  <a:avLst/>
                  <a:gdLst>
                    <a:gd name="T0" fmla="*/ 242 w 242"/>
                    <a:gd name="T1" fmla="*/ 0 h 573"/>
                    <a:gd name="T2" fmla="*/ 215 w 242"/>
                    <a:gd name="T3" fmla="*/ 130 h 573"/>
                    <a:gd name="T4" fmla="*/ 187 w 242"/>
                    <a:gd name="T5" fmla="*/ 243 h 573"/>
                    <a:gd name="T6" fmla="*/ 152 w 242"/>
                    <a:gd name="T7" fmla="*/ 341 h 573"/>
                    <a:gd name="T8" fmla="*/ 110 w 242"/>
                    <a:gd name="T9" fmla="*/ 426 h 573"/>
                    <a:gd name="T10" fmla="*/ 60 w 242"/>
                    <a:gd name="T11" fmla="*/ 503 h 573"/>
                    <a:gd name="T12" fmla="*/ 0 w 242"/>
                    <a:gd name="T13" fmla="*/ 573 h 573"/>
                  </a:gdLst>
                  <a:ahLst/>
                  <a:cxnLst>
                    <a:cxn ang="0">
                      <a:pos x="T0" y="T1"/>
                    </a:cxn>
                    <a:cxn ang="0">
                      <a:pos x="T2" y="T3"/>
                    </a:cxn>
                    <a:cxn ang="0">
                      <a:pos x="T4" y="T5"/>
                    </a:cxn>
                    <a:cxn ang="0">
                      <a:pos x="T6" y="T7"/>
                    </a:cxn>
                    <a:cxn ang="0">
                      <a:pos x="T8" y="T9"/>
                    </a:cxn>
                    <a:cxn ang="0">
                      <a:pos x="T10" y="T11"/>
                    </a:cxn>
                    <a:cxn ang="0">
                      <a:pos x="T12" y="T13"/>
                    </a:cxn>
                  </a:cxnLst>
                  <a:rect l="0" t="0" r="r" b="b"/>
                  <a:pathLst>
                    <a:path w="242" h="573">
                      <a:moveTo>
                        <a:pt x="242" y="0"/>
                      </a:moveTo>
                      <a:lnTo>
                        <a:pt x="215" y="130"/>
                      </a:lnTo>
                      <a:lnTo>
                        <a:pt x="187" y="243"/>
                      </a:lnTo>
                      <a:lnTo>
                        <a:pt x="152" y="341"/>
                      </a:lnTo>
                      <a:lnTo>
                        <a:pt x="110" y="426"/>
                      </a:lnTo>
                      <a:lnTo>
                        <a:pt x="60" y="503"/>
                      </a:lnTo>
                      <a:lnTo>
                        <a:pt x="0" y="573"/>
                      </a:lnTo>
                    </a:path>
                  </a:pathLst>
                </a:custGeom>
                <a:noFill/>
                <a:ln w="9525" cap="flat">
                  <a:solidFill>
                    <a:srgbClr val="4D4D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6" name="Freeform 628">
                  <a:extLst>
                    <a:ext uri="{FF2B5EF4-FFF2-40B4-BE49-F238E27FC236}">
                      <a16:creationId xmlns:a16="http://schemas.microsoft.com/office/drawing/2014/main" id="{16D3C133-7CFF-484C-BFE0-1BA2966D8E35}"/>
                    </a:ext>
                  </a:extLst>
                </p:cNvPr>
                <p:cNvSpPr>
                  <a:spLocks noEditPoints="1"/>
                </p:cNvSpPr>
                <p:nvPr/>
              </p:nvSpPr>
              <p:spPr bwMode="auto">
                <a:xfrm>
                  <a:off x="6900700" y="4870450"/>
                  <a:ext cx="92075" cy="90488"/>
                </a:xfrm>
                <a:custGeom>
                  <a:avLst/>
                  <a:gdLst>
                    <a:gd name="T0" fmla="*/ 29 w 58"/>
                    <a:gd name="T1" fmla="*/ 0 h 57"/>
                    <a:gd name="T2" fmla="*/ 29 w 58"/>
                    <a:gd name="T3" fmla="*/ 57 h 57"/>
                    <a:gd name="T4" fmla="*/ 0 w 58"/>
                    <a:gd name="T5" fmla="*/ 29 h 57"/>
                    <a:gd name="T6" fmla="*/ 58 w 58"/>
                    <a:gd name="T7" fmla="*/ 29 h 57"/>
                    <a:gd name="T8" fmla="*/ 11 w 58"/>
                    <a:gd name="T9" fmla="*/ 11 h 57"/>
                    <a:gd name="T10" fmla="*/ 47 w 58"/>
                    <a:gd name="T11" fmla="*/ 47 h 57"/>
                    <a:gd name="T12" fmla="*/ 11 w 58"/>
                    <a:gd name="T13" fmla="*/ 47 h 57"/>
                    <a:gd name="T14" fmla="*/ 47 w 58"/>
                    <a:gd name="T15" fmla="*/ 11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9"/>
                      </a:moveTo>
                      <a:lnTo>
                        <a:pt x="58" y="29"/>
                      </a:lnTo>
                      <a:moveTo>
                        <a:pt x="11" y="11"/>
                      </a:moveTo>
                      <a:lnTo>
                        <a:pt x="47" y="47"/>
                      </a:lnTo>
                      <a:moveTo>
                        <a:pt x="11"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7" name="Freeform 629">
                  <a:extLst>
                    <a:ext uri="{FF2B5EF4-FFF2-40B4-BE49-F238E27FC236}">
                      <a16:creationId xmlns:a16="http://schemas.microsoft.com/office/drawing/2014/main" id="{4F200002-93BA-4F36-A01A-FCC6541D564F}"/>
                    </a:ext>
                  </a:extLst>
                </p:cNvPr>
                <p:cNvSpPr>
                  <a:spLocks noEditPoints="1"/>
                </p:cNvSpPr>
                <p:nvPr/>
              </p:nvSpPr>
              <p:spPr bwMode="auto">
                <a:xfrm>
                  <a:off x="6900700" y="4940300"/>
                  <a:ext cx="90488" cy="90488"/>
                </a:xfrm>
                <a:custGeom>
                  <a:avLst/>
                  <a:gdLst>
                    <a:gd name="T0" fmla="*/ 28 w 57"/>
                    <a:gd name="T1" fmla="*/ 0 h 57"/>
                    <a:gd name="T2" fmla="*/ 28 w 57"/>
                    <a:gd name="T3" fmla="*/ 57 h 57"/>
                    <a:gd name="T4" fmla="*/ 0 w 57"/>
                    <a:gd name="T5" fmla="*/ 28 h 57"/>
                    <a:gd name="T6" fmla="*/ 57 w 57"/>
                    <a:gd name="T7" fmla="*/ 28 h 57"/>
                    <a:gd name="T8" fmla="*/ 10 w 57"/>
                    <a:gd name="T9" fmla="*/ 10 h 57"/>
                    <a:gd name="T10" fmla="*/ 47 w 57"/>
                    <a:gd name="T11" fmla="*/ 46 h 57"/>
                    <a:gd name="T12" fmla="*/ 10 w 57"/>
                    <a:gd name="T13" fmla="*/ 46 h 57"/>
                    <a:gd name="T14" fmla="*/ 47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8" y="0"/>
                      </a:moveTo>
                      <a:lnTo>
                        <a:pt x="28" y="57"/>
                      </a:lnTo>
                      <a:moveTo>
                        <a:pt x="0" y="28"/>
                      </a:moveTo>
                      <a:lnTo>
                        <a:pt x="57" y="28"/>
                      </a:lnTo>
                      <a:moveTo>
                        <a:pt x="10" y="10"/>
                      </a:moveTo>
                      <a:lnTo>
                        <a:pt x="47" y="46"/>
                      </a:lnTo>
                      <a:moveTo>
                        <a:pt x="10" y="46"/>
                      </a:moveTo>
                      <a:lnTo>
                        <a:pt x="47" y="10"/>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8" name="Freeform 630">
                  <a:extLst>
                    <a:ext uri="{FF2B5EF4-FFF2-40B4-BE49-F238E27FC236}">
                      <a16:creationId xmlns:a16="http://schemas.microsoft.com/office/drawing/2014/main" id="{677D53D1-5E19-4D54-AB50-D5CDFD1C7E82}"/>
                    </a:ext>
                  </a:extLst>
                </p:cNvPr>
                <p:cNvSpPr>
                  <a:spLocks noEditPoints="1"/>
                </p:cNvSpPr>
                <p:nvPr/>
              </p:nvSpPr>
              <p:spPr bwMode="auto">
                <a:xfrm>
                  <a:off x="6919750" y="5013325"/>
                  <a:ext cx="92075" cy="92075"/>
                </a:xfrm>
                <a:custGeom>
                  <a:avLst/>
                  <a:gdLst>
                    <a:gd name="T0" fmla="*/ 29 w 58"/>
                    <a:gd name="T1" fmla="*/ 0 h 58"/>
                    <a:gd name="T2" fmla="*/ 29 w 58"/>
                    <a:gd name="T3" fmla="*/ 58 h 58"/>
                    <a:gd name="T4" fmla="*/ 0 w 58"/>
                    <a:gd name="T5" fmla="*/ 29 h 58"/>
                    <a:gd name="T6" fmla="*/ 58 w 58"/>
                    <a:gd name="T7" fmla="*/ 29 h 58"/>
                    <a:gd name="T8" fmla="*/ 10 w 58"/>
                    <a:gd name="T9" fmla="*/ 11 h 58"/>
                    <a:gd name="T10" fmla="*/ 47 w 58"/>
                    <a:gd name="T11" fmla="*/ 47 h 58"/>
                    <a:gd name="T12" fmla="*/ 10 w 58"/>
                    <a:gd name="T13" fmla="*/ 47 h 58"/>
                    <a:gd name="T14" fmla="*/ 47 w 58"/>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8">
                      <a:moveTo>
                        <a:pt x="29" y="0"/>
                      </a:moveTo>
                      <a:lnTo>
                        <a:pt x="29" y="58"/>
                      </a:lnTo>
                      <a:moveTo>
                        <a:pt x="0" y="29"/>
                      </a:moveTo>
                      <a:lnTo>
                        <a:pt x="58" y="29"/>
                      </a:lnTo>
                      <a:moveTo>
                        <a:pt x="10" y="11"/>
                      </a:moveTo>
                      <a:lnTo>
                        <a:pt x="47" y="47"/>
                      </a:lnTo>
                      <a:moveTo>
                        <a:pt x="10" y="47"/>
                      </a:moveTo>
                      <a:lnTo>
                        <a:pt x="47" y="11"/>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9" name="Freeform 631">
                  <a:extLst>
                    <a:ext uri="{FF2B5EF4-FFF2-40B4-BE49-F238E27FC236}">
                      <a16:creationId xmlns:a16="http://schemas.microsoft.com/office/drawing/2014/main" id="{31642E43-9C50-4FB1-90F0-1F8FC7DBF8CF}"/>
                    </a:ext>
                  </a:extLst>
                </p:cNvPr>
                <p:cNvSpPr>
                  <a:spLocks noEditPoints="1"/>
                </p:cNvSpPr>
                <p:nvPr/>
              </p:nvSpPr>
              <p:spPr bwMode="auto">
                <a:xfrm>
                  <a:off x="6964200" y="4745038"/>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0" name="Freeform 632">
                  <a:extLst>
                    <a:ext uri="{FF2B5EF4-FFF2-40B4-BE49-F238E27FC236}">
                      <a16:creationId xmlns:a16="http://schemas.microsoft.com/office/drawing/2014/main" id="{E0C60DA9-545C-46BE-86A0-37C839716F00}"/>
                    </a:ext>
                  </a:extLst>
                </p:cNvPr>
                <p:cNvSpPr>
                  <a:spLocks noEditPoints="1"/>
                </p:cNvSpPr>
                <p:nvPr/>
              </p:nvSpPr>
              <p:spPr bwMode="auto">
                <a:xfrm>
                  <a:off x="7026113" y="4689475"/>
                  <a:ext cx="90488" cy="92075"/>
                </a:xfrm>
                <a:custGeom>
                  <a:avLst/>
                  <a:gdLst>
                    <a:gd name="T0" fmla="*/ 28 w 57"/>
                    <a:gd name="T1" fmla="*/ 0 h 58"/>
                    <a:gd name="T2" fmla="*/ 28 w 57"/>
                    <a:gd name="T3" fmla="*/ 58 h 58"/>
                    <a:gd name="T4" fmla="*/ 0 w 57"/>
                    <a:gd name="T5" fmla="*/ 29 h 58"/>
                    <a:gd name="T6" fmla="*/ 57 w 57"/>
                    <a:gd name="T7" fmla="*/ 29 h 58"/>
                  </a:gdLst>
                  <a:ahLst/>
                  <a:cxnLst>
                    <a:cxn ang="0">
                      <a:pos x="T0" y="T1"/>
                    </a:cxn>
                    <a:cxn ang="0">
                      <a:pos x="T2" y="T3"/>
                    </a:cxn>
                    <a:cxn ang="0">
                      <a:pos x="T4" y="T5"/>
                    </a:cxn>
                    <a:cxn ang="0">
                      <a:pos x="T6" y="T7"/>
                    </a:cxn>
                  </a:cxnLst>
                  <a:rect l="0" t="0" r="r" b="b"/>
                  <a:pathLst>
                    <a:path w="57" h="58">
                      <a:moveTo>
                        <a:pt x="28" y="0"/>
                      </a:moveTo>
                      <a:lnTo>
                        <a:pt x="28" y="58"/>
                      </a:lnTo>
                      <a:moveTo>
                        <a:pt x="0" y="29"/>
                      </a:moveTo>
                      <a:lnTo>
                        <a:pt x="57"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1" name="Freeform 633">
                  <a:extLst>
                    <a:ext uri="{FF2B5EF4-FFF2-40B4-BE49-F238E27FC236}">
                      <a16:creationId xmlns:a16="http://schemas.microsoft.com/office/drawing/2014/main" id="{FC9ADE37-406A-4403-B8BB-0454DDD43E15}"/>
                    </a:ext>
                  </a:extLst>
                </p:cNvPr>
                <p:cNvSpPr>
                  <a:spLocks noEditPoints="1"/>
                </p:cNvSpPr>
                <p:nvPr/>
              </p:nvSpPr>
              <p:spPr bwMode="auto">
                <a:xfrm>
                  <a:off x="7107075" y="4638675"/>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B3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2" name="Freeform 634">
                  <a:extLst>
                    <a:ext uri="{FF2B5EF4-FFF2-40B4-BE49-F238E27FC236}">
                      <a16:creationId xmlns:a16="http://schemas.microsoft.com/office/drawing/2014/main" id="{6B75E3F3-BEAF-48C0-A471-D6F05B43C83D}"/>
                    </a:ext>
                  </a:extLst>
                </p:cNvPr>
                <p:cNvSpPr>
                  <a:spLocks/>
                </p:cNvSpPr>
                <p:nvPr/>
              </p:nvSpPr>
              <p:spPr bwMode="auto">
                <a:xfrm>
                  <a:off x="6945150" y="4684713"/>
                  <a:ext cx="207963" cy="374650"/>
                </a:xfrm>
                <a:custGeom>
                  <a:avLst/>
                  <a:gdLst>
                    <a:gd name="T0" fmla="*/ 13 w 131"/>
                    <a:gd name="T1" fmla="*/ 236 h 236"/>
                    <a:gd name="T2" fmla="*/ 0 w 131"/>
                    <a:gd name="T3" fmla="*/ 189 h 236"/>
                    <a:gd name="T4" fmla="*/ 1 w 131"/>
                    <a:gd name="T5" fmla="*/ 146 h 236"/>
                    <a:gd name="T6" fmla="*/ 14 w 131"/>
                    <a:gd name="T7" fmla="*/ 105 h 236"/>
                    <a:gd name="T8" fmla="*/ 40 w 131"/>
                    <a:gd name="T9" fmla="*/ 67 h 236"/>
                    <a:gd name="T10" fmla="*/ 79 w 131"/>
                    <a:gd name="T11" fmla="*/ 32 h 236"/>
                    <a:gd name="T12" fmla="*/ 131 w 131"/>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131" h="236">
                      <a:moveTo>
                        <a:pt x="13" y="236"/>
                      </a:moveTo>
                      <a:lnTo>
                        <a:pt x="0" y="189"/>
                      </a:lnTo>
                      <a:lnTo>
                        <a:pt x="1" y="146"/>
                      </a:lnTo>
                      <a:lnTo>
                        <a:pt x="14" y="105"/>
                      </a:lnTo>
                      <a:lnTo>
                        <a:pt x="40" y="67"/>
                      </a:lnTo>
                      <a:lnTo>
                        <a:pt x="79" y="32"/>
                      </a:lnTo>
                      <a:lnTo>
                        <a:pt x="131" y="0"/>
                      </a:lnTo>
                    </a:path>
                  </a:pathLst>
                </a:custGeom>
                <a:noFill/>
                <a:ln w="9525" cap="flat">
                  <a:solidFill>
                    <a:srgbClr val="00B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3" name="Freeform 635">
                  <a:extLst>
                    <a:ext uri="{FF2B5EF4-FFF2-40B4-BE49-F238E27FC236}">
                      <a16:creationId xmlns:a16="http://schemas.microsoft.com/office/drawing/2014/main" id="{46A16B2B-AA3D-46A7-AE6D-8AE3921B229A}"/>
                    </a:ext>
                  </a:extLst>
                </p:cNvPr>
                <p:cNvSpPr>
                  <a:spLocks noEditPoints="1"/>
                </p:cNvSpPr>
                <p:nvPr/>
              </p:nvSpPr>
              <p:spPr bwMode="auto">
                <a:xfrm>
                  <a:off x="6837200" y="4786313"/>
                  <a:ext cx="92075" cy="90488"/>
                </a:xfrm>
                <a:custGeom>
                  <a:avLst/>
                  <a:gdLst>
                    <a:gd name="T0" fmla="*/ 29 w 58"/>
                    <a:gd name="T1" fmla="*/ 0 h 57"/>
                    <a:gd name="T2" fmla="*/ 29 w 58"/>
                    <a:gd name="T3" fmla="*/ 57 h 57"/>
                    <a:gd name="T4" fmla="*/ 0 w 58"/>
                    <a:gd name="T5" fmla="*/ 28 h 57"/>
                    <a:gd name="T6" fmla="*/ 58 w 58"/>
                    <a:gd name="T7" fmla="*/ 28 h 57"/>
                    <a:gd name="T8" fmla="*/ 11 w 58"/>
                    <a:gd name="T9" fmla="*/ 10 h 57"/>
                    <a:gd name="T10" fmla="*/ 47 w 58"/>
                    <a:gd name="T11" fmla="*/ 46 h 57"/>
                    <a:gd name="T12" fmla="*/ 11 w 58"/>
                    <a:gd name="T13" fmla="*/ 46 h 57"/>
                    <a:gd name="T14" fmla="*/ 47 w 58"/>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7">
                      <a:moveTo>
                        <a:pt x="29" y="0"/>
                      </a:moveTo>
                      <a:lnTo>
                        <a:pt x="29" y="57"/>
                      </a:lnTo>
                      <a:moveTo>
                        <a:pt x="0" y="28"/>
                      </a:moveTo>
                      <a:lnTo>
                        <a:pt x="58" y="28"/>
                      </a:lnTo>
                      <a:moveTo>
                        <a:pt x="11" y="10"/>
                      </a:moveTo>
                      <a:lnTo>
                        <a:pt x="47" y="46"/>
                      </a:lnTo>
                      <a:moveTo>
                        <a:pt x="11" y="46"/>
                      </a:moveTo>
                      <a:lnTo>
                        <a:pt x="47" y="10"/>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4" name="Freeform 636">
                  <a:extLst>
                    <a:ext uri="{FF2B5EF4-FFF2-40B4-BE49-F238E27FC236}">
                      <a16:creationId xmlns:a16="http://schemas.microsoft.com/office/drawing/2014/main" id="{2CE40911-3C37-4913-944C-F85405628921}"/>
                    </a:ext>
                  </a:extLst>
                </p:cNvPr>
                <p:cNvSpPr>
                  <a:spLocks noEditPoints="1"/>
                </p:cNvSpPr>
                <p:nvPr/>
              </p:nvSpPr>
              <p:spPr bwMode="auto">
                <a:xfrm>
                  <a:off x="6753063" y="4765675"/>
                  <a:ext cx="90488" cy="92075"/>
                </a:xfrm>
                <a:custGeom>
                  <a:avLst/>
                  <a:gdLst>
                    <a:gd name="T0" fmla="*/ 28 w 57"/>
                    <a:gd name="T1" fmla="*/ 0 h 58"/>
                    <a:gd name="T2" fmla="*/ 28 w 57"/>
                    <a:gd name="T3" fmla="*/ 58 h 58"/>
                    <a:gd name="T4" fmla="*/ 0 w 57"/>
                    <a:gd name="T5" fmla="*/ 29 h 58"/>
                    <a:gd name="T6" fmla="*/ 57 w 57"/>
                    <a:gd name="T7" fmla="*/ 29 h 58"/>
                    <a:gd name="T8" fmla="*/ 10 w 57"/>
                    <a:gd name="T9" fmla="*/ 11 h 58"/>
                    <a:gd name="T10" fmla="*/ 46 w 57"/>
                    <a:gd name="T11" fmla="*/ 47 h 58"/>
                    <a:gd name="T12" fmla="*/ 10 w 57"/>
                    <a:gd name="T13" fmla="*/ 47 h 58"/>
                    <a:gd name="T14" fmla="*/ 46 w 57"/>
                    <a:gd name="T15" fmla="*/ 1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8">
                      <a:moveTo>
                        <a:pt x="28" y="0"/>
                      </a:moveTo>
                      <a:lnTo>
                        <a:pt x="28" y="58"/>
                      </a:lnTo>
                      <a:moveTo>
                        <a:pt x="0" y="29"/>
                      </a:moveTo>
                      <a:lnTo>
                        <a:pt x="57" y="29"/>
                      </a:lnTo>
                      <a:moveTo>
                        <a:pt x="10" y="11"/>
                      </a:moveTo>
                      <a:lnTo>
                        <a:pt x="46" y="47"/>
                      </a:lnTo>
                      <a:moveTo>
                        <a:pt x="10" y="47"/>
                      </a:moveTo>
                      <a:lnTo>
                        <a:pt x="46" y="11"/>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5" name="Freeform 637">
                  <a:extLst>
                    <a:ext uri="{FF2B5EF4-FFF2-40B4-BE49-F238E27FC236}">
                      <a16:creationId xmlns:a16="http://schemas.microsoft.com/office/drawing/2014/main" id="{D18D13B0-290A-404B-AD76-B637F20C1829}"/>
                    </a:ext>
                  </a:extLst>
                </p:cNvPr>
                <p:cNvSpPr>
                  <a:spLocks noEditPoints="1"/>
                </p:cNvSpPr>
                <p:nvPr/>
              </p:nvSpPr>
              <p:spPr bwMode="auto">
                <a:xfrm>
                  <a:off x="6667338" y="4746625"/>
                  <a:ext cx="90488" cy="90488"/>
                </a:xfrm>
                <a:custGeom>
                  <a:avLst/>
                  <a:gdLst>
                    <a:gd name="T0" fmla="*/ 29 w 57"/>
                    <a:gd name="T1" fmla="*/ 0 h 57"/>
                    <a:gd name="T2" fmla="*/ 29 w 57"/>
                    <a:gd name="T3" fmla="*/ 57 h 57"/>
                    <a:gd name="T4" fmla="*/ 0 w 57"/>
                    <a:gd name="T5" fmla="*/ 28 h 57"/>
                    <a:gd name="T6" fmla="*/ 57 w 57"/>
                    <a:gd name="T7" fmla="*/ 28 h 57"/>
                    <a:gd name="T8" fmla="*/ 11 w 57"/>
                    <a:gd name="T9" fmla="*/ 10 h 57"/>
                    <a:gd name="T10" fmla="*/ 47 w 57"/>
                    <a:gd name="T11" fmla="*/ 47 h 57"/>
                    <a:gd name="T12" fmla="*/ 11 w 57"/>
                    <a:gd name="T13" fmla="*/ 47 h 57"/>
                    <a:gd name="T14" fmla="*/ 47 w 57"/>
                    <a:gd name="T15" fmla="*/ 1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29" y="0"/>
                      </a:moveTo>
                      <a:lnTo>
                        <a:pt x="29" y="57"/>
                      </a:lnTo>
                      <a:moveTo>
                        <a:pt x="0" y="28"/>
                      </a:moveTo>
                      <a:lnTo>
                        <a:pt x="57" y="28"/>
                      </a:lnTo>
                      <a:moveTo>
                        <a:pt x="11" y="10"/>
                      </a:moveTo>
                      <a:lnTo>
                        <a:pt x="47" y="47"/>
                      </a:lnTo>
                      <a:moveTo>
                        <a:pt x="11" y="47"/>
                      </a:moveTo>
                      <a:lnTo>
                        <a:pt x="47" y="10"/>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6" name="Freeform 638">
                  <a:extLst>
                    <a:ext uri="{FF2B5EF4-FFF2-40B4-BE49-F238E27FC236}">
                      <a16:creationId xmlns:a16="http://schemas.microsoft.com/office/drawing/2014/main" id="{4D778EF5-9FE2-418F-916C-D4386B2CA889}"/>
                    </a:ext>
                  </a:extLst>
                </p:cNvPr>
                <p:cNvSpPr>
                  <a:spLocks noEditPoints="1"/>
                </p:cNvSpPr>
                <p:nvPr/>
              </p:nvSpPr>
              <p:spPr bwMode="auto">
                <a:xfrm>
                  <a:off x="7007063" y="482441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7" name="Freeform 639">
                  <a:extLst>
                    <a:ext uri="{FF2B5EF4-FFF2-40B4-BE49-F238E27FC236}">
                      <a16:creationId xmlns:a16="http://schemas.microsoft.com/office/drawing/2014/main" id="{36004667-26E7-4042-B459-1D5FAE76644D}"/>
                    </a:ext>
                  </a:extLst>
                </p:cNvPr>
                <p:cNvSpPr>
                  <a:spLocks noEditPoints="1"/>
                </p:cNvSpPr>
                <p:nvPr/>
              </p:nvSpPr>
              <p:spPr bwMode="auto">
                <a:xfrm>
                  <a:off x="7091200" y="4843463"/>
                  <a:ext cx="92075" cy="92075"/>
                </a:xfrm>
                <a:custGeom>
                  <a:avLst/>
                  <a:gdLst>
                    <a:gd name="T0" fmla="*/ 29 w 58"/>
                    <a:gd name="T1" fmla="*/ 0 h 58"/>
                    <a:gd name="T2" fmla="*/ 29 w 58"/>
                    <a:gd name="T3" fmla="*/ 58 h 58"/>
                    <a:gd name="T4" fmla="*/ 0 w 58"/>
                    <a:gd name="T5" fmla="*/ 29 h 58"/>
                    <a:gd name="T6" fmla="*/ 58 w 58"/>
                    <a:gd name="T7" fmla="*/ 29 h 58"/>
                  </a:gdLst>
                  <a:ahLst/>
                  <a:cxnLst>
                    <a:cxn ang="0">
                      <a:pos x="T0" y="T1"/>
                    </a:cxn>
                    <a:cxn ang="0">
                      <a:pos x="T2" y="T3"/>
                    </a:cxn>
                    <a:cxn ang="0">
                      <a:pos x="T4" y="T5"/>
                    </a:cxn>
                    <a:cxn ang="0">
                      <a:pos x="T6" y="T7"/>
                    </a:cxn>
                  </a:cxnLst>
                  <a:rect l="0" t="0" r="r" b="b"/>
                  <a:pathLst>
                    <a:path w="58" h="58">
                      <a:moveTo>
                        <a:pt x="29" y="0"/>
                      </a:moveTo>
                      <a:lnTo>
                        <a:pt x="29" y="58"/>
                      </a:lnTo>
                      <a:moveTo>
                        <a:pt x="0" y="29"/>
                      </a:moveTo>
                      <a:lnTo>
                        <a:pt x="58"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8" name="Freeform 640">
                  <a:extLst>
                    <a:ext uri="{FF2B5EF4-FFF2-40B4-BE49-F238E27FC236}">
                      <a16:creationId xmlns:a16="http://schemas.microsoft.com/office/drawing/2014/main" id="{C12BFA8F-6CDC-4BAD-909E-60410322B065}"/>
                    </a:ext>
                  </a:extLst>
                </p:cNvPr>
                <p:cNvSpPr>
                  <a:spLocks noEditPoints="1"/>
                </p:cNvSpPr>
                <p:nvPr/>
              </p:nvSpPr>
              <p:spPr bwMode="auto">
                <a:xfrm>
                  <a:off x="7176925" y="4864100"/>
                  <a:ext cx="90488" cy="90488"/>
                </a:xfrm>
                <a:custGeom>
                  <a:avLst/>
                  <a:gdLst>
                    <a:gd name="T0" fmla="*/ 29 w 57"/>
                    <a:gd name="T1" fmla="*/ 0 h 57"/>
                    <a:gd name="T2" fmla="*/ 29 w 57"/>
                    <a:gd name="T3" fmla="*/ 57 h 57"/>
                    <a:gd name="T4" fmla="*/ 0 w 57"/>
                    <a:gd name="T5" fmla="*/ 29 h 57"/>
                    <a:gd name="T6" fmla="*/ 57 w 57"/>
                    <a:gd name="T7" fmla="*/ 29 h 57"/>
                  </a:gdLst>
                  <a:ahLst/>
                  <a:cxnLst>
                    <a:cxn ang="0">
                      <a:pos x="T0" y="T1"/>
                    </a:cxn>
                    <a:cxn ang="0">
                      <a:pos x="T2" y="T3"/>
                    </a:cxn>
                    <a:cxn ang="0">
                      <a:pos x="T4" y="T5"/>
                    </a:cxn>
                    <a:cxn ang="0">
                      <a:pos x="T6" y="T7"/>
                    </a:cxn>
                  </a:cxnLst>
                  <a:rect l="0" t="0" r="r" b="b"/>
                  <a:pathLst>
                    <a:path w="57" h="57">
                      <a:moveTo>
                        <a:pt x="29" y="0"/>
                      </a:moveTo>
                      <a:lnTo>
                        <a:pt x="29" y="57"/>
                      </a:lnTo>
                      <a:moveTo>
                        <a:pt x="0" y="29"/>
                      </a:moveTo>
                      <a:lnTo>
                        <a:pt x="57" y="29"/>
                      </a:lnTo>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9" name="Freeform 641">
                  <a:extLst>
                    <a:ext uri="{FF2B5EF4-FFF2-40B4-BE49-F238E27FC236}">
                      <a16:creationId xmlns:a16="http://schemas.microsoft.com/office/drawing/2014/main" id="{47D6119D-C4C8-4702-AF6D-AE3EB1A73004}"/>
                    </a:ext>
                  </a:extLst>
                </p:cNvPr>
                <p:cNvSpPr>
                  <a:spLocks/>
                </p:cNvSpPr>
                <p:nvPr/>
              </p:nvSpPr>
              <p:spPr bwMode="auto">
                <a:xfrm>
                  <a:off x="6713375" y="4791075"/>
                  <a:ext cx="509588" cy="119063"/>
                </a:xfrm>
                <a:custGeom>
                  <a:avLst/>
                  <a:gdLst>
                    <a:gd name="T0" fmla="*/ 0 w 321"/>
                    <a:gd name="T1" fmla="*/ 0 h 75"/>
                    <a:gd name="T2" fmla="*/ 53 w 321"/>
                    <a:gd name="T3" fmla="*/ 13 h 75"/>
                    <a:gd name="T4" fmla="*/ 107 w 321"/>
                    <a:gd name="T5" fmla="*/ 25 h 75"/>
                    <a:gd name="T6" fmla="*/ 160 w 321"/>
                    <a:gd name="T7" fmla="*/ 38 h 75"/>
                    <a:gd name="T8" fmla="*/ 214 w 321"/>
                    <a:gd name="T9" fmla="*/ 50 h 75"/>
                    <a:gd name="T10" fmla="*/ 267 w 321"/>
                    <a:gd name="T11" fmla="*/ 62 h 75"/>
                    <a:gd name="T12" fmla="*/ 321 w 321"/>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321" h="75">
                      <a:moveTo>
                        <a:pt x="0" y="0"/>
                      </a:moveTo>
                      <a:lnTo>
                        <a:pt x="53" y="13"/>
                      </a:lnTo>
                      <a:lnTo>
                        <a:pt x="107" y="25"/>
                      </a:lnTo>
                      <a:lnTo>
                        <a:pt x="160" y="38"/>
                      </a:lnTo>
                      <a:lnTo>
                        <a:pt x="214" y="50"/>
                      </a:lnTo>
                      <a:lnTo>
                        <a:pt x="267" y="62"/>
                      </a:lnTo>
                      <a:lnTo>
                        <a:pt x="321" y="75"/>
                      </a:lnTo>
                    </a:path>
                  </a:pathLst>
                </a:custGeom>
                <a:noFill/>
                <a:ln w="952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Rectangle 68">
                  <a:extLst>
                    <a:ext uri="{FF2B5EF4-FFF2-40B4-BE49-F238E27FC236}">
                      <a16:creationId xmlns:a16="http://schemas.microsoft.com/office/drawing/2014/main" id="{8C0706AF-82DC-4B9F-9E90-6E6CD7A967DD}"/>
                    </a:ext>
                  </a:extLst>
                </p:cNvPr>
                <p:cNvSpPr>
                  <a:spLocks noChangeArrowheads="1"/>
                </p:cNvSpPr>
                <p:nvPr/>
              </p:nvSpPr>
              <p:spPr bwMode="auto">
                <a:xfrm>
                  <a:off x="5734947" y="4804936"/>
                  <a:ext cx="98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262626"/>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12" name="TextBox 711">
                <a:extLst>
                  <a:ext uri="{FF2B5EF4-FFF2-40B4-BE49-F238E27FC236}">
                    <a16:creationId xmlns:a16="http://schemas.microsoft.com/office/drawing/2014/main" id="{C3159C96-49EC-45DD-ACC0-01FB707DB441}"/>
                  </a:ext>
                </a:extLst>
              </p:cNvPr>
              <p:cNvSpPr txBox="1"/>
              <p:nvPr/>
            </p:nvSpPr>
            <p:spPr>
              <a:xfrm>
                <a:off x="6657849" y="6007099"/>
                <a:ext cx="559769" cy="276999"/>
              </a:xfrm>
              <a:prstGeom prst="rect">
                <a:avLst/>
              </a:prstGeom>
              <a:noFill/>
            </p:spPr>
            <p:txBody>
              <a:bodyPr wrap="none" rtlCol="0">
                <a:spAutoFit/>
              </a:bodyPr>
              <a:lstStyle/>
              <a:p>
                <a:r>
                  <a:rPr lang="en-US" sz="1200" dirty="0"/>
                  <a:t>dim 2</a:t>
                </a:r>
              </a:p>
            </p:txBody>
          </p:sp>
          <p:sp>
            <p:nvSpPr>
              <p:cNvPr id="713" name="TextBox 712">
                <a:extLst>
                  <a:ext uri="{FF2B5EF4-FFF2-40B4-BE49-F238E27FC236}">
                    <a16:creationId xmlns:a16="http://schemas.microsoft.com/office/drawing/2014/main" id="{FE207B20-92D1-49C2-98BB-E3F499FF1112}"/>
                  </a:ext>
                </a:extLst>
              </p:cNvPr>
              <p:cNvSpPr txBox="1"/>
              <p:nvPr/>
            </p:nvSpPr>
            <p:spPr>
              <a:xfrm rot="16200000">
                <a:off x="5353250" y="4732965"/>
                <a:ext cx="559769" cy="276999"/>
              </a:xfrm>
              <a:prstGeom prst="rect">
                <a:avLst/>
              </a:prstGeom>
              <a:noFill/>
            </p:spPr>
            <p:txBody>
              <a:bodyPr wrap="none" rtlCol="0">
                <a:spAutoFit/>
              </a:bodyPr>
              <a:lstStyle/>
              <a:p>
                <a:r>
                  <a:rPr lang="en-US" sz="1200" dirty="0"/>
                  <a:t>dim 3</a:t>
                </a:r>
              </a:p>
            </p:txBody>
          </p:sp>
        </p:grpSp>
      </p:grpSp>
      <p:grpSp>
        <p:nvGrpSpPr>
          <p:cNvPr id="5" name="Group 4">
            <a:extLst>
              <a:ext uri="{FF2B5EF4-FFF2-40B4-BE49-F238E27FC236}">
                <a16:creationId xmlns:a16="http://schemas.microsoft.com/office/drawing/2014/main" id="{5FC7D270-415F-6177-E237-CE73F209CC45}"/>
              </a:ext>
            </a:extLst>
          </p:cNvPr>
          <p:cNvGrpSpPr/>
          <p:nvPr/>
        </p:nvGrpSpPr>
        <p:grpSpPr>
          <a:xfrm>
            <a:off x="4142497" y="5925994"/>
            <a:ext cx="3696073" cy="934244"/>
            <a:chOff x="4142497" y="5925994"/>
            <a:chExt cx="3696073" cy="934244"/>
          </a:xfrm>
        </p:grpSpPr>
        <p:sp>
          <p:nvSpPr>
            <p:cNvPr id="2" name="TextBox 1">
              <a:extLst>
                <a:ext uri="{FF2B5EF4-FFF2-40B4-BE49-F238E27FC236}">
                  <a16:creationId xmlns:a16="http://schemas.microsoft.com/office/drawing/2014/main" id="{FF068613-A346-4395-A972-775A754A6A4A}"/>
                </a:ext>
              </a:extLst>
            </p:cNvPr>
            <p:cNvSpPr txBox="1"/>
            <p:nvPr/>
          </p:nvSpPr>
          <p:spPr>
            <a:xfrm>
              <a:off x="4142497" y="6490906"/>
              <a:ext cx="3506088" cy="369332"/>
            </a:xfrm>
            <a:prstGeom prst="rect">
              <a:avLst/>
            </a:prstGeom>
            <a:noFill/>
          </p:spPr>
          <p:txBody>
            <a:bodyPr wrap="none" rtlCol="0">
              <a:spAutoFit/>
            </a:bodyPr>
            <a:lstStyle/>
            <a:p>
              <a:pPr marL="342900" indent="-342900">
                <a:buFont typeface="Arial" panose="020B0604020202020204" pitchFamily="34" charset="0"/>
                <a:buChar char="•"/>
              </a:pPr>
              <a:r>
                <a:rPr lang="en-US" sz="1800" dirty="0"/>
                <a:t>trajectories bend at the origin</a:t>
              </a:r>
            </a:p>
          </p:txBody>
        </p:sp>
        <p:sp>
          <p:nvSpPr>
            <p:cNvPr id="6" name="TextBox 5">
              <a:extLst>
                <a:ext uri="{FF2B5EF4-FFF2-40B4-BE49-F238E27FC236}">
                  <a16:creationId xmlns:a16="http://schemas.microsoft.com/office/drawing/2014/main" id="{3D4E31E7-AEB6-46E2-B479-95B25AF1443F}"/>
                </a:ext>
              </a:extLst>
            </p:cNvPr>
            <p:cNvSpPr txBox="1"/>
            <p:nvPr/>
          </p:nvSpPr>
          <p:spPr>
            <a:xfrm>
              <a:off x="4142497" y="5925994"/>
              <a:ext cx="3696073" cy="369332"/>
            </a:xfrm>
            <a:prstGeom prst="rect">
              <a:avLst/>
            </a:prstGeom>
            <a:noFill/>
          </p:spPr>
          <p:txBody>
            <a:bodyPr wrap="square" rtlCol="0">
              <a:spAutoFit/>
            </a:bodyPr>
            <a:lstStyle/>
            <a:p>
              <a:pPr marL="342900" indent="-342900">
                <a:buFont typeface="Arial" panose="020B0604020202020204" pitchFamily="34" charset="0"/>
                <a:buChar char="•"/>
              </a:pPr>
              <a:r>
                <a:rPr lang="en-US" sz="1800" dirty="0"/>
                <a:t>distances are disproportionate</a:t>
              </a:r>
            </a:p>
          </p:txBody>
        </p:sp>
        <p:sp>
          <p:nvSpPr>
            <p:cNvPr id="3" name="TextBox 2">
              <a:extLst>
                <a:ext uri="{FF2B5EF4-FFF2-40B4-BE49-F238E27FC236}">
                  <a16:creationId xmlns:a16="http://schemas.microsoft.com/office/drawing/2014/main" id="{B65E5970-4BC1-FEFD-E9D5-518F6D12EDE3}"/>
                </a:ext>
              </a:extLst>
            </p:cNvPr>
            <p:cNvSpPr txBox="1"/>
            <p:nvPr/>
          </p:nvSpPr>
          <p:spPr>
            <a:xfrm>
              <a:off x="4142497" y="6208450"/>
              <a:ext cx="2903359" cy="369332"/>
            </a:xfrm>
            <a:prstGeom prst="rect">
              <a:avLst/>
            </a:prstGeom>
            <a:noFill/>
          </p:spPr>
          <p:txBody>
            <a:bodyPr wrap="none" rtlCol="0">
              <a:spAutoFit/>
            </a:bodyPr>
            <a:lstStyle/>
            <a:p>
              <a:pPr marL="342900" indent="-342900">
                <a:buFont typeface="Arial" panose="020B0604020202020204" pitchFamily="34" charset="0"/>
                <a:buChar char="•"/>
              </a:pPr>
              <a:r>
                <a:rPr lang="en-US" sz="1800" dirty="0"/>
                <a:t>rays are not orthogonal</a:t>
              </a:r>
            </a:p>
          </p:txBody>
        </p:sp>
      </p:grpSp>
    </p:spTree>
    <p:extLst>
      <p:ext uri="{BB962C8B-B14F-4D97-AF65-F5344CB8AC3E}">
        <p14:creationId xmlns:p14="http://schemas.microsoft.com/office/powerpoint/2010/main" val="41820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99533" y="47625"/>
            <a:ext cx="7772400" cy="1143000"/>
          </a:xfrm>
        </p:spPr>
        <p:txBody>
          <a:bodyPr/>
          <a:lstStyle/>
          <a:p>
            <a:r>
              <a:rPr lang="en-US" altLang="en-US" dirty="0"/>
              <a:t>Outline</a:t>
            </a:r>
          </a:p>
        </p:txBody>
      </p:sp>
      <p:sp>
        <p:nvSpPr>
          <p:cNvPr id="842757" name="Rectangle 5"/>
          <p:cNvSpPr>
            <a:spLocks noGrp="1" noChangeArrowheads="1"/>
          </p:cNvSpPr>
          <p:nvPr>
            <p:ph type="body" idx="1"/>
          </p:nvPr>
        </p:nvSpPr>
        <p:spPr>
          <a:xfrm>
            <a:off x="0" y="1223962"/>
            <a:ext cx="8839200" cy="2890838"/>
          </a:xfrm>
        </p:spPr>
        <p:txBody>
          <a:bodyPr/>
          <a:lstStyle/>
          <a:p>
            <a:r>
              <a:rPr lang="en-US" altLang="en-US" sz="2400" dirty="0"/>
              <a:t>What kinds of models do we need to consider for perceptual spaces?</a:t>
            </a:r>
          </a:p>
          <a:p>
            <a:endParaRPr lang="en-US" altLang="en-US" sz="2400" dirty="0"/>
          </a:p>
          <a:p>
            <a:endParaRPr lang="en-US" altLang="en-US" sz="2400" dirty="0"/>
          </a:p>
          <a:p>
            <a:endParaRPr lang="en-US" altLang="en-US" sz="2400" dirty="0"/>
          </a:p>
          <a:p>
            <a:endParaRPr lang="en-US" altLang="en-US" sz="2400" dirty="0"/>
          </a:p>
          <a:p>
            <a:pPr marL="0" indent="0">
              <a:buNone/>
            </a:pPr>
            <a:endParaRPr lang="en-US" altLang="en-US" sz="2400" baseline="30000" dirty="0"/>
          </a:p>
          <a:p>
            <a:r>
              <a:rPr lang="en-US" altLang="en-US" sz="2400" dirty="0"/>
              <a:t>Testing these models experimentally</a:t>
            </a:r>
          </a:p>
          <a:p>
            <a:pPr lvl="1"/>
            <a:r>
              <a:rPr lang="en-US" altLang="en-US" sz="2000" dirty="0"/>
              <a:t>Low-level (features) and high-level (semantic) content</a:t>
            </a:r>
          </a:p>
          <a:p>
            <a:pPr lvl="1"/>
            <a:r>
              <a:rPr lang="en-US" altLang="en-US" sz="2000" dirty="0"/>
              <a:t>The influence of task</a:t>
            </a:r>
          </a:p>
          <a:p>
            <a:r>
              <a:rPr lang="en-US" altLang="en-US" sz="2400" dirty="0"/>
              <a:t>A complementary analytic strategy</a:t>
            </a:r>
          </a:p>
          <a:p>
            <a:r>
              <a:rPr lang="en-US" altLang="en-US" sz="2400" dirty="0"/>
              <a:t>Open questions</a:t>
            </a:r>
          </a:p>
          <a:p>
            <a:pPr marL="0" indent="0">
              <a:buNone/>
            </a:pPr>
            <a:endParaRPr lang="en-US" altLang="en-US" sz="2400" baseline="30000" dirty="0"/>
          </a:p>
        </p:txBody>
      </p:sp>
      <p:pic>
        <p:nvPicPr>
          <p:cNvPr id="4" name="Picture 3">
            <a:extLst>
              <a:ext uri="{FF2B5EF4-FFF2-40B4-BE49-F238E27FC236}">
                <a16:creationId xmlns:a16="http://schemas.microsoft.com/office/drawing/2014/main" id="{8A2720F7-DC37-44F8-8BDB-89F450CDB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958" y="1981200"/>
            <a:ext cx="2771775"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234D75-6BB3-44CD-890A-BA6824E4AAD2}"/>
              </a:ext>
            </a:extLst>
          </p:cNvPr>
          <p:cNvSpPr txBox="1"/>
          <p:nvPr/>
        </p:nvSpPr>
        <p:spPr>
          <a:xfrm>
            <a:off x="4402667" y="3403600"/>
            <a:ext cx="2362200" cy="338554"/>
          </a:xfrm>
          <a:prstGeom prst="rect">
            <a:avLst/>
          </a:prstGeom>
          <a:noFill/>
        </p:spPr>
        <p:txBody>
          <a:bodyPr wrap="square">
            <a:spAutoFit/>
          </a:bodyPr>
          <a:lstStyle/>
          <a:p>
            <a:r>
              <a:rPr lang="en-US" sz="1600" i="0" dirty="0">
                <a:effectLst/>
                <a:latin typeface="+mn-lt"/>
              </a:rPr>
              <a:t> https://xkcd.com/2706</a:t>
            </a:r>
            <a:endParaRPr lang="en-US" sz="1600" dirty="0">
              <a:latin typeface="+mn-lt"/>
            </a:endParaRPr>
          </a:p>
        </p:txBody>
      </p:sp>
    </p:spTree>
    <p:extLst>
      <p:ext uri="{BB962C8B-B14F-4D97-AF65-F5344CB8AC3E}">
        <p14:creationId xmlns:p14="http://schemas.microsoft.com/office/powerpoint/2010/main" val="26681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275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275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275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275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427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7"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4E31E7-AEB6-46E2-B479-95B25AF1443F}"/>
              </a:ext>
            </a:extLst>
          </p:cNvPr>
          <p:cNvSpPr txBox="1"/>
          <p:nvPr/>
        </p:nvSpPr>
        <p:spPr>
          <a:xfrm>
            <a:off x="1920725" y="5671068"/>
            <a:ext cx="6629400" cy="646331"/>
          </a:xfrm>
          <a:prstGeom prst="rect">
            <a:avLst/>
          </a:prstGeom>
          <a:noFill/>
        </p:spPr>
        <p:txBody>
          <a:bodyPr wrap="square" rtlCol="0">
            <a:spAutoFit/>
          </a:bodyPr>
          <a:lstStyle/>
          <a:p>
            <a:r>
              <a:rPr lang="en-US" sz="1800" dirty="0"/>
              <a:t>The geometry of similarity judgments does not preserve the distances or angles of the geometry of threshold judgments.</a:t>
            </a:r>
          </a:p>
        </p:txBody>
      </p:sp>
      <p:grpSp>
        <p:nvGrpSpPr>
          <p:cNvPr id="8204" name="Group 8203">
            <a:extLst>
              <a:ext uri="{FF2B5EF4-FFF2-40B4-BE49-F238E27FC236}">
                <a16:creationId xmlns:a16="http://schemas.microsoft.com/office/drawing/2014/main" id="{2AD5EFA4-6837-99E4-068A-6A51D0FF99EB}"/>
              </a:ext>
            </a:extLst>
          </p:cNvPr>
          <p:cNvGrpSpPr/>
          <p:nvPr/>
        </p:nvGrpSpPr>
        <p:grpSpPr>
          <a:xfrm>
            <a:off x="515255" y="5073450"/>
            <a:ext cx="852320" cy="1705555"/>
            <a:chOff x="515255" y="5073450"/>
            <a:chExt cx="852320" cy="1705555"/>
          </a:xfrm>
        </p:grpSpPr>
        <p:grpSp>
          <p:nvGrpSpPr>
            <p:cNvPr id="40" name="Group 39">
              <a:extLst>
                <a:ext uri="{FF2B5EF4-FFF2-40B4-BE49-F238E27FC236}">
                  <a16:creationId xmlns:a16="http://schemas.microsoft.com/office/drawing/2014/main" id="{3890DA81-7D96-BEE8-0935-B5F1A00FACE1}"/>
                </a:ext>
              </a:extLst>
            </p:cNvPr>
            <p:cNvGrpSpPr/>
            <p:nvPr/>
          </p:nvGrpSpPr>
          <p:grpSpPr>
            <a:xfrm>
              <a:off x="533552" y="5073450"/>
              <a:ext cx="768096" cy="384048"/>
              <a:chOff x="91462" y="104212"/>
              <a:chExt cx="768096" cy="384048"/>
            </a:xfrm>
          </p:grpSpPr>
          <p:sp>
            <p:nvSpPr>
              <p:cNvPr id="8" name="Text Box 420">
                <a:extLst>
                  <a:ext uri="{FF2B5EF4-FFF2-40B4-BE49-F238E27FC236}">
                    <a16:creationId xmlns:a16="http://schemas.microsoft.com/office/drawing/2014/main" id="{DB94FCFE-634C-4A9B-B3AD-D3562626F55E}"/>
                  </a:ext>
                </a:extLst>
              </p:cNvPr>
              <p:cNvSpPr txBox="1">
                <a:spLocks noChangeAspect="1" noChangeArrowheads="1"/>
              </p:cNvSpPr>
              <p:nvPr/>
            </p:nvSpPr>
            <p:spPr bwMode="auto">
              <a:xfrm>
                <a:off x="577016" y="150617"/>
                <a:ext cx="2584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000000"/>
                    </a:solidFill>
                    <a:latin typeface="Symbol" panose="05050102010706020507" pitchFamily="18" charset="2"/>
                    <a:ea typeface="SimSun" panose="02010600030101010101" pitchFamily="2" charset="-122"/>
                    <a:cs typeface="Arial" panose="020B0604020202020204" pitchFamily="34" charset="0"/>
                  </a:rPr>
                  <a:t>g</a:t>
                </a:r>
              </a:p>
            </p:txBody>
          </p:sp>
          <p:sp>
            <p:nvSpPr>
              <p:cNvPr id="12" name="Rectangle 453">
                <a:extLst>
                  <a:ext uri="{FF2B5EF4-FFF2-40B4-BE49-F238E27FC236}">
                    <a16:creationId xmlns:a16="http://schemas.microsoft.com/office/drawing/2014/main" id="{4B862E31-B9C5-4158-BAF8-9A4AA6B13F03}"/>
                  </a:ext>
                </a:extLst>
              </p:cNvPr>
              <p:cNvSpPr>
                <a:spLocks noChangeAspect="1" noChangeArrowheads="1"/>
              </p:cNvSpPr>
              <p:nvPr/>
            </p:nvSpPr>
            <p:spPr bwMode="auto">
              <a:xfrm>
                <a:off x="349826" y="228202"/>
                <a:ext cx="177800" cy="166687"/>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16" name="Rectangle: Rounded Corners 15">
                <a:extLst>
                  <a:ext uri="{FF2B5EF4-FFF2-40B4-BE49-F238E27FC236}">
                    <a16:creationId xmlns:a16="http://schemas.microsoft.com/office/drawing/2014/main" id="{10BF1DF5-F2F0-4DFA-892E-738A27413782}"/>
                  </a:ext>
                </a:extLst>
              </p:cNvPr>
              <p:cNvSpPr>
                <a:spLocks/>
              </p:cNvSpPr>
              <p:nvPr/>
            </p:nvSpPr>
            <p:spPr>
              <a:xfrm rot="5400000">
                <a:off x="283486" y="-87812"/>
                <a:ext cx="384048" cy="768096"/>
              </a:xfrm>
              <a:prstGeom prst="roundRect">
                <a:avLst/>
              </a:prstGeom>
              <a:solidFill>
                <a:schemeClr val="bg1">
                  <a:lumMod val="8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41" name="Group 40">
              <a:extLst>
                <a:ext uri="{FF2B5EF4-FFF2-40B4-BE49-F238E27FC236}">
                  <a16:creationId xmlns:a16="http://schemas.microsoft.com/office/drawing/2014/main" id="{F979C344-62EC-9DA1-2F42-CECC830F42AD}"/>
                </a:ext>
              </a:extLst>
            </p:cNvPr>
            <p:cNvGrpSpPr/>
            <p:nvPr/>
          </p:nvGrpSpPr>
          <p:grpSpPr>
            <a:xfrm>
              <a:off x="515255" y="5954454"/>
              <a:ext cx="852320" cy="384048"/>
              <a:chOff x="91462" y="537900"/>
              <a:chExt cx="852320" cy="384048"/>
            </a:xfrm>
          </p:grpSpPr>
          <p:sp>
            <p:nvSpPr>
              <p:cNvPr id="10" name="Text Box 437">
                <a:extLst>
                  <a:ext uri="{FF2B5EF4-FFF2-40B4-BE49-F238E27FC236}">
                    <a16:creationId xmlns:a16="http://schemas.microsoft.com/office/drawing/2014/main" id="{F2601584-31B7-4E05-B63B-10AA4490E833}"/>
                  </a:ext>
                </a:extLst>
              </p:cNvPr>
              <p:cNvSpPr txBox="1">
                <a:spLocks noChangeAspect="1" noChangeArrowheads="1"/>
              </p:cNvSpPr>
              <p:nvPr/>
            </p:nvSpPr>
            <p:spPr bwMode="auto">
              <a:xfrm>
                <a:off x="571564" y="583767"/>
                <a:ext cx="3722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000000"/>
                    </a:solidFill>
                    <a:latin typeface="Symbol" panose="05050102010706020507" pitchFamily="18" charset="2"/>
                    <a:ea typeface="SimSun" panose="02010600030101010101" pitchFamily="2" charset="-122"/>
                    <a:cs typeface="Arial" panose="020B0604020202020204" pitchFamily="34" charset="0"/>
                  </a:rPr>
                  <a:t>b_</a:t>
                </a:r>
              </a:p>
            </p:txBody>
          </p:sp>
          <p:grpSp>
            <p:nvGrpSpPr>
              <p:cNvPr id="14" name="Group 450">
                <a:extLst>
                  <a:ext uri="{FF2B5EF4-FFF2-40B4-BE49-F238E27FC236}">
                    <a16:creationId xmlns:a16="http://schemas.microsoft.com/office/drawing/2014/main" id="{4E7C6010-EDBB-4507-86F7-95C9E3DD4EE1}"/>
                  </a:ext>
                </a:extLst>
              </p:cNvPr>
              <p:cNvGrpSpPr>
                <a:grpSpLocks noChangeAspect="1"/>
              </p:cNvGrpSpPr>
              <p:nvPr/>
            </p:nvGrpSpPr>
            <p:grpSpPr bwMode="auto">
              <a:xfrm>
                <a:off x="252829" y="655838"/>
                <a:ext cx="354489" cy="166687"/>
                <a:chOff x="14522" y="6036"/>
                <a:chExt cx="459" cy="231"/>
              </a:xfrm>
            </p:grpSpPr>
            <p:sp>
              <p:nvSpPr>
                <p:cNvPr id="22" name="Rectangle 451">
                  <a:extLst>
                    <a:ext uri="{FF2B5EF4-FFF2-40B4-BE49-F238E27FC236}">
                      <a16:creationId xmlns:a16="http://schemas.microsoft.com/office/drawing/2014/main" id="{B1E96F20-32E0-4683-8B0F-BE2FF0761D57}"/>
                    </a:ext>
                  </a:extLst>
                </p:cNvPr>
                <p:cNvSpPr>
                  <a:spLocks noChangeAspect="1" noChangeArrowheads="1"/>
                </p:cNvSpPr>
                <p:nvPr/>
              </p:nvSpPr>
              <p:spPr bwMode="auto">
                <a:xfrm>
                  <a:off x="14751" y="6036"/>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3" name="Rectangle 452">
                  <a:extLst>
                    <a:ext uri="{FF2B5EF4-FFF2-40B4-BE49-F238E27FC236}">
                      <a16:creationId xmlns:a16="http://schemas.microsoft.com/office/drawing/2014/main" id="{AD9788DF-DCE1-4796-8C2D-6490AF17CB36}"/>
                    </a:ext>
                  </a:extLst>
                </p:cNvPr>
                <p:cNvSpPr>
                  <a:spLocks noChangeAspect="1" noChangeArrowheads="1"/>
                </p:cNvSpPr>
                <p:nvPr/>
              </p:nvSpPr>
              <p:spPr bwMode="auto">
                <a:xfrm>
                  <a:off x="1452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7" name="Rectangle: Rounded Corners 16">
                <a:extLst>
                  <a:ext uri="{FF2B5EF4-FFF2-40B4-BE49-F238E27FC236}">
                    <a16:creationId xmlns:a16="http://schemas.microsoft.com/office/drawing/2014/main" id="{708EF754-007D-42C4-845F-140478AAEB9C}"/>
                  </a:ext>
                </a:extLst>
              </p:cNvPr>
              <p:cNvSpPr>
                <a:spLocks/>
              </p:cNvSpPr>
              <p:nvPr/>
            </p:nvSpPr>
            <p:spPr>
              <a:xfrm rot="5400000">
                <a:off x="283486" y="345876"/>
                <a:ext cx="384048" cy="768096"/>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203" name="Group 8202">
              <a:extLst>
                <a:ext uri="{FF2B5EF4-FFF2-40B4-BE49-F238E27FC236}">
                  <a16:creationId xmlns:a16="http://schemas.microsoft.com/office/drawing/2014/main" id="{7D4C90CD-3237-DEB4-40AD-E66573F19F63}"/>
                </a:ext>
              </a:extLst>
            </p:cNvPr>
            <p:cNvGrpSpPr/>
            <p:nvPr/>
          </p:nvGrpSpPr>
          <p:grpSpPr>
            <a:xfrm>
              <a:off x="524422" y="5513952"/>
              <a:ext cx="786356" cy="384048"/>
              <a:chOff x="433471" y="6056529"/>
              <a:chExt cx="786356" cy="384048"/>
            </a:xfrm>
          </p:grpSpPr>
          <p:sp>
            <p:nvSpPr>
              <p:cNvPr id="11" name="Text Box 438">
                <a:extLst>
                  <a:ext uri="{FF2B5EF4-FFF2-40B4-BE49-F238E27FC236}">
                    <a16:creationId xmlns:a16="http://schemas.microsoft.com/office/drawing/2014/main" id="{3D28ADA1-962C-4B84-9385-F6CDAAA00108}"/>
                  </a:ext>
                </a:extLst>
              </p:cNvPr>
              <p:cNvSpPr txBox="1">
                <a:spLocks noChangeAspect="1" noChangeArrowheads="1"/>
              </p:cNvSpPr>
              <p:nvPr/>
            </p:nvSpPr>
            <p:spPr bwMode="auto">
              <a:xfrm>
                <a:off x="913333" y="6108030"/>
                <a:ext cx="3064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000000"/>
                    </a:solidFill>
                    <a:latin typeface="Symbol" panose="05050102010706020507" pitchFamily="18" charset="2"/>
                    <a:ea typeface="SimSun" panose="02010600030101010101" pitchFamily="2" charset="-122"/>
                    <a:cs typeface="Arial" panose="020B0604020202020204" pitchFamily="34" charset="0"/>
                  </a:rPr>
                  <a:t>b</a:t>
                </a:r>
                <a:r>
                  <a:rPr lang="en-US" altLang="en-US" sz="1400" baseline="-25000" dirty="0">
                    <a:solidFill>
                      <a:srgbClr val="000000"/>
                    </a:solidFill>
                    <a:latin typeface="Symbol" panose="05050102010706020507" pitchFamily="18" charset="2"/>
                    <a:ea typeface="SimSun" panose="02010600030101010101" pitchFamily="2" charset="-122"/>
                    <a:cs typeface="Arial" panose="020B0604020202020204" pitchFamily="34" charset="0"/>
                  </a:rPr>
                  <a:t>|</a:t>
                </a:r>
              </a:p>
            </p:txBody>
          </p:sp>
          <p:grpSp>
            <p:nvGrpSpPr>
              <p:cNvPr id="15" name="Group 454">
                <a:extLst>
                  <a:ext uri="{FF2B5EF4-FFF2-40B4-BE49-F238E27FC236}">
                    <a16:creationId xmlns:a16="http://schemas.microsoft.com/office/drawing/2014/main" id="{9DDA4717-AD9A-46F1-9728-C6078B801DF7}"/>
                  </a:ext>
                </a:extLst>
              </p:cNvPr>
              <p:cNvGrpSpPr>
                <a:grpSpLocks noChangeAspect="1"/>
              </p:cNvGrpSpPr>
              <p:nvPr/>
            </p:nvGrpSpPr>
            <p:grpSpPr bwMode="auto">
              <a:xfrm>
                <a:off x="683183" y="6083829"/>
                <a:ext cx="177800" cy="333375"/>
                <a:chOff x="15292" y="6036"/>
                <a:chExt cx="230" cy="461"/>
              </a:xfrm>
            </p:grpSpPr>
            <p:sp>
              <p:nvSpPr>
                <p:cNvPr id="20" name="Rectangle 455">
                  <a:extLst>
                    <a:ext uri="{FF2B5EF4-FFF2-40B4-BE49-F238E27FC236}">
                      <a16:creationId xmlns:a16="http://schemas.microsoft.com/office/drawing/2014/main" id="{4FE51AA0-EE2F-4C60-8BE9-7E10FFF9A329}"/>
                    </a:ext>
                  </a:extLst>
                </p:cNvPr>
                <p:cNvSpPr>
                  <a:spLocks noChangeAspect="1" noChangeArrowheads="1"/>
                </p:cNvSpPr>
                <p:nvPr/>
              </p:nvSpPr>
              <p:spPr bwMode="auto">
                <a:xfrm>
                  <a:off x="15292" y="6036"/>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1" name="Rectangle 456">
                  <a:extLst>
                    <a:ext uri="{FF2B5EF4-FFF2-40B4-BE49-F238E27FC236}">
                      <a16:creationId xmlns:a16="http://schemas.microsoft.com/office/drawing/2014/main" id="{DC212AF6-43F5-4F1A-8EC1-EAB22477B307}"/>
                    </a:ext>
                  </a:extLst>
                </p:cNvPr>
                <p:cNvSpPr>
                  <a:spLocks noChangeAspect="1" noChangeArrowheads="1"/>
                </p:cNvSpPr>
                <p:nvPr/>
              </p:nvSpPr>
              <p:spPr bwMode="auto">
                <a:xfrm>
                  <a:off x="15292" y="6267"/>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8" name="Rectangle: Rounded Corners 17">
                <a:extLst>
                  <a:ext uri="{FF2B5EF4-FFF2-40B4-BE49-F238E27FC236}">
                    <a16:creationId xmlns:a16="http://schemas.microsoft.com/office/drawing/2014/main" id="{E6804470-0ACF-4C5C-8C04-B60987F26B53}"/>
                  </a:ext>
                </a:extLst>
              </p:cNvPr>
              <p:cNvSpPr>
                <a:spLocks/>
              </p:cNvSpPr>
              <p:nvPr/>
            </p:nvSpPr>
            <p:spPr>
              <a:xfrm rot="5400000">
                <a:off x="625495" y="5864505"/>
                <a:ext cx="384048" cy="768096"/>
              </a:xfrm>
              <a:prstGeom prst="roundRect">
                <a:avLst/>
              </a:prstGeom>
              <a:solidFill>
                <a:srgbClr val="008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43" name="Group 42">
              <a:extLst>
                <a:ext uri="{FF2B5EF4-FFF2-40B4-BE49-F238E27FC236}">
                  <a16:creationId xmlns:a16="http://schemas.microsoft.com/office/drawing/2014/main" id="{7965BF9A-0990-61BB-7C9E-10B06EE07D45}"/>
                </a:ext>
              </a:extLst>
            </p:cNvPr>
            <p:cNvGrpSpPr/>
            <p:nvPr/>
          </p:nvGrpSpPr>
          <p:grpSpPr>
            <a:xfrm>
              <a:off x="521401" y="6394957"/>
              <a:ext cx="792398" cy="384048"/>
              <a:chOff x="91462" y="1405275"/>
              <a:chExt cx="792398" cy="384048"/>
            </a:xfrm>
          </p:grpSpPr>
          <p:sp>
            <p:nvSpPr>
              <p:cNvPr id="9" name="Text Box 415">
                <a:extLst>
                  <a:ext uri="{FF2B5EF4-FFF2-40B4-BE49-F238E27FC236}">
                    <a16:creationId xmlns:a16="http://schemas.microsoft.com/office/drawing/2014/main" id="{0D7F8E6C-F83D-4F87-BEB5-F3C8D224E02B}"/>
                  </a:ext>
                </a:extLst>
              </p:cNvPr>
              <p:cNvSpPr txBox="1">
                <a:spLocks noChangeAspect="1" noChangeArrowheads="1"/>
              </p:cNvSpPr>
              <p:nvPr/>
            </p:nvSpPr>
            <p:spPr bwMode="auto">
              <a:xfrm>
                <a:off x="585380" y="1424305"/>
                <a:ext cx="298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0000"/>
                    </a:solidFill>
                    <a:miter lim="800000"/>
                    <a:headEnd/>
                    <a:tailEnd/>
                  </a14:hiddenLine>
                </a:ext>
              </a:extLst>
            </p:spPr>
            <p:txBody>
              <a:bodyPr wrap="none">
                <a:spAutoFit/>
              </a:bodyP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solidFill>
                      <a:srgbClr val="000000"/>
                    </a:solidFill>
                    <a:latin typeface="Symbol" panose="05050102010706020507" pitchFamily="18" charset="2"/>
                    <a:ea typeface="SimSun" panose="02010600030101010101" pitchFamily="2" charset="-122"/>
                    <a:cs typeface="Arial" panose="020B0604020202020204" pitchFamily="34" charset="0"/>
                    <a:sym typeface="Symbol" panose="05050102010706020507" pitchFamily="18" charset="2"/>
                  </a:rPr>
                  <a:t>a</a:t>
                </a:r>
                <a:endParaRPr lang="en-US" altLang="en-US" sz="1400" baseline="-25000" dirty="0">
                  <a:solidFill>
                    <a:srgbClr val="000000"/>
                  </a:solidFill>
                  <a:latin typeface="Symbol" panose="05050102010706020507" pitchFamily="18" charset="2"/>
                  <a:ea typeface="SimSun" panose="02010600030101010101" pitchFamily="2" charset="-122"/>
                  <a:cs typeface="Arial" panose="020B0604020202020204" pitchFamily="34" charset="0"/>
                  <a:sym typeface="Euclid Math One" panose="05050601010101010101" pitchFamily="18" charset="2"/>
                </a:endParaRPr>
              </a:p>
            </p:txBody>
          </p:sp>
          <p:grpSp>
            <p:nvGrpSpPr>
              <p:cNvPr id="13" name="Group 479">
                <a:extLst>
                  <a:ext uri="{FF2B5EF4-FFF2-40B4-BE49-F238E27FC236}">
                    <a16:creationId xmlns:a16="http://schemas.microsoft.com/office/drawing/2014/main" id="{64023861-F6D2-4FCE-A844-685344B33E3B}"/>
                  </a:ext>
                </a:extLst>
              </p:cNvPr>
              <p:cNvGrpSpPr>
                <a:grpSpLocks noChangeAspect="1"/>
              </p:cNvGrpSpPr>
              <p:nvPr/>
            </p:nvGrpSpPr>
            <p:grpSpPr bwMode="auto">
              <a:xfrm>
                <a:off x="243553" y="1428330"/>
                <a:ext cx="354489" cy="333375"/>
                <a:chOff x="20938" y="6284"/>
                <a:chExt cx="459" cy="461"/>
              </a:xfrm>
            </p:grpSpPr>
            <p:sp>
              <p:nvSpPr>
                <p:cNvPr id="24" name="Rectangle 480">
                  <a:extLst>
                    <a:ext uri="{FF2B5EF4-FFF2-40B4-BE49-F238E27FC236}">
                      <a16:creationId xmlns:a16="http://schemas.microsoft.com/office/drawing/2014/main" id="{A096F40D-9CEC-4A35-9ABE-DA2EBE93EDCA}"/>
                    </a:ext>
                  </a:extLst>
                </p:cNvPr>
                <p:cNvSpPr>
                  <a:spLocks noChangeAspect="1" noChangeArrowheads="1"/>
                </p:cNvSpPr>
                <p:nvPr/>
              </p:nvSpPr>
              <p:spPr bwMode="auto">
                <a:xfrm>
                  <a:off x="21167" y="6284"/>
                  <a:ext cx="230" cy="231"/>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5" name="Rectangle 481">
                  <a:extLst>
                    <a:ext uri="{FF2B5EF4-FFF2-40B4-BE49-F238E27FC236}">
                      <a16:creationId xmlns:a16="http://schemas.microsoft.com/office/drawing/2014/main" id="{D566A85C-A81A-4749-8F03-53C8E78B5693}"/>
                    </a:ext>
                  </a:extLst>
                </p:cNvPr>
                <p:cNvSpPr>
                  <a:spLocks noChangeAspect="1" noChangeArrowheads="1"/>
                </p:cNvSpPr>
                <p:nvPr/>
              </p:nvSpPr>
              <p:spPr bwMode="auto">
                <a:xfrm>
                  <a:off x="21167" y="6515"/>
                  <a:ext cx="230" cy="230"/>
                </a:xfrm>
                <a:prstGeom prst="rect">
                  <a:avLst/>
                </a:prstGeom>
                <a:solidFill>
                  <a:schemeClr val="bg1"/>
                </a:solidFill>
                <a:ln w="254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6" name="Rectangle 482">
                  <a:extLst>
                    <a:ext uri="{FF2B5EF4-FFF2-40B4-BE49-F238E27FC236}">
                      <a16:creationId xmlns:a16="http://schemas.microsoft.com/office/drawing/2014/main" id="{2E23AD25-E7D4-4EB4-B880-096A334D9D54}"/>
                    </a:ext>
                  </a:extLst>
                </p:cNvPr>
                <p:cNvSpPr>
                  <a:spLocks noChangeAspect="1" noChangeArrowheads="1"/>
                </p:cNvSpPr>
                <p:nvPr/>
              </p:nvSpPr>
              <p:spPr bwMode="auto">
                <a:xfrm>
                  <a:off x="20938" y="6284"/>
                  <a:ext cx="230" cy="231"/>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1">
                    <a:solidFill>
                      <a:srgbClr val="000000"/>
                    </a:solidFill>
                    <a:latin typeface="Arial Unicode MS" pitchFamily="34" charset="-128"/>
                    <a:ea typeface="SimSun" panose="02010600030101010101" pitchFamily="2" charset="-122"/>
                    <a:cs typeface="Arial" panose="020B0604020202020204" pitchFamily="34" charset="0"/>
                  </a:endParaRPr>
                </a:p>
              </p:txBody>
            </p:sp>
            <p:sp>
              <p:nvSpPr>
                <p:cNvPr id="27" name="Rectangle 483">
                  <a:extLst>
                    <a:ext uri="{FF2B5EF4-FFF2-40B4-BE49-F238E27FC236}">
                      <a16:creationId xmlns:a16="http://schemas.microsoft.com/office/drawing/2014/main" id="{EB93A288-0CE6-48C6-84DD-404D82D223D9}"/>
                    </a:ext>
                  </a:extLst>
                </p:cNvPr>
                <p:cNvSpPr>
                  <a:spLocks noChangeAspect="1" noChangeArrowheads="1"/>
                </p:cNvSpPr>
                <p:nvPr/>
              </p:nvSpPr>
              <p:spPr bwMode="auto">
                <a:xfrm>
                  <a:off x="20938" y="6515"/>
                  <a:ext cx="230" cy="230"/>
                </a:xfrm>
                <a:prstGeom prst="rect">
                  <a:avLst/>
                </a:prstGeom>
                <a:solidFill>
                  <a:schemeClr val="bg1"/>
                </a:solidFill>
                <a:ln w="25400">
                  <a:solidFill>
                    <a:schemeClr val="tx1"/>
                  </a:solidFill>
                  <a:miter lim="800000"/>
                  <a:headEnd/>
                  <a:tailEnd/>
                </a:ln>
              </p:spPr>
              <p:txBody>
                <a:bodyPr wrap="none" anchor="ctr"/>
                <a:lstStyle>
                  <a:lvl1pPr defTabSz="4859338">
                    <a:spcBef>
                      <a:spcPct val="20000"/>
                    </a:spcBef>
                    <a:buChar char="•"/>
                    <a:defRPr sz="3200">
                      <a:solidFill>
                        <a:schemeClr val="tx1"/>
                      </a:solidFill>
                      <a:latin typeface="Arial" panose="020B0604020202020204" pitchFamily="34" charset="0"/>
                    </a:defRPr>
                  </a:lvl1pPr>
                  <a:lvl2pPr marL="742950" indent="-285750" defTabSz="4859338">
                    <a:spcBef>
                      <a:spcPct val="20000"/>
                    </a:spcBef>
                    <a:buChar char="–"/>
                    <a:defRPr sz="2800">
                      <a:solidFill>
                        <a:schemeClr val="tx1"/>
                      </a:solidFill>
                      <a:latin typeface="Arial" panose="020B0604020202020204" pitchFamily="34" charset="0"/>
                    </a:defRPr>
                  </a:lvl2pPr>
                  <a:lvl3pPr marL="1143000" indent="-228600" defTabSz="4859338">
                    <a:spcBef>
                      <a:spcPct val="20000"/>
                    </a:spcBef>
                    <a:buChar char="•"/>
                    <a:defRPr sz="2400">
                      <a:solidFill>
                        <a:schemeClr val="tx1"/>
                      </a:solidFill>
                      <a:latin typeface="Arial" panose="020B0604020202020204" pitchFamily="34" charset="0"/>
                    </a:defRPr>
                  </a:lvl3pPr>
                  <a:lvl4pPr marL="1600200" indent="-228600" defTabSz="4859338">
                    <a:spcBef>
                      <a:spcPct val="20000"/>
                    </a:spcBef>
                    <a:buChar char="–"/>
                    <a:defRPr sz="2000">
                      <a:solidFill>
                        <a:schemeClr val="tx1"/>
                      </a:solidFill>
                      <a:latin typeface="Arial" panose="020B0604020202020204" pitchFamily="34" charset="0"/>
                    </a:defRPr>
                  </a:lvl4pPr>
                  <a:lvl5pPr marL="2057400" indent="-228600" defTabSz="4859338">
                    <a:spcBef>
                      <a:spcPct val="20000"/>
                    </a:spcBef>
                    <a:buChar char="»"/>
                    <a:defRPr sz="2000">
                      <a:solidFill>
                        <a:schemeClr val="tx1"/>
                      </a:solidFill>
                      <a:latin typeface="Arial" panose="020B0604020202020204" pitchFamily="34" charset="0"/>
                    </a:defRPr>
                  </a:lvl5pPr>
                  <a:lvl6pPr marL="25146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8593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400" b="1">
                    <a:solidFill>
                      <a:srgbClr val="000000"/>
                    </a:solidFill>
                    <a:latin typeface="Arial Unicode MS" pitchFamily="34" charset="-128"/>
                    <a:ea typeface="SimSun" panose="02010600030101010101" pitchFamily="2" charset="-122"/>
                    <a:cs typeface="Arial" panose="020B0604020202020204" pitchFamily="34" charset="0"/>
                  </a:endParaRPr>
                </a:p>
              </p:txBody>
            </p:sp>
          </p:grpSp>
          <p:sp>
            <p:nvSpPr>
              <p:cNvPr id="19" name="Rectangle: Rounded Corners 18">
                <a:extLst>
                  <a:ext uri="{FF2B5EF4-FFF2-40B4-BE49-F238E27FC236}">
                    <a16:creationId xmlns:a16="http://schemas.microsoft.com/office/drawing/2014/main" id="{2640FF27-4AD9-4E79-962C-9F1F313AABBE}"/>
                  </a:ext>
                </a:extLst>
              </p:cNvPr>
              <p:cNvSpPr>
                <a:spLocks/>
              </p:cNvSpPr>
              <p:nvPr/>
            </p:nvSpPr>
            <p:spPr>
              <a:xfrm rot="5400000">
                <a:off x="283486" y="1213251"/>
                <a:ext cx="384048" cy="768096"/>
              </a:xfrm>
              <a:prstGeom prst="roundRect">
                <a:avLst/>
              </a:prstGeom>
              <a:solidFill>
                <a:srgbClr val="0070C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nvGrpSpPr>
          <p:cNvPr id="8202" name="Group 8201">
            <a:extLst>
              <a:ext uri="{FF2B5EF4-FFF2-40B4-BE49-F238E27FC236}">
                <a16:creationId xmlns:a16="http://schemas.microsoft.com/office/drawing/2014/main" id="{421CB6A9-561A-5095-F9D6-AF510ED9E78E}"/>
              </a:ext>
            </a:extLst>
          </p:cNvPr>
          <p:cNvGrpSpPr/>
          <p:nvPr/>
        </p:nvGrpSpPr>
        <p:grpSpPr>
          <a:xfrm>
            <a:off x="-59056" y="683363"/>
            <a:ext cx="4811470" cy="4316062"/>
            <a:chOff x="79612" y="791368"/>
            <a:chExt cx="4811470" cy="4316062"/>
          </a:xfrm>
        </p:grpSpPr>
        <p:grpSp>
          <p:nvGrpSpPr>
            <p:cNvPr id="39" name="Group 38">
              <a:extLst>
                <a:ext uri="{FF2B5EF4-FFF2-40B4-BE49-F238E27FC236}">
                  <a16:creationId xmlns:a16="http://schemas.microsoft.com/office/drawing/2014/main" id="{1BE51A26-655C-58F4-BB87-58ACA7BB5870}"/>
                </a:ext>
              </a:extLst>
            </p:cNvPr>
            <p:cNvGrpSpPr/>
            <p:nvPr/>
          </p:nvGrpSpPr>
          <p:grpSpPr>
            <a:xfrm>
              <a:off x="79612" y="791368"/>
              <a:ext cx="4811470" cy="4316062"/>
              <a:chOff x="39266" y="1856138"/>
              <a:chExt cx="4811470" cy="4316062"/>
            </a:xfrm>
          </p:grpSpPr>
          <p:sp>
            <p:nvSpPr>
              <p:cNvPr id="8500" name="TextBox 8499">
                <a:extLst>
                  <a:ext uri="{FF2B5EF4-FFF2-40B4-BE49-F238E27FC236}">
                    <a16:creationId xmlns:a16="http://schemas.microsoft.com/office/drawing/2014/main" id="{7916A734-3925-48E9-8161-07A1E0A7723B}"/>
                  </a:ext>
                </a:extLst>
              </p:cNvPr>
              <p:cNvSpPr txBox="1"/>
              <p:nvPr/>
            </p:nvSpPr>
            <p:spPr>
              <a:xfrm>
                <a:off x="586612" y="4808784"/>
                <a:ext cx="937388" cy="523220"/>
              </a:xfrm>
              <a:prstGeom prst="rect">
                <a:avLst/>
              </a:prstGeom>
              <a:noFill/>
            </p:spPr>
            <p:txBody>
              <a:bodyPr wrap="square" rtlCol="0">
                <a:spAutoFit/>
              </a:bodyPr>
              <a:lstStyle/>
              <a:p>
                <a:pPr algn="ctr"/>
                <a:r>
                  <a:rPr lang="en-US" sz="1400" dirty="0"/>
                  <a:t>threshold model</a:t>
                </a:r>
              </a:p>
            </p:txBody>
          </p:sp>
          <p:pic>
            <p:nvPicPr>
              <p:cNvPr id="32" name="Picture 31">
                <a:extLst>
                  <a:ext uri="{FF2B5EF4-FFF2-40B4-BE49-F238E27FC236}">
                    <a16:creationId xmlns:a16="http://schemas.microsoft.com/office/drawing/2014/main" id="{1C71B6BC-2C58-A8BD-A90E-8B9A8A2192B4}"/>
                  </a:ext>
                </a:extLst>
              </p:cNvPr>
              <p:cNvPicPr>
                <a:picLocks noChangeAspect="1"/>
              </p:cNvPicPr>
              <p:nvPr/>
            </p:nvPicPr>
            <p:blipFill>
              <a:blip r:embed="rId3"/>
              <a:stretch>
                <a:fillRect/>
              </a:stretch>
            </p:blipFill>
            <p:spPr>
              <a:xfrm>
                <a:off x="39266" y="1856138"/>
                <a:ext cx="4811470" cy="4316062"/>
              </a:xfrm>
              <a:prstGeom prst="rect">
                <a:avLst/>
              </a:prstGeom>
            </p:spPr>
          </p:pic>
          <p:pic>
            <p:nvPicPr>
              <p:cNvPr id="35" name="Picture 34">
                <a:extLst>
                  <a:ext uri="{FF2B5EF4-FFF2-40B4-BE49-F238E27FC236}">
                    <a16:creationId xmlns:a16="http://schemas.microsoft.com/office/drawing/2014/main" id="{8080E651-8230-6664-C8B5-DF1416B9502B}"/>
                  </a:ext>
                </a:extLst>
              </p:cNvPr>
              <p:cNvPicPr>
                <a:picLocks noChangeAspect="1"/>
              </p:cNvPicPr>
              <p:nvPr/>
            </p:nvPicPr>
            <p:blipFill>
              <a:blip r:embed="rId4"/>
              <a:stretch>
                <a:fillRect/>
              </a:stretch>
            </p:blipFill>
            <p:spPr>
              <a:xfrm>
                <a:off x="73957" y="3505200"/>
                <a:ext cx="419158" cy="304843"/>
              </a:xfrm>
              <a:prstGeom prst="rect">
                <a:avLst/>
              </a:prstGeom>
            </p:spPr>
          </p:pic>
          <p:pic>
            <p:nvPicPr>
              <p:cNvPr id="36" name="Picture 35">
                <a:extLst>
                  <a:ext uri="{FF2B5EF4-FFF2-40B4-BE49-F238E27FC236}">
                    <a16:creationId xmlns:a16="http://schemas.microsoft.com/office/drawing/2014/main" id="{C492CED1-749F-30E1-93DD-A9E30A71C553}"/>
                  </a:ext>
                </a:extLst>
              </p:cNvPr>
              <p:cNvPicPr>
                <a:picLocks noChangeAspect="1"/>
              </p:cNvPicPr>
              <p:nvPr/>
            </p:nvPicPr>
            <p:blipFill>
              <a:blip r:embed="rId4"/>
              <a:stretch>
                <a:fillRect/>
              </a:stretch>
            </p:blipFill>
            <p:spPr>
              <a:xfrm>
                <a:off x="1267870" y="5545346"/>
                <a:ext cx="419158" cy="304843"/>
              </a:xfrm>
              <a:prstGeom prst="rect">
                <a:avLst/>
              </a:prstGeom>
            </p:spPr>
          </p:pic>
          <p:pic>
            <p:nvPicPr>
              <p:cNvPr id="37" name="Picture 36">
                <a:extLst>
                  <a:ext uri="{FF2B5EF4-FFF2-40B4-BE49-F238E27FC236}">
                    <a16:creationId xmlns:a16="http://schemas.microsoft.com/office/drawing/2014/main" id="{F584A15F-FFC2-49F2-2932-C208FB3D9752}"/>
                  </a:ext>
                </a:extLst>
              </p:cNvPr>
              <p:cNvPicPr>
                <a:picLocks noChangeAspect="1"/>
              </p:cNvPicPr>
              <p:nvPr/>
            </p:nvPicPr>
            <p:blipFill>
              <a:blip r:embed="rId4"/>
              <a:stretch>
                <a:fillRect/>
              </a:stretch>
            </p:blipFill>
            <p:spPr>
              <a:xfrm>
                <a:off x="3263316" y="5745510"/>
                <a:ext cx="419158" cy="304843"/>
              </a:xfrm>
              <a:prstGeom prst="rect">
                <a:avLst/>
              </a:prstGeom>
            </p:spPr>
          </p:pic>
        </p:grpSp>
        <p:sp>
          <p:nvSpPr>
            <p:cNvPr id="3" name="TextBox 2">
              <a:extLst>
                <a:ext uri="{FF2B5EF4-FFF2-40B4-BE49-F238E27FC236}">
                  <a16:creationId xmlns:a16="http://schemas.microsoft.com/office/drawing/2014/main" id="{36695746-4DA6-5A4D-01FC-445D41C59517}"/>
                </a:ext>
              </a:extLst>
            </p:cNvPr>
            <p:cNvSpPr txBox="1"/>
            <p:nvPr/>
          </p:nvSpPr>
          <p:spPr>
            <a:xfrm>
              <a:off x="1685613" y="3028091"/>
              <a:ext cx="612668" cy="276999"/>
            </a:xfrm>
            <a:prstGeom prst="rect">
              <a:avLst/>
            </a:prstGeom>
            <a:noFill/>
          </p:spPr>
          <p:txBody>
            <a:bodyPr wrap="none" rtlCol="0">
              <a:spAutoFit/>
            </a:bodyPr>
            <a:lstStyle/>
            <a:p>
              <a:pPr algn="ctr"/>
              <a:r>
                <a:rPr lang="en-US" sz="1200" dirty="0"/>
                <a:t>S: MC</a:t>
              </a:r>
            </a:p>
          </p:txBody>
        </p:sp>
        <p:sp>
          <p:nvSpPr>
            <p:cNvPr id="4" name="TextBox 3">
              <a:extLst>
                <a:ext uri="{FF2B5EF4-FFF2-40B4-BE49-F238E27FC236}">
                  <a16:creationId xmlns:a16="http://schemas.microsoft.com/office/drawing/2014/main" id="{501DB8D5-33B6-F10D-FC89-8E42967B20AD}"/>
                </a:ext>
              </a:extLst>
            </p:cNvPr>
            <p:cNvSpPr txBox="1"/>
            <p:nvPr/>
          </p:nvSpPr>
          <p:spPr>
            <a:xfrm>
              <a:off x="1200209" y="2806209"/>
              <a:ext cx="561371" cy="276999"/>
            </a:xfrm>
            <a:prstGeom prst="rect">
              <a:avLst/>
            </a:prstGeom>
            <a:noFill/>
          </p:spPr>
          <p:txBody>
            <a:bodyPr wrap="none" rtlCol="0">
              <a:spAutoFit/>
            </a:bodyPr>
            <a:lstStyle/>
            <a:p>
              <a:pPr algn="ctr"/>
              <a:r>
                <a:rPr lang="en-US" sz="1200" dirty="0"/>
                <a:t>S: BL</a:t>
              </a:r>
            </a:p>
          </p:txBody>
        </p:sp>
        <p:sp>
          <p:nvSpPr>
            <p:cNvPr id="5" name="TextBox 4">
              <a:extLst>
                <a:ext uri="{FF2B5EF4-FFF2-40B4-BE49-F238E27FC236}">
                  <a16:creationId xmlns:a16="http://schemas.microsoft.com/office/drawing/2014/main" id="{AD421452-3A4E-232B-26C0-5E431A544835}"/>
                </a:ext>
              </a:extLst>
            </p:cNvPr>
            <p:cNvSpPr txBox="1"/>
            <p:nvPr/>
          </p:nvSpPr>
          <p:spPr>
            <a:xfrm>
              <a:off x="2141166" y="3429000"/>
              <a:ext cx="719171" cy="276999"/>
            </a:xfrm>
            <a:prstGeom prst="rect">
              <a:avLst/>
            </a:prstGeom>
            <a:noFill/>
          </p:spPr>
          <p:txBody>
            <a:bodyPr wrap="none" rtlCol="0">
              <a:spAutoFit/>
            </a:bodyPr>
            <a:lstStyle/>
            <a:p>
              <a:pPr algn="ctr"/>
              <a:r>
                <a:rPr lang="en-US" sz="1200" dirty="0"/>
                <a:t>S: SAW</a:t>
              </a:r>
            </a:p>
          </p:txBody>
        </p:sp>
        <p:sp>
          <p:nvSpPr>
            <p:cNvPr id="29" name="TextBox 28">
              <a:extLst>
                <a:ext uri="{FF2B5EF4-FFF2-40B4-BE49-F238E27FC236}">
                  <a16:creationId xmlns:a16="http://schemas.microsoft.com/office/drawing/2014/main" id="{9960A578-5879-E64F-1A20-E4E4E2D67060}"/>
                </a:ext>
              </a:extLst>
            </p:cNvPr>
            <p:cNvSpPr txBox="1"/>
            <p:nvPr/>
          </p:nvSpPr>
          <p:spPr>
            <a:xfrm>
              <a:off x="2828998" y="3740707"/>
              <a:ext cx="570989" cy="276999"/>
            </a:xfrm>
            <a:prstGeom prst="rect">
              <a:avLst/>
            </a:prstGeom>
            <a:noFill/>
          </p:spPr>
          <p:txBody>
            <a:bodyPr wrap="none" rtlCol="0">
              <a:spAutoFit/>
            </a:bodyPr>
            <a:lstStyle/>
            <a:p>
              <a:pPr algn="ctr"/>
              <a:r>
                <a:rPr lang="en-US" sz="1200" dirty="0"/>
                <a:t>S: ZK</a:t>
              </a:r>
            </a:p>
          </p:txBody>
        </p:sp>
        <p:sp>
          <p:nvSpPr>
            <p:cNvPr id="44" name="TextBox 43">
              <a:extLst>
                <a:ext uri="{FF2B5EF4-FFF2-40B4-BE49-F238E27FC236}">
                  <a16:creationId xmlns:a16="http://schemas.microsoft.com/office/drawing/2014/main" id="{59F71BEE-20BA-8463-D325-ED856D39B0E4}"/>
                </a:ext>
              </a:extLst>
            </p:cNvPr>
            <p:cNvSpPr txBox="1"/>
            <p:nvPr/>
          </p:nvSpPr>
          <p:spPr>
            <a:xfrm>
              <a:off x="888637" y="1473708"/>
              <a:ext cx="995025" cy="461665"/>
            </a:xfrm>
            <a:prstGeom prst="rect">
              <a:avLst/>
            </a:prstGeom>
            <a:noFill/>
          </p:spPr>
          <p:txBody>
            <a:bodyPr wrap="square" rtlCol="0">
              <a:spAutoFit/>
            </a:bodyPr>
            <a:lstStyle/>
            <a:p>
              <a:pPr algn="ctr"/>
              <a:r>
                <a:rPr lang="en-US" sz="1200" dirty="0"/>
                <a:t>threshold model</a:t>
              </a:r>
            </a:p>
          </p:txBody>
        </p:sp>
        <p:grpSp>
          <p:nvGrpSpPr>
            <p:cNvPr id="52" name="Group 51">
              <a:extLst>
                <a:ext uri="{FF2B5EF4-FFF2-40B4-BE49-F238E27FC236}">
                  <a16:creationId xmlns:a16="http://schemas.microsoft.com/office/drawing/2014/main" id="{44878558-2734-C604-5D0E-C6FBA6282E7C}"/>
                </a:ext>
              </a:extLst>
            </p:cNvPr>
            <p:cNvGrpSpPr/>
            <p:nvPr/>
          </p:nvGrpSpPr>
          <p:grpSpPr>
            <a:xfrm rot="16200000">
              <a:off x="-90894" y="2130202"/>
              <a:ext cx="743898" cy="307777"/>
              <a:chOff x="6439105" y="5550503"/>
              <a:chExt cx="743898" cy="307777"/>
            </a:xfrm>
          </p:grpSpPr>
          <p:pic>
            <p:nvPicPr>
              <p:cNvPr id="51" name="Picture 50">
                <a:extLst>
                  <a:ext uri="{FF2B5EF4-FFF2-40B4-BE49-F238E27FC236}">
                    <a16:creationId xmlns:a16="http://schemas.microsoft.com/office/drawing/2014/main" id="{BE63E5DC-84C4-4DB9-AE5B-C16B7B43F0B9}"/>
                  </a:ext>
                </a:extLst>
              </p:cNvPr>
              <p:cNvPicPr>
                <a:picLocks noChangeAspect="1"/>
              </p:cNvPicPr>
              <p:nvPr/>
            </p:nvPicPr>
            <p:blipFill>
              <a:blip r:embed="rId4"/>
              <a:stretch>
                <a:fillRect/>
              </a:stretch>
            </p:blipFill>
            <p:spPr>
              <a:xfrm>
                <a:off x="6439105" y="5550503"/>
                <a:ext cx="743898" cy="307777"/>
              </a:xfrm>
              <a:prstGeom prst="rect">
                <a:avLst/>
              </a:prstGeom>
            </p:spPr>
          </p:pic>
          <p:sp>
            <p:nvSpPr>
              <p:cNvPr id="50" name="TextBox 49">
                <a:extLst>
                  <a:ext uri="{FF2B5EF4-FFF2-40B4-BE49-F238E27FC236}">
                    <a16:creationId xmlns:a16="http://schemas.microsoft.com/office/drawing/2014/main" id="{F1EB316E-66D2-9AF2-A232-78C0ACF3C1C7}"/>
                  </a:ext>
                </a:extLst>
              </p:cNvPr>
              <p:cNvSpPr txBox="1"/>
              <p:nvPr/>
            </p:nvSpPr>
            <p:spPr>
              <a:xfrm>
                <a:off x="6490063" y="5550503"/>
                <a:ext cx="622286" cy="307777"/>
              </a:xfrm>
              <a:prstGeom prst="rect">
                <a:avLst/>
              </a:prstGeom>
              <a:noFill/>
            </p:spPr>
            <p:txBody>
              <a:bodyPr wrap="none" rtlCol="0">
                <a:spAutoFit/>
              </a:bodyPr>
              <a:lstStyle/>
              <a:p>
                <a:r>
                  <a:rPr lang="en-US" sz="1400" dirty="0"/>
                  <a:t>dim 3</a:t>
                </a:r>
              </a:p>
            </p:txBody>
          </p:sp>
        </p:grpSp>
        <p:grpSp>
          <p:nvGrpSpPr>
            <p:cNvPr id="60" name="Group 59">
              <a:extLst>
                <a:ext uri="{FF2B5EF4-FFF2-40B4-BE49-F238E27FC236}">
                  <a16:creationId xmlns:a16="http://schemas.microsoft.com/office/drawing/2014/main" id="{EF3CD77B-1734-6E6E-5245-3EF4E0CD0CEC}"/>
                </a:ext>
              </a:extLst>
            </p:cNvPr>
            <p:cNvGrpSpPr/>
            <p:nvPr/>
          </p:nvGrpSpPr>
          <p:grpSpPr>
            <a:xfrm>
              <a:off x="1386149" y="4385172"/>
              <a:ext cx="743898" cy="307777"/>
              <a:chOff x="6439105" y="5550503"/>
              <a:chExt cx="743898" cy="307777"/>
            </a:xfrm>
          </p:grpSpPr>
          <p:pic>
            <p:nvPicPr>
              <p:cNvPr id="61" name="Picture 60">
                <a:extLst>
                  <a:ext uri="{FF2B5EF4-FFF2-40B4-BE49-F238E27FC236}">
                    <a16:creationId xmlns:a16="http://schemas.microsoft.com/office/drawing/2014/main" id="{EA597669-F9CB-B053-9F72-6A71BA0BFDCF}"/>
                  </a:ext>
                </a:extLst>
              </p:cNvPr>
              <p:cNvPicPr>
                <a:picLocks noChangeAspect="1"/>
              </p:cNvPicPr>
              <p:nvPr/>
            </p:nvPicPr>
            <p:blipFill>
              <a:blip r:embed="rId4"/>
              <a:stretch>
                <a:fillRect/>
              </a:stretch>
            </p:blipFill>
            <p:spPr>
              <a:xfrm>
                <a:off x="6439105" y="5550503"/>
                <a:ext cx="743898" cy="307777"/>
              </a:xfrm>
              <a:prstGeom prst="rect">
                <a:avLst/>
              </a:prstGeom>
            </p:spPr>
          </p:pic>
          <p:sp>
            <p:nvSpPr>
              <p:cNvPr id="62" name="TextBox 61">
                <a:extLst>
                  <a:ext uri="{FF2B5EF4-FFF2-40B4-BE49-F238E27FC236}">
                    <a16:creationId xmlns:a16="http://schemas.microsoft.com/office/drawing/2014/main" id="{FB4079F1-1669-6131-08EE-39D3ADB698E2}"/>
                  </a:ext>
                </a:extLst>
              </p:cNvPr>
              <p:cNvSpPr txBox="1"/>
              <p:nvPr/>
            </p:nvSpPr>
            <p:spPr>
              <a:xfrm>
                <a:off x="6490063" y="5550503"/>
                <a:ext cx="622286" cy="307777"/>
              </a:xfrm>
              <a:prstGeom prst="rect">
                <a:avLst/>
              </a:prstGeom>
              <a:noFill/>
            </p:spPr>
            <p:txBody>
              <a:bodyPr wrap="none" rtlCol="0">
                <a:spAutoFit/>
              </a:bodyPr>
              <a:lstStyle/>
              <a:p>
                <a:r>
                  <a:rPr lang="en-US" sz="1400" dirty="0"/>
                  <a:t>dim 2</a:t>
                </a:r>
              </a:p>
            </p:txBody>
          </p:sp>
        </p:grpSp>
        <p:grpSp>
          <p:nvGrpSpPr>
            <p:cNvPr id="63" name="Group 62">
              <a:extLst>
                <a:ext uri="{FF2B5EF4-FFF2-40B4-BE49-F238E27FC236}">
                  <a16:creationId xmlns:a16="http://schemas.microsoft.com/office/drawing/2014/main" id="{88EDC2DB-C0EC-8732-D58B-C10CE1AFAC19}"/>
                </a:ext>
              </a:extLst>
            </p:cNvPr>
            <p:cNvGrpSpPr/>
            <p:nvPr/>
          </p:nvGrpSpPr>
          <p:grpSpPr>
            <a:xfrm>
              <a:off x="3502769" y="4558893"/>
              <a:ext cx="743898" cy="307777"/>
              <a:chOff x="6439105" y="5550503"/>
              <a:chExt cx="743898" cy="307777"/>
            </a:xfrm>
          </p:grpSpPr>
          <p:pic>
            <p:nvPicPr>
              <p:cNvPr id="8192" name="Picture 8191">
                <a:extLst>
                  <a:ext uri="{FF2B5EF4-FFF2-40B4-BE49-F238E27FC236}">
                    <a16:creationId xmlns:a16="http://schemas.microsoft.com/office/drawing/2014/main" id="{DD12BA96-DB2E-9361-F2E0-020F7AFF6D7B}"/>
                  </a:ext>
                </a:extLst>
              </p:cNvPr>
              <p:cNvPicPr>
                <a:picLocks noChangeAspect="1"/>
              </p:cNvPicPr>
              <p:nvPr/>
            </p:nvPicPr>
            <p:blipFill>
              <a:blip r:embed="rId4"/>
              <a:stretch>
                <a:fillRect/>
              </a:stretch>
            </p:blipFill>
            <p:spPr>
              <a:xfrm>
                <a:off x="6439105" y="5550503"/>
                <a:ext cx="743898" cy="307777"/>
              </a:xfrm>
              <a:prstGeom prst="rect">
                <a:avLst/>
              </a:prstGeom>
            </p:spPr>
          </p:pic>
          <p:sp>
            <p:nvSpPr>
              <p:cNvPr id="8193" name="TextBox 8192">
                <a:extLst>
                  <a:ext uri="{FF2B5EF4-FFF2-40B4-BE49-F238E27FC236}">
                    <a16:creationId xmlns:a16="http://schemas.microsoft.com/office/drawing/2014/main" id="{F81BAF8C-9019-394E-4362-924D47A7CD0E}"/>
                  </a:ext>
                </a:extLst>
              </p:cNvPr>
              <p:cNvSpPr txBox="1"/>
              <p:nvPr/>
            </p:nvSpPr>
            <p:spPr>
              <a:xfrm>
                <a:off x="6490063" y="5550503"/>
                <a:ext cx="622286" cy="307777"/>
              </a:xfrm>
              <a:prstGeom prst="rect">
                <a:avLst/>
              </a:prstGeom>
              <a:noFill/>
            </p:spPr>
            <p:txBody>
              <a:bodyPr wrap="none" rtlCol="0">
                <a:spAutoFit/>
              </a:bodyPr>
              <a:lstStyle/>
              <a:p>
                <a:r>
                  <a:rPr lang="en-US" sz="1400" dirty="0"/>
                  <a:t>dim 1</a:t>
                </a:r>
              </a:p>
            </p:txBody>
          </p:sp>
        </p:grpSp>
      </p:grpSp>
      <p:grpSp>
        <p:nvGrpSpPr>
          <p:cNvPr id="8201" name="Group 8200">
            <a:extLst>
              <a:ext uri="{FF2B5EF4-FFF2-40B4-BE49-F238E27FC236}">
                <a16:creationId xmlns:a16="http://schemas.microsoft.com/office/drawing/2014/main" id="{BF813C27-8398-7449-B6B5-E5BB7CD01CA6}"/>
              </a:ext>
            </a:extLst>
          </p:cNvPr>
          <p:cNvGrpSpPr/>
          <p:nvPr/>
        </p:nvGrpSpPr>
        <p:grpSpPr>
          <a:xfrm>
            <a:off x="4438487" y="1508760"/>
            <a:ext cx="4710735" cy="3840480"/>
            <a:chOff x="4465145" y="1126676"/>
            <a:chExt cx="4710735" cy="3840480"/>
          </a:xfrm>
        </p:grpSpPr>
        <p:grpSp>
          <p:nvGrpSpPr>
            <p:cNvPr id="38" name="Group 37">
              <a:extLst>
                <a:ext uri="{FF2B5EF4-FFF2-40B4-BE49-F238E27FC236}">
                  <a16:creationId xmlns:a16="http://schemas.microsoft.com/office/drawing/2014/main" id="{B0C28B3B-C8A0-76D5-3980-0B309704B3AF}"/>
                </a:ext>
              </a:extLst>
            </p:cNvPr>
            <p:cNvGrpSpPr/>
            <p:nvPr/>
          </p:nvGrpSpPr>
          <p:grpSpPr>
            <a:xfrm>
              <a:off x="4512440" y="1126676"/>
              <a:ext cx="4663440" cy="3840480"/>
              <a:chOff x="4389120" y="731520"/>
              <a:chExt cx="4663440" cy="3840480"/>
            </a:xfrm>
          </p:grpSpPr>
          <p:pic>
            <p:nvPicPr>
              <p:cNvPr id="33" name="Picture 32">
                <a:extLst>
                  <a:ext uri="{FF2B5EF4-FFF2-40B4-BE49-F238E27FC236}">
                    <a16:creationId xmlns:a16="http://schemas.microsoft.com/office/drawing/2014/main" id="{61A61DF7-9C25-F8DC-8604-12402D58A26C}"/>
                  </a:ext>
                </a:extLst>
              </p:cNvPr>
              <p:cNvPicPr>
                <a:picLocks noChangeAspect="1"/>
              </p:cNvPicPr>
              <p:nvPr/>
            </p:nvPicPr>
            <p:blipFill rotWithShape="1">
              <a:blip r:embed="rId5"/>
              <a:srcRect l="565" t="1153" r="10265" b="1970"/>
              <a:stretch/>
            </p:blipFill>
            <p:spPr>
              <a:xfrm>
                <a:off x="4389120" y="731520"/>
                <a:ext cx="4663440" cy="3840480"/>
              </a:xfrm>
              <a:prstGeom prst="rect">
                <a:avLst/>
              </a:prstGeom>
            </p:spPr>
          </p:pic>
          <p:pic>
            <p:nvPicPr>
              <p:cNvPr id="30" name="Picture 29">
                <a:extLst>
                  <a:ext uri="{FF2B5EF4-FFF2-40B4-BE49-F238E27FC236}">
                    <a16:creationId xmlns:a16="http://schemas.microsoft.com/office/drawing/2014/main" id="{F9577C72-D55A-AC00-5848-F99808916700}"/>
                  </a:ext>
                </a:extLst>
              </p:cNvPr>
              <p:cNvPicPr>
                <a:picLocks noChangeAspect="1"/>
              </p:cNvPicPr>
              <p:nvPr/>
            </p:nvPicPr>
            <p:blipFill>
              <a:blip r:embed="rId4"/>
              <a:stretch>
                <a:fillRect/>
              </a:stretch>
            </p:blipFill>
            <p:spPr>
              <a:xfrm>
                <a:off x="6779450" y="4178540"/>
                <a:ext cx="419158" cy="304843"/>
              </a:xfrm>
              <a:prstGeom prst="rect">
                <a:avLst/>
              </a:prstGeom>
            </p:spPr>
          </p:pic>
          <p:pic>
            <p:nvPicPr>
              <p:cNvPr id="31" name="Picture 30">
                <a:extLst>
                  <a:ext uri="{FF2B5EF4-FFF2-40B4-BE49-F238E27FC236}">
                    <a16:creationId xmlns:a16="http://schemas.microsoft.com/office/drawing/2014/main" id="{0CB228BE-DADB-198D-F9BC-68DA42170403}"/>
                  </a:ext>
                </a:extLst>
              </p:cNvPr>
              <p:cNvPicPr>
                <a:picLocks noChangeAspect="1"/>
              </p:cNvPicPr>
              <p:nvPr/>
            </p:nvPicPr>
            <p:blipFill>
              <a:blip r:embed="rId4"/>
              <a:stretch>
                <a:fillRect/>
              </a:stretch>
            </p:blipFill>
            <p:spPr>
              <a:xfrm>
                <a:off x="4637623" y="4246017"/>
                <a:ext cx="419158" cy="304843"/>
              </a:xfrm>
              <a:prstGeom prst="rect">
                <a:avLst/>
              </a:prstGeom>
            </p:spPr>
          </p:pic>
          <p:pic>
            <p:nvPicPr>
              <p:cNvPr id="34" name="Picture 33">
                <a:extLst>
                  <a:ext uri="{FF2B5EF4-FFF2-40B4-BE49-F238E27FC236}">
                    <a16:creationId xmlns:a16="http://schemas.microsoft.com/office/drawing/2014/main" id="{405DB353-BE6B-3FE1-AF64-1D60BB187F72}"/>
                  </a:ext>
                </a:extLst>
              </p:cNvPr>
              <p:cNvPicPr>
                <a:picLocks noChangeAspect="1"/>
              </p:cNvPicPr>
              <p:nvPr/>
            </p:nvPicPr>
            <p:blipFill>
              <a:blip r:embed="rId4"/>
              <a:stretch>
                <a:fillRect/>
              </a:stretch>
            </p:blipFill>
            <p:spPr>
              <a:xfrm>
                <a:off x="4428044" y="2818285"/>
                <a:ext cx="419158" cy="304843"/>
              </a:xfrm>
              <a:prstGeom prst="rect">
                <a:avLst/>
              </a:prstGeom>
            </p:spPr>
          </p:pic>
        </p:grpSp>
        <p:sp>
          <p:nvSpPr>
            <p:cNvPr id="45" name="TextBox 44">
              <a:extLst>
                <a:ext uri="{FF2B5EF4-FFF2-40B4-BE49-F238E27FC236}">
                  <a16:creationId xmlns:a16="http://schemas.microsoft.com/office/drawing/2014/main" id="{1265A415-34D1-4143-D63C-F8F8F6FBA98C}"/>
                </a:ext>
              </a:extLst>
            </p:cNvPr>
            <p:cNvSpPr txBox="1"/>
            <p:nvPr/>
          </p:nvSpPr>
          <p:spPr>
            <a:xfrm>
              <a:off x="6747577" y="3211973"/>
              <a:ext cx="612668" cy="276999"/>
            </a:xfrm>
            <a:prstGeom prst="rect">
              <a:avLst/>
            </a:prstGeom>
            <a:noFill/>
          </p:spPr>
          <p:txBody>
            <a:bodyPr wrap="none" rtlCol="0">
              <a:spAutoFit/>
            </a:bodyPr>
            <a:lstStyle/>
            <a:p>
              <a:pPr algn="ctr"/>
              <a:r>
                <a:rPr lang="en-US" sz="1200" dirty="0"/>
                <a:t>S: MC</a:t>
              </a:r>
            </a:p>
          </p:txBody>
        </p:sp>
        <p:sp>
          <p:nvSpPr>
            <p:cNvPr id="46" name="TextBox 45">
              <a:extLst>
                <a:ext uri="{FF2B5EF4-FFF2-40B4-BE49-F238E27FC236}">
                  <a16:creationId xmlns:a16="http://schemas.microsoft.com/office/drawing/2014/main" id="{E60A0CBF-DC55-7D2A-B9FB-42446B067B66}"/>
                </a:ext>
              </a:extLst>
            </p:cNvPr>
            <p:cNvSpPr txBox="1"/>
            <p:nvPr/>
          </p:nvSpPr>
          <p:spPr>
            <a:xfrm>
              <a:off x="6119681" y="3306882"/>
              <a:ext cx="561371" cy="276999"/>
            </a:xfrm>
            <a:prstGeom prst="rect">
              <a:avLst/>
            </a:prstGeom>
            <a:noFill/>
          </p:spPr>
          <p:txBody>
            <a:bodyPr wrap="none" rtlCol="0">
              <a:spAutoFit/>
            </a:bodyPr>
            <a:lstStyle/>
            <a:p>
              <a:pPr algn="ctr"/>
              <a:r>
                <a:rPr lang="en-US" sz="1200" dirty="0"/>
                <a:t>S: BL</a:t>
              </a:r>
            </a:p>
          </p:txBody>
        </p:sp>
        <p:sp>
          <p:nvSpPr>
            <p:cNvPr id="47" name="TextBox 46">
              <a:extLst>
                <a:ext uri="{FF2B5EF4-FFF2-40B4-BE49-F238E27FC236}">
                  <a16:creationId xmlns:a16="http://schemas.microsoft.com/office/drawing/2014/main" id="{F600EA5A-AB5E-E112-5C14-ACB980835FB8}"/>
                </a:ext>
              </a:extLst>
            </p:cNvPr>
            <p:cNvSpPr txBox="1"/>
            <p:nvPr/>
          </p:nvSpPr>
          <p:spPr>
            <a:xfrm>
              <a:off x="7303139" y="2894780"/>
              <a:ext cx="719171" cy="276999"/>
            </a:xfrm>
            <a:prstGeom prst="rect">
              <a:avLst/>
            </a:prstGeom>
            <a:noFill/>
          </p:spPr>
          <p:txBody>
            <a:bodyPr wrap="none" rtlCol="0">
              <a:spAutoFit/>
            </a:bodyPr>
            <a:lstStyle/>
            <a:p>
              <a:pPr algn="ctr"/>
              <a:r>
                <a:rPr lang="en-US" sz="1200" dirty="0"/>
                <a:t>S: SAW</a:t>
              </a:r>
            </a:p>
          </p:txBody>
        </p:sp>
        <p:sp>
          <p:nvSpPr>
            <p:cNvPr id="48" name="TextBox 47">
              <a:extLst>
                <a:ext uri="{FF2B5EF4-FFF2-40B4-BE49-F238E27FC236}">
                  <a16:creationId xmlns:a16="http://schemas.microsoft.com/office/drawing/2014/main" id="{76610EB4-D537-D8C5-DF34-A572B9C62E94}"/>
                </a:ext>
              </a:extLst>
            </p:cNvPr>
            <p:cNvSpPr txBox="1"/>
            <p:nvPr/>
          </p:nvSpPr>
          <p:spPr>
            <a:xfrm>
              <a:off x="8277074" y="2662816"/>
              <a:ext cx="570989" cy="276999"/>
            </a:xfrm>
            <a:prstGeom prst="rect">
              <a:avLst/>
            </a:prstGeom>
            <a:noFill/>
          </p:spPr>
          <p:txBody>
            <a:bodyPr wrap="none" rtlCol="0">
              <a:spAutoFit/>
            </a:bodyPr>
            <a:lstStyle/>
            <a:p>
              <a:pPr algn="ctr"/>
              <a:r>
                <a:rPr lang="en-US" sz="1200" dirty="0"/>
                <a:t>S: ZK</a:t>
              </a:r>
            </a:p>
          </p:txBody>
        </p:sp>
        <p:sp>
          <p:nvSpPr>
            <p:cNvPr id="49" name="TextBox 48">
              <a:extLst>
                <a:ext uri="{FF2B5EF4-FFF2-40B4-BE49-F238E27FC236}">
                  <a16:creationId xmlns:a16="http://schemas.microsoft.com/office/drawing/2014/main" id="{E9CAC8D0-7866-EC7C-B5C4-203F72FD3E37}"/>
                </a:ext>
              </a:extLst>
            </p:cNvPr>
            <p:cNvSpPr txBox="1"/>
            <p:nvPr/>
          </p:nvSpPr>
          <p:spPr>
            <a:xfrm>
              <a:off x="5024775" y="2662535"/>
              <a:ext cx="995025" cy="461665"/>
            </a:xfrm>
            <a:prstGeom prst="rect">
              <a:avLst/>
            </a:prstGeom>
            <a:noFill/>
          </p:spPr>
          <p:txBody>
            <a:bodyPr wrap="square" rtlCol="0">
              <a:spAutoFit/>
            </a:bodyPr>
            <a:lstStyle/>
            <a:p>
              <a:pPr algn="ctr"/>
              <a:r>
                <a:rPr lang="en-US" sz="1200" dirty="0"/>
                <a:t>threshold model</a:t>
              </a:r>
            </a:p>
          </p:txBody>
        </p:sp>
        <p:grpSp>
          <p:nvGrpSpPr>
            <p:cNvPr id="57" name="Group 56">
              <a:extLst>
                <a:ext uri="{FF2B5EF4-FFF2-40B4-BE49-F238E27FC236}">
                  <a16:creationId xmlns:a16="http://schemas.microsoft.com/office/drawing/2014/main" id="{772625D9-34AF-E00A-6407-2D876C39C16D}"/>
                </a:ext>
              </a:extLst>
            </p:cNvPr>
            <p:cNvGrpSpPr/>
            <p:nvPr/>
          </p:nvGrpSpPr>
          <p:grpSpPr>
            <a:xfrm>
              <a:off x="4954081" y="4596590"/>
              <a:ext cx="743898" cy="307777"/>
              <a:chOff x="6439105" y="5550503"/>
              <a:chExt cx="743898" cy="307777"/>
            </a:xfrm>
          </p:grpSpPr>
          <p:pic>
            <p:nvPicPr>
              <p:cNvPr id="58" name="Picture 57">
                <a:extLst>
                  <a:ext uri="{FF2B5EF4-FFF2-40B4-BE49-F238E27FC236}">
                    <a16:creationId xmlns:a16="http://schemas.microsoft.com/office/drawing/2014/main" id="{1D227125-9B50-E079-26CD-A54084026872}"/>
                  </a:ext>
                </a:extLst>
              </p:cNvPr>
              <p:cNvPicPr>
                <a:picLocks noChangeAspect="1"/>
              </p:cNvPicPr>
              <p:nvPr/>
            </p:nvPicPr>
            <p:blipFill>
              <a:blip r:embed="rId4"/>
              <a:stretch>
                <a:fillRect/>
              </a:stretch>
            </p:blipFill>
            <p:spPr>
              <a:xfrm>
                <a:off x="6439105" y="5550503"/>
                <a:ext cx="743898" cy="307777"/>
              </a:xfrm>
              <a:prstGeom prst="rect">
                <a:avLst/>
              </a:prstGeom>
            </p:spPr>
          </p:pic>
          <p:sp>
            <p:nvSpPr>
              <p:cNvPr id="59" name="TextBox 58">
                <a:extLst>
                  <a:ext uri="{FF2B5EF4-FFF2-40B4-BE49-F238E27FC236}">
                    <a16:creationId xmlns:a16="http://schemas.microsoft.com/office/drawing/2014/main" id="{2084352C-0949-AEEB-98F6-FDC126C219C7}"/>
                  </a:ext>
                </a:extLst>
              </p:cNvPr>
              <p:cNvSpPr txBox="1"/>
              <p:nvPr/>
            </p:nvSpPr>
            <p:spPr>
              <a:xfrm>
                <a:off x="6490063" y="5550503"/>
                <a:ext cx="622286" cy="307777"/>
              </a:xfrm>
              <a:prstGeom prst="rect">
                <a:avLst/>
              </a:prstGeom>
              <a:noFill/>
            </p:spPr>
            <p:txBody>
              <a:bodyPr wrap="none" rtlCol="0">
                <a:spAutoFit/>
              </a:bodyPr>
              <a:lstStyle/>
              <a:p>
                <a:r>
                  <a:rPr lang="en-US" sz="1400" dirty="0"/>
                  <a:t>dim 3</a:t>
                </a:r>
              </a:p>
            </p:txBody>
          </p:sp>
        </p:grpSp>
        <p:grpSp>
          <p:nvGrpSpPr>
            <p:cNvPr id="8195" name="Group 8194">
              <a:extLst>
                <a:ext uri="{FF2B5EF4-FFF2-40B4-BE49-F238E27FC236}">
                  <a16:creationId xmlns:a16="http://schemas.microsoft.com/office/drawing/2014/main" id="{D1AE2117-18BF-CD92-1685-B861FD121063}"/>
                </a:ext>
              </a:extLst>
            </p:cNvPr>
            <p:cNvGrpSpPr/>
            <p:nvPr/>
          </p:nvGrpSpPr>
          <p:grpSpPr>
            <a:xfrm>
              <a:off x="7133057" y="4487284"/>
              <a:ext cx="743898" cy="307777"/>
              <a:chOff x="6439105" y="5550503"/>
              <a:chExt cx="743898" cy="307777"/>
            </a:xfrm>
          </p:grpSpPr>
          <p:pic>
            <p:nvPicPr>
              <p:cNvPr id="8196" name="Picture 8195">
                <a:extLst>
                  <a:ext uri="{FF2B5EF4-FFF2-40B4-BE49-F238E27FC236}">
                    <a16:creationId xmlns:a16="http://schemas.microsoft.com/office/drawing/2014/main" id="{713A4C32-FCDF-0098-7B8E-B52DA9ADC9EA}"/>
                  </a:ext>
                </a:extLst>
              </p:cNvPr>
              <p:cNvPicPr>
                <a:picLocks noChangeAspect="1"/>
              </p:cNvPicPr>
              <p:nvPr/>
            </p:nvPicPr>
            <p:blipFill>
              <a:blip r:embed="rId4"/>
              <a:stretch>
                <a:fillRect/>
              </a:stretch>
            </p:blipFill>
            <p:spPr>
              <a:xfrm>
                <a:off x="6439105" y="5550503"/>
                <a:ext cx="743898" cy="307777"/>
              </a:xfrm>
              <a:prstGeom prst="rect">
                <a:avLst/>
              </a:prstGeom>
            </p:spPr>
          </p:pic>
          <p:sp>
            <p:nvSpPr>
              <p:cNvPr id="8197" name="TextBox 8196">
                <a:extLst>
                  <a:ext uri="{FF2B5EF4-FFF2-40B4-BE49-F238E27FC236}">
                    <a16:creationId xmlns:a16="http://schemas.microsoft.com/office/drawing/2014/main" id="{BFFC49D8-B349-211A-F4AA-582F12E658FE}"/>
                  </a:ext>
                </a:extLst>
              </p:cNvPr>
              <p:cNvSpPr txBox="1"/>
              <p:nvPr/>
            </p:nvSpPr>
            <p:spPr>
              <a:xfrm>
                <a:off x="6490063" y="5550503"/>
                <a:ext cx="622286" cy="307777"/>
              </a:xfrm>
              <a:prstGeom prst="rect">
                <a:avLst/>
              </a:prstGeom>
              <a:noFill/>
            </p:spPr>
            <p:txBody>
              <a:bodyPr wrap="none" rtlCol="0">
                <a:spAutoFit/>
              </a:bodyPr>
              <a:lstStyle/>
              <a:p>
                <a:r>
                  <a:rPr lang="en-US" sz="1400" dirty="0"/>
                  <a:t>dim 2</a:t>
                </a:r>
              </a:p>
            </p:txBody>
          </p:sp>
        </p:grpSp>
        <p:grpSp>
          <p:nvGrpSpPr>
            <p:cNvPr id="8198" name="Group 8197">
              <a:extLst>
                <a:ext uri="{FF2B5EF4-FFF2-40B4-BE49-F238E27FC236}">
                  <a16:creationId xmlns:a16="http://schemas.microsoft.com/office/drawing/2014/main" id="{06D3CC90-02BC-E502-5A68-4DA46107F0E5}"/>
                </a:ext>
              </a:extLst>
            </p:cNvPr>
            <p:cNvGrpSpPr/>
            <p:nvPr/>
          </p:nvGrpSpPr>
          <p:grpSpPr>
            <a:xfrm rot="16200000">
              <a:off x="4247085" y="2963134"/>
              <a:ext cx="743898" cy="307777"/>
              <a:chOff x="6439105" y="5550503"/>
              <a:chExt cx="743898" cy="307777"/>
            </a:xfrm>
          </p:grpSpPr>
          <p:pic>
            <p:nvPicPr>
              <p:cNvPr id="8199" name="Picture 8198">
                <a:extLst>
                  <a:ext uri="{FF2B5EF4-FFF2-40B4-BE49-F238E27FC236}">
                    <a16:creationId xmlns:a16="http://schemas.microsoft.com/office/drawing/2014/main" id="{8E2AD9EF-FB7F-4E63-6FB9-637BFE28D7DF}"/>
                  </a:ext>
                </a:extLst>
              </p:cNvPr>
              <p:cNvPicPr>
                <a:picLocks noChangeAspect="1"/>
              </p:cNvPicPr>
              <p:nvPr/>
            </p:nvPicPr>
            <p:blipFill>
              <a:blip r:embed="rId4"/>
              <a:stretch>
                <a:fillRect/>
              </a:stretch>
            </p:blipFill>
            <p:spPr>
              <a:xfrm>
                <a:off x="6439105" y="5550503"/>
                <a:ext cx="743898" cy="307777"/>
              </a:xfrm>
              <a:prstGeom prst="rect">
                <a:avLst/>
              </a:prstGeom>
            </p:spPr>
          </p:pic>
          <p:sp>
            <p:nvSpPr>
              <p:cNvPr id="8200" name="TextBox 8199">
                <a:extLst>
                  <a:ext uri="{FF2B5EF4-FFF2-40B4-BE49-F238E27FC236}">
                    <a16:creationId xmlns:a16="http://schemas.microsoft.com/office/drawing/2014/main" id="{420D5E60-4E99-89E1-D296-09B7504BD1BC}"/>
                  </a:ext>
                </a:extLst>
              </p:cNvPr>
              <p:cNvSpPr txBox="1"/>
              <p:nvPr/>
            </p:nvSpPr>
            <p:spPr>
              <a:xfrm>
                <a:off x="6490063" y="5550503"/>
                <a:ext cx="622286" cy="307777"/>
              </a:xfrm>
              <a:prstGeom prst="rect">
                <a:avLst/>
              </a:prstGeom>
              <a:noFill/>
            </p:spPr>
            <p:txBody>
              <a:bodyPr wrap="none" rtlCol="0">
                <a:spAutoFit/>
              </a:bodyPr>
              <a:lstStyle/>
              <a:p>
                <a:r>
                  <a:rPr lang="en-US" sz="1400" dirty="0"/>
                  <a:t>dim 4</a:t>
                </a:r>
              </a:p>
            </p:txBody>
          </p:sp>
        </p:grpSp>
      </p:grpSp>
      <p:sp>
        <p:nvSpPr>
          <p:cNvPr id="8194" name="Rectangle 4"/>
          <p:cNvSpPr>
            <a:spLocks noGrp="1" noChangeArrowheads="1"/>
          </p:cNvSpPr>
          <p:nvPr>
            <p:ph type="title"/>
          </p:nvPr>
        </p:nvSpPr>
        <p:spPr>
          <a:xfrm>
            <a:off x="473415" y="-156597"/>
            <a:ext cx="7772400" cy="1143000"/>
          </a:xfrm>
        </p:spPr>
        <p:txBody>
          <a:bodyPr/>
          <a:lstStyle/>
          <a:p>
            <a:r>
              <a:rPr lang="en-US" altLang="en-US" dirty="0"/>
              <a:t>4 subjects</a:t>
            </a:r>
          </a:p>
        </p:txBody>
      </p:sp>
    </p:spTree>
    <p:extLst>
      <p:ext uri="{BB962C8B-B14F-4D97-AF65-F5344CB8AC3E}">
        <p14:creationId xmlns:p14="http://schemas.microsoft.com/office/powerpoint/2010/main" val="347553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50879146-4674-4813-EAAD-50278240355F}"/>
              </a:ext>
            </a:extLst>
          </p:cNvPr>
          <p:cNvSpPr/>
          <p:nvPr/>
        </p:nvSpPr>
        <p:spPr>
          <a:xfrm>
            <a:off x="648707" y="650380"/>
            <a:ext cx="5378890" cy="2387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2AD0E13-AC0A-8B8D-6CF9-97AB15710636}"/>
              </a:ext>
            </a:extLst>
          </p:cNvPr>
          <p:cNvSpPr txBox="1"/>
          <p:nvPr/>
        </p:nvSpPr>
        <p:spPr>
          <a:xfrm>
            <a:off x="1179159" y="1838867"/>
            <a:ext cx="712759" cy="307777"/>
          </a:xfrm>
          <a:prstGeom prst="rect">
            <a:avLst/>
          </a:prstGeom>
          <a:noFill/>
          <a:ln w="12700">
            <a:solidFill>
              <a:schemeClr val="tx1"/>
            </a:solidFill>
          </a:ln>
        </p:spPr>
        <p:txBody>
          <a:bodyPr wrap="none" rtlCol="0">
            <a:spAutoFit/>
          </a:bodyPr>
          <a:lstStyle/>
          <a:p>
            <a:r>
              <a:rPr lang="en-US" sz="1400" dirty="0"/>
              <a:t>Task A</a:t>
            </a:r>
          </a:p>
        </p:txBody>
      </p:sp>
      <p:sp>
        <p:nvSpPr>
          <p:cNvPr id="61" name="TextBox 60">
            <a:extLst>
              <a:ext uri="{FF2B5EF4-FFF2-40B4-BE49-F238E27FC236}">
                <a16:creationId xmlns:a16="http://schemas.microsoft.com/office/drawing/2014/main" id="{D0F411A9-B11F-516F-BC00-9368A6A02978}"/>
              </a:ext>
            </a:extLst>
          </p:cNvPr>
          <p:cNvSpPr txBox="1"/>
          <p:nvPr/>
        </p:nvSpPr>
        <p:spPr>
          <a:xfrm>
            <a:off x="2984560" y="1427984"/>
            <a:ext cx="722634" cy="307777"/>
          </a:xfrm>
          <a:prstGeom prst="rect">
            <a:avLst/>
          </a:prstGeom>
          <a:noFill/>
          <a:ln w="12700">
            <a:solidFill>
              <a:schemeClr val="tx1"/>
            </a:solidFill>
          </a:ln>
        </p:spPr>
        <p:txBody>
          <a:bodyPr wrap="none" rtlCol="0">
            <a:spAutoFit/>
          </a:bodyPr>
          <a:lstStyle/>
          <a:p>
            <a:r>
              <a:rPr lang="en-US" sz="1400" dirty="0"/>
              <a:t>Task B</a:t>
            </a:r>
          </a:p>
        </p:txBody>
      </p:sp>
      <p:sp>
        <p:nvSpPr>
          <p:cNvPr id="62" name="TextBox 61">
            <a:extLst>
              <a:ext uri="{FF2B5EF4-FFF2-40B4-BE49-F238E27FC236}">
                <a16:creationId xmlns:a16="http://schemas.microsoft.com/office/drawing/2014/main" id="{1BD74E22-AB4F-854A-E1E0-F985BD4E44D9}"/>
              </a:ext>
            </a:extLst>
          </p:cNvPr>
          <p:cNvSpPr txBox="1"/>
          <p:nvPr/>
        </p:nvSpPr>
        <p:spPr>
          <a:xfrm>
            <a:off x="3077256" y="2369290"/>
            <a:ext cx="732252" cy="307777"/>
          </a:xfrm>
          <a:prstGeom prst="rect">
            <a:avLst/>
          </a:prstGeom>
          <a:noFill/>
          <a:ln w="12700">
            <a:solidFill>
              <a:schemeClr val="tx1"/>
            </a:solidFill>
          </a:ln>
        </p:spPr>
        <p:txBody>
          <a:bodyPr wrap="none" rtlCol="0">
            <a:spAutoFit/>
          </a:bodyPr>
          <a:lstStyle/>
          <a:p>
            <a:r>
              <a:rPr lang="en-US" sz="1400" dirty="0"/>
              <a:t>Task C</a:t>
            </a:r>
          </a:p>
        </p:txBody>
      </p:sp>
      <p:sp>
        <p:nvSpPr>
          <p:cNvPr id="63" name="TextBox 62">
            <a:extLst>
              <a:ext uri="{FF2B5EF4-FFF2-40B4-BE49-F238E27FC236}">
                <a16:creationId xmlns:a16="http://schemas.microsoft.com/office/drawing/2014/main" id="{72AE6E5A-C626-D14C-1809-4D14FD31906E}"/>
              </a:ext>
            </a:extLst>
          </p:cNvPr>
          <p:cNvSpPr txBox="1"/>
          <p:nvPr/>
        </p:nvSpPr>
        <p:spPr>
          <a:xfrm>
            <a:off x="4904916" y="1427983"/>
            <a:ext cx="732252" cy="307777"/>
          </a:xfrm>
          <a:prstGeom prst="rect">
            <a:avLst/>
          </a:prstGeom>
          <a:noFill/>
          <a:ln w="12700">
            <a:solidFill>
              <a:schemeClr val="tx1"/>
            </a:solidFill>
          </a:ln>
        </p:spPr>
        <p:txBody>
          <a:bodyPr wrap="none" rtlCol="0">
            <a:spAutoFit/>
          </a:bodyPr>
          <a:lstStyle/>
          <a:p>
            <a:r>
              <a:rPr lang="en-US" sz="1400" dirty="0"/>
              <a:t>Task D</a:t>
            </a:r>
          </a:p>
        </p:txBody>
      </p:sp>
      <p:cxnSp>
        <p:nvCxnSpPr>
          <p:cNvPr id="8204" name="Straight Arrow Connector 8203">
            <a:extLst>
              <a:ext uri="{FF2B5EF4-FFF2-40B4-BE49-F238E27FC236}">
                <a16:creationId xmlns:a16="http://schemas.microsoft.com/office/drawing/2014/main" id="{EDD991B3-AE6A-E4EB-E6D4-9DF21A36F8C3}"/>
              </a:ext>
            </a:extLst>
          </p:cNvPr>
          <p:cNvCxnSpPr>
            <a:cxnSpLocks/>
          </p:cNvCxnSpPr>
          <p:nvPr/>
        </p:nvCxnSpPr>
        <p:spPr>
          <a:xfrm flipV="1">
            <a:off x="2115100" y="1617827"/>
            <a:ext cx="594811" cy="279431"/>
          </a:xfrm>
          <a:prstGeom prst="straightConnector1">
            <a:avLst/>
          </a:prstGeom>
          <a:ln w="12700">
            <a:solidFill>
              <a:schemeClr val="accent3">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02" name="Straight Arrow Connector 8201">
            <a:extLst>
              <a:ext uri="{FF2B5EF4-FFF2-40B4-BE49-F238E27FC236}">
                <a16:creationId xmlns:a16="http://schemas.microsoft.com/office/drawing/2014/main" id="{33634635-70D6-9AAC-33EA-42DCD1F79440}"/>
              </a:ext>
            </a:extLst>
          </p:cNvPr>
          <p:cNvCxnSpPr>
            <a:cxnSpLocks/>
          </p:cNvCxnSpPr>
          <p:nvPr/>
        </p:nvCxnSpPr>
        <p:spPr>
          <a:xfrm>
            <a:off x="2133600" y="2175683"/>
            <a:ext cx="594812" cy="279431"/>
          </a:xfrm>
          <a:prstGeom prst="straightConnector1">
            <a:avLst/>
          </a:prstGeom>
          <a:ln w="12700">
            <a:solidFill>
              <a:schemeClr val="accent3">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00" name="Straight Arrow Connector 8199">
            <a:extLst>
              <a:ext uri="{FF2B5EF4-FFF2-40B4-BE49-F238E27FC236}">
                <a16:creationId xmlns:a16="http://schemas.microsoft.com/office/drawing/2014/main" id="{AC6E0028-B041-1739-305D-EA7DA1892507}"/>
              </a:ext>
            </a:extLst>
          </p:cNvPr>
          <p:cNvCxnSpPr>
            <a:cxnSpLocks/>
          </p:cNvCxnSpPr>
          <p:nvPr/>
        </p:nvCxnSpPr>
        <p:spPr>
          <a:xfrm flipV="1">
            <a:off x="4035833" y="1581872"/>
            <a:ext cx="594811" cy="0"/>
          </a:xfrm>
          <a:prstGeom prst="straightConnector1">
            <a:avLst/>
          </a:prstGeom>
          <a:ln w="12700">
            <a:solidFill>
              <a:schemeClr val="accent3">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06" name="TextBox 8205">
            <a:extLst>
              <a:ext uri="{FF2B5EF4-FFF2-40B4-BE49-F238E27FC236}">
                <a16:creationId xmlns:a16="http://schemas.microsoft.com/office/drawing/2014/main" id="{BA6CC745-FD22-EB06-7AEF-C04C6A37F9D9}"/>
              </a:ext>
            </a:extLst>
          </p:cNvPr>
          <p:cNvSpPr txBox="1"/>
          <p:nvPr/>
        </p:nvSpPr>
        <p:spPr>
          <a:xfrm>
            <a:off x="2244548" y="800983"/>
            <a:ext cx="2202847" cy="461665"/>
          </a:xfrm>
          <a:prstGeom prst="rect">
            <a:avLst/>
          </a:prstGeom>
          <a:noFill/>
        </p:spPr>
        <p:txBody>
          <a:bodyPr wrap="none" rtlCol="0">
            <a:spAutoFit/>
          </a:bodyPr>
          <a:lstStyle/>
          <a:p>
            <a:r>
              <a:rPr lang="en-US" dirty="0"/>
              <a:t>One Geometry</a:t>
            </a:r>
          </a:p>
        </p:txBody>
      </p:sp>
      <p:sp>
        <p:nvSpPr>
          <p:cNvPr id="2" name="TextBox 1">
            <a:extLst>
              <a:ext uri="{FF2B5EF4-FFF2-40B4-BE49-F238E27FC236}">
                <a16:creationId xmlns:a16="http://schemas.microsoft.com/office/drawing/2014/main" id="{47F29CBD-C0D8-F4B4-3F43-5BABC2750ACC}"/>
              </a:ext>
            </a:extLst>
          </p:cNvPr>
          <p:cNvSpPr txBox="1"/>
          <p:nvPr/>
        </p:nvSpPr>
        <p:spPr>
          <a:xfrm>
            <a:off x="984202" y="2131709"/>
            <a:ext cx="1128835" cy="307777"/>
          </a:xfrm>
          <a:prstGeom prst="rect">
            <a:avLst/>
          </a:prstGeom>
          <a:noFill/>
        </p:spPr>
        <p:txBody>
          <a:bodyPr wrap="none" rtlCol="0">
            <a:spAutoFit/>
          </a:bodyPr>
          <a:lstStyle/>
          <a:p>
            <a:r>
              <a:rPr lang="en-US" sz="1400" dirty="0"/>
              <a:t>(thresholds)</a:t>
            </a:r>
          </a:p>
        </p:txBody>
      </p:sp>
      <p:sp>
        <p:nvSpPr>
          <p:cNvPr id="6" name="TextBox 5">
            <a:extLst>
              <a:ext uri="{FF2B5EF4-FFF2-40B4-BE49-F238E27FC236}">
                <a16:creationId xmlns:a16="http://schemas.microsoft.com/office/drawing/2014/main" id="{4712B3D9-14D4-1B22-B799-EBA65B1E3FA9}"/>
              </a:ext>
            </a:extLst>
          </p:cNvPr>
          <p:cNvSpPr txBox="1"/>
          <p:nvPr/>
        </p:nvSpPr>
        <p:spPr>
          <a:xfrm>
            <a:off x="2886785" y="1765150"/>
            <a:ext cx="1000595" cy="307777"/>
          </a:xfrm>
          <a:prstGeom prst="rect">
            <a:avLst/>
          </a:prstGeom>
          <a:noFill/>
        </p:spPr>
        <p:txBody>
          <a:bodyPr wrap="none" rtlCol="0">
            <a:spAutoFit/>
          </a:bodyPr>
          <a:lstStyle/>
          <a:p>
            <a:r>
              <a:rPr lang="en-US" sz="1400" dirty="0"/>
              <a:t>(similarity)</a:t>
            </a:r>
          </a:p>
        </p:txBody>
      </p:sp>
      <p:sp>
        <p:nvSpPr>
          <p:cNvPr id="12" name="TextBox 11">
            <a:extLst>
              <a:ext uri="{FF2B5EF4-FFF2-40B4-BE49-F238E27FC236}">
                <a16:creationId xmlns:a16="http://schemas.microsoft.com/office/drawing/2014/main" id="{5F10F4AE-43D9-906A-36E3-10FB78585AD8}"/>
              </a:ext>
            </a:extLst>
          </p:cNvPr>
          <p:cNvSpPr txBox="1"/>
          <p:nvPr/>
        </p:nvSpPr>
        <p:spPr>
          <a:xfrm>
            <a:off x="4757126" y="1744227"/>
            <a:ext cx="998991" cy="307777"/>
          </a:xfrm>
          <a:prstGeom prst="rect">
            <a:avLst/>
          </a:prstGeom>
          <a:noFill/>
        </p:spPr>
        <p:txBody>
          <a:bodyPr wrap="none" rtlCol="0">
            <a:spAutoFit/>
          </a:bodyPr>
          <a:lstStyle/>
          <a:p>
            <a:r>
              <a:rPr lang="en-US" sz="1400" dirty="0"/>
              <a:t>(grouping)</a:t>
            </a:r>
          </a:p>
        </p:txBody>
      </p:sp>
      <p:sp>
        <p:nvSpPr>
          <p:cNvPr id="14" name="TextBox 13">
            <a:extLst>
              <a:ext uri="{FF2B5EF4-FFF2-40B4-BE49-F238E27FC236}">
                <a16:creationId xmlns:a16="http://schemas.microsoft.com/office/drawing/2014/main" id="{04ED4126-BDAA-F822-C950-C1DC7B162177}"/>
              </a:ext>
            </a:extLst>
          </p:cNvPr>
          <p:cNvSpPr txBox="1"/>
          <p:nvPr/>
        </p:nvSpPr>
        <p:spPr>
          <a:xfrm>
            <a:off x="2633510" y="2718868"/>
            <a:ext cx="1616148" cy="307777"/>
          </a:xfrm>
          <a:prstGeom prst="rect">
            <a:avLst/>
          </a:prstGeom>
          <a:noFill/>
        </p:spPr>
        <p:txBody>
          <a:bodyPr wrap="none" rtlCol="0">
            <a:spAutoFit/>
          </a:bodyPr>
          <a:lstStyle/>
          <a:p>
            <a:r>
              <a:rPr lang="en-US" sz="1400" dirty="0"/>
              <a:t>(working memory)</a:t>
            </a:r>
          </a:p>
        </p:txBody>
      </p:sp>
      <p:sp>
        <p:nvSpPr>
          <p:cNvPr id="8194" name="Rectangle 4"/>
          <p:cNvSpPr>
            <a:spLocks noGrp="1" noChangeArrowheads="1"/>
          </p:cNvSpPr>
          <p:nvPr>
            <p:ph type="title"/>
          </p:nvPr>
        </p:nvSpPr>
        <p:spPr>
          <a:xfrm>
            <a:off x="561195" y="-304800"/>
            <a:ext cx="7772400" cy="1143000"/>
          </a:xfrm>
        </p:spPr>
        <p:txBody>
          <a:bodyPr/>
          <a:lstStyle/>
          <a:p>
            <a:r>
              <a:rPr lang="en-US" altLang="en-US" sz="3200" dirty="0"/>
              <a:t>Maybe we should shift the viewpoint?</a:t>
            </a:r>
          </a:p>
        </p:txBody>
      </p:sp>
      <p:sp>
        <p:nvSpPr>
          <p:cNvPr id="57" name="TextBox 56">
            <a:extLst>
              <a:ext uri="{FF2B5EF4-FFF2-40B4-BE49-F238E27FC236}">
                <a16:creationId xmlns:a16="http://schemas.microsoft.com/office/drawing/2014/main" id="{DC20600D-4948-B7AD-DB87-C5918780488F}"/>
              </a:ext>
            </a:extLst>
          </p:cNvPr>
          <p:cNvSpPr txBox="1"/>
          <p:nvPr/>
        </p:nvSpPr>
        <p:spPr>
          <a:xfrm>
            <a:off x="6370699" y="1458598"/>
            <a:ext cx="2283582" cy="830997"/>
          </a:xfrm>
          <a:prstGeom prst="rect">
            <a:avLst/>
          </a:prstGeom>
          <a:noFill/>
        </p:spPr>
        <p:txBody>
          <a:bodyPr wrap="square" rtlCol="0">
            <a:spAutoFit/>
          </a:bodyPr>
          <a:lstStyle/>
          <a:p>
            <a:pPr algn="ctr"/>
            <a:r>
              <a:rPr lang="en-US" dirty="0"/>
              <a:t>What are the invariants?</a:t>
            </a:r>
          </a:p>
        </p:txBody>
      </p:sp>
      <p:sp>
        <p:nvSpPr>
          <p:cNvPr id="58" name="TextBox 57">
            <a:extLst>
              <a:ext uri="{FF2B5EF4-FFF2-40B4-BE49-F238E27FC236}">
                <a16:creationId xmlns:a16="http://schemas.microsoft.com/office/drawing/2014/main" id="{A03B6788-34D2-DD91-57B9-03094075C173}"/>
              </a:ext>
            </a:extLst>
          </p:cNvPr>
          <p:cNvSpPr txBox="1"/>
          <p:nvPr/>
        </p:nvSpPr>
        <p:spPr>
          <a:xfrm>
            <a:off x="6027597" y="5204435"/>
            <a:ext cx="2769711" cy="830997"/>
          </a:xfrm>
          <a:prstGeom prst="rect">
            <a:avLst/>
          </a:prstGeom>
          <a:noFill/>
        </p:spPr>
        <p:txBody>
          <a:bodyPr wrap="square" rtlCol="0">
            <a:spAutoFit/>
          </a:bodyPr>
          <a:lstStyle/>
          <a:p>
            <a:pPr algn="ctr"/>
            <a:r>
              <a:rPr lang="en-US" dirty="0"/>
              <a:t>What are the transformations?</a:t>
            </a:r>
          </a:p>
        </p:txBody>
      </p:sp>
      <p:grpSp>
        <p:nvGrpSpPr>
          <p:cNvPr id="48" name="Group 47">
            <a:extLst>
              <a:ext uri="{FF2B5EF4-FFF2-40B4-BE49-F238E27FC236}">
                <a16:creationId xmlns:a16="http://schemas.microsoft.com/office/drawing/2014/main" id="{313D42C6-FA0E-0109-F081-DF21C6F7E608}"/>
              </a:ext>
            </a:extLst>
          </p:cNvPr>
          <p:cNvGrpSpPr/>
          <p:nvPr/>
        </p:nvGrpSpPr>
        <p:grpSpPr>
          <a:xfrm>
            <a:off x="906913" y="3830325"/>
            <a:ext cx="4877927" cy="2641918"/>
            <a:chOff x="805779" y="3953615"/>
            <a:chExt cx="4877927" cy="2641918"/>
          </a:xfrm>
        </p:grpSpPr>
        <p:sp>
          <p:nvSpPr>
            <p:cNvPr id="8207" name="TextBox 8206">
              <a:extLst>
                <a:ext uri="{FF2B5EF4-FFF2-40B4-BE49-F238E27FC236}">
                  <a16:creationId xmlns:a16="http://schemas.microsoft.com/office/drawing/2014/main" id="{FBF48F1E-A676-8DBE-839F-87C546F6B27E}"/>
                </a:ext>
              </a:extLst>
            </p:cNvPr>
            <p:cNvSpPr txBox="1"/>
            <p:nvPr/>
          </p:nvSpPr>
          <p:spPr>
            <a:xfrm>
              <a:off x="2193265" y="3953615"/>
              <a:ext cx="2924198" cy="461665"/>
            </a:xfrm>
            <a:prstGeom prst="rect">
              <a:avLst/>
            </a:prstGeom>
            <a:noFill/>
          </p:spPr>
          <p:txBody>
            <a:bodyPr wrap="none" rtlCol="0">
              <a:spAutoFit/>
            </a:bodyPr>
            <a:lstStyle/>
            <a:p>
              <a:r>
                <a:rPr lang="en-US" dirty="0"/>
                <a:t>Multiple Geometries</a:t>
              </a:r>
            </a:p>
          </p:txBody>
        </p:sp>
        <p:grpSp>
          <p:nvGrpSpPr>
            <p:cNvPr id="47" name="Group 46">
              <a:extLst>
                <a:ext uri="{FF2B5EF4-FFF2-40B4-BE49-F238E27FC236}">
                  <a16:creationId xmlns:a16="http://schemas.microsoft.com/office/drawing/2014/main" id="{859CD592-D78E-3884-CAF5-A6EEB726E205}"/>
                </a:ext>
              </a:extLst>
            </p:cNvPr>
            <p:cNvGrpSpPr/>
            <p:nvPr/>
          </p:nvGrpSpPr>
          <p:grpSpPr>
            <a:xfrm>
              <a:off x="805779" y="4747109"/>
              <a:ext cx="4877927" cy="1848424"/>
              <a:chOff x="805779" y="4747109"/>
              <a:chExt cx="4877927" cy="1848424"/>
            </a:xfrm>
          </p:grpSpPr>
          <p:sp>
            <p:nvSpPr>
              <p:cNvPr id="44" name="Rectangle: Rounded Corners 43">
                <a:extLst>
                  <a:ext uri="{FF2B5EF4-FFF2-40B4-BE49-F238E27FC236}">
                    <a16:creationId xmlns:a16="http://schemas.microsoft.com/office/drawing/2014/main" id="{82EC4AF4-31D0-6162-7AAA-352EBB716FAD}"/>
                  </a:ext>
                </a:extLst>
              </p:cNvPr>
              <p:cNvSpPr/>
              <p:nvPr/>
            </p:nvSpPr>
            <p:spPr>
              <a:xfrm>
                <a:off x="4554871" y="4747109"/>
                <a:ext cx="1128835" cy="820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75295764-7DFE-EECC-78B8-FDEA3BA1F697}"/>
                  </a:ext>
                </a:extLst>
              </p:cNvPr>
              <p:cNvSpPr/>
              <p:nvPr/>
            </p:nvSpPr>
            <p:spPr>
              <a:xfrm>
                <a:off x="2677632" y="4747109"/>
                <a:ext cx="1128835" cy="820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29AFCECF-9509-1369-FDCC-94E8794277A3}"/>
                  </a:ext>
                </a:extLst>
              </p:cNvPr>
              <p:cNvSpPr/>
              <p:nvPr/>
            </p:nvSpPr>
            <p:spPr>
              <a:xfrm>
                <a:off x="805779" y="5137864"/>
                <a:ext cx="1128835" cy="89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D8E3A24D-EBE0-122C-1CAC-C77A6A9F27B1}"/>
                  </a:ext>
                </a:extLst>
              </p:cNvPr>
              <p:cNvSpPr/>
              <p:nvPr/>
            </p:nvSpPr>
            <p:spPr>
              <a:xfrm>
                <a:off x="2658733" y="5703031"/>
                <a:ext cx="1469985" cy="89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8D13D34-612E-7059-0D00-D305FFE61A80}"/>
                  </a:ext>
                </a:extLst>
              </p:cNvPr>
              <p:cNvSpPr txBox="1"/>
              <p:nvPr/>
            </p:nvSpPr>
            <p:spPr>
              <a:xfrm>
                <a:off x="1035096" y="5323329"/>
                <a:ext cx="712759" cy="307777"/>
              </a:xfrm>
              <a:prstGeom prst="rect">
                <a:avLst/>
              </a:prstGeom>
              <a:noFill/>
              <a:ln w="12700">
                <a:solidFill>
                  <a:schemeClr val="tx1"/>
                </a:solidFill>
              </a:ln>
            </p:spPr>
            <p:txBody>
              <a:bodyPr wrap="none" rtlCol="0">
                <a:spAutoFit/>
              </a:bodyPr>
              <a:lstStyle/>
              <a:p>
                <a:r>
                  <a:rPr lang="en-US" sz="1400" dirty="0"/>
                  <a:t>Task A</a:t>
                </a:r>
              </a:p>
            </p:txBody>
          </p:sp>
          <p:sp>
            <p:nvSpPr>
              <p:cNvPr id="36" name="TextBox 35">
                <a:extLst>
                  <a:ext uri="{FF2B5EF4-FFF2-40B4-BE49-F238E27FC236}">
                    <a16:creationId xmlns:a16="http://schemas.microsoft.com/office/drawing/2014/main" id="{2DC350BB-E9F9-CC92-0B72-AB9303357E0B}"/>
                  </a:ext>
                </a:extLst>
              </p:cNvPr>
              <p:cNvSpPr txBox="1"/>
              <p:nvPr/>
            </p:nvSpPr>
            <p:spPr>
              <a:xfrm>
                <a:off x="2840497" y="4912446"/>
                <a:ext cx="722634" cy="307777"/>
              </a:xfrm>
              <a:prstGeom prst="rect">
                <a:avLst/>
              </a:prstGeom>
              <a:noFill/>
              <a:ln w="12700">
                <a:solidFill>
                  <a:schemeClr val="tx1"/>
                </a:solidFill>
              </a:ln>
            </p:spPr>
            <p:txBody>
              <a:bodyPr wrap="none" rtlCol="0">
                <a:spAutoFit/>
              </a:bodyPr>
              <a:lstStyle/>
              <a:p>
                <a:r>
                  <a:rPr lang="en-US" sz="1400" dirty="0"/>
                  <a:t>Task B</a:t>
                </a:r>
              </a:p>
            </p:txBody>
          </p:sp>
          <p:sp>
            <p:nvSpPr>
              <p:cNvPr id="37" name="TextBox 36">
                <a:extLst>
                  <a:ext uri="{FF2B5EF4-FFF2-40B4-BE49-F238E27FC236}">
                    <a16:creationId xmlns:a16="http://schemas.microsoft.com/office/drawing/2014/main" id="{F9A198F6-779D-1E69-FC1B-1E19B5195C7E}"/>
                  </a:ext>
                </a:extLst>
              </p:cNvPr>
              <p:cNvSpPr txBox="1"/>
              <p:nvPr/>
            </p:nvSpPr>
            <p:spPr>
              <a:xfrm>
                <a:off x="3051480" y="5853752"/>
                <a:ext cx="732252" cy="307777"/>
              </a:xfrm>
              <a:prstGeom prst="rect">
                <a:avLst/>
              </a:prstGeom>
              <a:noFill/>
              <a:ln w="12700">
                <a:solidFill>
                  <a:schemeClr val="tx1"/>
                </a:solidFill>
              </a:ln>
            </p:spPr>
            <p:txBody>
              <a:bodyPr wrap="none" rtlCol="0">
                <a:spAutoFit/>
              </a:bodyPr>
              <a:lstStyle/>
              <a:p>
                <a:r>
                  <a:rPr lang="en-US" sz="1400" dirty="0"/>
                  <a:t>Task C</a:t>
                </a:r>
              </a:p>
            </p:txBody>
          </p:sp>
          <p:sp>
            <p:nvSpPr>
              <p:cNvPr id="38" name="TextBox 37">
                <a:extLst>
                  <a:ext uri="{FF2B5EF4-FFF2-40B4-BE49-F238E27FC236}">
                    <a16:creationId xmlns:a16="http://schemas.microsoft.com/office/drawing/2014/main" id="{8C8E56D3-5639-E3D2-C876-8F8127B504AF}"/>
                  </a:ext>
                </a:extLst>
              </p:cNvPr>
              <p:cNvSpPr txBox="1"/>
              <p:nvPr/>
            </p:nvSpPr>
            <p:spPr>
              <a:xfrm>
                <a:off x="4760853" y="4912445"/>
                <a:ext cx="732252" cy="307777"/>
              </a:xfrm>
              <a:prstGeom prst="rect">
                <a:avLst/>
              </a:prstGeom>
              <a:noFill/>
              <a:ln w="12700">
                <a:solidFill>
                  <a:schemeClr val="tx1"/>
                </a:solidFill>
              </a:ln>
            </p:spPr>
            <p:txBody>
              <a:bodyPr wrap="none" rtlCol="0">
                <a:spAutoFit/>
              </a:bodyPr>
              <a:lstStyle/>
              <a:p>
                <a:r>
                  <a:rPr lang="en-US" sz="1400" dirty="0"/>
                  <a:t>Task D</a:t>
                </a:r>
              </a:p>
            </p:txBody>
          </p:sp>
          <p:cxnSp>
            <p:nvCxnSpPr>
              <p:cNvPr id="39" name="Straight Arrow Connector 38">
                <a:extLst>
                  <a:ext uri="{FF2B5EF4-FFF2-40B4-BE49-F238E27FC236}">
                    <a16:creationId xmlns:a16="http://schemas.microsoft.com/office/drawing/2014/main" id="{112209C9-5ACE-EAA3-196B-7B328467196C}"/>
                  </a:ext>
                </a:extLst>
              </p:cNvPr>
              <p:cNvCxnSpPr>
                <a:cxnSpLocks/>
              </p:cNvCxnSpPr>
              <p:nvPr/>
            </p:nvCxnSpPr>
            <p:spPr>
              <a:xfrm flipV="1">
                <a:off x="1971037" y="5102289"/>
                <a:ext cx="594811" cy="2794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339BF5E-3C93-7DAF-8093-62B80CFE3683}"/>
                  </a:ext>
                </a:extLst>
              </p:cNvPr>
              <p:cNvCxnSpPr>
                <a:cxnSpLocks/>
              </p:cNvCxnSpPr>
              <p:nvPr/>
            </p:nvCxnSpPr>
            <p:spPr>
              <a:xfrm>
                <a:off x="1981200" y="5660145"/>
                <a:ext cx="594812" cy="27943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E045B86-B58F-CA7D-53BF-C19A986DA79A}"/>
                  </a:ext>
                </a:extLst>
              </p:cNvPr>
              <p:cNvCxnSpPr>
                <a:cxnSpLocks/>
              </p:cNvCxnSpPr>
              <p:nvPr/>
            </p:nvCxnSpPr>
            <p:spPr>
              <a:xfrm flipV="1">
                <a:off x="3891770" y="5066334"/>
                <a:ext cx="594811"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691AA41-E8D3-D77C-4362-84878259C02D}"/>
                  </a:ext>
                </a:extLst>
              </p:cNvPr>
              <p:cNvSpPr txBox="1"/>
              <p:nvPr/>
            </p:nvSpPr>
            <p:spPr>
              <a:xfrm>
                <a:off x="840139" y="5616171"/>
                <a:ext cx="1128835" cy="307777"/>
              </a:xfrm>
              <a:prstGeom prst="rect">
                <a:avLst/>
              </a:prstGeom>
              <a:noFill/>
            </p:spPr>
            <p:txBody>
              <a:bodyPr wrap="none" rtlCol="0">
                <a:spAutoFit/>
              </a:bodyPr>
              <a:lstStyle/>
              <a:p>
                <a:r>
                  <a:rPr lang="en-US" sz="1400" dirty="0"/>
                  <a:t>(thresholds)</a:t>
                </a:r>
              </a:p>
            </p:txBody>
          </p:sp>
          <p:sp>
            <p:nvSpPr>
              <p:cNvPr id="32" name="TextBox 31">
                <a:extLst>
                  <a:ext uri="{FF2B5EF4-FFF2-40B4-BE49-F238E27FC236}">
                    <a16:creationId xmlns:a16="http://schemas.microsoft.com/office/drawing/2014/main" id="{EF8B1170-6B12-AE8F-944D-4A2D98215B9E}"/>
                  </a:ext>
                </a:extLst>
              </p:cNvPr>
              <p:cNvSpPr txBox="1"/>
              <p:nvPr/>
            </p:nvSpPr>
            <p:spPr>
              <a:xfrm>
                <a:off x="2742722" y="5249612"/>
                <a:ext cx="1000595" cy="307777"/>
              </a:xfrm>
              <a:prstGeom prst="rect">
                <a:avLst/>
              </a:prstGeom>
              <a:noFill/>
            </p:spPr>
            <p:txBody>
              <a:bodyPr wrap="none" rtlCol="0">
                <a:spAutoFit/>
              </a:bodyPr>
              <a:lstStyle/>
              <a:p>
                <a:r>
                  <a:rPr lang="en-US" sz="1400" dirty="0"/>
                  <a:t>(similarity)</a:t>
                </a:r>
              </a:p>
            </p:txBody>
          </p:sp>
          <p:sp>
            <p:nvSpPr>
              <p:cNvPr id="33" name="TextBox 32">
                <a:extLst>
                  <a:ext uri="{FF2B5EF4-FFF2-40B4-BE49-F238E27FC236}">
                    <a16:creationId xmlns:a16="http://schemas.microsoft.com/office/drawing/2014/main" id="{F1FE9F75-C71E-94E1-5894-6C0109A45895}"/>
                  </a:ext>
                </a:extLst>
              </p:cNvPr>
              <p:cNvSpPr txBox="1"/>
              <p:nvPr/>
            </p:nvSpPr>
            <p:spPr>
              <a:xfrm>
                <a:off x="4613063" y="5228689"/>
                <a:ext cx="998991" cy="307777"/>
              </a:xfrm>
              <a:prstGeom prst="rect">
                <a:avLst/>
              </a:prstGeom>
              <a:noFill/>
            </p:spPr>
            <p:txBody>
              <a:bodyPr wrap="none" rtlCol="0">
                <a:spAutoFit/>
              </a:bodyPr>
              <a:lstStyle/>
              <a:p>
                <a:r>
                  <a:rPr lang="en-US" sz="1400" dirty="0"/>
                  <a:t>(grouping)</a:t>
                </a:r>
              </a:p>
            </p:txBody>
          </p:sp>
          <p:sp>
            <p:nvSpPr>
              <p:cNvPr id="34" name="TextBox 33">
                <a:extLst>
                  <a:ext uri="{FF2B5EF4-FFF2-40B4-BE49-F238E27FC236}">
                    <a16:creationId xmlns:a16="http://schemas.microsoft.com/office/drawing/2014/main" id="{A09A139C-EB07-0A46-2F29-BFBCE6832459}"/>
                  </a:ext>
                </a:extLst>
              </p:cNvPr>
              <p:cNvSpPr txBox="1"/>
              <p:nvPr/>
            </p:nvSpPr>
            <p:spPr>
              <a:xfrm>
                <a:off x="2590800" y="6203330"/>
                <a:ext cx="1616148" cy="307777"/>
              </a:xfrm>
              <a:prstGeom prst="rect">
                <a:avLst/>
              </a:prstGeom>
              <a:noFill/>
            </p:spPr>
            <p:txBody>
              <a:bodyPr wrap="none" rtlCol="0">
                <a:spAutoFit/>
              </a:bodyPr>
              <a:lstStyle/>
              <a:p>
                <a:r>
                  <a:rPr lang="en-US" sz="1400" dirty="0"/>
                  <a:t>(working memory)</a:t>
                </a:r>
              </a:p>
            </p:txBody>
          </p:sp>
        </p:grpSp>
      </p:grpSp>
    </p:spTree>
    <p:extLst>
      <p:ext uri="{BB962C8B-B14F-4D97-AF65-F5344CB8AC3E}">
        <p14:creationId xmlns:p14="http://schemas.microsoft.com/office/powerpoint/2010/main" val="298191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63" grpId="0" animBg="1"/>
      <p:bldP spid="8206" grpId="0"/>
      <p:bldP spid="12" grpId="0"/>
      <p:bldP spid="14" grpId="0"/>
      <p:bldP spid="57"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02437" y="19886"/>
            <a:ext cx="7772400" cy="1143000"/>
          </a:xfrm>
        </p:spPr>
        <p:txBody>
          <a:bodyPr/>
          <a:lstStyle/>
          <a:p>
            <a:r>
              <a:rPr lang="en-US" altLang="en-US" sz="4000" dirty="0"/>
              <a:t>Transformations correspond to canonical neural operations </a:t>
            </a:r>
          </a:p>
        </p:txBody>
      </p:sp>
      <p:grpSp>
        <p:nvGrpSpPr>
          <p:cNvPr id="5" name="Group 4">
            <a:extLst>
              <a:ext uri="{FF2B5EF4-FFF2-40B4-BE49-F238E27FC236}">
                <a16:creationId xmlns:a16="http://schemas.microsoft.com/office/drawing/2014/main" id="{7423FAEC-12A9-EE8B-CE3D-4085EDECCCEC}"/>
              </a:ext>
            </a:extLst>
          </p:cNvPr>
          <p:cNvGrpSpPr/>
          <p:nvPr/>
        </p:nvGrpSpPr>
        <p:grpSpPr>
          <a:xfrm>
            <a:off x="263478" y="3201506"/>
            <a:ext cx="5576372" cy="1306218"/>
            <a:chOff x="263478" y="3201506"/>
            <a:chExt cx="5576372" cy="1306218"/>
          </a:xfrm>
        </p:grpSpPr>
        <p:sp>
          <p:nvSpPr>
            <p:cNvPr id="21" name="TextBox 20">
              <a:extLst>
                <a:ext uri="{FF2B5EF4-FFF2-40B4-BE49-F238E27FC236}">
                  <a16:creationId xmlns:a16="http://schemas.microsoft.com/office/drawing/2014/main" id="{C97E1F19-C6F4-E2EA-03CD-1E7E4A2C1914}"/>
                </a:ext>
              </a:extLst>
            </p:cNvPr>
            <p:cNvSpPr txBox="1"/>
            <p:nvPr/>
          </p:nvSpPr>
          <p:spPr>
            <a:xfrm>
              <a:off x="265337" y="3201506"/>
              <a:ext cx="1496512" cy="461665"/>
            </a:xfrm>
            <a:prstGeom prst="rect">
              <a:avLst/>
            </a:prstGeom>
            <a:noFill/>
          </p:spPr>
          <p:txBody>
            <a:bodyPr wrap="none" rtlCol="0">
              <a:spAutoFit/>
            </a:bodyPr>
            <a:lstStyle/>
            <a:p>
              <a:r>
                <a:rPr lang="en-US" dirty="0"/>
                <a:t>Affine: </a:t>
              </a:r>
            </a:p>
          </p:txBody>
        </p:sp>
        <p:graphicFrame>
          <p:nvGraphicFramePr>
            <p:cNvPr id="22" name="Object 21">
              <a:extLst>
                <a:ext uri="{FF2B5EF4-FFF2-40B4-BE49-F238E27FC236}">
                  <a16:creationId xmlns:a16="http://schemas.microsoft.com/office/drawing/2014/main" id="{8DA8A2FB-5D80-F29D-4009-63BF0AD339E6}"/>
                </a:ext>
              </a:extLst>
            </p:cNvPr>
            <p:cNvGraphicFramePr>
              <a:graphicFrameLocks noChangeAspect="1"/>
            </p:cNvGraphicFramePr>
            <p:nvPr>
              <p:extLst>
                <p:ext uri="{D42A27DB-BD31-4B8C-83A1-F6EECF244321}">
                  <p14:modId xmlns:p14="http://schemas.microsoft.com/office/powerpoint/2010/main" val="1102880157"/>
                </p:ext>
              </p:extLst>
            </p:nvPr>
          </p:nvGraphicFramePr>
          <p:xfrm>
            <a:off x="2054979" y="3278330"/>
            <a:ext cx="1681162" cy="531812"/>
          </p:xfrm>
          <a:graphic>
            <a:graphicData uri="http://schemas.openxmlformats.org/presentationml/2006/ole">
              <mc:AlternateContent xmlns:mc="http://schemas.openxmlformats.org/markup-compatibility/2006">
                <mc:Choice xmlns:v="urn:schemas-microsoft-com:vml" Requires="v">
                  <p:oleObj name="Equation" r:id="rId3" imgW="850680" imgH="355320" progId="Equation.DSMT4">
                    <p:embed/>
                  </p:oleObj>
                </mc:Choice>
                <mc:Fallback>
                  <p:oleObj name="Equation" r:id="rId3" imgW="850680" imgH="355320" progId="Equation.DSMT4">
                    <p:embed/>
                    <p:pic>
                      <p:nvPicPr>
                        <p:cNvPr id="0" name=""/>
                        <p:cNvPicPr/>
                        <p:nvPr/>
                      </p:nvPicPr>
                      <p:blipFill>
                        <a:blip r:embed="rId4"/>
                        <a:stretch>
                          <a:fillRect/>
                        </a:stretch>
                      </p:blipFill>
                      <p:spPr>
                        <a:xfrm>
                          <a:off x="2054979" y="3278330"/>
                          <a:ext cx="1681162" cy="5318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1722C0C-47F5-EC41-5F3F-B0DAE489DC2A}"/>
                </a:ext>
              </a:extLst>
            </p:cNvPr>
            <p:cNvGraphicFramePr>
              <a:graphicFrameLocks noChangeAspect="1"/>
            </p:cNvGraphicFramePr>
            <p:nvPr>
              <p:extLst>
                <p:ext uri="{D42A27DB-BD31-4B8C-83A1-F6EECF244321}">
                  <p14:modId xmlns:p14="http://schemas.microsoft.com/office/powerpoint/2010/main" val="1632543448"/>
                </p:ext>
              </p:extLst>
            </p:nvPr>
          </p:nvGraphicFramePr>
          <p:xfrm>
            <a:off x="3047437" y="4147747"/>
            <a:ext cx="2792413" cy="304800"/>
          </p:xfrm>
          <a:graphic>
            <a:graphicData uri="http://schemas.openxmlformats.org/presentationml/2006/ole">
              <mc:AlternateContent xmlns:mc="http://schemas.openxmlformats.org/markup-compatibility/2006">
                <mc:Choice xmlns:v="urn:schemas-microsoft-com:vml" Requires="v">
                  <p:oleObj name="Equation" r:id="rId5" imgW="1828800" imgH="203040" progId="Equation.DSMT4">
                    <p:embed/>
                  </p:oleObj>
                </mc:Choice>
                <mc:Fallback>
                  <p:oleObj name="Equation" r:id="rId5" imgW="1828800" imgH="203040" progId="Equation.DSMT4">
                    <p:embed/>
                    <p:pic>
                      <p:nvPicPr>
                        <p:cNvPr id="0" name=""/>
                        <p:cNvPicPr/>
                        <p:nvPr/>
                      </p:nvPicPr>
                      <p:blipFill>
                        <a:blip r:embed="rId6"/>
                        <a:stretch>
                          <a:fillRect/>
                        </a:stretch>
                      </p:blipFill>
                      <p:spPr>
                        <a:xfrm>
                          <a:off x="3047437" y="4147747"/>
                          <a:ext cx="2792413" cy="3048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D65402C5-A365-5896-A091-17151F225C26}"/>
                </a:ext>
              </a:extLst>
            </p:cNvPr>
            <p:cNvSpPr txBox="1"/>
            <p:nvPr/>
          </p:nvSpPr>
          <p:spPr>
            <a:xfrm>
              <a:off x="263478" y="4046059"/>
              <a:ext cx="2769047" cy="461665"/>
            </a:xfrm>
            <a:prstGeom prst="rect">
              <a:avLst/>
            </a:prstGeom>
            <a:noFill/>
          </p:spPr>
          <p:txBody>
            <a:bodyPr wrap="none" rtlCol="0">
              <a:spAutoFit/>
            </a:bodyPr>
            <a:lstStyle/>
            <a:p>
              <a:r>
                <a:rPr lang="en-US" dirty="0"/>
                <a:t>Piecewise linearity</a:t>
              </a:r>
            </a:p>
          </p:txBody>
        </p:sp>
      </p:grpSp>
      <p:grpSp>
        <p:nvGrpSpPr>
          <p:cNvPr id="3" name="Group 2">
            <a:extLst>
              <a:ext uri="{FF2B5EF4-FFF2-40B4-BE49-F238E27FC236}">
                <a16:creationId xmlns:a16="http://schemas.microsoft.com/office/drawing/2014/main" id="{72982070-54CA-68A1-DC6D-06826CC678FF}"/>
              </a:ext>
            </a:extLst>
          </p:cNvPr>
          <p:cNvGrpSpPr/>
          <p:nvPr/>
        </p:nvGrpSpPr>
        <p:grpSpPr>
          <a:xfrm>
            <a:off x="259911" y="4797567"/>
            <a:ext cx="3533380" cy="1047750"/>
            <a:chOff x="990995" y="4876800"/>
            <a:chExt cx="3533380" cy="1047750"/>
          </a:xfrm>
        </p:grpSpPr>
        <p:sp>
          <p:nvSpPr>
            <p:cNvPr id="20" name="TextBox 19">
              <a:extLst>
                <a:ext uri="{FF2B5EF4-FFF2-40B4-BE49-F238E27FC236}">
                  <a16:creationId xmlns:a16="http://schemas.microsoft.com/office/drawing/2014/main" id="{75A84D98-878F-3C5A-DF5E-A3BF354BB554}"/>
                </a:ext>
              </a:extLst>
            </p:cNvPr>
            <p:cNvSpPr txBox="1"/>
            <p:nvPr/>
          </p:nvSpPr>
          <p:spPr>
            <a:xfrm>
              <a:off x="990995" y="5030506"/>
              <a:ext cx="1745167" cy="461665"/>
            </a:xfrm>
            <a:prstGeom prst="rect">
              <a:avLst/>
            </a:prstGeom>
            <a:noFill/>
          </p:spPr>
          <p:txBody>
            <a:bodyPr wrap="none" rtlCol="0">
              <a:spAutoFit/>
            </a:bodyPr>
            <a:lstStyle/>
            <a:p>
              <a:r>
                <a:rPr lang="en-US" dirty="0"/>
                <a:t>Projective: </a:t>
              </a:r>
            </a:p>
          </p:txBody>
        </p:sp>
        <p:graphicFrame>
          <p:nvGraphicFramePr>
            <p:cNvPr id="27" name="Object 26">
              <a:extLst>
                <a:ext uri="{FF2B5EF4-FFF2-40B4-BE49-F238E27FC236}">
                  <a16:creationId xmlns:a16="http://schemas.microsoft.com/office/drawing/2014/main" id="{307A79B8-96BE-6744-FB9F-05A2C69E5182}"/>
                </a:ext>
              </a:extLst>
            </p:cNvPr>
            <p:cNvGraphicFramePr>
              <a:graphicFrameLocks noChangeAspect="1"/>
            </p:cNvGraphicFramePr>
            <p:nvPr>
              <p:extLst>
                <p:ext uri="{D42A27DB-BD31-4B8C-83A1-F6EECF244321}">
                  <p14:modId xmlns:p14="http://schemas.microsoft.com/office/powerpoint/2010/main" val="3106491408"/>
                </p:ext>
              </p:extLst>
            </p:nvPr>
          </p:nvGraphicFramePr>
          <p:xfrm>
            <a:off x="2832100" y="4876800"/>
            <a:ext cx="1692275" cy="1047750"/>
          </p:xfrm>
          <a:graphic>
            <a:graphicData uri="http://schemas.openxmlformats.org/presentationml/2006/ole">
              <mc:AlternateContent xmlns:mc="http://schemas.openxmlformats.org/markup-compatibility/2006">
                <mc:Choice xmlns:v="urn:schemas-microsoft-com:vml" Requires="v">
                  <p:oleObj name="Equation" r:id="rId7" imgW="1104840" imgH="698400" progId="Equation.DSMT4">
                    <p:embed/>
                  </p:oleObj>
                </mc:Choice>
                <mc:Fallback>
                  <p:oleObj name="Equation" r:id="rId7" imgW="1104840" imgH="698400" progId="Equation.DSMT4">
                    <p:embed/>
                    <p:pic>
                      <p:nvPicPr>
                        <p:cNvPr id="22" name="Object 21">
                          <a:extLst>
                            <a:ext uri="{FF2B5EF4-FFF2-40B4-BE49-F238E27FC236}">
                              <a16:creationId xmlns:a16="http://schemas.microsoft.com/office/drawing/2014/main" id="{8DA8A2FB-5D80-F29D-4009-63BF0AD339E6}"/>
                            </a:ext>
                          </a:extLst>
                        </p:cNvPr>
                        <p:cNvPicPr/>
                        <p:nvPr/>
                      </p:nvPicPr>
                      <p:blipFill>
                        <a:blip r:embed="rId8"/>
                        <a:stretch>
                          <a:fillRect/>
                        </a:stretch>
                      </p:blipFill>
                      <p:spPr>
                        <a:xfrm>
                          <a:off x="2832100" y="4876800"/>
                          <a:ext cx="1692275" cy="1047750"/>
                        </a:xfrm>
                        <a:prstGeom prst="rect">
                          <a:avLst/>
                        </a:prstGeom>
                      </p:spPr>
                    </p:pic>
                  </p:oleObj>
                </mc:Fallback>
              </mc:AlternateContent>
            </a:graphicData>
          </a:graphic>
        </p:graphicFrame>
      </p:grpSp>
      <p:grpSp>
        <p:nvGrpSpPr>
          <p:cNvPr id="4" name="Group 3">
            <a:extLst>
              <a:ext uri="{FF2B5EF4-FFF2-40B4-BE49-F238E27FC236}">
                <a16:creationId xmlns:a16="http://schemas.microsoft.com/office/drawing/2014/main" id="{7B081BBD-752F-42E0-B50B-F0A12C216A47}"/>
              </a:ext>
            </a:extLst>
          </p:cNvPr>
          <p:cNvGrpSpPr/>
          <p:nvPr/>
        </p:nvGrpSpPr>
        <p:grpSpPr>
          <a:xfrm>
            <a:off x="5471689" y="3208880"/>
            <a:ext cx="2545516" cy="2257517"/>
            <a:chOff x="4998284" y="3327830"/>
            <a:chExt cx="2545516" cy="2257517"/>
          </a:xfrm>
        </p:grpSpPr>
        <p:sp>
          <p:nvSpPr>
            <p:cNvPr id="23" name="TextBox 22">
              <a:extLst>
                <a:ext uri="{FF2B5EF4-FFF2-40B4-BE49-F238E27FC236}">
                  <a16:creationId xmlns:a16="http://schemas.microsoft.com/office/drawing/2014/main" id="{D09B43CE-3313-7682-C1D6-6A04E780227B}"/>
                </a:ext>
              </a:extLst>
            </p:cNvPr>
            <p:cNvSpPr txBox="1"/>
            <p:nvPr/>
          </p:nvSpPr>
          <p:spPr>
            <a:xfrm>
              <a:off x="5935667" y="3327830"/>
              <a:ext cx="1608133" cy="369332"/>
            </a:xfrm>
            <a:prstGeom prst="rect">
              <a:avLst/>
            </a:prstGeom>
            <a:noFill/>
          </p:spPr>
          <p:txBody>
            <a:bodyPr wrap="none" rtlCol="0">
              <a:spAutoFit/>
            </a:bodyPr>
            <a:lstStyle/>
            <a:p>
              <a:pPr algn="r"/>
              <a:r>
                <a:rPr lang="en-US" sz="1800" dirty="0"/>
                <a:t>Gain changes</a:t>
              </a:r>
            </a:p>
          </p:txBody>
        </p:sp>
        <p:sp>
          <p:nvSpPr>
            <p:cNvPr id="26" name="TextBox 25">
              <a:extLst>
                <a:ext uri="{FF2B5EF4-FFF2-40B4-BE49-F238E27FC236}">
                  <a16:creationId xmlns:a16="http://schemas.microsoft.com/office/drawing/2014/main" id="{FAA8D1B4-5CC9-DCBB-A29C-987787BDFA82}"/>
                </a:ext>
              </a:extLst>
            </p:cNvPr>
            <p:cNvSpPr txBox="1"/>
            <p:nvPr/>
          </p:nvSpPr>
          <p:spPr>
            <a:xfrm>
              <a:off x="6117992" y="4202165"/>
              <a:ext cx="1349608" cy="369332"/>
            </a:xfrm>
            <a:prstGeom prst="rect">
              <a:avLst/>
            </a:prstGeom>
            <a:noFill/>
          </p:spPr>
          <p:txBody>
            <a:bodyPr wrap="none" rtlCol="0">
              <a:spAutoFit/>
            </a:bodyPr>
            <a:lstStyle/>
            <a:p>
              <a:pPr algn="r"/>
              <a:r>
                <a:rPr lang="en-US" sz="1800" dirty="0"/>
                <a:t>Thresholds</a:t>
              </a:r>
            </a:p>
          </p:txBody>
        </p:sp>
        <p:sp>
          <p:nvSpPr>
            <p:cNvPr id="28" name="TextBox 27">
              <a:extLst>
                <a:ext uri="{FF2B5EF4-FFF2-40B4-BE49-F238E27FC236}">
                  <a16:creationId xmlns:a16="http://schemas.microsoft.com/office/drawing/2014/main" id="{A1CF4952-1C80-4340-BCEC-53DCF8F843A7}"/>
                </a:ext>
              </a:extLst>
            </p:cNvPr>
            <p:cNvSpPr txBox="1"/>
            <p:nvPr/>
          </p:nvSpPr>
          <p:spPr>
            <a:xfrm>
              <a:off x="4998284" y="5216015"/>
              <a:ext cx="2469316" cy="369332"/>
            </a:xfrm>
            <a:prstGeom prst="rect">
              <a:avLst/>
            </a:prstGeom>
            <a:noFill/>
          </p:spPr>
          <p:txBody>
            <a:bodyPr wrap="none" rtlCol="0">
              <a:spAutoFit/>
            </a:bodyPr>
            <a:lstStyle/>
            <a:p>
              <a:pPr algn="r"/>
              <a:r>
                <a:rPr lang="en-US" sz="1800" dirty="0"/>
                <a:t>Divisive normalization</a:t>
              </a:r>
            </a:p>
          </p:txBody>
        </p:sp>
      </p:grpSp>
      <p:sp>
        <p:nvSpPr>
          <p:cNvPr id="29" name="TextBox 28">
            <a:extLst>
              <a:ext uri="{FF2B5EF4-FFF2-40B4-BE49-F238E27FC236}">
                <a16:creationId xmlns:a16="http://schemas.microsoft.com/office/drawing/2014/main" id="{F4FF73D7-16E5-DB7B-831A-3F551AB0812B}"/>
              </a:ext>
            </a:extLst>
          </p:cNvPr>
          <p:cNvSpPr txBox="1"/>
          <p:nvPr/>
        </p:nvSpPr>
        <p:spPr>
          <a:xfrm>
            <a:off x="743777" y="5701791"/>
            <a:ext cx="2156699" cy="923330"/>
          </a:xfrm>
          <a:prstGeom prst="rect">
            <a:avLst/>
          </a:prstGeom>
          <a:noFill/>
        </p:spPr>
        <p:txBody>
          <a:bodyPr wrap="square" rtlCol="0">
            <a:spAutoFit/>
          </a:bodyPr>
          <a:lstStyle/>
          <a:p>
            <a:pPr algn="ctr"/>
            <a:r>
              <a:rPr lang="en-US" sz="1800" i="1" dirty="0"/>
              <a:t>We need all of these to account for our data</a:t>
            </a:r>
          </a:p>
        </p:txBody>
      </p:sp>
      <p:cxnSp>
        <p:nvCxnSpPr>
          <p:cNvPr id="62" name="Straight Arrow Connector 61">
            <a:extLst>
              <a:ext uri="{FF2B5EF4-FFF2-40B4-BE49-F238E27FC236}">
                <a16:creationId xmlns:a16="http://schemas.microsoft.com/office/drawing/2014/main" id="{40ECB582-1E8B-387C-7194-3F073F4423EA}"/>
              </a:ext>
            </a:extLst>
          </p:cNvPr>
          <p:cNvCxnSpPr>
            <a:cxnSpLocks/>
          </p:cNvCxnSpPr>
          <p:nvPr/>
        </p:nvCxnSpPr>
        <p:spPr>
          <a:xfrm flipV="1">
            <a:off x="3010566" y="2196058"/>
            <a:ext cx="660254" cy="95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198" name="Group 8197">
            <a:extLst>
              <a:ext uri="{FF2B5EF4-FFF2-40B4-BE49-F238E27FC236}">
                <a16:creationId xmlns:a16="http://schemas.microsoft.com/office/drawing/2014/main" id="{59C51A81-4B3C-63AE-4B42-58BAAD020917}"/>
              </a:ext>
            </a:extLst>
          </p:cNvPr>
          <p:cNvGrpSpPr/>
          <p:nvPr/>
        </p:nvGrpSpPr>
        <p:grpSpPr>
          <a:xfrm>
            <a:off x="1704504" y="1750282"/>
            <a:ext cx="1163195" cy="892502"/>
            <a:chOff x="1910751" y="2132649"/>
            <a:chExt cx="1163195" cy="892502"/>
          </a:xfrm>
        </p:grpSpPr>
        <p:sp>
          <p:nvSpPr>
            <p:cNvPr id="56" name="Rectangle: Rounded Corners 55">
              <a:extLst>
                <a:ext uri="{FF2B5EF4-FFF2-40B4-BE49-F238E27FC236}">
                  <a16:creationId xmlns:a16="http://schemas.microsoft.com/office/drawing/2014/main" id="{176AB9AE-4E98-08CC-2534-619F65FCE16F}"/>
                </a:ext>
              </a:extLst>
            </p:cNvPr>
            <p:cNvSpPr/>
            <p:nvPr/>
          </p:nvSpPr>
          <p:spPr>
            <a:xfrm>
              <a:off x="1910751" y="2132649"/>
              <a:ext cx="1128835" cy="892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907BAB-5C9C-2431-AD59-664E78F6B683}"/>
                </a:ext>
              </a:extLst>
            </p:cNvPr>
            <p:cNvSpPr txBox="1"/>
            <p:nvPr/>
          </p:nvSpPr>
          <p:spPr>
            <a:xfrm>
              <a:off x="2140068" y="2318114"/>
              <a:ext cx="712759" cy="307777"/>
            </a:xfrm>
            <a:prstGeom prst="rect">
              <a:avLst/>
            </a:prstGeom>
            <a:noFill/>
            <a:ln w="12700">
              <a:solidFill>
                <a:schemeClr val="tx1"/>
              </a:solidFill>
            </a:ln>
          </p:spPr>
          <p:txBody>
            <a:bodyPr wrap="none" rtlCol="0">
              <a:spAutoFit/>
            </a:bodyPr>
            <a:lstStyle/>
            <a:p>
              <a:r>
                <a:rPr lang="en-US" sz="1400" dirty="0"/>
                <a:t>Task A</a:t>
              </a:r>
            </a:p>
          </p:txBody>
        </p:sp>
        <p:sp>
          <p:nvSpPr>
            <p:cNvPr id="8193" name="TextBox 8192">
              <a:extLst>
                <a:ext uri="{FF2B5EF4-FFF2-40B4-BE49-F238E27FC236}">
                  <a16:creationId xmlns:a16="http://schemas.microsoft.com/office/drawing/2014/main" id="{F8A127FE-2914-8DEB-4852-9B50BF8CA6B6}"/>
                </a:ext>
              </a:extLst>
            </p:cNvPr>
            <p:cNvSpPr txBox="1"/>
            <p:nvPr/>
          </p:nvSpPr>
          <p:spPr>
            <a:xfrm>
              <a:off x="1945111" y="2610956"/>
              <a:ext cx="1128835" cy="307777"/>
            </a:xfrm>
            <a:prstGeom prst="rect">
              <a:avLst/>
            </a:prstGeom>
            <a:noFill/>
          </p:spPr>
          <p:txBody>
            <a:bodyPr wrap="none" rtlCol="0">
              <a:spAutoFit/>
            </a:bodyPr>
            <a:lstStyle/>
            <a:p>
              <a:r>
                <a:rPr lang="en-US" sz="1400" dirty="0"/>
                <a:t>(thresholds)</a:t>
              </a:r>
            </a:p>
          </p:txBody>
        </p:sp>
      </p:grpSp>
      <p:grpSp>
        <p:nvGrpSpPr>
          <p:cNvPr id="8222" name="Group 8221">
            <a:extLst>
              <a:ext uri="{FF2B5EF4-FFF2-40B4-BE49-F238E27FC236}">
                <a16:creationId xmlns:a16="http://schemas.microsoft.com/office/drawing/2014/main" id="{1E44651E-76AC-08A2-75E2-D0973FD96ECF}"/>
              </a:ext>
            </a:extLst>
          </p:cNvPr>
          <p:cNvGrpSpPr/>
          <p:nvPr/>
        </p:nvGrpSpPr>
        <p:grpSpPr>
          <a:xfrm>
            <a:off x="3782604" y="1786111"/>
            <a:ext cx="1128835" cy="820845"/>
            <a:chOff x="3782604" y="1741894"/>
            <a:chExt cx="1128835" cy="820845"/>
          </a:xfrm>
        </p:grpSpPr>
        <p:sp>
          <p:nvSpPr>
            <p:cNvPr id="55" name="Rectangle: Rounded Corners 54">
              <a:extLst>
                <a:ext uri="{FF2B5EF4-FFF2-40B4-BE49-F238E27FC236}">
                  <a16:creationId xmlns:a16="http://schemas.microsoft.com/office/drawing/2014/main" id="{1840148C-A182-B7A9-447E-64DBC1C00C08}"/>
                </a:ext>
              </a:extLst>
            </p:cNvPr>
            <p:cNvSpPr/>
            <p:nvPr/>
          </p:nvSpPr>
          <p:spPr>
            <a:xfrm>
              <a:off x="3782604" y="1741894"/>
              <a:ext cx="1128835" cy="820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47CDF94C-ED4A-873B-995D-696666428AD1}"/>
                </a:ext>
              </a:extLst>
            </p:cNvPr>
            <p:cNvSpPr txBox="1"/>
            <p:nvPr/>
          </p:nvSpPr>
          <p:spPr>
            <a:xfrm>
              <a:off x="3945469" y="1907231"/>
              <a:ext cx="722634" cy="307777"/>
            </a:xfrm>
            <a:prstGeom prst="rect">
              <a:avLst/>
            </a:prstGeom>
            <a:noFill/>
            <a:ln w="12700">
              <a:solidFill>
                <a:schemeClr val="tx1"/>
              </a:solidFill>
            </a:ln>
          </p:spPr>
          <p:txBody>
            <a:bodyPr wrap="none" rtlCol="0">
              <a:spAutoFit/>
            </a:bodyPr>
            <a:lstStyle/>
            <a:p>
              <a:r>
                <a:rPr lang="en-US" sz="1400" dirty="0"/>
                <a:t>Task B</a:t>
              </a:r>
            </a:p>
          </p:txBody>
        </p:sp>
        <p:sp>
          <p:nvSpPr>
            <p:cNvPr id="8195" name="TextBox 8194">
              <a:extLst>
                <a:ext uri="{FF2B5EF4-FFF2-40B4-BE49-F238E27FC236}">
                  <a16:creationId xmlns:a16="http://schemas.microsoft.com/office/drawing/2014/main" id="{2079DA0C-5D89-A1B4-6245-618DB07A31A1}"/>
                </a:ext>
              </a:extLst>
            </p:cNvPr>
            <p:cNvSpPr txBox="1"/>
            <p:nvPr/>
          </p:nvSpPr>
          <p:spPr>
            <a:xfrm>
              <a:off x="3847694" y="2244397"/>
              <a:ext cx="1000595" cy="307777"/>
            </a:xfrm>
            <a:prstGeom prst="rect">
              <a:avLst/>
            </a:prstGeom>
            <a:noFill/>
          </p:spPr>
          <p:txBody>
            <a:bodyPr wrap="none" rtlCol="0">
              <a:spAutoFit/>
            </a:bodyPr>
            <a:lstStyle/>
            <a:p>
              <a:r>
                <a:rPr lang="en-US" sz="1400" dirty="0"/>
                <a:t>(similarity)</a:t>
              </a:r>
            </a:p>
          </p:txBody>
        </p:sp>
      </p:grpSp>
      <p:grpSp>
        <p:nvGrpSpPr>
          <p:cNvPr id="8218" name="Group 8217">
            <a:extLst>
              <a:ext uri="{FF2B5EF4-FFF2-40B4-BE49-F238E27FC236}">
                <a16:creationId xmlns:a16="http://schemas.microsoft.com/office/drawing/2014/main" id="{43543F0F-680A-D502-3ABF-D6BF529160E2}"/>
              </a:ext>
            </a:extLst>
          </p:cNvPr>
          <p:cNvGrpSpPr/>
          <p:nvPr/>
        </p:nvGrpSpPr>
        <p:grpSpPr>
          <a:xfrm>
            <a:off x="5257800" y="1728982"/>
            <a:ext cx="3696073" cy="934244"/>
            <a:chOff x="4142497" y="5925994"/>
            <a:chExt cx="3696073" cy="934244"/>
          </a:xfrm>
        </p:grpSpPr>
        <p:sp>
          <p:nvSpPr>
            <p:cNvPr id="8219" name="TextBox 8218">
              <a:extLst>
                <a:ext uri="{FF2B5EF4-FFF2-40B4-BE49-F238E27FC236}">
                  <a16:creationId xmlns:a16="http://schemas.microsoft.com/office/drawing/2014/main" id="{22FCD1FD-64BD-7A95-1D3F-413ABCFF36BE}"/>
                </a:ext>
              </a:extLst>
            </p:cNvPr>
            <p:cNvSpPr txBox="1"/>
            <p:nvPr/>
          </p:nvSpPr>
          <p:spPr>
            <a:xfrm>
              <a:off x="4142497" y="6490906"/>
              <a:ext cx="3506088" cy="369332"/>
            </a:xfrm>
            <a:prstGeom prst="rect">
              <a:avLst/>
            </a:prstGeom>
            <a:noFill/>
          </p:spPr>
          <p:txBody>
            <a:bodyPr wrap="none" rtlCol="0">
              <a:spAutoFit/>
            </a:bodyPr>
            <a:lstStyle/>
            <a:p>
              <a:pPr marL="342900" indent="-342900">
                <a:buFont typeface="Arial" panose="020B0604020202020204" pitchFamily="34" charset="0"/>
                <a:buChar char="•"/>
              </a:pPr>
              <a:r>
                <a:rPr lang="en-US" sz="1800" dirty="0"/>
                <a:t>trajectories bend at the origin</a:t>
              </a:r>
            </a:p>
          </p:txBody>
        </p:sp>
        <p:sp>
          <p:nvSpPr>
            <p:cNvPr id="8220" name="TextBox 8219">
              <a:extLst>
                <a:ext uri="{FF2B5EF4-FFF2-40B4-BE49-F238E27FC236}">
                  <a16:creationId xmlns:a16="http://schemas.microsoft.com/office/drawing/2014/main" id="{3437D84E-41B5-3C2C-9D38-9ECD40D41684}"/>
                </a:ext>
              </a:extLst>
            </p:cNvPr>
            <p:cNvSpPr txBox="1"/>
            <p:nvPr/>
          </p:nvSpPr>
          <p:spPr>
            <a:xfrm>
              <a:off x="4142497" y="5925994"/>
              <a:ext cx="3696073" cy="369332"/>
            </a:xfrm>
            <a:prstGeom prst="rect">
              <a:avLst/>
            </a:prstGeom>
            <a:noFill/>
          </p:spPr>
          <p:txBody>
            <a:bodyPr wrap="square" rtlCol="0">
              <a:spAutoFit/>
            </a:bodyPr>
            <a:lstStyle/>
            <a:p>
              <a:pPr marL="342900" indent="-342900">
                <a:buFont typeface="Arial" panose="020B0604020202020204" pitchFamily="34" charset="0"/>
                <a:buChar char="•"/>
              </a:pPr>
              <a:r>
                <a:rPr lang="en-US" sz="1800" dirty="0"/>
                <a:t>distances are disproportionate</a:t>
              </a:r>
            </a:p>
          </p:txBody>
        </p:sp>
        <p:sp>
          <p:nvSpPr>
            <p:cNvPr id="8221" name="TextBox 8220">
              <a:extLst>
                <a:ext uri="{FF2B5EF4-FFF2-40B4-BE49-F238E27FC236}">
                  <a16:creationId xmlns:a16="http://schemas.microsoft.com/office/drawing/2014/main" id="{5160577F-A96C-375E-51E0-961CE8A70BE4}"/>
                </a:ext>
              </a:extLst>
            </p:cNvPr>
            <p:cNvSpPr txBox="1"/>
            <p:nvPr/>
          </p:nvSpPr>
          <p:spPr>
            <a:xfrm>
              <a:off x="4142497" y="6208450"/>
              <a:ext cx="2903359" cy="369332"/>
            </a:xfrm>
            <a:prstGeom prst="rect">
              <a:avLst/>
            </a:prstGeom>
            <a:noFill/>
          </p:spPr>
          <p:txBody>
            <a:bodyPr wrap="none" rtlCol="0">
              <a:spAutoFit/>
            </a:bodyPr>
            <a:lstStyle/>
            <a:p>
              <a:pPr marL="342900" indent="-342900">
                <a:buFont typeface="Arial" panose="020B0604020202020204" pitchFamily="34" charset="0"/>
                <a:buChar char="•"/>
              </a:pPr>
              <a:r>
                <a:rPr lang="en-US" sz="1800" dirty="0"/>
                <a:t>rays are not orthogonal</a:t>
              </a:r>
            </a:p>
          </p:txBody>
        </p:sp>
      </p:grpSp>
    </p:spTree>
    <p:extLst>
      <p:ext uri="{BB962C8B-B14F-4D97-AF65-F5344CB8AC3E}">
        <p14:creationId xmlns:p14="http://schemas.microsoft.com/office/powerpoint/2010/main" val="70147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52853" y="2667000"/>
            <a:ext cx="8438294" cy="1143000"/>
          </a:xfrm>
        </p:spPr>
        <p:txBody>
          <a:bodyPr/>
          <a:lstStyle/>
          <a:p>
            <a:r>
              <a:rPr lang="en-US" altLang="en-US" sz="4000" dirty="0"/>
              <a:t>A complementary analytic strategy</a:t>
            </a:r>
          </a:p>
        </p:txBody>
      </p:sp>
    </p:spTree>
    <p:extLst>
      <p:ext uri="{BB962C8B-B14F-4D97-AF65-F5344CB8AC3E}">
        <p14:creationId xmlns:p14="http://schemas.microsoft.com/office/powerpoint/2010/main" val="626827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52853" y="-268402"/>
            <a:ext cx="8438294" cy="1143000"/>
          </a:xfrm>
        </p:spPr>
        <p:txBody>
          <a:bodyPr/>
          <a:lstStyle/>
          <a:p>
            <a:r>
              <a:rPr lang="en-US" altLang="en-US" sz="4000" dirty="0"/>
              <a:t>Dispensing with numeric distances</a:t>
            </a:r>
          </a:p>
        </p:txBody>
      </p:sp>
      <p:sp>
        <p:nvSpPr>
          <p:cNvPr id="3" name="TextBox 2">
            <a:extLst>
              <a:ext uri="{FF2B5EF4-FFF2-40B4-BE49-F238E27FC236}">
                <a16:creationId xmlns:a16="http://schemas.microsoft.com/office/drawing/2014/main" id="{832149E1-D0F1-E740-9DC6-222896752FDA}"/>
              </a:ext>
            </a:extLst>
          </p:cNvPr>
          <p:cNvSpPr txBox="1"/>
          <p:nvPr/>
        </p:nvSpPr>
        <p:spPr>
          <a:xfrm>
            <a:off x="218072" y="757021"/>
            <a:ext cx="6133602" cy="400110"/>
          </a:xfrm>
          <a:prstGeom prst="rect">
            <a:avLst/>
          </a:prstGeom>
          <a:noFill/>
        </p:spPr>
        <p:txBody>
          <a:bodyPr wrap="none" rtlCol="0">
            <a:spAutoFit/>
          </a:bodyPr>
          <a:lstStyle/>
          <a:p>
            <a:r>
              <a:rPr lang="en-US" sz="2000" dirty="0"/>
              <a:t>We postulated a model based on numeric distances.</a:t>
            </a:r>
          </a:p>
        </p:txBody>
      </p:sp>
      <p:sp>
        <p:nvSpPr>
          <p:cNvPr id="4" name="TextBox 3">
            <a:extLst>
              <a:ext uri="{FF2B5EF4-FFF2-40B4-BE49-F238E27FC236}">
                <a16:creationId xmlns:a16="http://schemas.microsoft.com/office/drawing/2014/main" id="{14A1A5A8-9781-CEE0-FDD2-21CCDF8A254D}"/>
              </a:ext>
            </a:extLst>
          </p:cNvPr>
          <p:cNvSpPr txBox="1"/>
          <p:nvPr/>
        </p:nvSpPr>
        <p:spPr>
          <a:xfrm>
            <a:off x="218072" y="3195973"/>
            <a:ext cx="8944429" cy="707886"/>
          </a:xfrm>
          <a:prstGeom prst="rect">
            <a:avLst/>
          </a:prstGeom>
          <a:noFill/>
        </p:spPr>
        <p:txBody>
          <a:bodyPr wrap="square" rtlCol="0">
            <a:spAutoFit/>
          </a:bodyPr>
          <a:lstStyle/>
          <a:p>
            <a:r>
              <a:rPr lang="en-US" sz="2000" dirty="0"/>
              <a:t>But what if judgments reflect </a:t>
            </a:r>
            <a:r>
              <a:rPr lang="en-US" sz="2000" dirty="0">
                <a:solidFill>
                  <a:srgbClr val="008000"/>
                </a:solidFill>
              </a:rPr>
              <a:t>dis-similarities (D) </a:t>
            </a:r>
            <a:r>
              <a:rPr lang="en-US" sz="2000" dirty="0"/>
              <a:t>that can be ranked but not added or multiplied? </a:t>
            </a:r>
          </a:p>
        </p:txBody>
      </p:sp>
      <p:grpSp>
        <p:nvGrpSpPr>
          <p:cNvPr id="13" name="Group 12">
            <a:extLst>
              <a:ext uri="{FF2B5EF4-FFF2-40B4-BE49-F238E27FC236}">
                <a16:creationId xmlns:a16="http://schemas.microsoft.com/office/drawing/2014/main" id="{63A59B8D-5E45-EEF2-1185-D592686D8022}"/>
              </a:ext>
            </a:extLst>
          </p:cNvPr>
          <p:cNvGrpSpPr/>
          <p:nvPr/>
        </p:nvGrpSpPr>
        <p:grpSpPr>
          <a:xfrm>
            <a:off x="218072" y="1282416"/>
            <a:ext cx="8240128" cy="1594844"/>
            <a:chOff x="218072" y="1282416"/>
            <a:chExt cx="7624613" cy="1594844"/>
          </a:xfrm>
        </p:grpSpPr>
        <p:sp>
          <p:nvSpPr>
            <p:cNvPr id="2" name="TextBox 1">
              <a:extLst>
                <a:ext uri="{FF2B5EF4-FFF2-40B4-BE49-F238E27FC236}">
                  <a16:creationId xmlns:a16="http://schemas.microsoft.com/office/drawing/2014/main" id="{8598183D-16EB-699D-9990-F3A60E526EED}"/>
                </a:ext>
              </a:extLst>
            </p:cNvPr>
            <p:cNvSpPr txBox="1"/>
            <p:nvPr/>
          </p:nvSpPr>
          <p:spPr>
            <a:xfrm>
              <a:off x="218072" y="1282416"/>
              <a:ext cx="7624613" cy="707886"/>
            </a:xfrm>
            <a:prstGeom prst="rect">
              <a:avLst/>
            </a:prstGeom>
            <a:noFill/>
          </p:spPr>
          <p:txBody>
            <a:bodyPr wrap="square" rtlCol="0">
              <a:spAutoFit/>
            </a:bodyPr>
            <a:lstStyle/>
            <a:p>
              <a:r>
                <a:rPr lang="en-US" sz="2000" dirty="0"/>
                <a:t>We assumed that judgments reflect </a:t>
              </a:r>
              <a:r>
                <a:rPr lang="en-US" sz="2000" dirty="0">
                  <a:solidFill>
                    <a:srgbClr val="FF0000"/>
                  </a:solidFill>
                </a:rPr>
                <a:t>distances</a:t>
              </a:r>
              <a:r>
                <a:rPr lang="en-US" sz="2000" dirty="0"/>
                <a:t> (</a:t>
              </a:r>
              <a:r>
                <a:rPr lang="en-US" sz="2000" dirty="0">
                  <a:solidFill>
                    <a:srgbClr val="FF0000"/>
                  </a:solidFill>
                </a:rPr>
                <a:t>d</a:t>
              </a:r>
              <a:r>
                <a:rPr lang="en-US" sz="2000" dirty="0"/>
                <a:t>) – numbers – that can be added and multiplied.</a:t>
              </a:r>
            </a:p>
          </p:txBody>
        </p:sp>
        <p:sp>
          <p:nvSpPr>
            <p:cNvPr id="5" name="TextBox 4">
              <a:extLst>
                <a:ext uri="{FF2B5EF4-FFF2-40B4-BE49-F238E27FC236}">
                  <a16:creationId xmlns:a16="http://schemas.microsoft.com/office/drawing/2014/main" id="{F503E796-15B5-9694-B98E-17C229C4D03F}"/>
                </a:ext>
              </a:extLst>
            </p:cNvPr>
            <p:cNvSpPr txBox="1"/>
            <p:nvPr/>
          </p:nvSpPr>
          <p:spPr>
            <a:xfrm>
              <a:off x="827525" y="2477150"/>
              <a:ext cx="5994398" cy="400110"/>
            </a:xfrm>
            <a:prstGeom prst="rect">
              <a:avLst/>
            </a:prstGeom>
            <a:noFill/>
          </p:spPr>
          <p:txBody>
            <a:bodyPr wrap="none" rtlCol="0">
              <a:spAutoFit/>
            </a:bodyPr>
            <a:lstStyle/>
            <a:p>
              <a:r>
                <a:rPr lang="en-US" sz="2000" dirty="0"/>
                <a:t>Is </a:t>
              </a:r>
              <a:r>
                <a:rPr lang="en-US" sz="2000" dirty="0">
                  <a:solidFill>
                    <a:srgbClr val="FF0000"/>
                  </a:solidFill>
                </a:rPr>
                <a:t>d</a:t>
              </a:r>
              <a:r>
                <a:rPr lang="en-US" sz="2000" dirty="0"/>
                <a:t>(alligator, clothespin) &gt; 2 x </a:t>
              </a:r>
              <a:r>
                <a:rPr lang="en-US" sz="2000" dirty="0">
                  <a:solidFill>
                    <a:srgbClr val="FF0000"/>
                  </a:solidFill>
                </a:rPr>
                <a:t>d</a:t>
              </a:r>
              <a:r>
                <a:rPr lang="en-US" sz="2000" dirty="0"/>
                <a:t>(coffee, eggplant) ?</a:t>
              </a:r>
            </a:p>
          </p:txBody>
        </p:sp>
        <p:sp>
          <p:nvSpPr>
            <p:cNvPr id="7" name="TextBox 6">
              <a:extLst>
                <a:ext uri="{FF2B5EF4-FFF2-40B4-BE49-F238E27FC236}">
                  <a16:creationId xmlns:a16="http://schemas.microsoft.com/office/drawing/2014/main" id="{133E0D5B-7D54-0FE3-A608-609550B67826}"/>
                </a:ext>
              </a:extLst>
            </p:cNvPr>
            <p:cNvSpPr txBox="1"/>
            <p:nvPr/>
          </p:nvSpPr>
          <p:spPr>
            <a:xfrm>
              <a:off x="833276" y="2057400"/>
              <a:ext cx="5689891" cy="400110"/>
            </a:xfrm>
            <a:prstGeom prst="rect">
              <a:avLst/>
            </a:prstGeom>
            <a:noFill/>
          </p:spPr>
          <p:txBody>
            <a:bodyPr wrap="none" rtlCol="0">
              <a:spAutoFit/>
            </a:bodyPr>
            <a:lstStyle/>
            <a:p>
              <a:r>
                <a:rPr lang="en-US" sz="2000" dirty="0"/>
                <a:t>Is </a:t>
              </a:r>
              <a:r>
                <a:rPr lang="en-US" sz="2000" dirty="0">
                  <a:solidFill>
                    <a:srgbClr val="FF0000"/>
                  </a:solidFill>
                </a:rPr>
                <a:t>d</a:t>
              </a:r>
              <a:r>
                <a:rPr lang="en-US" sz="2000" dirty="0"/>
                <a:t>(spider, meatball) &gt; </a:t>
              </a:r>
              <a:r>
                <a:rPr lang="en-US" sz="2000" dirty="0">
                  <a:solidFill>
                    <a:srgbClr val="FF0000"/>
                  </a:solidFill>
                </a:rPr>
                <a:t>d</a:t>
              </a:r>
              <a:r>
                <a:rPr lang="en-US" sz="2000" dirty="0"/>
                <a:t>(flower, cat)+</a:t>
              </a:r>
              <a:r>
                <a:rPr lang="en-US" sz="2000" dirty="0">
                  <a:solidFill>
                    <a:srgbClr val="FF0000"/>
                  </a:solidFill>
                </a:rPr>
                <a:t>d</a:t>
              </a:r>
              <a:r>
                <a:rPr lang="en-US" sz="2000" dirty="0"/>
                <a:t>(hat, tie)?</a:t>
              </a:r>
            </a:p>
          </p:txBody>
        </p:sp>
      </p:grpSp>
      <p:sp>
        <p:nvSpPr>
          <p:cNvPr id="6" name="TextBox 5">
            <a:extLst>
              <a:ext uri="{FF2B5EF4-FFF2-40B4-BE49-F238E27FC236}">
                <a16:creationId xmlns:a16="http://schemas.microsoft.com/office/drawing/2014/main" id="{47C2F7F6-3CBB-0B1D-BA1C-3BC0D8F0BD09}"/>
              </a:ext>
            </a:extLst>
          </p:cNvPr>
          <p:cNvSpPr txBox="1"/>
          <p:nvPr/>
        </p:nvSpPr>
        <p:spPr>
          <a:xfrm>
            <a:off x="218072" y="3933023"/>
            <a:ext cx="8925928" cy="707886"/>
          </a:xfrm>
          <a:prstGeom prst="rect">
            <a:avLst/>
          </a:prstGeom>
          <a:noFill/>
        </p:spPr>
        <p:txBody>
          <a:bodyPr wrap="square" rtlCol="0">
            <a:spAutoFit/>
          </a:bodyPr>
          <a:lstStyle/>
          <a:p>
            <a:r>
              <a:rPr lang="en-US" sz="2000" dirty="0"/>
              <a:t>That is, we can ask if </a:t>
            </a:r>
            <a:r>
              <a:rPr lang="en-US" sz="2000" dirty="0">
                <a:solidFill>
                  <a:srgbClr val="008000"/>
                </a:solidFill>
              </a:rPr>
              <a:t>D</a:t>
            </a:r>
            <a:r>
              <a:rPr lang="en-US" sz="2000" dirty="0"/>
              <a:t>(A,B)&gt;</a:t>
            </a:r>
            <a:r>
              <a:rPr lang="en-US" sz="2000" dirty="0">
                <a:solidFill>
                  <a:srgbClr val="008000"/>
                </a:solidFill>
              </a:rPr>
              <a:t>D</a:t>
            </a:r>
            <a:r>
              <a:rPr lang="en-US" sz="2000" dirty="0"/>
              <a:t>(A,C), but we can’t ask by how much.  Can we still characterize the perceptual space?</a:t>
            </a:r>
          </a:p>
        </p:txBody>
      </p:sp>
      <p:sp>
        <p:nvSpPr>
          <p:cNvPr id="10" name="TextBox 9">
            <a:extLst>
              <a:ext uri="{FF2B5EF4-FFF2-40B4-BE49-F238E27FC236}">
                <a16:creationId xmlns:a16="http://schemas.microsoft.com/office/drawing/2014/main" id="{FCBEEC27-019E-AF6F-C93B-3760FBE324FA}"/>
              </a:ext>
            </a:extLst>
          </p:cNvPr>
          <p:cNvSpPr txBox="1"/>
          <p:nvPr/>
        </p:nvSpPr>
        <p:spPr>
          <a:xfrm>
            <a:off x="218072" y="4825293"/>
            <a:ext cx="8925928" cy="707886"/>
          </a:xfrm>
          <a:prstGeom prst="rect">
            <a:avLst/>
          </a:prstGeom>
          <a:noFill/>
        </p:spPr>
        <p:txBody>
          <a:bodyPr wrap="square" rtlCol="0">
            <a:spAutoFit/>
          </a:bodyPr>
          <a:lstStyle/>
          <a:p>
            <a:r>
              <a:rPr lang="en-US" sz="2000" dirty="0"/>
              <a:t>Formally: we assume that triadic judgments of </a:t>
            </a:r>
            <a:r>
              <a:rPr lang="en-US" sz="2000" dirty="0">
                <a:solidFill>
                  <a:srgbClr val="008000"/>
                </a:solidFill>
              </a:rPr>
              <a:t>dis-similarities (D) </a:t>
            </a:r>
            <a:r>
              <a:rPr lang="en-US" sz="2000" dirty="0"/>
              <a:t>indicate the rank-order of un-observable </a:t>
            </a:r>
            <a:r>
              <a:rPr lang="en-US" sz="2000" dirty="0">
                <a:solidFill>
                  <a:srgbClr val="FF0000"/>
                </a:solidFill>
              </a:rPr>
              <a:t>distances (d)</a:t>
            </a:r>
            <a:r>
              <a:rPr lang="en-US" sz="2000" dirty="0"/>
              <a:t>:</a:t>
            </a:r>
            <a:r>
              <a:rPr lang="en-US" sz="2000" dirty="0">
                <a:solidFill>
                  <a:srgbClr val="008000"/>
                </a:solidFill>
              </a:rPr>
              <a:t> D</a:t>
            </a:r>
            <a:r>
              <a:rPr lang="en-US" sz="2000" dirty="0"/>
              <a:t>(A,B)&gt;</a:t>
            </a:r>
            <a:r>
              <a:rPr lang="en-US" sz="2000" dirty="0">
                <a:solidFill>
                  <a:srgbClr val="008000"/>
                </a:solidFill>
              </a:rPr>
              <a:t>D</a:t>
            </a:r>
            <a:r>
              <a:rPr lang="en-US" sz="2000" dirty="0"/>
              <a:t>(A,C)</a:t>
            </a:r>
            <a:r>
              <a:rPr lang="en-US" sz="2000" dirty="0">
                <a:sym typeface="Symbol" panose="05050102010706020507" pitchFamily="18" charset="2"/>
              </a:rPr>
              <a:t></a:t>
            </a:r>
            <a:r>
              <a:rPr lang="en-US" sz="2000" dirty="0"/>
              <a:t> </a:t>
            </a:r>
            <a:r>
              <a:rPr lang="en-US" sz="2000" dirty="0">
                <a:solidFill>
                  <a:srgbClr val="FF0000"/>
                </a:solidFill>
              </a:rPr>
              <a:t>d</a:t>
            </a:r>
            <a:r>
              <a:rPr lang="en-US" sz="2000" dirty="0"/>
              <a:t>(A,B)&gt;</a:t>
            </a:r>
            <a:r>
              <a:rPr lang="en-US" sz="2000" dirty="0">
                <a:solidFill>
                  <a:srgbClr val="FF0000"/>
                </a:solidFill>
              </a:rPr>
              <a:t>d</a:t>
            </a:r>
            <a:r>
              <a:rPr lang="en-US" sz="2000" dirty="0"/>
              <a:t>(A,C).</a:t>
            </a:r>
          </a:p>
        </p:txBody>
      </p:sp>
      <p:sp>
        <p:nvSpPr>
          <p:cNvPr id="11" name="TextBox 10">
            <a:extLst>
              <a:ext uri="{FF2B5EF4-FFF2-40B4-BE49-F238E27FC236}">
                <a16:creationId xmlns:a16="http://schemas.microsoft.com/office/drawing/2014/main" id="{5E692C65-08A1-E468-92FF-93A1E4C4D8AD}"/>
              </a:ext>
            </a:extLst>
          </p:cNvPr>
          <p:cNvSpPr txBox="1"/>
          <p:nvPr/>
        </p:nvSpPr>
        <p:spPr>
          <a:xfrm>
            <a:off x="218072" y="5717563"/>
            <a:ext cx="8925928" cy="400110"/>
          </a:xfrm>
          <a:prstGeom prst="rect">
            <a:avLst/>
          </a:prstGeom>
          <a:noFill/>
        </p:spPr>
        <p:txBody>
          <a:bodyPr wrap="square" rtlCol="0">
            <a:spAutoFit/>
          </a:bodyPr>
          <a:lstStyle/>
          <a:p>
            <a:r>
              <a:rPr lang="en-US" sz="2000" dirty="0"/>
              <a:t>Weaker than monotonicity … no claim that </a:t>
            </a:r>
            <a:r>
              <a:rPr lang="en-US" sz="2000" dirty="0">
                <a:solidFill>
                  <a:srgbClr val="008000"/>
                </a:solidFill>
              </a:rPr>
              <a:t>D</a:t>
            </a:r>
            <a:r>
              <a:rPr lang="en-US" sz="2000" dirty="0"/>
              <a:t>=f(</a:t>
            </a:r>
            <a:r>
              <a:rPr lang="en-US" sz="2000" dirty="0">
                <a:solidFill>
                  <a:srgbClr val="FF0000"/>
                </a:solidFill>
              </a:rPr>
              <a:t>d</a:t>
            </a:r>
            <a:r>
              <a:rPr lang="en-US" sz="2000" dirty="0"/>
              <a:t>).</a:t>
            </a:r>
          </a:p>
        </p:txBody>
      </p:sp>
      <p:sp>
        <p:nvSpPr>
          <p:cNvPr id="12" name="TextBox 11">
            <a:extLst>
              <a:ext uri="{FF2B5EF4-FFF2-40B4-BE49-F238E27FC236}">
                <a16:creationId xmlns:a16="http://schemas.microsoft.com/office/drawing/2014/main" id="{049ADF29-1267-6EE7-C2DB-6CC838C24741}"/>
              </a:ext>
            </a:extLst>
          </p:cNvPr>
          <p:cNvSpPr txBox="1"/>
          <p:nvPr/>
        </p:nvSpPr>
        <p:spPr>
          <a:xfrm>
            <a:off x="218072" y="6334714"/>
            <a:ext cx="8925928" cy="400110"/>
          </a:xfrm>
          <a:prstGeom prst="rect">
            <a:avLst/>
          </a:prstGeom>
          <a:noFill/>
        </p:spPr>
        <p:txBody>
          <a:bodyPr wrap="square" rtlCol="0">
            <a:spAutoFit/>
          </a:bodyPr>
          <a:lstStyle/>
          <a:p>
            <a:r>
              <a:rPr lang="en-US" sz="2000" dirty="0"/>
              <a:t>What kinds of inferences can we make about the space that generates </a:t>
            </a:r>
            <a:r>
              <a:rPr lang="en-US" sz="2000" dirty="0">
                <a:solidFill>
                  <a:srgbClr val="FF0000"/>
                </a:solidFill>
              </a:rPr>
              <a:t>d</a:t>
            </a:r>
            <a:r>
              <a:rPr lang="en-US" sz="2000" dirty="0"/>
              <a:t>?</a:t>
            </a:r>
          </a:p>
        </p:txBody>
      </p:sp>
    </p:spTree>
    <p:extLst>
      <p:ext uri="{BB962C8B-B14F-4D97-AF65-F5344CB8AC3E}">
        <p14:creationId xmlns:p14="http://schemas.microsoft.com/office/powerpoint/2010/main" val="2036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0481" y="-334401"/>
            <a:ext cx="7772400" cy="1143000"/>
          </a:xfrm>
        </p:spPr>
        <p:txBody>
          <a:bodyPr/>
          <a:lstStyle/>
          <a:p>
            <a:r>
              <a:rPr lang="en-US" altLang="en-US" sz="3200" dirty="0"/>
              <a:t>We can still test models!</a:t>
            </a:r>
          </a:p>
        </p:txBody>
      </p:sp>
      <p:sp>
        <p:nvSpPr>
          <p:cNvPr id="8" name="TextBox 7">
            <a:extLst>
              <a:ext uri="{FF2B5EF4-FFF2-40B4-BE49-F238E27FC236}">
                <a16:creationId xmlns:a16="http://schemas.microsoft.com/office/drawing/2014/main" id="{1C159676-113D-4B7C-9E5E-797C8DC635BA}"/>
              </a:ext>
            </a:extLst>
          </p:cNvPr>
          <p:cNvSpPr txBox="1"/>
          <p:nvPr/>
        </p:nvSpPr>
        <p:spPr>
          <a:xfrm>
            <a:off x="7649438" y="559502"/>
            <a:ext cx="1423788" cy="400110"/>
          </a:xfrm>
          <a:prstGeom prst="rect">
            <a:avLst/>
          </a:prstGeom>
          <a:noFill/>
        </p:spPr>
        <p:txBody>
          <a:bodyPr wrap="none" rtlCol="0">
            <a:spAutoFit/>
          </a:bodyPr>
          <a:lstStyle/>
          <a:p>
            <a:r>
              <a:rPr lang="en-US" sz="2000" i="1" dirty="0"/>
              <a:t>Ultrametric</a:t>
            </a:r>
          </a:p>
        </p:txBody>
      </p:sp>
      <p:sp>
        <p:nvSpPr>
          <p:cNvPr id="10" name="TextBox 9">
            <a:extLst>
              <a:ext uri="{FF2B5EF4-FFF2-40B4-BE49-F238E27FC236}">
                <a16:creationId xmlns:a16="http://schemas.microsoft.com/office/drawing/2014/main" id="{AFF37A5F-DB23-4309-89C0-22D37495EA4B}"/>
              </a:ext>
            </a:extLst>
          </p:cNvPr>
          <p:cNvSpPr txBox="1"/>
          <p:nvPr/>
        </p:nvSpPr>
        <p:spPr>
          <a:xfrm>
            <a:off x="7544178" y="1056801"/>
            <a:ext cx="1825141" cy="338554"/>
          </a:xfrm>
          <a:prstGeom prst="rect">
            <a:avLst/>
          </a:prstGeom>
          <a:noFill/>
        </p:spPr>
        <p:txBody>
          <a:bodyPr wrap="square" rtlCol="0">
            <a:spAutoFit/>
          </a:bodyPr>
          <a:lstStyle/>
          <a:p>
            <a:pPr algn="ctr"/>
            <a:r>
              <a:rPr lang="en-US" sz="1600" dirty="0"/>
              <a:t>Hierarchy</a:t>
            </a:r>
          </a:p>
        </p:txBody>
      </p:sp>
      <p:grpSp>
        <p:nvGrpSpPr>
          <p:cNvPr id="15" name="Group 14">
            <a:extLst>
              <a:ext uri="{FF2B5EF4-FFF2-40B4-BE49-F238E27FC236}">
                <a16:creationId xmlns:a16="http://schemas.microsoft.com/office/drawing/2014/main" id="{EFBA4CDE-6ADE-4256-8506-C48E5B5957E1}"/>
              </a:ext>
            </a:extLst>
          </p:cNvPr>
          <p:cNvGrpSpPr/>
          <p:nvPr/>
        </p:nvGrpSpPr>
        <p:grpSpPr>
          <a:xfrm>
            <a:off x="1368644" y="559502"/>
            <a:ext cx="1358064" cy="1817396"/>
            <a:chOff x="1368644" y="559502"/>
            <a:chExt cx="1358064" cy="1817396"/>
          </a:xfrm>
        </p:grpSpPr>
        <p:sp>
          <p:nvSpPr>
            <p:cNvPr id="4" name="TextBox 3">
              <a:extLst>
                <a:ext uri="{FF2B5EF4-FFF2-40B4-BE49-F238E27FC236}">
                  <a16:creationId xmlns:a16="http://schemas.microsoft.com/office/drawing/2014/main" id="{9428D993-6A24-44B6-9F0C-5E3CF5F9DF04}"/>
                </a:ext>
              </a:extLst>
            </p:cNvPr>
            <p:cNvSpPr txBox="1"/>
            <p:nvPr/>
          </p:nvSpPr>
          <p:spPr>
            <a:xfrm>
              <a:off x="1391086" y="559502"/>
              <a:ext cx="1313180" cy="400110"/>
            </a:xfrm>
            <a:prstGeom prst="rect">
              <a:avLst/>
            </a:prstGeom>
            <a:noFill/>
          </p:spPr>
          <p:txBody>
            <a:bodyPr wrap="none" rtlCol="0">
              <a:spAutoFit/>
            </a:bodyPr>
            <a:lstStyle/>
            <a:p>
              <a:r>
                <a:rPr lang="en-US" sz="2000" i="1" dirty="0"/>
                <a:t>Euclidean</a:t>
              </a:r>
            </a:p>
          </p:txBody>
        </p:sp>
        <p:sp>
          <p:nvSpPr>
            <p:cNvPr id="5" name="TextBox 4">
              <a:extLst>
                <a:ext uri="{FF2B5EF4-FFF2-40B4-BE49-F238E27FC236}">
                  <a16:creationId xmlns:a16="http://schemas.microsoft.com/office/drawing/2014/main" id="{45EB7ABD-5DE5-4E59-B253-4B858D40221F}"/>
                </a:ext>
              </a:extLst>
            </p:cNvPr>
            <p:cNvSpPr txBox="1"/>
            <p:nvPr/>
          </p:nvSpPr>
          <p:spPr>
            <a:xfrm>
              <a:off x="1368644" y="1179911"/>
              <a:ext cx="1358064" cy="338554"/>
            </a:xfrm>
            <a:prstGeom prst="rect">
              <a:avLst/>
            </a:prstGeom>
            <a:noFill/>
          </p:spPr>
          <p:txBody>
            <a:bodyPr wrap="none" rtlCol="0">
              <a:spAutoFit/>
            </a:bodyPr>
            <a:lstStyle/>
            <a:p>
              <a:r>
                <a:rPr lang="en-US" sz="1600" dirty="0"/>
                <a:t>Everyday life</a:t>
              </a:r>
            </a:p>
          </p:txBody>
        </p:sp>
        <p:pic>
          <p:nvPicPr>
            <p:cNvPr id="42" name="Image" descr="Image">
              <a:extLst>
                <a:ext uri="{FF2B5EF4-FFF2-40B4-BE49-F238E27FC236}">
                  <a16:creationId xmlns:a16="http://schemas.microsoft.com/office/drawing/2014/main" id="{47DDDF21-4BFF-478E-B738-BA3EE12C48D1}"/>
                </a:ext>
              </a:extLst>
            </p:cNvPr>
            <p:cNvPicPr>
              <a:picLocks noChangeAspect="1"/>
            </p:cNvPicPr>
            <p:nvPr/>
          </p:nvPicPr>
          <p:blipFill rotWithShape="1">
            <a:blip r:embed="rId3"/>
            <a:srcRect l="66637" t="15680" r="2856" b="24818"/>
            <a:stretch/>
          </p:blipFill>
          <p:spPr>
            <a:xfrm>
              <a:off x="1485406" y="1640114"/>
              <a:ext cx="1124541" cy="736784"/>
            </a:xfrm>
            <a:prstGeom prst="rect">
              <a:avLst/>
            </a:prstGeom>
            <a:ln w="12700" cap="flat">
              <a:noFill/>
              <a:miter lim="400000"/>
            </a:ln>
            <a:effectLst/>
          </p:spPr>
        </p:pic>
      </p:grpSp>
      <p:grpSp>
        <p:nvGrpSpPr>
          <p:cNvPr id="17" name="Group 16">
            <a:extLst>
              <a:ext uri="{FF2B5EF4-FFF2-40B4-BE49-F238E27FC236}">
                <a16:creationId xmlns:a16="http://schemas.microsoft.com/office/drawing/2014/main" id="{A221B5A8-F66B-4462-9F03-28C46A9939BB}"/>
              </a:ext>
            </a:extLst>
          </p:cNvPr>
          <p:cNvGrpSpPr/>
          <p:nvPr/>
        </p:nvGrpSpPr>
        <p:grpSpPr>
          <a:xfrm>
            <a:off x="2469648" y="405614"/>
            <a:ext cx="2060264" cy="2048842"/>
            <a:chOff x="2469648" y="405614"/>
            <a:chExt cx="2060264" cy="2048842"/>
          </a:xfrm>
        </p:grpSpPr>
        <p:sp>
          <p:nvSpPr>
            <p:cNvPr id="7" name="TextBox 6">
              <a:extLst>
                <a:ext uri="{FF2B5EF4-FFF2-40B4-BE49-F238E27FC236}">
                  <a16:creationId xmlns:a16="http://schemas.microsoft.com/office/drawing/2014/main" id="{093E9964-C997-477E-9591-F90640E72657}"/>
                </a:ext>
              </a:extLst>
            </p:cNvPr>
            <p:cNvSpPr txBox="1"/>
            <p:nvPr/>
          </p:nvSpPr>
          <p:spPr>
            <a:xfrm>
              <a:off x="2684975" y="405614"/>
              <a:ext cx="1629610" cy="707886"/>
            </a:xfrm>
            <a:prstGeom prst="rect">
              <a:avLst/>
            </a:prstGeom>
            <a:noFill/>
          </p:spPr>
          <p:txBody>
            <a:bodyPr wrap="square" rtlCol="0">
              <a:spAutoFit/>
            </a:bodyPr>
            <a:lstStyle/>
            <a:p>
              <a:pPr algn="ctr"/>
              <a:r>
                <a:rPr lang="en-US" sz="2000" i="1" dirty="0"/>
                <a:t>Locally Euclidean</a:t>
              </a:r>
            </a:p>
          </p:txBody>
        </p:sp>
        <p:grpSp>
          <p:nvGrpSpPr>
            <p:cNvPr id="2" name="Group 1">
              <a:extLst>
                <a:ext uri="{FF2B5EF4-FFF2-40B4-BE49-F238E27FC236}">
                  <a16:creationId xmlns:a16="http://schemas.microsoft.com/office/drawing/2014/main" id="{0A49F5B5-5555-48D2-B249-B25599C8FA60}"/>
                </a:ext>
              </a:extLst>
            </p:cNvPr>
            <p:cNvGrpSpPr/>
            <p:nvPr/>
          </p:nvGrpSpPr>
          <p:grpSpPr>
            <a:xfrm>
              <a:off x="2489824" y="1562557"/>
              <a:ext cx="2019913" cy="891899"/>
              <a:chOff x="2466841" y="1320271"/>
              <a:chExt cx="2019913" cy="891899"/>
            </a:xfrm>
          </p:grpSpPr>
          <p:pic>
            <p:nvPicPr>
              <p:cNvPr id="43" name="Image" descr="Image">
                <a:extLst>
                  <a:ext uri="{FF2B5EF4-FFF2-40B4-BE49-F238E27FC236}">
                    <a16:creationId xmlns:a16="http://schemas.microsoft.com/office/drawing/2014/main" id="{C4DF7188-B85C-4D06-9B9E-BDD89A070558}"/>
                  </a:ext>
                </a:extLst>
              </p:cNvPr>
              <p:cNvPicPr>
                <a:picLocks noChangeAspect="1"/>
              </p:cNvPicPr>
              <p:nvPr/>
            </p:nvPicPr>
            <p:blipFill rotWithShape="1">
              <a:blip r:embed="rId3"/>
              <a:srcRect l="3570" t="5414" r="70130" b="22557"/>
              <a:stretch/>
            </p:blipFill>
            <p:spPr>
              <a:xfrm>
                <a:off x="2466841" y="1320271"/>
                <a:ext cx="969464" cy="891899"/>
              </a:xfrm>
              <a:prstGeom prst="rect">
                <a:avLst/>
              </a:prstGeom>
              <a:ln w="12700" cap="flat">
                <a:noFill/>
                <a:miter lim="400000"/>
              </a:ln>
              <a:effectLst/>
            </p:spPr>
          </p:pic>
          <p:pic>
            <p:nvPicPr>
              <p:cNvPr id="45" name="Image" descr="Image">
                <a:extLst>
                  <a:ext uri="{FF2B5EF4-FFF2-40B4-BE49-F238E27FC236}">
                    <a16:creationId xmlns:a16="http://schemas.microsoft.com/office/drawing/2014/main" id="{7B9F20A8-C8CB-4922-ACAF-1A7B23C20D7D}"/>
                  </a:ext>
                </a:extLst>
              </p:cNvPr>
              <p:cNvPicPr>
                <a:picLocks noChangeAspect="1"/>
              </p:cNvPicPr>
              <p:nvPr/>
            </p:nvPicPr>
            <p:blipFill rotWithShape="1">
              <a:blip r:embed="rId3"/>
              <a:srcRect l="33661" t="16887" r="35830" b="23612"/>
              <a:stretch/>
            </p:blipFill>
            <p:spPr>
              <a:xfrm>
                <a:off x="3362139" y="1387952"/>
                <a:ext cx="1124615" cy="736771"/>
              </a:xfrm>
              <a:prstGeom prst="rect">
                <a:avLst/>
              </a:prstGeom>
              <a:ln w="12700" cap="flat">
                <a:noFill/>
                <a:miter lim="400000"/>
              </a:ln>
              <a:effectLst/>
            </p:spPr>
          </p:pic>
        </p:grpSp>
        <p:sp>
          <p:nvSpPr>
            <p:cNvPr id="6" name="TextBox 5">
              <a:extLst>
                <a:ext uri="{FF2B5EF4-FFF2-40B4-BE49-F238E27FC236}">
                  <a16:creationId xmlns:a16="http://schemas.microsoft.com/office/drawing/2014/main" id="{6EF1FADE-8E58-4AAA-960C-603E24F8B5FE}"/>
                </a:ext>
              </a:extLst>
            </p:cNvPr>
            <p:cNvSpPr txBox="1"/>
            <p:nvPr/>
          </p:nvSpPr>
          <p:spPr>
            <a:xfrm>
              <a:off x="2469648" y="1056801"/>
              <a:ext cx="2060264" cy="584775"/>
            </a:xfrm>
            <a:prstGeom prst="rect">
              <a:avLst/>
            </a:prstGeom>
            <a:noFill/>
          </p:spPr>
          <p:txBody>
            <a:bodyPr wrap="square" rtlCol="0">
              <a:spAutoFit/>
            </a:bodyPr>
            <a:lstStyle/>
            <a:p>
              <a:pPr algn="ctr"/>
              <a:r>
                <a:rPr lang="en-US" sz="1600" dirty="0"/>
                <a:t>Distances on </a:t>
              </a:r>
            </a:p>
            <a:p>
              <a:pPr algn="ctr"/>
              <a:r>
                <a:rPr lang="en-US" sz="1600" dirty="0"/>
                <a:t>curved surfaces</a:t>
              </a:r>
            </a:p>
          </p:txBody>
        </p:sp>
      </p:grpSp>
      <p:sp>
        <p:nvSpPr>
          <p:cNvPr id="9" name="TextBox 8">
            <a:extLst>
              <a:ext uri="{FF2B5EF4-FFF2-40B4-BE49-F238E27FC236}">
                <a16:creationId xmlns:a16="http://schemas.microsoft.com/office/drawing/2014/main" id="{143958EC-03C9-4E2F-B0EF-5F7D612C86B6}"/>
              </a:ext>
            </a:extLst>
          </p:cNvPr>
          <p:cNvSpPr txBox="1"/>
          <p:nvPr/>
        </p:nvSpPr>
        <p:spPr>
          <a:xfrm>
            <a:off x="6460759" y="559502"/>
            <a:ext cx="1082348" cy="400110"/>
          </a:xfrm>
          <a:prstGeom prst="rect">
            <a:avLst/>
          </a:prstGeom>
          <a:noFill/>
        </p:spPr>
        <p:txBody>
          <a:bodyPr wrap="none" rtlCol="0">
            <a:spAutoFit/>
          </a:bodyPr>
          <a:lstStyle/>
          <a:p>
            <a:r>
              <a:rPr lang="en-US" sz="2000" i="1" dirty="0" err="1"/>
              <a:t>Addtree</a:t>
            </a:r>
            <a:endParaRPr lang="en-US" sz="2000" i="1" dirty="0"/>
          </a:p>
        </p:txBody>
      </p:sp>
      <p:sp>
        <p:nvSpPr>
          <p:cNvPr id="11" name="TextBox 10">
            <a:extLst>
              <a:ext uri="{FF2B5EF4-FFF2-40B4-BE49-F238E27FC236}">
                <a16:creationId xmlns:a16="http://schemas.microsoft.com/office/drawing/2014/main" id="{F3451161-9316-4B75-8EC6-EBAF5DD4784E}"/>
              </a:ext>
            </a:extLst>
          </p:cNvPr>
          <p:cNvSpPr txBox="1"/>
          <p:nvPr/>
        </p:nvSpPr>
        <p:spPr>
          <a:xfrm>
            <a:off x="6151732" y="1026916"/>
            <a:ext cx="1775246" cy="584775"/>
          </a:xfrm>
          <a:prstGeom prst="rect">
            <a:avLst/>
          </a:prstGeom>
          <a:noFill/>
        </p:spPr>
        <p:txBody>
          <a:bodyPr wrap="square" rtlCol="0">
            <a:spAutoFit/>
          </a:bodyPr>
          <a:lstStyle/>
          <a:p>
            <a:pPr algn="ctr"/>
            <a:r>
              <a:rPr lang="en-US" sz="1600" dirty="0"/>
              <a:t>Mileage </a:t>
            </a:r>
          </a:p>
          <a:p>
            <a:pPr algn="ctr"/>
            <a:r>
              <a:rPr lang="en-US" sz="1600" dirty="0"/>
              <a:t>(no loops)</a:t>
            </a:r>
          </a:p>
        </p:txBody>
      </p:sp>
      <p:sp>
        <p:nvSpPr>
          <p:cNvPr id="16" name="TextBox 15">
            <a:extLst>
              <a:ext uri="{FF2B5EF4-FFF2-40B4-BE49-F238E27FC236}">
                <a16:creationId xmlns:a16="http://schemas.microsoft.com/office/drawing/2014/main" id="{A5E473DA-9602-48B7-9793-A7648EE9A4F7}"/>
              </a:ext>
            </a:extLst>
          </p:cNvPr>
          <p:cNvSpPr txBox="1"/>
          <p:nvPr/>
        </p:nvSpPr>
        <p:spPr>
          <a:xfrm>
            <a:off x="4577814" y="559502"/>
            <a:ext cx="1369286" cy="400110"/>
          </a:xfrm>
          <a:prstGeom prst="rect">
            <a:avLst/>
          </a:prstGeom>
          <a:noFill/>
        </p:spPr>
        <p:txBody>
          <a:bodyPr wrap="none" rtlCol="0">
            <a:spAutoFit/>
          </a:bodyPr>
          <a:lstStyle/>
          <a:p>
            <a:r>
              <a:rPr lang="en-US" sz="2000" i="1" dirty="0" err="1"/>
              <a:t>Minkowski</a:t>
            </a:r>
            <a:endParaRPr lang="en-US" sz="2000" i="1" dirty="0"/>
          </a:p>
        </p:txBody>
      </p:sp>
      <p:sp>
        <p:nvSpPr>
          <p:cNvPr id="13" name="TextBox 12">
            <a:extLst>
              <a:ext uri="{FF2B5EF4-FFF2-40B4-BE49-F238E27FC236}">
                <a16:creationId xmlns:a16="http://schemas.microsoft.com/office/drawing/2014/main" id="{9609DCF5-9ABA-43F9-94D5-8C301D9EA0A0}"/>
              </a:ext>
            </a:extLst>
          </p:cNvPr>
          <p:cNvSpPr txBox="1"/>
          <p:nvPr/>
        </p:nvSpPr>
        <p:spPr>
          <a:xfrm>
            <a:off x="4669358" y="1056801"/>
            <a:ext cx="1186199" cy="584775"/>
          </a:xfrm>
          <a:prstGeom prst="rect">
            <a:avLst/>
          </a:prstGeom>
          <a:noFill/>
        </p:spPr>
        <p:txBody>
          <a:bodyPr wrap="square" rtlCol="0">
            <a:spAutoFit/>
          </a:bodyPr>
          <a:lstStyle/>
          <a:p>
            <a:pPr algn="ctr"/>
            <a:r>
              <a:rPr lang="en-US" sz="1600" dirty="0"/>
              <a:t>Manhattan distances</a:t>
            </a:r>
          </a:p>
        </p:txBody>
      </p:sp>
      <p:pic>
        <p:nvPicPr>
          <p:cNvPr id="34820" name="Picture 4">
            <a:extLst>
              <a:ext uri="{FF2B5EF4-FFF2-40B4-BE49-F238E27FC236}">
                <a16:creationId xmlns:a16="http://schemas.microsoft.com/office/drawing/2014/main" id="{6BB91792-47D8-46B6-B3C9-55F2EE02666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4088" t="36510" r="18712" b="39808"/>
          <a:stretch/>
        </p:blipFill>
        <p:spPr bwMode="auto">
          <a:xfrm>
            <a:off x="4808891" y="1586248"/>
            <a:ext cx="890571" cy="8905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arrow&#10;&#10;Description automatically generated">
            <a:extLst>
              <a:ext uri="{FF2B5EF4-FFF2-40B4-BE49-F238E27FC236}">
                <a16:creationId xmlns:a16="http://schemas.microsoft.com/office/drawing/2014/main" id="{14E35184-3B81-4802-BE26-86007AEE68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2546581"/>
            <a:ext cx="607223" cy="562932"/>
          </a:xfrm>
          <a:prstGeom prst="rect">
            <a:avLst/>
          </a:prstGeom>
        </p:spPr>
      </p:pic>
      <p:pic>
        <p:nvPicPr>
          <p:cNvPr id="53" name="Picture 52" descr="A picture containing arrow&#10;&#10;Description automatically generated">
            <a:extLst>
              <a:ext uri="{FF2B5EF4-FFF2-40B4-BE49-F238E27FC236}">
                <a16:creationId xmlns:a16="http://schemas.microsoft.com/office/drawing/2014/main" id="{A59BBF6F-FED0-4D76-A3A0-C74410EB6F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3181511"/>
            <a:ext cx="607223" cy="562932"/>
          </a:xfrm>
          <a:prstGeom prst="rect">
            <a:avLst/>
          </a:prstGeom>
        </p:spPr>
      </p:pic>
      <p:pic>
        <p:nvPicPr>
          <p:cNvPr id="59" name="Picture 58" descr="A picture containing arrow&#10;&#10;Description automatically generated">
            <a:extLst>
              <a:ext uri="{FF2B5EF4-FFF2-40B4-BE49-F238E27FC236}">
                <a16:creationId xmlns:a16="http://schemas.microsoft.com/office/drawing/2014/main" id="{5D6C714A-358F-4C9A-9678-5D44EE266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3909212"/>
            <a:ext cx="607223" cy="562932"/>
          </a:xfrm>
          <a:prstGeom prst="rect">
            <a:avLst/>
          </a:prstGeom>
        </p:spPr>
      </p:pic>
      <p:pic>
        <p:nvPicPr>
          <p:cNvPr id="61" name="Picture 60" descr="A picture containing arrow&#10;&#10;Description automatically generated">
            <a:extLst>
              <a:ext uri="{FF2B5EF4-FFF2-40B4-BE49-F238E27FC236}">
                <a16:creationId xmlns:a16="http://schemas.microsoft.com/office/drawing/2014/main" id="{5F869D4B-5C0A-4EBF-B2ED-3E4989D55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4672720"/>
            <a:ext cx="607223" cy="562932"/>
          </a:xfrm>
          <a:prstGeom prst="rect">
            <a:avLst/>
          </a:prstGeom>
        </p:spPr>
      </p:pic>
      <p:sp>
        <p:nvSpPr>
          <p:cNvPr id="25" name="TextBox 24">
            <a:extLst>
              <a:ext uri="{FF2B5EF4-FFF2-40B4-BE49-F238E27FC236}">
                <a16:creationId xmlns:a16="http://schemas.microsoft.com/office/drawing/2014/main" id="{80C8415F-4299-401C-8E62-FB1097E73B28}"/>
              </a:ext>
            </a:extLst>
          </p:cNvPr>
          <p:cNvSpPr txBox="1"/>
          <p:nvPr/>
        </p:nvSpPr>
        <p:spPr>
          <a:xfrm>
            <a:off x="-71836" y="4006012"/>
            <a:ext cx="1611090" cy="369332"/>
          </a:xfrm>
          <a:prstGeom prst="rect">
            <a:avLst/>
          </a:prstGeom>
          <a:noFill/>
        </p:spPr>
        <p:txBody>
          <a:bodyPr wrap="square" rtlCol="0">
            <a:spAutoFit/>
          </a:bodyPr>
          <a:lstStyle/>
          <a:p>
            <a:pPr algn="r"/>
            <a:r>
              <a:rPr lang="en-US" sz="1800" dirty="0"/>
              <a:t>Pythagorean?</a:t>
            </a:r>
          </a:p>
        </p:txBody>
      </p:sp>
      <p:sp>
        <p:nvSpPr>
          <p:cNvPr id="18" name="TextBox 17">
            <a:extLst>
              <a:ext uri="{FF2B5EF4-FFF2-40B4-BE49-F238E27FC236}">
                <a16:creationId xmlns:a16="http://schemas.microsoft.com/office/drawing/2014/main" id="{E206B0C2-58AB-490C-91DD-82DE673C5E6E}"/>
              </a:ext>
            </a:extLst>
          </p:cNvPr>
          <p:cNvSpPr txBox="1"/>
          <p:nvPr/>
        </p:nvSpPr>
        <p:spPr>
          <a:xfrm>
            <a:off x="354314" y="4769520"/>
            <a:ext cx="1184940" cy="369332"/>
          </a:xfrm>
          <a:prstGeom prst="rect">
            <a:avLst/>
          </a:prstGeom>
          <a:noFill/>
        </p:spPr>
        <p:txBody>
          <a:bodyPr wrap="none" rtlCol="0">
            <a:spAutoFit/>
          </a:bodyPr>
          <a:lstStyle/>
          <a:p>
            <a:pPr algn="r"/>
            <a:r>
              <a:rPr lang="en-US" sz="1800" dirty="0"/>
              <a:t>Isotropic?</a:t>
            </a:r>
          </a:p>
        </p:txBody>
      </p:sp>
      <p:sp>
        <p:nvSpPr>
          <p:cNvPr id="14" name="TextBox 13">
            <a:extLst>
              <a:ext uri="{FF2B5EF4-FFF2-40B4-BE49-F238E27FC236}">
                <a16:creationId xmlns:a16="http://schemas.microsoft.com/office/drawing/2014/main" id="{4FE01941-F313-4175-B7C9-F489F85CB694}"/>
              </a:ext>
            </a:extLst>
          </p:cNvPr>
          <p:cNvSpPr txBox="1"/>
          <p:nvPr/>
        </p:nvSpPr>
        <p:spPr>
          <a:xfrm>
            <a:off x="33714" y="2643381"/>
            <a:ext cx="1505540" cy="369332"/>
          </a:xfrm>
          <a:prstGeom prst="rect">
            <a:avLst/>
          </a:prstGeom>
          <a:noFill/>
        </p:spPr>
        <p:txBody>
          <a:bodyPr wrap="none" rtlCol="0">
            <a:spAutoFit/>
          </a:bodyPr>
          <a:lstStyle/>
          <a:p>
            <a:pPr algn="r"/>
            <a:r>
              <a:rPr lang="en-US" sz="1800" dirty="0"/>
              <a:t>coordinates?</a:t>
            </a:r>
          </a:p>
        </p:txBody>
      </p:sp>
      <p:sp>
        <p:nvSpPr>
          <p:cNvPr id="23" name="TextBox 22">
            <a:extLst>
              <a:ext uri="{FF2B5EF4-FFF2-40B4-BE49-F238E27FC236}">
                <a16:creationId xmlns:a16="http://schemas.microsoft.com/office/drawing/2014/main" id="{EBB57BD2-4A77-40F7-85A7-07457A9B0E7D}"/>
              </a:ext>
            </a:extLst>
          </p:cNvPr>
          <p:cNvSpPr txBox="1"/>
          <p:nvPr/>
        </p:nvSpPr>
        <p:spPr>
          <a:xfrm>
            <a:off x="110658" y="3278311"/>
            <a:ext cx="1428596" cy="369332"/>
          </a:xfrm>
          <a:prstGeom prst="rect">
            <a:avLst/>
          </a:prstGeom>
          <a:noFill/>
        </p:spPr>
        <p:txBody>
          <a:bodyPr wrap="none" rtlCol="0">
            <a:spAutoFit/>
          </a:bodyPr>
          <a:lstStyle/>
          <a:p>
            <a:pPr algn="r"/>
            <a:r>
              <a:rPr lang="en-US" sz="1800" dirty="0"/>
              <a:t>continuous?</a:t>
            </a:r>
          </a:p>
        </p:txBody>
      </p:sp>
      <p:sp>
        <p:nvSpPr>
          <p:cNvPr id="65" name="TextBox 64">
            <a:extLst>
              <a:ext uri="{FF2B5EF4-FFF2-40B4-BE49-F238E27FC236}">
                <a16:creationId xmlns:a16="http://schemas.microsoft.com/office/drawing/2014/main" id="{7327850F-75B9-4638-A8AA-377B314808B3}"/>
              </a:ext>
            </a:extLst>
          </p:cNvPr>
          <p:cNvSpPr txBox="1"/>
          <p:nvPr/>
        </p:nvSpPr>
        <p:spPr>
          <a:xfrm>
            <a:off x="1010548" y="5257800"/>
            <a:ext cx="1351652" cy="369332"/>
          </a:xfrm>
          <a:prstGeom prst="rect">
            <a:avLst/>
          </a:prstGeom>
          <a:noFill/>
        </p:spPr>
        <p:txBody>
          <a:bodyPr wrap="none" rtlCol="0">
            <a:spAutoFit/>
          </a:bodyPr>
          <a:lstStyle/>
          <a:p>
            <a:pPr algn="r"/>
            <a:r>
              <a:rPr lang="en-US" sz="1800" dirty="0"/>
              <a:t>Inequalities</a:t>
            </a:r>
          </a:p>
        </p:txBody>
      </p:sp>
      <p:sp>
        <p:nvSpPr>
          <p:cNvPr id="46" name="TextBox 45">
            <a:extLst>
              <a:ext uri="{FF2B5EF4-FFF2-40B4-BE49-F238E27FC236}">
                <a16:creationId xmlns:a16="http://schemas.microsoft.com/office/drawing/2014/main" id="{D3C11215-426B-48FE-B730-2076D37360EF}"/>
              </a:ext>
            </a:extLst>
          </p:cNvPr>
          <p:cNvSpPr txBox="1"/>
          <p:nvPr/>
        </p:nvSpPr>
        <p:spPr>
          <a:xfrm>
            <a:off x="823601" y="5627653"/>
            <a:ext cx="771365" cy="307777"/>
          </a:xfrm>
          <a:prstGeom prst="rect">
            <a:avLst/>
          </a:prstGeom>
          <a:noFill/>
        </p:spPr>
        <p:txBody>
          <a:bodyPr wrap="none" rtlCol="0">
            <a:spAutoFit/>
          </a:bodyPr>
          <a:lstStyle/>
          <a:p>
            <a:pPr algn="r"/>
            <a:r>
              <a:rPr lang="en-US" sz="1400" dirty="0"/>
              <a:t>triangle</a:t>
            </a:r>
          </a:p>
        </p:txBody>
      </p:sp>
      <p:sp>
        <p:nvSpPr>
          <p:cNvPr id="68" name="TextBox 67">
            <a:extLst>
              <a:ext uri="{FF2B5EF4-FFF2-40B4-BE49-F238E27FC236}">
                <a16:creationId xmlns:a16="http://schemas.microsoft.com/office/drawing/2014/main" id="{D5D559A2-F05F-4777-8D85-D342AE31DAE7}"/>
              </a:ext>
            </a:extLst>
          </p:cNvPr>
          <p:cNvSpPr txBox="1"/>
          <p:nvPr/>
        </p:nvSpPr>
        <p:spPr>
          <a:xfrm>
            <a:off x="575135" y="6147071"/>
            <a:ext cx="1019831" cy="307777"/>
          </a:xfrm>
          <a:prstGeom prst="rect">
            <a:avLst/>
          </a:prstGeom>
          <a:noFill/>
        </p:spPr>
        <p:txBody>
          <a:bodyPr wrap="none" rtlCol="0">
            <a:spAutoFit/>
          </a:bodyPr>
          <a:lstStyle/>
          <a:p>
            <a:pPr algn="r"/>
            <a:r>
              <a:rPr lang="en-US" sz="1400" dirty="0" err="1"/>
              <a:t>ultrametric</a:t>
            </a:r>
            <a:endParaRPr lang="en-US" sz="1400" dirty="0"/>
          </a:p>
        </p:txBody>
      </p:sp>
      <p:pic>
        <p:nvPicPr>
          <p:cNvPr id="29" name="Picture 28" descr="Icon&#10;&#10;Description automatically generated">
            <a:extLst>
              <a:ext uri="{FF2B5EF4-FFF2-40B4-BE49-F238E27FC236}">
                <a16:creationId xmlns:a16="http://schemas.microsoft.com/office/drawing/2014/main" id="{2C837CAF-F4D4-4E3E-82F1-CD8445865A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190" y="2592302"/>
            <a:ext cx="441487" cy="471491"/>
          </a:xfrm>
          <a:prstGeom prst="rect">
            <a:avLst/>
          </a:prstGeom>
        </p:spPr>
      </p:pic>
      <p:grpSp>
        <p:nvGrpSpPr>
          <p:cNvPr id="95" name="Group 94">
            <a:extLst>
              <a:ext uri="{FF2B5EF4-FFF2-40B4-BE49-F238E27FC236}">
                <a16:creationId xmlns:a16="http://schemas.microsoft.com/office/drawing/2014/main" id="{9A6DECD7-D9C8-4D95-B713-F082FFB4F191}"/>
              </a:ext>
            </a:extLst>
          </p:cNvPr>
          <p:cNvGrpSpPr/>
          <p:nvPr/>
        </p:nvGrpSpPr>
        <p:grpSpPr>
          <a:xfrm>
            <a:off x="6395830" y="3181511"/>
            <a:ext cx="1212207" cy="562932"/>
            <a:chOff x="6318901" y="3156217"/>
            <a:chExt cx="1212207" cy="562932"/>
          </a:xfrm>
        </p:grpSpPr>
        <p:pic>
          <p:nvPicPr>
            <p:cNvPr id="56" name="Picture 55" descr="Icon&#10;&#10;Description automatically generated">
              <a:extLst>
                <a:ext uri="{FF2B5EF4-FFF2-40B4-BE49-F238E27FC236}">
                  <a16:creationId xmlns:a16="http://schemas.microsoft.com/office/drawing/2014/main" id="{18A87FDE-C1CB-4618-9D94-84BA38DB0E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9621" y="3201938"/>
              <a:ext cx="441487" cy="471491"/>
            </a:xfrm>
            <a:prstGeom prst="rect">
              <a:avLst/>
            </a:prstGeom>
          </p:spPr>
        </p:pic>
        <p:pic>
          <p:nvPicPr>
            <p:cNvPr id="58" name="Picture 57" descr="A picture containing arrow&#10;&#10;Description automatically generated">
              <a:extLst>
                <a:ext uri="{FF2B5EF4-FFF2-40B4-BE49-F238E27FC236}">
                  <a16:creationId xmlns:a16="http://schemas.microsoft.com/office/drawing/2014/main" id="{5CAEC24F-E176-47BF-9C0E-5C2B22A541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8901" y="3156217"/>
              <a:ext cx="607223" cy="562932"/>
            </a:xfrm>
            <a:prstGeom prst="rect">
              <a:avLst/>
            </a:prstGeom>
          </p:spPr>
        </p:pic>
      </p:grpSp>
      <p:pic>
        <p:nvPicPr>
          <p:cNvPr id="75" name="Picture 74" descr="A picture containing arrow&#10;&#10;Description automatically generated">
            <a:extLst>
              <a:ext uri="{FF2B5EF4-FFF2-40B4-BE49-F238E27FC236}">
                <a16:creationId xmlns:a16="http://schemas.microsoft.com/office/drawing/2014/main" id="{92FD42D7-14CE-445A-AC42-8E6CB1DFD9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127" y="5656197"/>
            <a:ext cx="303612" cy="281466"/>
          </a:xfrm>
          <a:prstGeom prst="rect">
            <a:avLst/>
          </a:prstGeom>
        </p:spPr>
      </p:pic>
      <p:pic>
        <p:nvPicPr>
          <p:cNvPr id="76" name="Picture 75" descr="Icon&#10;&#10;Description automatically generated">
            <a:extLst>
              <a:ext uri="{FF2B5EF4-FFF2-40B4-BE49-F238E27FC236}">
                <a16:creationId xmlns:a16="http://schemas.microsoft.com/office/drawing/2014/main" id="{B17C710D-B1AD-4D07-811F-31CE19208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1562" y="6198476"/>
            <a:ext cx="220743" cy="235745"/>
          </a:xfrm>
          <a:prstGeom prst="rect">
            <a:avLst/>
          </a:prstGeom>
        </p:spPr>
      </p:pic>
      <p:pic>
        <p:nvPicPr>
          <p:cNvPr id="77" name="Picture 76" descr="A picture containing arrow&#10;&#10;Description automatically generated">
            <a:extLst>
              <a:ext uri="{FF2B5EF4-FFF2-40B4-BE49-F238E27FC236}">
                <a16:creationId xmlns:a16="http://schemas.microsoft.com/office/drawing/2014/main" id="{75B25F2E-D7CD-4C52-BFD1-6317FB3C7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127" y="5910006"/>
            <a:ext cx="303612" cy="281466"/>
          </a:xfrm>
          <a:prstGeom prst="rect">
            <a:avLst/>
          </a:prstGeom>
        </p:spPr>
      </p:pic>
      <p:pic>
        <p:nvPicPr>
          <p:cNvPr id="69" name="Picture 68" descr="A picture containing arrow&#10;&#10;Description automatically generated">
            <a:extLst>
              <a:ext uri="{FF2B5EF4-FFF2-40B4-BE49-F238E27FC236}">
                <a16:creationId xmlns:a16="http://schemas.microsoft.com/office/drawing/2014/main" id="{0C1FB3F5-F62B-45E5-965E-DDE66A3579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870" y="5656197"/>
            <a:ext cx="303612" cy="281466"/>
          </a:xfrm>
          <a:prstGeom prst="rect">
            <a:avLst/>
          </a:prstGeom>
        </p:spPr>
      </p:pic>
      <p:pic>
        <p:nvPicPr>
          <p:cNvPr id="70" name="Picture 69" descr="Icon&#10;&#10;Description automatically generated">
            <a:extLst>
              <a:ext uri="{FF2B5EF4-FFF2-40B4-BE49-F238E27FC236}">
                <a16:creationId xmlns:a16="http://schemas.microsoft.com/office/drawing/2014/main" id="{5012A3CD-0A24-430E-92AA-A126BE3ADE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7305" y="6198476"/>
            <a:ext cx="220743" cy="235745"/>
          </a:xfrm>
          <a:prstGeom prst="rect">
            <a:avLst/>
          </a:prstGeom>
        </p:spPr>
      </p:pic>
      <p:pic>
        <p:nvPicPr>
          <p:cNvPr id="78" name="Picture 77" descr="Icon&#10;&#10;Description automatically generated">
            <a:extLst>
              <a:ext uri="{FF2B5EF4-FFF2-40B4-BE49-F238E27FC236}">
                <a16:creationId xmlns:a16="http://schemas.microsoft.com/office/drawing/2014/main" id="{FAFABB5F-44E7-48D9-812B-C7FD2B62CD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1169" y="5932867"/>
            <a:ext cx="220743" cy="235745"/>
          </a:xfrm>
          <a:prstGeom prst="rect">
            <a:avLst/>
          </a:prstGeom>
        </p:spPr>
      </p:pic>
      <p:sp>
        <p:nvSpPr>
          <p:cNvPr id="26" name="TextBox 25">
            <a:extLst>
              <a:ext uri="{FF2B5EF4-FFF2-40B4-BE49-F238E27FC236}">
                <a16:creationId xmlns:a16="http://schemas.microsoft.com/office/drawing/2014/main" id="{03696E73-781A-4821-B22E-8B2C8296A0AC}"/>
              </a:ext>
            </a:extLst>
          </p:cNvPr>
          <p:cNvSpPr txBox="1"/>
          <p:nvPr/>
        </p:nvSpPr>
        <p:spPr>
          <a:xfrm>
            <a:off x="3197454" y="4021401"/>
            <a:ext cx="604653" cy="338554"/>
          </a:xfrm>
          <a:prstGeom prst="rect">
            <a:avLst/>
          </a:prstGeom>
          <a:noFill/>
        </p:spPr>
        <p:txBody>
          <a:bodyPr wrap="none" rtlCol="0">
            <a:spAutoFit/>
          </a:bodyPr>
          <a:lstStyle/>
          <a:p>
            <a:r>
              <a:rPr lang="en-US" sz="1600" dirty="0"/>
              <a:t>local</a:t>
            </a:r>
          </a:p>
        </p:txBody>
      </p:sp>
      <p:sp>
        <p:nvSpPr>
          <p:cNvPr id="19" name="TextBox 18">
            <a:extLst>
              <a:ext uri="{FF2B5EF4-FFF2-40B4-BE49-F238E27FC236}">
                <a16:creationId xmlns:a16="http://schemas.microsoft.com/office/drawing/2014/main" id="{321655A8-4BAD-428C-8CF6-AED7C4BC46B5}"/>
              </a:ext>
            </a:extLst>
          </p:cNvPr>
          <p:cNvSpPr txBox="1"/>
          <p:nvPr/>
        </p:nvSpPr>
        <p:spPr>
          <a:xfrm>
            <a:off x="3177121" y="2658770"/>
            <a:ext cx="645318" cy="338554"/>
          </a:xfrm>
          <a:prstGeom prst="rect">
            <a:avLst/>
          </a:prstGeom>
          <a:noFill/>
        </p:spPr>
        <p:txBody>
          <a:bodyPr wrap="none" rtlCol="0">
            <a:spAutoFit/>
          </a:bodyPr>
          <a:lstStyle/>
          <a:p>
            <a:r>
              <a:rPr lang="en-US" sz="1600" dirty="0"/>
              <a:t>local</a:t>
            </a:r>
          </a:p>
        </p:txBody>
      </p:sp>
      <p:pic>
        <p:nvPicPr>
          <p:cNvPr id="54" name="Picture 53" descr="A picture containing arrow&#10;&#10;Description automatically generated">
            <a:extLst>
              <a:ext uri="{FF2B5EF4-FFF2-40B4-BE49-F238E27FC236}">
                <a16:creationId xmlns:a16="http://schemas.microsoft.com/office/drawing/2014/main" id="{54303E6A-3B8A-48C6-82C1-D352870191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169" y="3181511"/>
            <a:ext cx="607223" cy="562932"/>
          </a:xfrm>
          <a:prstGeom prst="rect">
            <a:avLst/>
          </a:prstGeom>
        </p:spPr>
      </p:pic>
      <p:pic>
        <p:nvPicPr>
          <p:cNvPr id="62" name="Picture 61" descr="A picture containing arrow&#10;&#10;Description automatically generated">
            <a:extLst>
              <a:ext uri="{FF2B5EF4-FFF2-40B4-BE49-F238E27FC236}">
                <a16:creationId xmlns:a16="http://schemas.microsoft.com/office/drawing/2014/main" id="{C9360215-4430-48DA-8DD0-F9CECB1400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169" y="4672720"/>
            <a:ext cx="607223" cy="562932"/>
          </a:xfrm>
          <a:prstGeom prst="rect">
            <a:avLst/>
          </a:prstGeom>
        </p:spPr>
      </p:pic>
      <p:pic>
        <p:nvPicPr>
          <p:cNvPr id="81" name="Picture 80" descr="A picture containing arrow&#10;&#10;Description automatically generated">
            <a:extLst>
              <a:ext uri="{FF2B5EF4-FFF2-40B4-BE49-F238E27FC236}">
                <a16:creationId xmlns:a16="http://schemas.microsoft.com/office/drawing/2014/main" id="{0C27945B-F497-4A09-8819-A30702ABA9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974" y="5656197"/>
            <a:ext cx="303612" cy="281466"/>
          </a:xfrm>
          <a:prstGeom prst="rect">
            <a:avLst/>
          </a:prstGeom>
        </p:spPr>
      </p:pic>
      <p:pic>
        <p:nvPicPr>
          <p:cNvPr id="82" name="Picture 81" descr="Icon&#10;&#10;Description automatically generated">
            <a:extLst>
              <a:ext uri="{FF2B5EF4-FFF2-40B4-BE49-F238E27FC236}">
                <a16:creationId xmlns:a16="http://schemas.microsoft.com/office/drawing/2014/main" id="{333C001E-F3B3-4F5C-A099-B6A1FACC22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9409" y="6198476"/>
            <a:ext cx="220743" cy="235745"/>
          </a:xfrm>
          <a:prstGeom prst="rect">
            <a:avLst/>
          </a:prstGeom>
        </p:spPr>
      </p:pic>
      <p:pic>
        <p:nvPicPr>
          <p:cNvPr id="83" name="Picture 82" descr="Icon&#10;&#10;Description automatically generated">
            <a:extLst>
              <a:ext uri="{FF2B5EF4-FFF2-40B4-BE49-F238E27FC236}">
                <a16:creationId xmlns:a16="http://schemas.microsoft.com/office/drawing/2014/main" id="{D70B9CD5-73A7-41C5-822E-4452186FE4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3273" y="5932867"/>
            <a:ext cx="220743" cy="235745"/>
          </a:xfrm>
          <a:prstGeom prst="rect">
            <a:avLst/>
          </a:prstGeom>
        </p:spPr>
      </p:pic>
      <p:pic>
        <p:nvPicPr>
          <p:cNvPr id="51" name="Picture 50" descr="A picture containing arrow&#10;&#10;Description automatically generated">
            <a:extLst>
              <a:ext uri="{FF2B5EF4-FFF2-40B4-BE49-F238E27FC236}">
                <a16:creationId xmlns:a16="http://schemas.microsoft.com/office/drawing/2014/main" id="{E0E0DE9A-1B8D-46E8-8AC7-A2396C09B7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7" y="2546581"/>
            <a:ext cx="607223" cy="562932"/>
          </a:xfrm>
          <a:prstGeom prst="rect">
            <a:avLst/>
          </a:prstGeom>
        </p:spPr>
      </p:pic>
      <p:pic>
        <p:nvPicPr>
          <p:cNvPr id="55" name="Picture 54" descr="A picture containing arrow&#10;&#10;Description automatically generated">
            <a:extLst>
              <a:ext uri="{FF2B5EF4-FFF2-40B4-BE49-F238E27FC236}">
                <a16:creationId xmlns:a16="http://schemas.microsoft.com/office/drawing/2014/main" id="{54BD685B-48C8-4276-81C7-EA8F5F92B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7" y="3181511"/>
            <a:ext cx="607223" cy="562932"/>
          </a:xfrm>
          <a:prstGeom prst="rect">
            <a:avLst/>
          </a:prstGeom>
        </p:spPr>
      </p:pic>
      <p:pic>
        <p:nvPicPr>
          <p:cNvPr id="60" name="Picture 59" descr="Icon&#10;&#10;Description automatically generated">
            <a:extLst>
              <a:ext uri="{FF2B5EF4-FFF2-40B4-BE49-F238E27FC236}">
                <a16:creationId xmlns:a16="http://schemas.microsoft.com/office/drawing/2014/main" id="{9F962B6D-F70E-46CB-A703-30A8F3CDC4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45" y="3954933"/>
            <a:ext cx="441487" cy="471491"/>
          </a:xfrm>
          <a:prstGeom prst="rect">
            <a:avLst/>
          </a:prstGeom>
        </p:spPr>
      </p:pic>
      <p:pic>
        <p:nvPicPr>
          <p:cNvPr id="63" name="Picture 62" descr="Icon&#10;&#10;Description automatically generated">
            <a:extLst>
              <a:ext uri="{FF2B5EF4-FFF2-40B4-BE49-F238E27FC236}">
                <a16:creationId xmlns:a16="http://schemas.microsoft.com/office/drawing/2014/main" id="{1FFEFFA2-36EB-4DFD-9D64-0B19D4F997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45" y="4718441"/>
            <a:ext cx="441487" cy="471491"/>
          </a:xfrm>
          <a:prstGeom prst="rect">
            <a:avLst/>
          </a:prstGeom>
        </p:spPr>
      </p:pic>
      <p:pic>
        <p:nvPicPr>
          <p:cNvPr id="85" name="Picture 84" descr="A picture containing arrow&#10;&#10;Description automatically generated">
            <a:extLst>
              <a:ext uri="{FF2B5EF4-FFF2-40B4-BE49-F238E27FC236}">
                <a16:creationId xmlns:a16="http://schemas.microsoft.com/office/drawing/2014/main" id="{1EDD78A5-A1D9-45A5-A500-E20729F9F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7182" y="5656197"/>
            <a:ext cx="303612" cy="281466"/>
          </a:xfrm>
          <a:prstGeom prst="rect">
            <a:avLst/>
          </a:prstGeom>
        </p:spPr>
      </p:pic>
      <p:pic>
        <p:nvPicPr>
          <p:cNvPr id="86" name="Picture 85" descr="Icon&#10;&#10;Description automatically generated">
            <a:extLst>
              <a:ext uri="{FF2B5EF4-FFF2-40B4-BE49-F238E27FC236}">
                <a16:creationId xmlns:a16="http://schemas.microsoft.com/office/drawing/2014/main" id="{0BFEE92F-75F4-4968-9DCE-511BC3D583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617" y="6198476"/>
            <a:ext cx="220743" cy="235745"/>
          </a:xfrm>
          <a:prstGeom prst="rect">
            <a:avLst/>
          </a:prstGeom>
        </p:spPr>
      </p:pic>
      <p:pic>
        <p:nvPicPr>
          <p:cNvPr id="87" name="Picture 86" descr="Icon&#10;&#10;Description automatically generated">
            <a:extLst>
              <a:ext uri="{FF2B5EF4-FFF2-40B4-BE49-F238E27FC236}">
                <a16:creationId xmlns:a16="http://schemas.microsoft.com/office/drawing/2014/main" id="{8F2C8CA7-5D66-4B07-A3A2-457531FFB0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481" y="5932867"/>
            <a:ext cx="220743" cy="235745"/>
          </a:xfrm>
          <a:prstGeom prst="rect">
            <a:avLst/>
          </a:prstGeom>
        </p:spPr>
      </p:pic>
      <p:pic>
        <p:nvPicPr>
          <p:cNvPr id="52" name="Picture 51" descr="Icon&#10;&#10;Description automatically generated">
            <a:extLst>
              <a:ext uri="{FF2B5EF4-FFF2-40B4-BE49-F238E27FC236}">
                <a16:creationId xmlns:a16="http://schemas.microsoft.com/office/drawing/2014/main" id="{A927B1C8-8A8E-4B74-93C6-69547DB826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005" y="2592302"/>
            <a:ext cx="441487" cy="471491"/>
          </a:xfrm>
          <a:prstGeom prst="rect">
            <a:avLst/>
          </a:prstGeom>
        </p:spPr>
      </p:pic>
      <p:pic>
        <p:nvPicPr>
          <p:cNvPr id="57" name="Picture 56" descr="Icon&#10;&#10;Description automatically generated">
            <a:extLst>
              <a:ext uri="{FF2B5EF4-FFF2-40B4-BE49-F238E27FC236}">
                <a16:creationId xmlns:a16="http://schemas.microsoft.com/office/drawing/2014/main" id="{5ADE52C4-B4AC-4D02-9FE3-E370F742D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005" y="3227232"/>
            <a:ext cx="441487" cy="471491"/>
          </a:xfrm>
          <a:prstGeom prst="rect">
            <a:avLst/>
          </a:prstGeom>
        </p:spPr>
      </p:pic>
      <p:pic>
        <p:nvPicPr>
          <p:cNvPr id="89" name="Picture 88" descr="A picture containing arrow&#10;&#10;Description automatically generated">
            <a:extLst>
              <a:ext uri="{FF2B5EF4-FFF2-40B4-BE49-F238E27FC236}">
                <a16:creationId xmlns:a16="http://schemas.microsoft.com/office/drawing/2014/main" id="{73E62C04-B80C-4BCC-A328-0B2B61ED00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0686" y="5656197"/>
            <a:ext cx="303612" cy="281466"/>
          </a:xfrm>
          <a:prstGeom prst="rect">
            <a:avLst/>
          </a:prstGeom>
        </p:spPr>
      </p:pic>
      <p:pic>
        <p:nvPicPr>
          <p:cNvPr id="91" name="Picture 90" descr="A picture containing arrow&#10;&#10;Description automatically generated">
            <a:extLst>
              <a:ext uri="{FF2B5EF4-FFF2-40B4-BE49-F238E27FC236}">
                <a16:creationId xmlns:a16="http://schemas.microsoft.com/office/drawing/2014/main" id="{CEF32FB5-28C0-4B7A-8B51-64F9079537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8805" y="5910006"/>
            <a:ext cx="303612" cy="281466"/>
          </a:xfrm>
          <a:prstGeom prst="rect">
            <a:avLst/>
          </a:prstGeom>
        </p:spPr>
      </p:pic>
      <p:pic>
        <p:nvPicPr>
          <p:cNvPr id="92" name="Picture 91" descr="A picture containing arrow&#10;&#10;Description automatically generated">
            <a:extLst>
              <a:ext uri="{FF2B5EF4-FFF2-40B4-BE49-F238E27FC236}">
                <a16:creationId xmlns:a16="http://schemas.microsoft.com/office/drawing/2014/main" id="{92CA00AA-40D6-4849-850D-FC13F832DA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9199" y="6175615"/>
            <a:ext cx="303612" cy="281466"/>
          </a:xfrm>
          <a:prstGeom prst="rect">
            <a:avLst/>
          </a:prstGeom>
        </p:spPr>
      </p:pic>
      <p:pic>
        <p:nvPicPr>
          <p:cNvPr id="101" name="Picture 100" descr="Icon&#10;&#10;Description automatically generated">
            <a:extLst>
              <a:ext uri="{FF2B5EF4-FFF2-40B4-BE49-F238E27FC236}">
                <a16:creationId xmlns:a16="http://schemas.microsoft.com/office/drawing/2014/main" id="{878EA251-42FC-472C-B32D-47CA679409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9696" y="3819196"/>
            <a:ext cx="599348" cy="640080"/>
          </a:xfrm>
          <a:prstGeom prst="rect">
            <a:avLst/>
          </a:prstGeom>
        </p:spPr>
      </p:pic>
      <p:sp>
        <p:nvSpPr>
          <p:cNvPr id="34" name="TextBox 33">
            <a:extLst>
              <a:ext uri="{FF2B5EF4-FFF2-40B4-BE49-F238E27FC236}">
                <a16:creationId xmlns:a16="http://schemas.microsoft.com/office/drawing/2014/main" id="{6A4F6DB6-D1D8-8B6D-A4B7-195701AC972C}"/>
              </a:ext>
            </a:extLst>
          </p:cNvPr>
          <p:cNvSpPr txBox="1"/>
          <p:nvPr/>
        </p:nvSpPr>
        <p:spPr>
          <a:xfrm>
            <a:off x="536663" y="5881462"/>
            <a:ext cx="1058303" cy="307777"/>
          </a:xfrm>
          <a:prstGeom prst="rect">
            <a:avLst/>
          </a:prstGeom>
          <a:noFill/>
        </p:spPr>
        <p:txBody>
          <a:bodyPr wrap="none" rtlCol="0">
            <a:spAutoFit/>
          </a:bodyPr>
          <a:lstStyle/>
          <a:p>
            <a:pPr algn="r"/>
            <a:r>
              <a:rPr lang="en-US" sz="1400" dirty="0"/>
              <a:t>“four-point”</a:t>
            </a:r>
          </a:p>
        </p:txBody>
      </p:sp>
      <p:grpSp>
        <p:nvGrpSpPr>
          <p:cNvPr id="97" name="Group 96">
            <a:extLst>
              <a:ext uri="{FF2B5EF4-FFF2-40B4-BE49-F238E27FC236}">
                <a16:creationId xmlns:a16="http://schemas.microsoft.com/office/drawing/2014/main" id="{581D5E06-512C-81C8-07E5-F4D6FD95592E}"/>
              </a:ext>
            </a:extLst>
          </p:cNvPr>
          <p:cNvGrpSpPr/>
          <p:nvPr/>
        </p:nvGrpSpPr>
        <p:grpSpPr>
          <a:xfrm>
            <a:off x="7854605" y="1681786"/>
            <a:ext cx="1017802" cy="537378"/>
            <a:chOff x="456167" y="2469707"/>
            <a:chExt cx="1017802" cy="537378"/>
          </a:xfrm>
        </p:grpSpPr>
        <p:grpSp>
          <p:nvGrpSpPr>
            <p:cNvPr id="98" name="Group 97">
              <a:extLst>
                <a:ext uri="{FF2B5EF4-FFF2-40B4-BE49-F238E27FC236}">
                  <a16:creationId xmlns:a16="http://schemas.microsoft.com/office/drawing/2014/main" id="{EEA19821-EEDB-23A8-9DA2-FA6650DA15D6}"/>
                </a:ext>
              </a:extLst>
            </p:cNvPr>
            <p:cNvGrpSpPr/>
            <p:nvPr/>
          </p:nvGrpSpPr>
          <p:grpSpPr>
            <a:xfrm>
              <a:off x="1003422" y="2804716"/>
              <a:ext cx="208160" cy="202369"/>
              <a:chOff x="1003422" y="2804716"/>
              <a:chExt cx="208160" cy="202369"/>
            </a:xfrm>
          </p:grpSpPr>
          <p:sp>
            <p:nvSpPr>
              <p:cNvPr id="120" name="Oval 119">
                <a:extLst>
                  <a:ext uri="{FF2B5EF4-FFF2-40B4-BE49-F238E27FC236}">
                    <a16:creationId xmlns:a16="http://schemas.microsoft.com/office/drawing/2014/main" id="{49219F1C-AB0A-93E4-098E-40AA69E6D842}"/>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3C9A0497-F2BE-100D-AB20-29572E0F8AE4}"/>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1D361B46-16D7-41C7-9ABB-5D1C4FC03B77}"/>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D02D817-13B6-DE12-0757-E281F69ACFC4}"/>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03E1B96D-8902-6241-71BB-9AA46D5691D9}"/>
                </a:ext>
              </a:extLst>
            </p:cNvPr>
            <p:cNvGrpSpPr/>
            <p:nvPr/>
          </p:nvGrpSpPr>
          <p:grpSpPr>
            <a:xfrm>
              <a:off x="729795" y="2804716"/>
              <a:ext cx="208160" cy="202369"/>
              <a:chOff x="1003422" y="2804716"/>
              <a:chExt cx="208160" cy="202369"/>
            </a:xfrm>
          </p:grpSpPr>
          <p:sp>
            <p:nvSpPr>
              <p:cNvPr id="116" name="Oval 115">
                <a:extLst>
                  <a:ext uri="{FF2B5EF4-FFF2-40B4-BE49-F238E27FC236}">
                    <a16:creationId xmlns:a16="http://schemas.microsoft.com/office/drawing/2014/main" id="{26736486-2742-3BB2-831C-1F9795F2A3F7}"/>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AA8149AA-5899-003E-16FB-12512FD7CF64}"/>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B770CE94-6AB8-246F-FA53-CF7A5B6B0FFD}"/>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44F4EE8-8A8D-56AB-7CC5-98CB78B58D55}"/>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8D842245-B1A3-11D0-427B-50B5C32814BE}"/>
                </a:ext>
              </a:extLst>
            </p:cNvPr>
            <p:cNvGrpSpPr/>
            <p:nvPr/>
          </p:nvGrpSpPr>
          <p:grpSpPr>
            <a:xfrm>
              <a:off x="456167" y="2804716"/>
              <a:ext cx="208160" cy="202369"/>
              <a:chOff x="1003422" y="2804716"/>
              <a:chExt cx="208160" cy="202369"/>
            </a:xfrm>
          </p:grpSpPr>
          <p:sp>
            <p:nvSpPr>
              <p:cNvPr id="112" name="Oval 111">
                <a:extLst>
                  <a:ext uri="{FF2B5EF4-FFF2-40B4-BE49-F238E27FC236}">
                    <a16:creationId xmlns:a16="http://schemas.microsoft.com/office/drawing/2014/main" id="{F40799E7-57B2-530C-EA1F-33ED71300917}"/>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5CB9035-2CBE-6433-87CB-3264BA7AE452}"/>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E8C6E1E6-2D53-B220-5D9A-7EE39B5905E1}"/>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EB7E192-7BD0-53E0-6D40-FA00EAEC2B02}"/>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2D4C9E69-E583-86D2-FBB3-1584CCED73BB}"/>
                </a:ext>
              </a:extLst>
            </p:cNvPr>
            <p:cNvCxnSpPr>
              <a:cxnSpLocks/>
            </p:cNvCxnSpPr>
            <p:nvPr/>
          </p:nvCxnSpPr>
          <p:spPr>
            <a:xfrm flipH="1" flipV="1">
              <a:off x="837607" y="2640005"/>
              <a:ext cx="263100" cy="168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933D487-1056-ACA3-165C-04EA50933376}"/>
                </a:ext>
              </a:extLst>
            </p:cNvPr>
            <p:cNvCxnSpPr>
              <a:cxnSpLocks/>
            </p:cNvCxnSpPr>
            <p:nvPr/>
          </p:nvCxnSpPr>
          <p:spPr>
            <a:xfrm flipV="1">
              <a:off x="557051" y="2636211"/>
              <a:ext cx="280556" cy="17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582BB3-246D-13BD-0983-C70AF6F7D2A3}"/>
                </a:ext>
              </a:extLst>
            </p:cNvPr>
            <p:cNvCxnSpPr>
              <a:cxnSpLocks/>
            </p:cNvCxnSpPr>
            <p:nvPr/>
          </p:nvCxnSpPr>
          <p:spPr>
            <a:xfrm flipV="1">
              <a:off x="829929" y="2643139"/>
              <a:ext cx="7303" cy="16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68EDC514-1DEC-185E-72E9-F6703921E568}"/>
                </a:ext>
              </a:extLst>
            </p:cNvPr>
            <p:cNvGrpSpPr/>
            <p:nvPr/>
          </p:nvGrpSpPr>
          <p:grpSpPr>
            <a:xfrm>
              <a:off x="1265809" y="2803177"/>
              <a:ext cx="208160" cy="202369"/>
              <a:chOff x="1003422" y="2804716"/>
              <a:chExt cx="208160" cy="202369"/>
            </a:xfrm>
          </p:grpSpPr>
          <p:sp>
            <p:nvSpPr>
              <p:cNvPr id="108" name="Oval 107">
                <a:extLst>
                  <a:ext uri="{FF2B5EF4-FFF2-40B4-BE49-F238E27FC236}">
                    <a16:creationId xmlns:a16="http://schemas.microsoft.com/office/drawing/2014/main" id="{129CF26E-51A3-3D8E-8071-9CC3574036A1}"/>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770C02C9-6A09-9313-61D7-AA76EA8B27A6}"/>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BC99104-8F85-ABFD-17BE-6C625CC83DAF}"/>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D782058-79D2-6FD0-4EE4-C3C0A0766691}"/>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B78A8D93-BF95-4F47-2BC0-432D1BF8C093}"/>
                </a:ext>
              </a:extLst>
            </p:cNvPr>
            <p:cNvCxnSpPr>
              <a:cxnSpLocks/>
            </p:cNvCxnSpPr>
            <p:nvPr/>
          </p:nvCxnSpPr>
          <p:spPr>
            <a:xfrm flipH="1" flipV="1">
              <a:off x="937955" y="2469707"/>
              <a:ext cx="427201" cy="343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C4126C6-0763-6835-309A-825B2E530B60}"/>
                </a:ext>
              </a:extLst>
            </p:cNvPr>
            <p:cNvCxnSpPr>
              <a:cxnSpLocks/>
            </p:cNvCxnSpPr>
            <p:nvPr/>
          </p:nvCxnSpPr>
          <p:spPr>
            <a:xfrm flipV="1">
              <a:off x="836973" y="2477787"/>
              <a:ext cx="119184" cy="161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Rounded Corners 23">
            <a:extLst>
              <a:ext uri="{FF2B5EF4-FFF2-40B4-BE49-F238E27FC236}">
                <a16:creationId xmlns:a16="http://schemas.microsoft.com/office/drawing/2014/main" id="{4F510866-2620-DF33-F9EF-BDADA4FA23F5}"/>
              </a:ext>
            </a:extLst>
          </p:cNvPr>
          <p:cNvSpPr/>
          <p:nvPr/>
        </p:nvSpPr>
        <p:spPr>
          <a:xfrm>
            <a:off x="1217022" y="499853"/>
            <a:ext cx="4821296" cy="2011680"/>
          </a:xfrm>
          <a:prstGeom prst="roundRect">
            <a:avLst/>
          </a:prstGeom>
          <a:solidFill>
            <a:srgbClr val="FF5A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4B053BA-B978-DE4E-2B41-923F3B43F076}"/>
              </a:ext>
            </a:extLst>
          </p:cNvPr>
          <p:cNvSpPr/>
          <p:nvPr/>
        </p:nvSpPr>
        <p:spPr>
          <a:xfrm>
            <a:off x="7696200" y="465826"/>
            <a:ext cx="1348608" cy="2011680"/>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91FE666-E679-5A49-0A8E-9D9659869ED2}"/>
              </a:ext>
            </a:extLst>
          </p:cNvPr>
          <p:cNvSpPr/>
          <p:nvPr/>
        </p:nvSpPr>
        <p:spPr>
          <a:xfrm>
            <a:off x="6353044" y="482788"/>
            <a:ext cx="1250507" cy="2011680"/>
          </a:xfrm>
          <a:prstGeom prst="roundRect">
            <a:avLst/>
          </a:prstGeom>
          <a:solidFill>
            <a:srgbClr val="FF8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F03DD0BE-C70C-A70E-F6D6-95AD948EA5D7}"/>
              </a:ext>
            </a:extLst>
          </p:cNvPr>
          <p:cNvGrpSpPr/>
          <p:nvPr/>
        </p:nvGrpSpPr>
        <p:grpSpPr>
          <a:xfrm>
            <a:off x="1634726" y="5899046"/>
            <a:ext cx="7109444" cy="576072"/>
            <a:chOff x="1634726" y="5899046"/>
            <a:chExt cx="7109444" cy="576072"/>
          </a:xfrm>
        </p:grpSpPr>
        <p:sp>
          <p:nvSpPr>
            <p:cNvPr id="124" name="Rectangle: Rounded Corners 123">
              <a:extLst>
                <a:ext uri="{FF2B5EF4-FFF2-40B4-BE49-F238E27FC236}">
                  <a16:creationId xmlns:a16="http://schemas.microsoft.com/office/drawing/2014/main" id="{7FD881A6-3502-237B-56F1-77A3163B1819}"/>
                </a:ext>
              </a:extLst>
            </p:cNvPr>
            <p:cNvSpPr/>
            <p:nvPr/>
          </p:nvSpPr>
          <p:spPr>
            <a:xfrm>
              <a:off x="1634726" y="5899046"/>
              <a:ext cx="3931920" cy="576072"/>
            </a:xfrm>
            <a:prstGeom prst="roundRect">
              <a:avLst/>
            </a:prstGeom>
            <a:solidFill>
              <a:srgbClr val="FF5A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5B9129A7-936E-13C3-0CE1-D7ED3C89C4C7}"/>
                </a:ext>
              </a:extLst>
            </p:cNvPr>
            <p:cNvSpPr/>
            <p:nvPr/>
          </p:nvSpPr>
          <p:spPr>
            <a:xfrm>
              <a:off x="8104090" y="5899046"/>
              <a:ext cx="640080" cy="576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67CAAB24-C181-9C61-75ED-FFAD490D1FD0}"/>
                </a:ext>
              </a:extLst>
            </p:cNvPr>
            <p:cNvSpPr/>
            <p:nvPr/>
          </p:nvSpPr>
          <p:spPr>
            <a:xfrm>
              <a:off x="6674387" y="5899046"/>
              <a:ext cx="640080" cy="576072"/>
            </a:xfrm>
            <a:prstGeom prst="roundRect">
              <a:avLst/>
            </a:prstGeom>
            <a:solidFill>
              <a:srgbClr val="FF8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21" name="Group 34820">
            <a:extLst>
              <a:ext uri="{FF2B5EF4-FFF2-40B4-BE49-F238E27FC236}">
                <a16:creationId xmlns:a16="http://schemas.microsoft.com/office/drawing/2014/main" id="{511CE106-47B1-0DA4-8950-2039EE6E8687}"/>
              </a:ext>
            </a:extLst>
          </p:cNvPr>
          <p:cNvGrpSpPr/>
          <p:nvPr/>
        </p:nvGrpSpPr>
        <p:grpSpPr>
          <a:xfrm>
            <a:off x="6595602" y="1641322"/>
            <a:ext cx="862901" cy="822513"/>
            <a:chOff x="1210897" y="8286129"/>
            <a:chExt cx="862901" cy="822513"/>
          </a:xfrm>
        </p:grpSpPr>
        <p:grpSp>
          <p:nvGrpSpPr>
            <p:cNvPr id="8218" name="Group 8217">
              <a:extLst>
                <a:ext uri="{FF2B5EF4-FFF2-40B4-BE49-F238E27FC236}">
                  <a16:creationId xmlns:a16="http://schemas.microsoft.com/office/drawing/2014/main" id="{D1E6C78C-3CF0-F094-8BE7-7F854940CF23}"/>
                </a:ext>
              </a:extLst>
            </p:cNvPr>
            <p:cNvGrpSpPr/>
            <p:nvPr/>
          </p:nvGrpSpPr>
          <p:grpSpPr>
            <a:xfrm>
              <a:off x="1210897" y="8286129"/>
              <a:ext cx="862901" cy="822513"/>
              <a:chOff x="423204" y="4973470"/>
              <a:chExt cx="862901" cy="822513"/>
            </a:xfrm>
          </p:grpSpPr>
          <p:grpSp>
            <p:nvGrpSpPr>
              <p:cNvPr id="8223" name="Group 8222">
                <a:extLst>
                  <a:ext uri="{FF2B5EF4-FFF2-40B4-BE49-F238E27FC236}">
                    <a16:creationId xmlns:a16="http://schemas.microsoft.com/office/drawing/2014/main" id="{034C80A3-06F9-EA2C-1501-A8D1CC619B56}"/>
                  </a:ext>
                </a:extLst>
              </p:cNvPr>
              <p:cNvGrpSpPr/>
              <p:nvPr/>
            </p:nvGrpSpPr>
            <p:grpSpPr>
              <a:xfrm>
                <a:off x="466357" y="4992794"/>
                <a:ext cx="766488" cy="738062"/>
                <a:chOff x="200309" y="152400"/>
                <a:chExt cx="609205" cy="529409"/>
              </a:xfrm>
            </p:grpSpPr>
            <p:cxnSp>
              <p:nvCxnSpPr>
                <p:cNvPr id="8234" name="Straight Connector 8233">
                  <a:extLst>
                    <a:ext uri="{FF2B5EF4-FFF2-40B4-BE49-F238E27FC236}">
                      <a16:creationId xmlns:a16="http://schemas.microsoft.com/office/drawing/2014/main" id="{5D5EB602-3473-0B80-6EB9-9F1ABED5DA87}"/>
                    </a:ext>
                  </a:extLst>
                </p:cNvPr>
                <p:cNvCxnSpPr>
                  <a:cxnSpLocks/>
                </p:cNvCxnSpPr>
                <p:nvPr/>
              </p:nvCxnSpPr>
              <p:spPr>
                <a:xfrm>
                  <a:off x="200309" y="300793"/>
                  <a:ext cx="374826" cy="347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FE479E37-D8A6-27EA-A6A5-4FC5463D4D6B}"/>
                    </a:ext>
                  </a:extLst>
                </p:cNvPr>
                <p:cNvCxnSpPr>
                  <a:cxnSpLocks/>
                </p:cNvCxnSpPr>
                <p:nvPr/>
              </p:nvCxnSpPr>
              <p:spPr>
                <a:xfrm>
                  <a:off x="360279" y="453193"/>
                  <a:ext cx="444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1BD84D5E-C13A-7998-771E-378D35589C15}"/>
                    </a:ext>
                  </a:extLst>
                </p:cNvPr>
                <p:cNvCxnSpPr>
                  <a:cxnSpLocks/>
                </p:cNvCxnSpPr>
                <p:nvPr/>
              </p:nvCxnSpPr>
              <p:spPr>
                <a:xfrm flipV="1">
                  <a:off x="538801" y="152400"/>
                  <a:ext cx="105372"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70DF6AA3-3DA4-1A8D-5805-14F4667CAD12}"/>
                    </a:ext>
                  </a:extLst>
                </p:cNvPr>
                <p:cNvCxnSpPr>
                  <a:cxnSpLocks/>
                </p:cNvCxnSpPr>
                <p:nvPr/>
              </p:nvCxnSpPr>
              <p:spPr>
                <a:xfrm flipV="1">
                  <a:off x="224704" y="398781"/>
                  <a:ext cx="69918" cy="20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8" name="Straight Connector 8237">
                  <a:extLst>
                    <a:ext uri="{FF2B5EF4-FFF2-40B4-BE49-F238E27FC236}">
                      <a16:creationId xmlns:a16="http://schemas.microsoft.com/office/drawing/2014/main" id="{2FEF703D-54A9-3F4F-5200-E960A21B448A}"/>
                    </a:ext>
                  </a:extLst>
                </p:cNvPr>
                <p:cNvCxnSpPr>
                  <a:cxnSpLocks/>
                </p:cNvCxnSpPr>
                <p:nvPr/>
              </p:nvCxnSpPr>
              <p:spPr>
                <a:xfrm flipH="1" flipV="1">
                  <a:off x="473238" y="551742"/>
                  <a:ext cx="44282" cy="13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9" name="Straight Connector 8238">
                  <a:extLst>
                    <a:ext uri="{FF2B5EF4-FFF2-40B4-BE49-F238E27FC236}">
                      <a16:creationId xmlns:a16="http://schemas.microsoft.com/office/drawing/2014/main" id="{737BA2AB-846F-3593-93AF-A425F6586B7A}"/>
                    </a:ext>
                  </a:extLst>
                </p:cNvPr>
                <p:cNvCxnSpPr>
                  <a:cxnSpLocks/>
                </p:cNvCxnSpPr>
                <p:nvPr/>
              </p:nvCxnSpPr>
              <p:spPr>
                <a:xfrm>
                  <a:off x="289280" y="220508"/>
                  <a:ext cx="300933" cy="8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0" name="Straight Connector 8239">
                  <a:extLst>
                    <a:ext uri="{FF2B5EF4-FFF2-40B4-BE49-F238E27FC236}">
                      <a16:creationId xmlns:a16="http://schemas.microsoft.com/office/drawing/2014/main" id="{3EE98E58-13B6-29E2-496E-4B1460938CB3}"/>
                    </a:ext>
                  </a:extLst>
                </p:cNvPr>
                <p:cNvCxnSpPr>
                  <a:cxnSpLocks/>
                </p:cNvCxnSpPr>
                <p:nvPr/>
              </p:nvCxnSpPr>
              <p:spPr>
                <a:xfrm flipV="1">
                  <a:off x="644173" y="300793"/>
                  <a:ext cx="16534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1" name="Straight Connector 8240">
                  <a:extLst>
                    <a:ext uri="{FF2B5EF4-FFF2-40B4-BE49-F238E27FC236}">
                      <a16:creationId xmlns:a16="http://schemas.microsoft.com/office/drawing/2014/main" id="{5A20A2A9-944F-5695-4187-AD660AE12A9B}"/>
                    </a:ext>
                  </a:extLst>
                </p:cNvPr>
                <p:cNvCxnSpPr>
                  <a:cxnSpLocks/>
                </p:cNvCxnSpPr>
                <p:nvPr/>
              </p:nvCxnSpPr>
              <p:spPr>
                <a:xfrm flipV="1">
                  <a:off x="680994" y="457200"/>
                  <a:ext cx="52715" cy="154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id="{1A5270E9-3398-4ECB-E769-29A68D6A9EA8}"/>
                    </a:ext>
                  </a:extLst>
                </p:cNvPr>
                <p:cNvCxnSpPr>
                  <a:cxnSpLocks/>
                </p:cNvCxnSpPr>
                <p:nvPr/>
              </p:nvCxnSpPr>
              <p:spPr>
                <a:xfrm>
                  <a:off x="342626" y="593950"/>
                  <a:ext cx="146650" cy="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24" name="Oval 8223">
                <a:extLst>
                  <a:ext uri="{FF2B5EF4-FFF2-40B4-BE49-F238E27FC236}">
                    <a16:creationId xmlns:a16="http://schemas.microsoft.com/office/drawing/2014/main" id="{828D5D4F-6164-6130-3245-7B37F65D1C9F}"/>
                  </a:ext>
                </a:extLst>
              </p:cNvPr>
              <p:cNvSpPr>
                <a:spLocks noChangeAspect="1"/>
              </p:cNvSpPr>
              <p:nvPr/>
            </p:nvSpPr>
            <p:spPr>
              <a:xfrm>
                <a:off x="1181942" y="517453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5" name="Oval 8224">
                <a:extLst>
                  <a:ext uri="{FF2B5EF4-FFF2-40B4-BE49-F238E27FC236}">
                    <a16:creationId xmlns:a16="http://schemas.microsoft.com/office/drawing/2014/main" id="{9B643901-E93E-20AA-9E9A-C9E8B3274000}"/>
                  </a:ext>
                </a:extLst>
              </p:cNvPr>
              <p:cNvSpPr>
                <a:spLocks noChangeAspect="1"/>
              </p:cNvSpPr>
              <p:nvPr/>
            </p:nvSpPr>
            <p:spPr>
              <a:xfrm>
                <a:off x="1212953" y="537118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6" name="Oval 8225">
                <a:extLst>
                  <a:ext uri="{FF2B5EF4-FFF2-40B4-BE49-F238E27FC236}">
                    <a16:creationId xmlns:a16="http://schemas.microsoft.com/office/drawing/2014/main" id="{D0F00FF3-9088-B114-9614-D2F38E1F368F}"/>
                  </a:ext>
                </a:extLst>
              </p:cNvPr>
              <p:cNvSpPr>
                <a:spLocks noChangeAspect="1"/>
              </p:cNvSpPr>
              <p:nvPr/>
            </p:nvSpPr>
            <p:spPr>
              <a:xfrm>
                <a:off x="549612" y="504658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7" name="Oval 8226">
                <a:extLst>
                  <a:ext uri="{FF2B5EF4-FFF2-40B4-BE49-F238E27FC236}">
                    <a16:creationId xmlns:a16="http://schemas.microsoft.com/office/drawing/2014/main" id="{07039248-3D94-E622-D0D9-1005BEA457B5}"/>
                  </a:ext>
                </a:extLst>
              </p:cNvPr>
              <p:cNvSpPr>
                <a:spLocks noChangeAspect="1"/>
              </p:cNvSpPr>
              <p:nvPr/>
            </p:nvSpPr>
            <p:spPr>
              <a:xfrm>
                <a:off x="445099" y="557886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8" name="Oval 8227">
                <a:extLst>
                  <a:ext uri="{FF2B5EF4-FFF2-40B4-BE49-F238E27FC236}">
                    <a16:creationId xmlns:a16="http://schemas.microsoft.com/office/drawing/2014/main" id="{429EF616-25B6-A5E9-D435-159705C85663}"/>
                  </a:ext>
                </a:extLst>
              </p:cNvPr>
              <p:cNvSpPr>
                <a:spLocks noChangeAspect="1"/>
              </p:cNvSpPr>
              <p:nvPr/>
            </p:nvSpPr>
            <p:spPr>
              <a:xfrm>
                <a:off x="593065" y="557334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9" name="Oval 8228">
                <a:extLst>
                  <a:ext uri="{FF2B5EF4-FFF2-40B4-BE49-F238E27FC236}">
                    <a16:creationId xmlns:a16="http://schemas.microsoft.com/office/drawing/2014/main" id="{C967355F-96B7-9F77-89F9-6C0C64BD843D}"/>
                  </a:ext>
                </a:extLst>
              </p:cNvPr>
              <p:cNvSpPr>
                <a:spLocks noChangeAspect="1"/>
              </p:cNvSpPr>
              <p:nvPr/>
            </p:nvSpPr>
            <p:spPr>
              <a:xfrm>
                <a:off x="828081" y="572283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0" name="Oval 8229">
                <a:extLst>
                  <a:ext uri="{FF2B5EF4-FFF2-40B4-BE49-F238E27FC236}">
                    <a16:creationId xmlns:a16="http://schemas.microsoft.com/office/drawing/2014/main" id="{334D3895-5270-45B9-9C14-9D29FB7A18B3}"/>
                  </a:ext>
                </a:extLst>
              </p:cNvPr>
              <p:cNvSpPr>
                <a:spLocks noChangeAspect="1"/>
              </p:cNvSpPr>
              <p:nvPr/>
            </p:nvSpPr>
            <p:spPr>
              <a:xfrm>
                <a:off x="1038997" y="55801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1" name="Oval 8230">
                <a:extLst>
                  <a:ext uri="{FF2B5EF4-FFF2-40B4-BE49-F238E27FC236}">
                    <a16:creationId xmlns:a16="http://schemas.microsoft.com/office/drawing/2014/main" id="{4EDBDC7A-9516-0F88-E8CB-C102478639AC}"/>
                  </a:ext>
                </a:extLst>
              </p:cNvPr>
              <p:cNvSpPr>
                <a:spLocks noChangeAspect="1"/>
              </p:cNvSpPr>
              <p:nvPr/>
            </p:nvSpPr>
            <p:spPr>
              <a:xfrm>
                <a:off x="906855" y="563157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2" name="Oval 8231">
                <a:extLst>
                  <a:ext uri="{FF2B5EF4-FFF2-40B4-BE49-F238E27FC236}">
                    <a16:creationId xmlns:a16="http://schemas.microsoft.com/office/drawing/2014/main" id="{3626B203-0385-DA99-44B9-F47CDB0F8828}"/>
                  </a:ext>
                </a:extLst>
              </p:cNvPr>
              <p:cNvSpPr>
                <a:spLocks noChangeAspect="1"/>
              </p:cNvSpPr>
              <p:nvPr/>
            </p:nvSpPr>
            <p:spPr>
              <a:xfrm>
                <a:off x="423204" y="51619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3" name="Oval 8232">
                <a:extLst>
                  <a:ext uri="{FF2B5EF4-FFF2-40B4-BE49-F238E27FC236}">
                    <a16:creationId xmlns:a16="http://schemas.microsoft.com/office/drawing/2014/main" id="{C5BF601D-BC08-49A7-8917-5FA9C21C2220}"/>
                  </a:ext>
                </a:extLst>
              </p:cNvPr>
              <p:cNvSpPr>
                <a:spLocks noChangeAspect="1"/>
              </p:cNvSpPr>
              <p:nvPr/>
            </p:nvSpPr>
            <p:spPr>
              <a:xfrm>
                <a:off x="973038" y="497347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18" name="Oval 34817">
              <a:extLst>
                <a:ext uri="{FF2B5EF4-FFF2-40B4-BE49-F238E27FC236}">
                  <a16:creationId xmlns:a16="http://schemas.microsoft.com/office/drawing/2014/main" id="{C9F175A1-1EAF-E11A-61FF-D74AB0C2085C}"/>
                </a:ext>
              </a:extLst>
            </p:cNvPr>
            <p:cNvSpPr>
              <a:spLocks noChangeAspect="1"/>
            </p:cNvSpPr>
            <p:nvPr/>
          </p:nvSpPr>
          <p:spPr>
            <a:xfrm>
              <a:off x="1683635" y="85658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Oval 34818">
              <a:extLst>
                <a:ext uri="{FF2B5EF4-FFF2-40B4-BE49-F238E27FC236}">
                  <a16:creationId xmlns:a16="http://schemas.microsoft.com/office/drawing/2014/main" id="{633F5E19-EAD9-2C21-7240-DE13DF808EB8}"/>
                </a:ext>
              </a:extLst>
            </p:cNvPr>
            <p:cNvSpPr>
              <a:spLocks noChangeAspect="1"/>
            </p:cNvSpPr>
            <p:nvPr/>
          </p:nvSpPr>
          <p:spPr>
            <a:xfrm>
              <a:off x="1406110" y="868937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52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8" name="Rectangle: Rounded Corners 8267">
            <a:extLst>
              <a:ext uri="{FF2B5EF4-FFF2-40B4-BE49-F238E27FC236}">
                <a16:creationId xmlns:a16="http://schemas.microsoft.com/office/drawing/2014/main" id="{FA99A82E-45FD-473D-64B5-6509EEF06450}"/>
              </a:ext>
            </a:extLst>
          </p:cNvPr>
          <p:cNvSpPr/>
          <p:nvPr/>
        </p:nvSpPr>
        <p:spPr>
          <a:xfrm>
            <a:off x="34506" y="3250665"/>
            <a:ext cx="9023230" cy="3496505"/>
          </a:xfrm>
          <a:prstGeom prst="roundRect">
            <a:avLst/>
          </a:prstGeom>
          <a:solidFill>
            <a:srgbClr val="FF8D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7" name="Rectangle: Rounded Corners 8266">
            <a:extLst>
              <a:ext uri="{FF2B5EF4-FFF2-40B4-BE49-F238E27FC236}">
                <a16:creationId xmlns:a16="http://schemas.microsoft.com/office/drawing/2014/main" id="{6B3621A9-7337-2839-D053-8A67E1B7C09E}"/>
              </a:ext>
            </a:extLst>
          </p:cNvPr>
          <p:cNvSpPr/>
          <p:nvPr/>
        </p:nvSpPr>
        <p:spPr>
          <a:xfrm>
            <a:off x="34741" y="991915"/>
            <a:ext cx="9033057" cy="2011680"/>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4"/>
          <p:cNvSpPr>
            <a:spLocks noGrp="1" noChangeArrowheads="1"/>
          </p:cNvSpPr>
          <p:nvPr>
            <p:ph type="title"/>
          </p:nvPr>
        </p:nvSpPr>
        <p:spPr>
          <a:xfrm>
            <a:off x="122002" y="-159007"/>
            <a:ext cx="8757988" cy="1143000"/>
          </a:xfrm>
        </p:spPr>
        <p:txBody>
          <a:bodyPr/>
          <a:lstStyle/>
          <a:p>
            <a:r>
              <a:rPr lang="en-US" altLang="en-US" sz="3200" dirty="0"/>
              <a:t>Using ordinal relationships of dis-similarities</a:t>
            </a:r>
          </a:p>
        </p:txBody>
      </p:sp>
      <p:sp>
        <p:nvSpPr>
          <p:cNvPr id="62" name="TextBox 61">
            <a:extLst>
              <a:ext uri="{FF2B5EF4-FFF2-40B4-BE49-F238E27FC236}">
                <a16:creationId xmlns:a16="http://schemas.microsoft.com/office/drawing/2014/main" id="{7C83A707-99B5-825A-BDF8-F584A93D0B02}"/>
              </a:ext>
            </a:extLst>
          </p:cNvPr>
          <p:cNvSpPr txBox="1"/>
          <p:nvPr/>
        </p:nvSpPr>
        <p:spPr>
          <a:xfrm>
            <a:off x="3048000" y="5277339"/>
            <a:ext cx="2759309" cy="1077218"/>
          </a:xfrm>
          <a:prstGeom prst="rect">
            <a:avLst/>
          </a:prstGeom>
          <a:noFill/>
        </p:spPr>
        <p:txBody>
          <a:bodyPr wrap="square" rtlCol="0">
            <a:spAutoFit/>
          </a:bodyPr>
          <a:lstStyle/>
          <a:p>
            <a:pPr algn="ctr"/>
            <a:r>
              <a:rPr lang="en-US" sz="1600" dirty="0"/>
              <a:t>Cannot have </a:t>
            </a:r>
            <a:r>
              <a:rPr lang="en-US" sz="1600" dirty="0">
                <a:solidFill>
                  <a:srgbClr val="FF0000"/>
                </a:solidFill>
              </a:rPr>
              <a:t>d</a:t>
            </a:r>
            <a:r>
              <a:rPr lang="en-US" sz="1600" dirty="0"/>
              <a:t>(W,X)&gt;max{</a:t>
            </a:r>
            <a:r>
              <a:rPr lang="en-US" sz="1600" dirty="0">
                <a:solidFill>
                  <a:srgbClr val="FF0000"/>
                </a:solidFill>
              </a:rPr>
              <a:t>d</a:t>
            </a:r>
            <a:r>
              <a:rPr lang="en-US" sz="1600" dirty="0">
                <a:solidFill>
                  <a:srgbClr val="FF00FF"/>
                </a:solidFill>
              </a:rPr>
              <a:t>(W,Y)</a:t>
            </a:r>
            <a:r>
              <a:rPr lang="en-US" sz="1600" dirty="0"/>
              <a:t>,</a:t>
            </a:r>
            <a:r>
              <a:rPr lang="en-US" sz="1600" dirty="0">
                <a:solidFill>
                  <a:srgbClr val="FF0000"/>
                </a:solidFill>
              </a:rPr>
              <a:t>d</a:t>
            </a:r>
            <a:r>
              <a:rPr lang="en-US" sz="1600" dirty="0">
                <a:solidFill>
                  <a:srgbClr val="0000FF"/>
                </a:solidFill>
              </a:rPr>
              <a:t>(W,Z)</a:t>
            </a:r>
            <a:r>
              <a:rPr lang="en-US" sz="1600" dirty="0"/>
              <a:t>} and </a:t>
            </a:r>
            <a:r>
              <a:rPr lang="en-US" sz="1600" dirty="0">
                <a:solidFill>
                  <a:srgbClr val="FF0000"/>
                </a:solidFill>
              </a:rPr>
              <a:t>d</a:t>
            </a:r>
            <a:r>
              <a:rPr lang="en-US" sz="1600" dirty="0"/>
              <a:t>(Y,Z)&gt;max{</a:t>
            </a:r>
            <a:r>
              <a:rPr lang="en-US" sz="1600" dirty="0">
                <a:solidFill>
                  <a:srgbClr val="FF0000"/>
                </a:solidFill>
              </a:rPr>
              <a:t>d</a:t>
            </a:r>
            <a:r>
              <a:rPr lang="en-US" sz="1600" dirty="0">
                <a:solidFill>
                  <a:srgbClr val="FF00FF"/>
                </a:solidFill>
              </a:rPr>
              <a:t>(X,Z)</a:t>
            </a:r>
            <a:r>
              <a:rPr lang="en-US" sz="1600" dirty="0"/>
              <a:t>,</a:t>
            </a:r>
            <a:r>
              <a:rPr lang="en-US" sz="1600" dirty="0">
                <a:solidFill>
                  <a:srgbClr val="FF0000"/>
                </a:solidFill>
              </a:rPr>
              <a:t>d</a:t>
            </a:r>
            <a:r>
              <a:rPr lang="en-US" sz="1600" dirty="0">
                <a:solidFill>
                  <a:srgbClr val="0000FF"/>
                </a:solidFill>
              </a:rPr>
              <a:t>(X,Y)</a:t>
            </a:r>
            <a:r>
              <a:rPr lang="en-US" sz="1600" dirty="0"/>
              <a:t>}</a:t>
            </a:r>
          </a:p>
        </p:txBody>
      </p:sp>
      <p:sp>
        <p:nvSpPr>
          <p:cNvPr id="63" name="TextBox 62">
            <a:extLst>
              <a:ext uri="{FF2B5EF4-FFF2-40B4-BE49-F238E27FC236}">
                <a16:creationId xmlns:a16="http://schemas.microsoft.com/office/drawing/2014/main" id="{5CBAC23F-4D9D-8E8A-0840-DFE18A1EA9C7}"/>
              </a:ext>
            </a:extLst>
          </p:cNvPr>
          <p:cNvSpPr txBox="1"/>
          <p:nvPr/>
        </p:nvSpPr>
        <p:spPr>
          <a:xfrm>
            <a:off x="6184783" y="5277339"/>
            <a:ext cx="2979602" cy="1077218"/>
          </a:xfrm>
          <a:prstGeom prst="rect">
            <a:avLst/>
          </a:prstGeom>
          <a:noFill/>
        </p:spPr>
        <p:txBody>
          <a:bodyPr wrap="square" rtlCol="0">
            <a:spAutoFit/>
          </a:bodyPr>
          <a:lstStyle/>
          <a:p>
            <a:pPr algn="ctr"/>
            <a:r>
              <a:rPr lang="en-US" sz="1600" dirty="0"/>
              <a:t>Cannot have </a:t>
            </a:r>
            <a:r>
              <a:rPr lang="en-US" sz="1600" dirty="0">
                <a:solidFill>
                  <a:srgbClr val="008000"/>
                </a:solidFill>
              </a:rPr>
              <a:t>D</a:t>
            </a:r>
            <a:r>
              <a:rPr lang="en-US" sz="1600" dirty="0"/>
              <a:t>(W,X)&gt;max{</a:t>
            </a:r>
            <a:r>
              <a:rPr lang="en-US" sz="1600" dirty="0">
                <a:solidFill>
                  <a:srgbClr val="008000"/>
                </a:solidFill>
              </a:rPr>
              <a:t>D</a:t>
            </a:r>
            <a:r>
              <a:rPr lang="en-US" sz="1600" dirty="0"/>
              <a:t>(W,Y),</a:t>
            </a:r>
            <a:r>
              <a:rPr lang="en-US" sz="1600" dirty="0">
                <a:solidFill>
                  <a:srgbClr val="008000"/>
                </a:solidFill>
              </a:rPr>
              <a:t>D</a:t>
            </a:r>
            <a:r>
              <a:rPr lang="en-US" sz="1600" dirty="0"/>
              <a:t>(W,Z)} and </a:t>
            </a:r>
            <a:r>
              <a:rPr lang="en-US" sz="1600" dirty="0">
                <a:solidFill>
                  <a:srgbClr val="008000"/>
                </a:solidFill>
              </a:rPr>
              <a:t>D</a:t>
            </a:r>
            <a:r>
              <a:rPr lang="en-US" sz="1600" dirty="0"/>
              <a:t>(Y,Z)&gt;max{</a:t>
            </a:r>
            <a:r>
              <a:rPr lang="en-US" sz="1600" dirty="0">
                <a:solidFill>
                  <a:srgbClr val="008000"/>
                </a:solidFill>
              </a:rPr>
              <a:t>D</a:t>
            </a:r>
            <a:r>
              <a:rPr lang="en-US" sz="1600" dirty="0"/>
              <a:t>(X,Z),</a:t>
            </a:r>
            <a:r>
              <a:rPr lang="en-US" sz="1600" dirty="0">
                <a:solidFill>
                  <a:srgbClr val="008000"/>
                </a:solidFill>
              </a:rPr>
              <a:t>D</a:t>
            </a:r>
            <a:r>
              <a:rPr lang="en-US" sz="1600" dirty="0"/>
              <a:t>(X,Y)}</a:t>
            </a:r>
          </a:p>
        </p:txBody>
      </p:sp>
      <p:grpSp>
        <p:nvGrpSpPr>
          <p:cNvPr id="8270" name="Group 8269">
            <a:extLst>
              <a:ext uri="{FF2B5EF4-FFF2-40B4-BE49-F238E27FC236}">
                <a16:creationId xmlns:a16="http://schemas.microsoft.com/office/drawing/2014/main" id="{05CC7717-89CB-A3C9-2035-21CE56246042}"/>
              </a:ext>
            </a:extLst>
          </p:cNvPr>
          <p:cNvGrpSpPr/>
          <p:nvPr/>
        </p:nvGrpSpPr>
        <p:grpSpPr>
          <a:xfrm>
            <a:off x="-133714" y="3442999"/>
            <a:ext cx="2473380" cy="3120619"/>
            <a:chOff x="-133714" y="3442999"/>
            <a:chExt cx="2473380" cy="3120619"/>
          </a:xfrm>
        </p:grpSpPr>
        <p:sp>
          <p:nvSpPr>
            <p:cNvPr id="18" name="TextBox 17">
              <a:extLst>
                <a:ext uri="{FF2B5EF4-FFF2-40B4-BE49-F238E27FC236}">
                  <a16:creationId xmlns:a16="http://schemas.microsoft.com/office/drawing/2014/main" id="{7B031152-4D47-CD4F-F6FD-DFF5AAF54030}"/>
                </a:ext>
              </a:extLst>
            </p:cNvPr>
            <p:cNvSpPr txBox="1"/>
            <p:nvPr/>
          </p:nvSpPr>
          <p:spPr>
            <a:xfrm>
              <a:off x="301046" y="3442999"/>
              <a:ext cx="1082348" cy="400110"/>
            </a:xfrm>
            <a:prstGeom prst="rect">
              <a:avLst/>
            </a:prstGeom>
            <a:noFill/>
          </p:spPr>
          <p:txBody>
            <a:bodyPr wrap="none" rtlCol="0">
              <a:spAutoFit/>
            </a:bodyPr>
            <a:lstStyle/>
            <a:p>
              <a:r>
                <a:rPr lang="en-US" sz="2000" i="1" dirty="0" err="1"/>
                <a:t>Addtree</a:t>
              </a:r>
              <a:endParaRPr lang="en-US" sz="2000" i="1" dirty="0"/>
            </a:p>
          </p:txBody>
        </p:sp>
        <p:sp>
          <p:nvSpPr>
            <p:cNvPr id="60" name="TextBox 59">
              <a:extLst>
                <a:ext uri="{FF2B5EF4-FFF2-40B4-BE49-F238E27FC236}">
                  <a16:creationId xmlns:a16="http://schemas.microsoft.com/office/drawing/2014/main" id="{AF5D2468-549A-1489-0F8F-0C7059DF30C9}"/>
                </a:ext>
              </a:extLst>
            </p:cNvPr>
            <p:cNvSpPr txBox="1"/>
            <p:nvPr/>
          </p:nvSpPr>
          <p:spPr>
            <a:xfrm>
              <a:off x="100630" y="5161671"/>
              <a:ext cx="1814920" cy="307777"/>
            </a:xfrm>
            <a:prstGeom prst="rect">
              <a:avLst/>
            </a:prstGeom>
            <a:noFill/>
          </p:spPr>
          <p:txBody>
            <a:bodyPr wrap="none" rtlCol="0">
              <a:spAutoFit/>
            </a:bodyPr>
            <a:lstStyle/>
            <a:p>
              <a:pPr algn="r"/>
              <a:r>
                <a:rPr lang="en-US" sz="1400" dirty="0"/>
                <a:t>Four-point condition:</a:t>
              </a:r>
            </a:p>
          </p:txBody>
        </p:sp>
        <p:sp>
          <p:nvSpPr>
            <p:cNvPr id="61" name="TextBox 60">
              <a:extLst>
                <a:ext uri="{FF2B5EF4-FFF2-40B4-BE49-F238E27FC236}">
                  <a16:creationId xmlns:a16="http://schemas.microsoft.com/office/drawing/2014/main" id="{47083603-452E-7130-A4D7-179874421878}"/>
                </a:ext>
              </a:extLst>
            </p:cNvPr>
            <p:cNvSpPr txBox="1"/>
            <p:nvPr/>
          </p:nvSpPr>
          <p:spPr>
            <a:xfrm>
              <a:off x="-133714" y="5486400"/>
              <a:ext cx="2473380" cy="1077218"/>
            </a:xfrm>
            <a:prstGeom prst="rect">
              <a:avLst/>
            </a:prstGeom>
            <a:noFill/>
          </p:spPr>
          <p:txBody>
            <a:bodyPr wrap="square" rtlCol="0">
              <a:spAutoFit/>
            </a:bodyPr>
            <a:lstStyle/>
            <a:p>
              <a:pPr algn="ctr"/>
              <a:r>
                <a:rPr lang="en-US" sz="1600" dirty="0"/>
                <a:t>Of</a:t>
              </a:r>
              <a:r>
                <a:rPr lang="en-US" sz="1600" dirty="0">
                  <a:solidFill>
                    <a:srgbClr val="008000"/>
                  </a:solidFill>
                </a:rPr>
                <a:t> </a:t>
              </a:r>
              <a:r>
                <a:rPr lang="en-US" sz="1600" dirty="0">
                  <a:solidFill>
                    <a:srgbClr val="FF0000"/>
                  </a:solidFill>
                </a:rPr>
                <a:t>d</a:t>
              </a:r>
              <a:r>
                <a:rPr lang="en-US" sz="1600" dirty="0"/>
                <a:t>(W,X)+</a:t>
              </a:r>
              <a:r>
                <a:rPr lang="en-US" sz="1600" dirty="0">
                  <a:solidFill>
                    <a:srgbClr val="FF0000"/>
                  </a:solidFill>
                  <a:sym typeface="Symbol" panose="05050102010706020507" pitchFamily="18" charset="2"/>
                </a:rPr>
                <a:t>d</a:t>
              </a:r>
              <a:r>
                <a:rPr lang="en-US" sz="1600" dirty="0">
                  <a:sym typeface="Symbol" panose="05050102010706020507" pitchFamily="18" charset="2"/>
                </a:rPr>
                <a:t>(Y,Z), </a:t>
              </a:r>
              <a:r>
                <a:rPr lang="en-US" sz="1600" dirty="0">
                  <a:solidFill>
                    <a:srgbClr val="FF0000"/>
                  </a:solidFill>
                </a:rPr>
                <a:t>d</a:t>
              </a:r>
              <a:r>
                <a:rPr lang="en-US" sz="1600" dirty="0">
                  <a:solidFill>
                    <a:srgbClr val="FF00FF"/>
                  </a:solidFill>
                </a:rPr>
                <a:t>(W,Y)</a:t>
              </a:r>
              <a:r>
                <a:rPr lang="en-US" sz="1600" dirty="0"/>
                <a:t>+</a:t>
              </a:r>
              <a:r>
                <a:rPr lang="en-US" sz="1600" dirty="0">
                  <a:solidFill>
                    <a:srgbClr val="FF0000"/>
                  </a:solidFill>
                  <a:sym typeface="Symbol" panose="05050102010706020507" pitchFamily="18" charset="2"/>
                </a:rPr>
                <a:t>d</a:t>
              </a:r>
              <a:r>
                <a:rPr lang="en-US" sz="1600" dirty="0">
                  <a:solidFill>
                    <a:srgbClr val="FF00FF"/>
                  </a:solidFill>
                  <a:sym typeface="Symbol" panose="05050102010706020507" pitchFamily="18" charset="2"/>
                </a:rPr>
                <a:t>(X,Z)</a:t>
              </a:r>
              <a:r>
                <a:rPr lang="en-US" sz="1600" dirty="0">
                  <a:sym typeface="Symbol" panose="05050102010706020507" pitchFamily="18" charset="2"/>
                </a:rPr>
                <a:t>, and </a:t>
              </a:r>
              <a:r>
                <a:rPr lang="en-US" sz="1600" dirty="0">
                  <a:solidFill>
                    <a:srgbClr val="FF0000"/>
                  </a:solidFill>
                </a:rPr>
                <a:t>d</a:t>
              </a:r>
              <a:r>
                <a:rPr lang="en-US" sz="1600" dirty="0">
                  <a:solidFill>
                    <a:srgbClr val="0000FF"/>
                  </a:solidFill>
                </a:rPr>
                <a:t>(W,Z)</a:t>
              </a:r>
              <a:r>
                <a:rPr lang="en-US" sz="1600" dirty="0"/>
                <a:t>+</a:t>
              </a:r>
              <a:r>
                <a:rPr lang="en-US" sz="1600" dirty="0">
                  <a:solidFill>
                    <a:srgbClr val="FF0000"/>
                  </a:solidFill>
                  <a:sym typeface="Symbol" panose="05050102010706020507" pitchFamily="18" charset="2"/>
                </a:rPr>
                <a:t>d</a:t>
              </a:r>
              <a:r>
                <a:rPr lang="en-US" sz="1600" dirty="0">
                  <a:solidFill>
                    <a:srgbClr val="0000FF"/>
                  </a:solidFill>
                  <a:sym typeface="Symbol" panose="05050102010706020507" pitchFamily="18" charset="2"/>
                </a:rPr>
                <a:t>(X,Y)</a:t>
              </a:r>
              <a:r>
                <a:rPr lang="en-US" sz="1600" dirty="0">
                  <a:sym typeface="Symbol" panose="05050102010706020507" pitchFamily="18" charset="2"/>
                </a:rPr>
                <a:t>, the largest two are equal.</a:t>
              </a:r>
              <a:endParaRPr lang="en-US" sz="1600" dirty="0"/>
            </a:p>
          </p:txBody>
        </p:sp>
        <p:grpSp>
          <p:nvGrpSpPr>
            <p:cNvPr id="8253" name="Group 8252">
              <a:extLst>
                <a:ext uri="{FF2B5EF4-FFF2-40B4-BE49-F238E27FC236}">
                  <a16:creationId xmlns:a16="http://schemas.microsoft.com/office/drawing/2014/main" id="{19A69D24-9B53-3E7B-EED9-580B66212A37}"/>
                </a:ext>
              </a:extLst>
            </p:cNvPr>
            <p:cNvGrpSpPr/>
            <p:nvPr/>
          </p:nvGrpSpPr>
          <p:grpSpPr>
            <a:xfrm>
              <a:off x="203807" y="3987475"/>
              <a:ext cx="1110381" cy="995100"/>
              <a:chOff x="465077" y="3987475"/>
              <a:chExt cx="1110381" cy="995100"/>
            </a:xfrm>
          </p:grpSpPr>
          <p:grpSp>
            <p:nvGrpSpPr>
              <p:cNvPr id="2" name="Group 1">
                <a:extLst>
                  <a:ext uri="{FF2B5EF4-FFF2-40B4-BE49-F238E27FC236}">
                    <a16:creationId xmlns:a16="http://schemas.microsoft.com/office/drawing/2014/main" id="{F56FA2B6-0DA8-712F-323F-BAB69A713A91}"/>
                  </a:ext>
                </a:extLst>
              </p:cNvPr>
              <p:cNvGrpSpPr/>
              <p:nvPr/>
            </p:nvGrpSpPr>
            <p:grpSpPr>
              <a:xfrm>
                <a:off x="712557" y="3987475"/>
                <a:ext cx="862901" cy="822513"/>
                <a:chOff x="423204" y="4973470"/>
                <a:chExt cx="862901" cy="822513"/>
              </a:xfrm>
            </p:grpSpPr>
            <p:grpSp>
              <p:nvGrpSpPr>
                <p:cNvPr id="20" name="Group 19">
                  <a:extLst>
                    <a:ext uri="{FF2B5EF4-FFF2-40B4-BE49-F238E27FC236}">
                      <a16:creationId xmlns:a16="http://schemas.microsoft.com/office/drawing/2014/main" id="{69B6E6E8-C5D2-1427-FE3F-561D117AFD4D}"/>
                    </a:ext>
                  </a:extLst>
                </p:cNvPr>
                <p:cNvGrpSpPr/>
                <p:nvPr/>
              </p:nvGrpSpPr>
              <p:grpSpPr>
                <a:xfrm>
                  <a:off x="466357" y="4992794"/>
                  <a:ext cx="766488" cy="738062"/>
                  <a:chOff x="200309" y="152400"/>
                  <a:chExt cx="609205" cy="529409"/>
                </a:xfrm>
              </p:grpSpPr>
              <p:cxnSp>
                <p:nvCxnSpPr>
                  <p:cNvPr id="21" name="Straight Connector 20">
                    <a:extLst>
                      <a:ext uri="{FF2B5EF4-FFF2-40B4-BE49-F238E27FC236}">
                        <a16:creationId xmlns:a16="http://schemas.microsoft.com/office/drawing/2014/main" id="{E6E3E177-A309-A9CE-8D93-F07B5E57DADA}"/>
                      </a:ext>
                    </a:extLst>
                  </p:cNvPr>
                  <p:cNvCxnSpPr>
                    <a:cxnSpLocks/>
                  </p:cNvCxnSpPr>
                  <p:nvPr/>
                </p:nvCxnSpPr>
                <p:spPr>
                  <a:xfrm>
                    <a:off x="200309" y="300793"/>
                    <a:ext cx="374826" cy="347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6329B3-2786-0BA0-8CFA-CB721960CB93}"/>
                      </a:ext>
                    </a:extLst>
                  </p:cNvPr>
                  <p:cNvCxnSpPr>
                    <a:cxnSpLocks/>
                  </p:cNvCxnSpPr>
                  <p:nvPr/>
                </p:nvCxnSpPr>
                <p:spPr>
                  <a:xfrm>
                    <a:off x="360279" y="453193"/>
                    <a:ext cx="444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DE7D3E-1FDA-73D1-1298-3DB9E08A9AF4}"/>
                      </a:ext>
                    </a:extLst>
                  </p:cNvPr>
                  <p:cNvCxnSpPr>
                    <a:cxnSpLocks/>
                  </p:cNvCxnSpPr>
                  <p:nvPr/>
                </p:nvCxnSpPr>
                <p:spPr>
                  <a:xfrm flipV="1">
                    <a:off x="538801" y="152400"/>
                    <a:ext cx="105372"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F85DD1-0074-B541-5D84-33C8ED2ADD2F}"/>
                      </a:ext>
                    </a:extLst>
                  </p:cNvPr>
                  <p:cNvCxnSpPr>
                    <a:cxnSpLocks/>
                  </p:cNvCxnSpPr>
                  <p:nvPr/>
                </p:nvCxnSpPr>
                <p:spPr>
                  <a:xfrm flipV="1">
                    <a:off x="224704" y="398781"/>
                    <a:ext cx="69918" cy="20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5353D2-B411-BDC3-C7E0-B39BA244C625}"/>
                      </a:ext>
                    </a:extLst>
                  </p:cNvPr>
                  <p:cNvCxnSpPr>
                    <a:cxnSpLocks/>
                  </p:cNvCxnSpPr>
                  <p:nvPr/>
                </p:nvCxnSpPr>
                <p:spPr>
                  <a:xfrm flipH="1" flipV="1">
                    <a:off x="473238" y="551742"/>
                    <a:ext cx="44282" cy="13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74B954-F9B0-EF41-DB91-4AF4B41C1CC8}"/>
                      </a:ext>
                    </a:extLst>
                  </p:cNvPr>
                  <p:cNvCxnSpPr>
                    <a:cxnSpLocks/>
                  </p:cNvCxnSpPr>
                  <p:nvPr/>
                </p:nvCxnSpPr>
                <p:spPr>
                  <a:xfrm>
                    <a:off x="289280" y="220508"/>
                    <a:ext cx="300933" cy="8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29D91F-8B7E-07D8-30D3-A1BACC4C5E31}"/>
                      </a:ext>
                    </a:extLst>
                  </p:cNvPr>
                  <p:cNvCxnSpPr>
                    <a:cxnSpLocks/>
                  </p:cNvCxnSpPr>
                  <p:nvPr/>
                </p:nvCxnSpPr>
                <p:spPr>
                  <a:xfrm flipV="1">
                    <a:off x="644173" y="300793"/>
                    <a:ext cx="16534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591307-774C-194F-E127-51C4821ABAA8}"/>
                      </a:ext>
                    </a:extLst>
                  </p:cNvPr>
                  <p:cNvCxnSpPr>
                    <a:cxnSpLocks/>
                  </p:cNvCxnSpPr>
                  <p:nvPr/>
                </p:nvCxnSpPr>
                <p:spPr>
                  <a:xfrm flipV="1">
                    <a:off x="680994" y="457200"/>
                    <a:ext cx="52715" cy="154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11D5C0-9F0B-63C8-6D92-BD3A71DA39EF}"/>
                      </a:ext>
                    </a:extLst>
                  </p:cNvPr>
                  <p:cNvCxnSpPr>
                    <a:cxnSpLocks/>
                  </p:cNvCxnSpPr>
                  <p:nvPr/>
                </p:nvCxnSpPr>
                <p:spPr>
                  <a:xfrm>
                    <a:off x="342626" y="593950"/>
                    <a:ext cx="146650" cy="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9E6299AE-3402-E196-BC5E-217895E6F44B}"/>
                    </a:ext>
                  </a:extLst>
                </p:cNvPr>
                <p:cNvSpPr>
                  <a:spLocks noChangeAspect="1"/>
                </p:cNvSpPr>
                <p:nvPr/>
              </p:nvSpPr>
              <p:spPr>
                <a:xfrm>
                  <a:off x="1181942" y="517453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765E1B2-DF67-6E9D-8F91-1750A3F4B7F2}"/>
                    </a:ext>
                  </a:extLst>
                </p:cNvPr>
                <p:cNvSpPr>
                  <a:spLocks noChangeAspect="1"/>
                </p:cNvSpPr>
                <p:nvPr/>
              </p:nvSpPr>
              <p:spPr>
                <a:xfrm>
                  <a:off x="1212953" y="537118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5D746D8-C6C7-B366-A812-672E900FDBD1}"/>
                    </a:ext>
                  </a:extLst>
                </p:cNvPr>
                <p:cNvSpPr>
                  <a:spLocks noChangeAspect="1"/>
                </p:cNvSpPr>
                <p:nvPr/>
              </p:nvSpPr>
              <p:spPr>
                <a:xfrm>
                  <a:off x="549612" y="504658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AD601B0-B1FD-1796-DA5C-CDD139C38092}"/>
                    </a:ext>
                  </a:extLst>
                </p:cNvPr>
                <p:cNvSpPr>
                  <a:spLocks noChangeAspect="1"/>
                </p:cNvSpPr>
                <p:nvPr/>
              </p:nvSpPr>
              <p:spPr>
                <a:xfrm>
                  <a:off x="445099" y="557886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8F52790-E08F-3440-5616-87D5D9B3AF8F}"/>
                    </a:ext>
                  </a:extLst>
                </p:cNvPr>
                <p:cNvSpPr>
                  <a:spLocks noChangeAspect="1"/>
                </p:cNvSpPr>
                <p:nvPr/>
              </p:nvSpPr>
              <p:spPr>
                <a:xfrm>
                  <a:off x="593065" y="557334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0ABA507-A832-421C-57DA-DCF37CA41690}"/>
                    </a:ext>
                  </a:extLst>
                </p:cNvPr>
                <p:cNvSpPr>
                  <a:spLocks noChangeAspect="1"/>
                </p:cNvSpPr>
                <p:nvPr/>
              </p:nvSpPr>
              <p:spPr>
                <a:xfrm>
                  <a:off x="828081" y="572283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00119F-7579-C0D5-0D7C-4F85F5B3430F}"/>
                    </a:ext>
                  </a:extLst>
                </p:cNvPr>
                <p:cNvSpPr>
                  <a:spLocks noChangeAspect="1"/>
                </p:cNvSpPr>
                <p:nvPr/>
              </p:nvSpPr>
              <p:spPr>
                <a:xfrm>
                  <a:off x="1038997" y="55801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9962AE9-455D-0A77-784B-38E593956D29}"/>
                    </a:ext>
                  </a:extLst>
                </p:cNvPr>
                <p:cNvSpPr>
                  <a:spLocks noChangeAspect="1"/>
                </p:cNvSpPr>
                <p:nvPr/>
              </p:nvSpPr>
              <p:spPr>
                <a:xfrm>
                  <a:off x="906855" y="563157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1D90C24-3833-C749-F950-44D4DE1ECFAD}"/>
                    </a:ext>
                  </a:extLst>
                </p:cNvPr>
                <p:cNvSpPr>
                  <a:spLocks noChangeAspect="1"/>
                </p:cNvSpPr>
                <p:nvPr/>
              </p:nvSpPr>
              <p:spPr>
                <a:xfrm>
                  <a:off x="423204" y="51619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1CFDD2E-A08C-CF06-336C-3D470471BF0E}"/>
                    </a:ext>
                  </a:extLst>
                </p:cNvPr>
                <p:cNvSpPr>
                  <a:spLocks noChangeAspect="1"/>
                </p:cNvSpPr>
                <p:nvPr/>
              </p:nvSpPr>
              <p:spPr>
                <a:xfrm>
                  <a:off x="973038" y="497347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2" name="TextBox 8201">
                <a:extLst>
                  <a:ext uri="{FF2B5EF4-FFF2-40B4-BE49-F238E27FC236}">
                    <a16:creationId xmlns:a16="http://schemas.microsoft.com/office/drawing/2014/main" id="{25FBE756-CC79-1D8D-8133-20CBD7A930A8}"/>
                  </a:ext>
                </a:extLst>
              </p:cNvPr>
              <p:cNvSpPr txBox="1"/>
              <p:nvPr/>
            </p:nvSpPr>
            <p:spPr>
              <a:xfrm>
                <a:off x="916025" y="4138756"/>
                <a:ext cx="354584" cy="307777"/>
              </a:xfrm>
              <a:prstGeom prst="rect">
                <a:avLst/>
              </a:prstGeom>
              <a:noFill/>
            </p:spPr>
            <p:txBody>
              <a:bodyPr wrap="none" rtlCol="0">
                <a:spAutoFit/>
              </a:bodyPr>
              <a:lstStyle/>
              <a:p>
                <a:r>
                  <a:rPr lang="en-US" sz="1400" i="1" dirty="0"/>
                  <a:t>W</a:t>
                </a:r>
              </a:p>
            </p:txBody>
          </p:sp>
          <p:sp>
            <p:nvSpPr>
              <p:cNvPr id="8203" name="TextBox 8202">
                <a:extLst>
                  <a:ext uri="{FF2B5EF4-FFF2-40B4-BE49-F238E27FC236}">
                    <a16:creationId xmlns:a16="http://schemas.microsoft.com/office/drawing/2014/main" id="{2837909F-2A89-18B3-84C0-363E9EA719D1}"/>
                  </a:ext>
                </a:extLst>
              </p:cNvPr>
              <p:cNvSpPr txBox="1"/>
              <p:nvPr/>
            </p:nvSpPr>
            <p:spPr>
              <a:xfrm>
                <a:off x="465077" y="4070842"/>
                <a:ext cx="304892" cy="307777"/>
              </a:xfrm>
              <a:prstGeom prst="rect">
                <a:avLst/>
              </a:prstGeom>
              <a:noFill/>
            </p:spPr>
            <p:txBody>
              <a:bodyPr wrap="none" rtlCol="0">
                <a:spAutoFit/>
              </a:bodyPr>
              <a:lstStyle/>
              <a:p>
                <a:r>
                  <a:rPr lang="en-US" sz="1400" i="1" dirty="0"/>
                  <a:t>Y</a:t>
                </a:r>
              </a:p>
            </p:txBody>
          </p:sp>
          <p:sp>
            <p:nvSpPr>
              <p:cNvPr id="8204" name="TextBox 8203">
                <a:extLst>
                  <a:ext uri="{FF2B5EF4-FFF2-40B4-BE49-F238E27FC236}">
                    <a16:creationId xmlns:a16="http://schemas.microsoft.com/office/drawing/2014/main" id="{BB9416F4-FE43-258D-D2C3-0344D91ECD55}"/>
                  </a:ext>
                </a:extLst>
              </p:cNvPr>
              <p:cNvSpPr txBox="1"/>
              <p:nvPr/>
            </p:nvSpPr>
            <p:spPr>
              <a:xfrm>
                <a:off x="880191" y="4674798"/>
                <a:ext cx="293670" cy="307777"/>
              </a:xfrm>
              <a:prstGeom prst="rect">
                <a:avLst/>
              </a:prstGeom>
              <a:noFill/>
            </p:spPr>
            <p:txBody>
              <a:bodyPr wrap="none" rtlCol="0">
                <a:spAutoFit/>
              </a:bodyPr>
              <a:lstStyle/>
              <a:p>
                <a:r>
                  <a:rPr lang="en-US" sz="1400" i="1" dirty="0"/>
                  <a:t>Z</a:t>
                </a:r>
              </a:p>
            </p:txBody>
          </p:sp>
          <p:sp>
            <p:nvSpPr>
              <p:cNvPr id="8205" name="TextBox 8204">
                <a:extLst>
                  <a:ext uri="{FF2B5EF4-FFF2-40B4-BE49-F238E27FC236}">
                    <a16:creationId xmlns:a16="http://schemas.microsoft.com/office/drawing/2014/main" id="{F97BED4B-529F-F591-D7C2-6744C421832D}"/>
                  </a:ext>
                </a:extLst>
              </p:cNvPr>
              <p:cNvSpPr txBox="1"/>
              <p:nvPr/>
            </p:nvSpPr>
            <p:spPr>
              <a:xfrm>
                <a:off x="472346" y="4533118"/>
                <a:ext cx="304892" cy="307777"/>
              </a:xfrm>
              <a:prstGeom prst="rect">
                <a:avLst/>
              </a:prstGeom>
              <a:noFill/>
            </p:spPr>
            <p:txBody>
              <a:bodyPr wrap="none" rtlCol="0">
                <a:spAutoFit/>
              </a:bodyPr>
              <a:lstStyle/>
              <a:p>
                <a:r>
                  <a:rPr lang="en-US" sz="1400" i="1" dirty="0"/>
                  <a:t>X</a:t>
                </a:r>
              </a:p>
            </p:txBody>
          </p:sp>
        </p:grpSp>
      </p:grpSp>
      <p:sp>
        <p:nvSpPr>
          <p:cNvPr id="8207" name="Arrow: Down 8206">
            <a:extLst>
              <a:ext uri="{FF2B5EF4-FFF2-40B4-BE49-F238E27FC236}">
                <a16:creationId xmlns:a16="http://schemas.microsoft.com/office/drawing/2014/main" id="{5140014C-4A65-5CD9-239F-D15B4C0DDD24}"/>
              </a:ext>
            </a:extLst>
          </p:cNvPr>
          <p:cNvSpPr>
            <a:spLocks/>
          </p:cNvSpPr>
          <p:nvPr/>
        </p:nvSpPr>
        <p:spPr>
          <a:xfrm rot="16200000">
            <a:off x="2459314" y="5652324"/>
            <a:ext cx="427201" cy="597770"/>
          </a:xfrm>
          <a:prstGeom prst="downArrow">
            <a:avLst>
              <a:gd name="adj1" fmla="val 34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Arrow: Up-Down 8208">
            <a:extLst>
              <a:ext uri="{FF2B5EF4-FFF2-40B4-BE49-F238E27FC236}">
                <a16:creationId xmlns:a16="http://schemas.microsoft.com/office/drawing/2014/main" id="{6CEC554B-04E0-955E-4E66-1A5BABD7319D}"/>
              </a:ext>
            </a:extLst>
          </p:cNvPr>
          <p:cNvSpPr>
            <a:spLocks/>
          </p:cNvSpPr>
          <p:nvPr/>
        </p:nvSpPr>
        <p:spPr>
          <a:xfrm rot="16200000">
            <a:off x="5848073" y="5619472"/>
            <a:ext cx="320040" cy="6330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04EBA8B-3B57-D492-F208-2B03E52F15FF}"/>
              </a:ext>
            </a:extLst>
          </p:cNvPr>
          <p:cNvSpPr txBox="1"/>
          <p:nvPr/>
        </p:nvSpPr>
        <p:spPr>
          <a:xfrm>
            <a:off x="183543" y="2153349"/>
            <a:ext cx="1906291" cy="307777"/>
          </a:xfrm>
          <a:prstGeom prst="rect">
            <a:avLst/>
          </a:prstGeom>
          <a:noFill/>
        </p:spPr>
        <p:txBody>
          <a:bodyPr wrap="none" rtlCol="0">
            <a:spAutoFit/>
          </a:bodyPr>
          <a:lstStyle/>
          <a:p>
            <a:pPr algn="r"/>
            <a:r>
              <a:rPr lang="en-US" sz="1400" dirty="0"/>
              <a:t>Ultrametric inequality:</a:t>
            </a:r>
          </a:p>
        </p:txBody>
      </p:sp>
      <p:sp>
        <p:nvSpPr>
          <p:cNvPr id="55" name="TextBox 54">
            <a:extLst>
              <a:ext uri="{FF2B5EF4-FFF2-40B4-BE49-F238E27FC236}">
                <a16:creationId xmlns:a16="http://schemas.microsoft.com/office/drawing/2014/main" id="{8C60EDCE-51F2-4995-C0BE-844257CBC8B5}"/>
              </a:ext>
            </a:extLst>
          </p:cNvPr>
          <p:cNvSpPr txBox="1"/>
          <p:nvPr/>
        </p:nvSpPr>
        <p:spPr>
          <a:xfrm>
            <a:off x="0" y="2520449"/>
            <a:ext cx="2835243" cy="338554"/>
          </a:xfrm>
          <a:prstGeom prst="rect">
            <a:avLst/>
          </a:prstGeom>
          <a:noFill/>
        </p:spPr>
        <p:txBody>
          <a:bodyPr wrap="square" rtlCol="0">
            <a:spAutoFit/>
          </a:bodyPr>
          <a:lstStyle/>
          <a:p>
            <a:r>
              <a:rPr lang="en-US" sz="1600" dirty="0">
                <a:solidFill>
                  <a:srgbClr val="FF0000"/>
                </a:solidFill>
              </a:rPr>
              <a:t>d</a:t>
            </a:r>
            <a:r>
              <a:rPr lang="en-US" sz="1600" dirty="0"/>
              <a:t>(X,Y)</a:t>
            </a:r>
            <a:r>
              <a:rPr lang="en-US" sz="1600" dirty="0">
                <a:sym typeface="Symbol" panose="05050102010706020507" pitchFamily="18" charset="2"/>
              </a:rPr>
              <a:t>max{</a:t>
            </a:r>
            <a:r>
              <a:rPr lang="en-US" sz="1600" dirty="0">
                <a:solidFill>
                  <a:srgbClr val="FF0000"/>
                </a:solidFill>
                <a:sym typeface="Symbol" panose="05050102010706020507" pitchFamily="18" charset="2"/>
              </a:rPr>
              <a:t>d</a:t>
            </a:r>
            <a:r>
              <a:rPr lang="en-US" sz="1600" dirty="0">
                <a:sym typeface="Symbol" panose="05050102010706020507" pitchFamily="18" charset="2"/>
              </a:rPr>
              <a:t>(X,Z),</a:t>
            </a:r>
            <a:r>
              <a:rPr lang="en-US" sz="1600" dirty="0">
                <a:solidFill>
                  <a:srgbClr val="FF0000"/>
                </a:solidFill>
                <a:sym typeface="Symbol" panose="05050102010706020507" pitchFamily="18" charset="2"/>
              </a:rPr>
              <a:t>d</a:t>
            </a:r>
            <a:r>
              <a:rPr lang="en-US" sz="1600" dirty="0">
                <a:sym typeface="Symbol" panose="05050102010706020507" pitchFamily="18" charset="2"/>
              </a:rPr>
              <a:t>(Y,Z)}</a:t>
            </a:r>
            <a:endParaRPr lang="en-US" sz="1600" dirty="0"/>
          </a:p>
        </p:txBody>
      </p:sp>
      <p:sp>
        <p:nvSpPr>
          <p:cNvPr id="56" name="TextBox 55">
            <a:extLst>
              <a:ext uri="{FF2B5EF4-FFF2-40B4-BE49-F238E27FC236}">
                <a16:creationId xmlns:a16="http://schemas.microsoft.com/office/drawing/2014/main" id="{A3D182CC-D163-6D5D-2A7C-681B4FC45635}"/>
              </a:ext>
            </a:extLst>
          </p:cNvPr>
          <p:cNvSpPr txBox="1"/>
          <p:nvPr/>
        </p:nvSpPr>
        <p:spPr>
          <a:xfrm>
            <a:off x="5166477" y="1916203"/>
            <a:ext cx="1762064" cy="830997"/>
          </a:xfrm>
          <a:prstGeom prst="rect">
            <a:avLst/>
          </a:prstGeom>
          <a:noFill/>
        </p:spPr>
        <p:txBody>
          <a:bodyPr wrap="square" rtlCol="0">
            <a:spAutoFit/>
          </a:bodyPr>
          <a:lstStyle/>
          <a:p>
            <a:pPr algn="ctr"/>
            <a:r>
              <a:rPr lang="en-US" sz="1600" i="1" dirty="0"/>
              <a:t>Ordinal relationships preserved</a:t>
            </a:r>
          </a:p>
        </p:txBody>
      </p:sp>
      <p:sp>
        <p:nvSpPr>
          <p:cNvPr id="58" name="TextBox 57">
            <a:extLst>
              <a:ext uri="{FF2B5EF4-FFF2-40B4-BE49-F238E27FC236}">
                <a16:creationId xmlns:a16="http://schemas.microsoft.com/office/drawing/2014/main" id="{828426CE-576D-4C1D-0018-F2B40BED2FCE}"/>
              </a:ext>
            </a:extLst>
          </p:cNvPr>
          <p:cNvSpPr txBox="1"/>
          <p:nvPr/>
        </p:nvSpPr>
        <p:spPr>
          <a:xfrm>
            <a:off x="6822654" y="1500588"/>
            <a:ext cx="2156485" cy="830997"/>
          </a:xfrm>
          <a:prstGeom prst="rect">
            <a:avLst/>
          </a:prstGeom>
          <a:noFill/>
        </p:spPr>
        <p:txBody>
          <a:bodyPr wrap="square" rtlCol="0">
            <a:spAutoFit/>
          </a:bodyPr>
          <a:lstStyle/>
          <a:p>
            <a:pPr algn="ctr"/>
            <a:r>
              <a:rPr lang="en-US" sz="1600" dirty="0"/>
              <a:t>Of</a:t>
            </a:r>
            <a:r>
              <a:rPr lang="en-US" sz="1600" dirty="0">
                <a:solidFill>
                  <a:srgbClr val="008000"/>
                </a:solidFill>
              </a:rPr>
              <a:t> D</a:t>
            </a:r>
            <a:r>
              <a:rPr lang="en-US" sz="1600" dirty="0"/>
              <a:t>(X,Y), </a:t>
            </a:r>
            <a:r>
              <a:rPr lang="en-US" sz="1600" dirty="0">
                <a:solidFill>
                  <a:srgbClr val="008000"/>
                </a:solidFill>
                <a:sym typeface="Symbol" panose="05050102010706020507" pitchFamily="18" charset="2"/>
              </a:rPr>
              <a:t>D</a:t>
            </a:r>
            <a:r>
              <a:rPr lang="en-US" sz="1600" dirty="0">
                <a:sym typeface="Symbol" panose="05050102010706020507" pitchFamily="18" charset="2"/>
              </a:rPr>
              <a:t>(X,Z), and </a:t>
            </a:r>
            <a:r>
              <a:rPr lang="en-US" sz="1600" dirty="0">
                <a:solidFill>
                  <a:srgbClr val="008000"/>
                </a:solidFill>
                <a:sym typeface="Symbol" panose="05050102010706020507" pitchFamily="18" charset="2"/>
              </a:rPr>
              <a:t>D</a:t>
            </a:r>
            <a:r>
              <a:rPr lang="en-US" sz="1600" dirty="0">
                <a:sym typeface="Symbol" panose="05050102010706020507" pitchFamily="18" charset="2"/>
              </a:rPr>
              <a:t>(Y,Z), the largest two are equal.</a:t>
            </a:r>
            <a:endParaRPr lang="en-US" sz="1600" dirty="0"/>
          </a:p>
        </p:txBody>
      </p:sp>
      <p:sp>
        <p:nvSpPr>
          <p:cNvPr id="59" name="TextBox 58">
            <a:extLst>
              <a:ext uri="{FF2B5EF4-FFF2-40B4-BE49-F238E27FC236}">
                <a16:creationId xmlns:a16="http://schemas.microsoft.com/office/drawing/2014/main" id="{C2D18716-427E-DC9A-2BCD-204ED1968DE4}"/>
              </a:ext>
            </a:extLst>
          </p:cNvPr>
          <p:cNvSpPr txBox="1"/>
          <p:nvPr/>
        </p:nvSpPr>
        <p:spPr>
          <a:xfrm>
            <a:off x="3029853" y="1455933"/>
            <a:ext cx="2314314" cy="830997"/>
          </a:xfrm>
          <a:prstGeom prst="rect">
            <a:avLst/>
          </a:prstGeom>
          <a:noFill/>
        </p:spPr>
        <p:txBody>
          <a:bodyPr wrap="square" rtlCol="0">
            <a:spAutoFit/>
          </a:bodyPr>
          <a:lstStyle/>
          <a:p>
            <a:pPr algn="ctr"/>
            <a:r>
              <a:rPr lang="en-US" sz="1600" dirty="0"/>
              <a:t>Of</a:t>
            </a:r>
            <a:r>
              <a:rPr lang="en-US" sz="1600" dirty="0">
                <a:solidFill>
                  <a:srgbClr val="008000"/>
                </a:solidFill>
              </a:rPr>
              <a:t> </a:t>
            </a:r>
            <a:r>
              <a:rPr lang="en-US" sz="1600" dirty="0">
                <a:solidFill>
                  <a:srgbClr val="FF0000"/>
                </a:solidFill>
              </a:rPr>
              <a:t>d</a:t>
            </a:r>
            <a:r>
              <a:rPr lang="en-US" sz="1600" dirty="0"/>
              <a:t>(X,Y), </a:t>
            </a:r>
            <a:r>
              <a:rPr lang="en-US" sz="1600" dirty="0">
                <a:solidFill>
                  <a:srgbClr val="FF0000"/>
                </a:solidFill>
                <a:sym typeface="Symbol" panose="05050102010706020507" pitchFamily="18" charset="2"/>
              </a:rPr>
              <a:t>d</a:t>
            </a:r>
            <a:r>
              <a:rPr lang="en-US" sz="1600" dirty="0">
                <a:sym typeface="Symbol" panose="05050102010706020507" pitchFamily="18" charset="2"/>
              </a:rPr>
              <a:t>(X,Z), and </a:t>
            </a:r>
            <a:r>
              <a:rPr lang="en-US" sz="1600" dirty="0">
                <a:solidFill>
                  <a:srgbClr val="FF0000"/>
                </a:solidFill>
                <a:sym typeface="Symbol" panose="05050102010706020507" pitchFamily="18" charset="2"/>
              </a:rPr>
              <a:t>d</a:t>
            </a:r>
            <a:r>
              <a:rPr lang="en-US" sz="1600" dirty="0">
                <a:sym typeface="Symbol" panose="05050102010706020507" pitchFamily="18" charset="2"/>
              </a:rPr>
              <a:t>(Y,Z), the largest two are equal.</a:t>
            </a:r>
            <a:endParaRPr lang="en-US" sz="1600" dirty="0"/>
          </a:p>
        </p:txBody>
      </p:sp>
      <p:sp>
        <p:nvSpPr>
          <p:cNvPr id="3" name="Arrow: Up-Down 2">
            <a:extLst>
              <a:ext uri="{FF2B5EF4-FFF2-40B4-BE49-F238E27FC236}">
                <a16:creationId xmlns:a16="http://schemas.microsoft.com/office/drawing/2014/main" id="{C6C205D8-82F6-926A-41AD-CE982C73D68C}"/>
              </a:ext>
            </a:extLst>
          </p:cNvPr>
          <p:cNvSpPr>
            <a:spLocks noChangeAspect="1"/>
          </p:cNvSpPr>
          <p:nvPr/>
        </p:nvSpPr>
        <p:spPr>
          <a:xfrm rot="5400000">
            <a:off x="2354216" y="1360356"/>
            <a:ext cx="320040" cy="9784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Down 3">
            <a:extLst>
              <a:ext uri="{FF2B5EF4-FFF2-40B4-BE49-F238E27FC236}">
                <a16:creationId xmlns:a16="http://schemas.microsoft.com/office/drawing/2014/main" id="{F50007BA-9CFF-3B4C-3B63-0BB68A1F79DC}"/>
              </a:ext>
            </a:extLst>
          </p:cNvPr>
          <p:cNvSpPr>
            <a:spLocks/>
          </p:cNvSpPr>
          <p:nvPr/>
        </p:nvSpPr>
        <p:spPr>
          <a:xfrm rot="16200000">
            <a:off x="5887489" y="1076302"/>
            <a:ext cx="320040" cy="12527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48" name="Group 8247">
            <a:extLst>
              <a:ext uri="{FF2B5EF4-FFF2-40B4-BE49-F238E27FC236}">
                <a16:creationId xmlns:a16="http://schemas.microsoft.com/office/drawing/2014/main" id="{6B9B3E7B-5626-26C4-4131-A2D5FFEE2A43}"/>
              </a:ext>
            </a:extLst>
          </p:cNvPr>
          <p:cNvGrpSpPr/>
          <p:nvPr/>
        </p:nvGrpSpPr>
        <p:grpSpPr>
          <a:xfrm>
            <a:off x="510695" y="1416940"/>
            <a:ext cx="1133672" cy="793920"/>
            <a:chOff x="322410" y="1415104"/>
            <a:chExt cx="1133672" cy="793920"/>
          </a:xfrm>
        </p:grpSpPr>
        <p:sp>
          <p:nvSpPr>
            <p:cNvPr id="32" name="TextBox 31">
              <a:extLst>
                <a:ext uri="{FF2B5EF4-FFF2-40B4-BE49-F238E27FC236}">
                  <a16:creationId xmlns:a16="http://schemas.microsoft.com/office/drawing/2014/main" id="{9DD887F2-D6FB-3B70-AC01-310703F44CDE}"/>
                </a:ext>
              </a:extLst>
            </p:cNvPr>
            <p:cNvSpPr txBox="1"/>
            <p:nvPr/>
          </p:nvSpPr>
          <p:spPr>
            <a:xfrm>
              <a:off x="1151190" y="1886117"/>
              <a:ext cx="304892" cy="307777"/>
            </a:xfrm>
            <a:prstGeom prst="rect">
              <a:avLst/>
            </a:prstGeom>
            <a:noFill/>
          </p:spPr>
          <p:txBody>
            <a:bodyPr wrap="none" rtlCol="0">
              <a:spAutoFit/>
            </a:bodyPr>
            <a:lstStyle/>
            <a:p>
              <a:r>
                <a:rPr lang="en-US" sz="1400" i="1" dirty="0"/>
                <a:t>Y</a:t>
              </a:r>
            </a:p>
          </p:txBody>
        </p:sp>
        <p:sp>
          <p:nvSpPr>
            <p:cNvPr id="35" name="TextBox 34">
              <a:extLst>
                <a:ext uri="{FF2B5EF4-FFF2-40B4-BE49-F238E27FC236}">
                  <a16:creationId xmlns:a16="http://schemas.microsoft.com/office/drawing/2014/main" id="{CF7EDF55-ED95-E50B-2138-97337A57D233}"/>
                </a:ext>
              </a:extLst>
            </p:cNvPr>
            <p:cNvSpPr txBox="1"/>
            <p:nvPr/>
          </p:nvSpPr>
          <p:spPr>
            <a:xfrm>
              <a:off x="883267" y="1900480"/>
              <a:ext cx="293670" cy="307777"/>
            </a:xfrm>
            <a:prstGeom prst="rect">
              <a:avLst/>
            </a:prstGeom>
            <a:noFill/>
          </p:spPr>
          <p:txBody>
            <a:bodyPr wrap="none" rtlCol="0">
              <a:spAutoFit/>
            </a:bodyPr>
            <a:lstStyle/>
            <a:p>
              <a:r>
                <a:rPr lang="en-US" sz="1400" i="1" dirty="0"/>
                <a:t>Z</a:t>
              </a:r>
            </a:p>
          </p:txBody>
        </p:sp>
        <p:sp>
          <p:nvSpPr>
            <p:cNvPr id="37" name="TextBox 36">
              <a:extLst>
                <a:ext uri="{FF2B5EF4-FFF2-40B4-BE49-F238E27FC236}">
                  <a16:creationId xmlns:a16="http://schemas.microsoft.com/office/drawing/2014/main" id="{E6B899CB-06EB-384C-E0A1-496E06DA5A0F}"/>
                </a:ext>
              </a:extLst>
            </p:cNvPr>
            <p:cNvSpPr txBox="1"/>
            <p:nvPr/>
          </p:nvSpPr>
          <p:spPr>
            <a:xfrm>
              <a:off x="443149" y="1901247"/>
              <a:ext cx="304892" cy="307777"/>
            </a:xfrm>
            <a:prstGeom prst="rect">
              <a:avLst/>
            </a:prstGeom>
            <a:noFill/>
          </p:spPr>
          <p:txBody>
            <a:bodyPr wrap="none" rtlCol="0">
              <a:spAutoFit/>
            </a:bodyPr>
            <a:lstStyle/>
            <a:p>
              <a:r>
                <a:rPr lang="en-US" sz="1400" i="1" dirty="0"/>
                <a:t>X</a:t>
              </a:r>
            </a:p>
          </p:txBody>
        </p:sp>
        <p:grpSp>
          <p:nvGrpSpPr>
            <p:cNvPr id="8247" name="Group 8246">
              <a:extLst>
                <a:ext uri="{FF2B5EF4-FFF2-40B4-BE49-F238E27FC236}">
                  <a16:creationId xmlns:a16="http://schemas.microsoft.com/office/drawing/2014/main" id="{E850CD15-B603-ABCF-8B80-14058A606D1C}"/>
                </a:ext>
              </a:extLst>
            </p:cNvPr>
            <p:cNvGrpSpPr/>
            <p:nvPr/>
          </p:nvGrpSpPr>
          <p:grpSpPr>
            <a:xfrm>
              <a:off x="322410" y="1415104"/>
              <a:ext cx="1017802" cy="537378"/>
              <a:chOff x="456167" y="2469707"/>
              <a:chExt cx="1017802" cy="537378"/>
            </a:xfrm>
          </p:grpSpPr>
          <p:grpSp>
            <p:nvGrpSpPr>
              <p:cNvPr id="38" name="Group 37">
                <a:extLst>
                  <a:ext uri="{FF2B5EF4-FFF2-40B4-BE49-F238E27FC236}">
                    <a16:creationId xmlns:a16="http://schemas.microsoft.com/office/drawing/2014/main" id="{1BA35CC6-8D79-4F28-968A-319DB3AA9EFE}"/>
                  </a:ext>
                </a:extLst>
              </p:cNvPr>
              <p:cNvGrpSpPr/>
              <p:nvPr/>
            </p:nvGrpSpPr>
            <p:grpSpPr>
              <a:xfrm>
                <a:off x="1003422" y="2804716"/>
                <a:ext cx="208160" cy="202369"/>
                <a:chOff x="1003422" y="2804716"/>
                <a:chExt cx="208160" cy="202369"/>
              </a:xfrm>
            </p:grpSpPr>
            <p:sp>
              <p:nvSpPr>
                <p:cNvPr id="14" name="Oval 13">
                  <a:extLst>
                    <a:ext uri="{FF2B5EF4-FFF2-40B4-BE49-F238E27FC236}">
                      <a16:creationId xmlns:a16="http://schemas.microsoft.com/office/drawing/2014/main" id="{474D4027-AA60-3C7C-3EFF-0AA7F20F3023}"/>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35769E-F269-3749-9713-30944BD12B2B}"/>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C430BCE-6BDF-1CC1-AAE4-173AE41F1C35}"/>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3B655-8547-7A23-AB75-0B43D2B17777}"/>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B77A170-6D36-B2E9-F3A9-4F810A96048D}"/>
                  </a:ext>
                </a:extLst>
              </p:cNvPr>
              <p:cNvGrpSpPr/>
              <p:nvPr/>
            </p:nvGrpSpPr>
            <p:grpSpPr>
              <a:xfrm>
                <a:off x="729795" y="2804716"/>
                <a:ext cx="208160" cy="202369"/>
                <a:chOff x="1003422" y="2804716"/>
                <a:chExt cx="208160" cy="202369"/>
              </a:xfrm>
            </p:grpSpPr>
            <p:sp>
              <p:nvSpPr>
                <p:cNvPr id="47" name="Oval 46">
                  <a:extLst>
                    <a:ext uri="{FF2B5EF4-FFF2-40B4-BE49-F238E27FC236}">
                      <a16:creationId xmlns:a16="http://schemas.microsoft.com/office/drawing/2014/main" id="{31BC55F9-A6A8-1936-B848-04EA9D881DD9}"/>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97260FB-28BF-F8CE-53D7-B99C3C51AA1D}"/>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92" name="Straight Connector 8191">
                  <a:extLst>
                    <a:ext uri="{FF2B5EF4-FFF2-40B4-BE49-F238E27FC236}">
                      <a16:creationId xmlns:a16="http://schemas.microsoft.com/office/drawing/2014/main" id="{FB361D67-8F64-3325-9774-EE10FBABCADA}"/>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id="{101B5509-2F89-5F22-8A12-3B57B45C7F4E}"/>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11" name="Group 8210">
                <a:extLst>
                  <a:ext uri="{FF2B5EF4-FFF2-40B4-BE49-F238E27FC236}">
                    <a16:creationId xmlns:a16="http://schemas.microsoft.com/office/drawing/2014/main" id="{7860904F-1760-CC0F-0003-B61EC63B1FEB}"/>
                  </a:ext>
                </a:extLst>
              </p:cNvPr>
              <p:cNvGrpSpPr/>
              <p:nvPr/>
            </p:nvGrpSpPr>
            <p:grpSpPr>
              <a:xfrm>
                <a:off x="456167" y="2804716"/>
                <a:ext cx="208160" cy="202369"/>
                <a:chOff x="1003422" y="2804716"/>
                <a:chExt cx="208160" cy="202369"/>
              </a:xfrm>
            </p:grpSpPr>
            <p:sp>
              <p:nvSpPr>
                <p:cNvPr id="8212" name="Oval 8211">
                  <a:extLst>
                    <a:ext uri="{FF2B5EF4-FFF2-40B4-BE49-F238E27FC236}">
                      <a16:creationId xmlns:a16="http://schemas.microsoft.com/office/drawing/2014/main" id="{B96488A7-3FCD-AA16-B61E-7642B2885FFB}"/>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Oval 8212">
                  <a:extLst>
                    <a:ext uri="{FF2B5EF4-FFF2-40B4-BE49-F238E27FC236}">
                      <a16:creationId xmlns:a16="http://schemas.microsoft.com/office/drawing/2014/main" id="{CE61BDB6-F3CB-716E-2758-3627A43DCCD8}"/>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14" name="Straight Connector 8213">
                  <a:extLst>
                    <a:ext uri="{FF2B5EF4-FFF2-40B4-BE49-F238E27FC236}">
                      <a16:creationId xmlns:a16="http://schemas.microsoft.com/office/drawing/2014/main" id="{603A6B62-0CF7-B2EC-F276-482720E987F3}"/>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5" name="Straight Connector 8214">
                  <a:extLst>
                    <a:ext uri="{FF2B5EF4-FFF2-40B4-BE49-F238E27FC236}">
                      <a16:creationId xmlns:a16="http://schemas.microsoft.com/office/drawing/2014/main" id="{C1CA60E3-EC1F-2F48-FA39-FAD9F7B6AD77}"/>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21" name="Straight Connector 8220">
                <a:extLst>
                  <a:ext uri="{FF2B5EF4-FFF2-40B4-BE49-F238E27FC236}">
                    <a16:creationId xmlns:a16="http://schemas.microsoft.com/office/drawing/2014/main" id="{1F2FA70F-20EE-55A3-B30F-36BA952EE415}"/>
                  </a:ext>
                </a:extLst>
              </p:cNvPr>
              <p:cNvCxnSpPr>
                <a:cxnSpLocks/>
              </p:cNvCxnSpPr>
              <p:nvPr/>
            </p:nvCxnSpPr>
            <p:spPr>
              <a:xfrm flipH="1" flipV="1">
                <a:off x="837607" y="2640005"/>
                <a:ext cx="263100" cy="168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id="{7131BBAB-6616-9397-4F98-78F36825A483}"/>
                  </a:ext>
                </a:extLst>
              </p:cNvPr>
              <p:cNvCxnSpPr>
                <a:cxnSpLocks/>
              </p:cNvCxnSpPr>
              <p:nvPr/>
            </p:nvCxnSpPr>
            <p:spPr>
              <a:xfrm flipV="1">
                <a:off x="557051" y="2636211"/>
                <a:ext cx="280556" cy="17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id="{E9D8E702-68CC-95AE-84C3-9E94A4D456FA}"/>
                  </a:ext>
                </a:extLst>
              </p:cNvPr>
              <p:cNvCxnSpPr>
                <a:cxnSpLocks/>
              </p:cNvCxnSpPr>
              <p:nvPr/>
            </p:nvCxnSpPr>
            <p:spPr>
              <a:xfrm flipV="1">
                <a:off x="829929" y="2643139"/>
                <a:ext cx="7303" cy="16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35" name="Group 8234">
                <a:extLst>
                  <a:ext uri="{FF2B5EF4-FFF2-40B4-BE49-F238E27FC236}">
                    <a16:creationId xmlns:a16="http://schemas.microsoft.com/office/drawing/2014/main" id="{3B29BB74-80CE-3228-E6A8-641F79376836}"/>
                  </a:ext>
                </a:extLst>
              </p:cNvPr>
              <p:cNvGrpSpPr/>
              <p:nvPr/>
            </p:nvGrpSpPr>
            <p:grpSpPr>
              <a:xfrm>
                <a:off x="1265809" y="2803177"/>
                <a:ext cx="208160" cy="202369"/>
                <a:chOff x="1003422" y="2804716"/>
                <a:chExt cx="208160" cy="202369"/>
              </a:xfrm>
            </p:grpSpPr>
            <p:sp>
              <p:nvSpPr>
                <p:cNvPr id="8236" name="Oval 8235">
                  <a:extLst>
                    <a:ext uri="{FF2B5EF4-FFF2-40B4-BE49-F238E27FC236}">
                      <a16:creationId xmlns:a16="http://schemas.microsoft.com/office/drawing/2014/main" id="{33CA50ED-945A-1673-2978-6DF5E963633A}"/>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7" name="Oval 8236">
                  <a:extLst>
                    <a:ext uri="{FF2B5EF4-FFF2-40B4-BE49-F238E27FC236}">
                      <a16:creationId xmlns:a16="http://schemas.microsoft.com/office/drawing/2014/main" id="{049DA376-20C3-F6E9-C5C2-8D0721A490C0}"/>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38" name="Straight Connector 8237">
                  <a:extLst>
                    <a:ext uri="{FF2B5EF4-FFF2-40B4-BE49-F238E27FC236}">
                      <a16:creationId xmlns:a16="http://schemas.microsoft.com/office/drawing/2014/main" id="{8D454DFD-67F0-F880-6565-CFF7087BEA8A}"/>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9" name="Straight Connector 8238">
                  <a:extLst>
                    <a:ext uri="{FF2B5EF4-FFF2-40B4-BE49-F238E27FC236}">
                      <a16:creationId xmlns:a16="http://schemas.microsoft.com/office/drawing/2014/main" id="{5EEDCAE0-E447-FBE9-97F5-55C2F8731F01}"/>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40" name="Straight Connector 8239">
                <a:extLst>
                  <a:ext uri="{FF2B5EF4-FFF2-40B4-BE49-F238E27FC236}">
                    <a16:creationId xmlns:a16="http://schemas.microsoft.com/office/drawing/2014/main" id="{D15925E9-CD55-F405-40A1-0369D21B12C8}"/>
                  </a:ext>
                </a:extLst>
              </p:cNvPr>
              <p:cNvCxnSpPr>
                <a:cxnSpLocks/>
              </p:cNvCxnSpPr>
              <p:nvPr/>
            </p:nvCxnSpPr>
            <p:spPr>
              <a:xfrm flipH="1" flipV="1">
                <a:off x="937955" y="2469707"/>
                <a:ext cx="427201" cy="343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id="{9D5AD504-1AB7-4C57-4F60-31873A4E5CD0}"/>
                  </a:ext>
                </a:extLst>
              </p:cNvPr>
              <p:cNvCxnSpPr>
                <a:cxnSpLocks/>
              </p:cNvCxnSpPr>
              <p:nvPr/>
            </p:nvCxnSpPr>
            <p:spPr>
              <a:xfrm flipV="1">
                <a:off x="836973" y="2477787"/>
                <a:ext cx="119184" cy="161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249" name="TextBox 8248">
            <a:extLst>
              <a:ext uri="{FF2B5EF4-FFF2-40B4-BE49-F238E27FC236}">
                <a16:creationId xmlns:a16="http://schemas.microsoft.com/office/drawing/2014/main" id="{062857D5-E111-2D98-9D6A-24F01872BBE9}"/>
              </a:ext>
            </a:extLst>
          </p:cNvPr>
          <p:cNvSpPr txBox="1"/>
          <p:nvPr/>
        </p:nvSpPr>
        <p:spPr>
          <a:xfrm>
            <a:off x="264595" y="1002467"/>
            <a:ext cx="1423788" cy="400110"/>
          </a:xfrm>
          <a:prstGeom prst="rect">
            <a:avLst/>
          </a:prstGeom>
          <a:noFill/>
        </p:spPr>
        <p:txBody>
          <a:bodyPr wrap="none" rtlCol="0">
            <a:spAutoFit/>
          </a:bodyPr>
          <a:lstStyle/>
          <a:p>
            <a:r>
              <a:rPr lang="en-US" sz="2000" i="1" dirty="0"/>
              <a:t>Ultrametric</a:t>
            </a:r>
          </a:p>
        </p:txBody>
      </p:sp>
      <p:grpSp>
        <p:nvGrpSpPr>
          <p:cNvPr id="8271" name="Group 8270">
            <a:extLst>
              <a:ext uri="{FF2B5EF4-FFF2-40B4-BE49-F238E27FC236}">
                <a16:creationId xmlns:a16="http://schemas.microsoft.com/office/drawing/2014/main" id="{EDCFFC3B-7EDB-6618-4B2B-F8507F443984}"/>
              </a:ext>
            </a:extLst>
          </p:cNvPr>
          <p:cNvGrpSpPr/>
          <p:nvPr/>
        </p:nvGrpSpPr>
        <p:grpSpPr>
          <a:xfrm>
            <a:off x="3504070" y="3383023"/>
            <a:ext cx="1963322" cy="1780044"/>
            <a:chOff x="3504070" y="3383023"/>
            <a:chExt cx="1963322" cy="1780044"/>
          </a:xfrm>
        </p:grpSpPr>
        <p:grpSp>
          <p:nvGrpSpPr>
            <p:cNvPr id="8255" name="Group 8254">
              <a:extLst>
                <a:ext uri="{FF2B5EF4-FFF2-40B4-BE49-F238E27FC236}">
                  <a16:creationId xmlns:a16="http://schemas.microsoft.com/office/drawing/2014/main" id="{F7363CE2-5935-E032-9F34-0FB259DA341D}"/>
                </a:ext>
              </a:extLst>
            </p:cNvPr>
            <p:cNvGrpSpPr/>
            <p:nvPr/>
          </p:nvGrpSpPr>
          <p:grpSpPr>
            <a:xfrm>
              <a:off x="3836126" y="3705892"/>
              <a:ext cx="1309119" cy="1271239"/>
              <a:chOff x="653496" y="765717"/>
              <a:chExt cx="1309119" cy="1271239"/>
            </a:xfrm>
          </p:grpSpPr>
          <p:cxnSp>
            <p:nvCxnSpPr>
              <p:cNvPr id="8260" name="Straight Connector 8259">
                <a:extLst>
                  <a:ext uri="{FF2B5EF4-FFF2-40B4-BE49-F238E27FC236}">
                    <a16:creationId xmlns:a16="http://schemas.microsoft.com/office/drawing/2014/main" id="{A9391B01-0DB5-CAC7-E2C1-B05D89D7E787}"/>
                  </a:ext>
                </a:extLst>
              </p:cNvPr>
              <p:cNvCxnSpPr/>
              <p:nvPr/>
            </p:nvCxnSpPr>
            <p:spPr>
              <a:xfrm flipH="1">
                <a:off x="657922" y="765717"/>
                <a:ext cx="256478" cy="1271239"/>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261" name="Straight Connector 8260">
                <a:extLst>
                  <a:ext uri="{FF2B5EF4-FFF2-40B4-BE49-F238E27FC236}">
                    <a16:creationId xmlns:a16="http://schemas.microsoft.com/office/drawing/2014/main" id="{A80C492E-FE1F-7F54-4824-C999B4248692}"/>
                  </a:ext>
                </a:extLst>
              </p:cNvPr>
              <p:cNvCxnSpPr>
                <a:cxnSpLocks/>
              </p:cNvCxnSpPr>
              <p:nvPr/>
            </p:nvCxnSpPr>
            <p:spPr>
              <a:xfrm flipV="1">
                <a:off x="657922" y="1958897"/>
                <a:ext cx="1304693" cy="7805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62" name="Straight Connector 8261">
                <a:extLst>
                  <a:ext uri="{FF2B5EF4-FFF2-40B4-BE49-F238E27FC236}">
                    <a16:creationId xmlns:a16="http://schemas.microsoft.com/office/drawing/2014/main" id="{0A7F5796-B39B-4626-9409-E6524B602F25}"/>
                  </a:ext>
                </a:extLst>
              </p:cNvPr>
              <p:cNvCxnSpPr>
                <a:cxnSpLocks/>
              </p:cNvCxnSpPr>
              <p:nvPr/>
            </p:nvCxnSpPr>
            <p:spPr>
              <a:xfrm>
                <a:off x="914400" y="765717"/>
                <a:ext cx="1048215" cy="37449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63" name="Straight Connector 8262">
                <a:extLst>
                  <a:ext uri="{FF2B5EF4-FFF2-40B4-BE49-F238E27FC236}">
                    <a16:creationId xmlns:a16="http://schemas.microsoft.com/office/drawing/2014/main" id="{BBDE874A-4430-C840-2B8A-5A4488A506FB}"/>
                  </a:ext>
                </a:extLst>
              </p:cNvPr>
              <p:cNvCxnSpPr>
                <a:cxnSpLocks/>
              </p:cNvCxnSpPr>
              <p:nvPr/>
            </p:nvCxnSpPr>
            <p:spPr>
              <a:xfrm>
                <a:off x="1962615" y="1140212"/>
                <a:ext cx="0" cy="818685"/>
              </a:xfrm>
              <a:prstGeom prst="line">
                <a:avLst/>
              </a:prstGeom>
              <a:ln w="254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id="{E5848533-9D8C-B175-F2D1-8492AB4EEA2B}"/>
                  </a:ext>
                </a:extLst>
              </p:cNvPr>
              <p:cNvCxnSpPr>
                <a:cxnSpLocks/>
              </p:cNvCxnSpPr>
              <p:nvPr/>
            </p:nvCxnSpPr>
            <p:spPr>
              <a:xfrm flipH="1">
                <a:off x="653496" y="1135049"/>
                <a:ext cx="1309118" cy="89861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id="{3841BB08-11AD-B896-110F-51565A2A2D7D}"/>
                  </a:ext>
                </a:extLst>
              </p:cNvPr>
              <p:cNvCxnSpPr>
                <a:cxnSpLocks/>
              </p:cNvCxnSpPr>
              <p:nvPr/>
            </p:nvCxnSpPr>
            <p:spPr>
              <a:xfrm>
                <a:off x="914400" y="765717"/>
                <a:ext cx="1048215" cy="119318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8256" name="TextBox 8255">
              <a:extLst>
                <a:ext uri="{FF2B5EF4-FFF2-40B4-BE49-F238E27FC236}">
                  <a16:creationId xmlns:a16="http://schemas.microsoft.com/office/drawing/2014/main" id="{1EC8B3E9-8C53-56FF-38A8-C2F95F0D9168}"/>
                </a:ext>
              </a:extLst>
            </p:cNvPr>
            <p:cNvSpPr txBox="1"/>
            <p:nvPr/>
          </p:nvSpPr>
          <p:spPr>
            <a:xfrm>
              <a:off x="3928299" y="3383023"/>
              <a:ext cx="354584" cy="307777"/>
            </a:xfrm>
            <a:prstGeom prst="rect">
              <a:avLst/>
            </a:prstGeom>
            <a:noFill/>
          </p:spPr>
          <p:txBody>
            <a:bodyPr wrap="none" rtlCol="0">
              <a:spAutoFit/>
            </a:bodyPr>
            <a:lstStyle/>
            <a:p>
              <a:r>
                <a:rPr lang="en-US" sz="1400" i="1" dirty="0"/>
                <a:t>W</a:t>
              </a:r>
            </a:p>
          </p:txBody>
        </p:sp>
        <p:sp>
          <p:nvSpPr>
            <p:cNvPr id="8257" name="TextBox 8256">
              <a:extLst>
                <a:ext uri="{FF2B5EF4-FFF2-40B4-BE49-F238E27FC236}">
                  <a16:creationId xmlns:a16="http://schemas.microsoft.com/office/drawing/2014/main" id="{70704D77-118E-AB59-9FC1-64E747110978}"/>
                </a:ext>
              </a:extLst>
            </p:cNvPr>
            <p:cNvSpPr txBox="1"/>
            <p:nvPr/>
          </p:nvSpPr>
          <p:spPr>
            <a:xfrm>
              <a:off x="3504070" y="4836308"/>
              <a:ext cx="304892" cy="307777"/>
            </a:xfrm>
            <a:prstGeom prst="rect">
              <a:avLst/>
            </a:prstGeom>
            <a:noFill/>
          </p:spPr>
          <p:txBody>
            <a:bodyPr wrap="none" rtlCol="0">
              <a:spAutoFit/>
            </a:bodyPr>
            <a:lstStyle/>
            <a:p>
              <a:r>
                <a:rPr lang="en-US" sz="1400" i="1" dirty="0"/>
                <a:t>Y</a:t>
              </a:r>
            </a:p>
          </p:txBody>
        </p:sp>
        <p:sp>
          <p:nvSpPr>
            <p:cNvPr id="8258" name="TextBox 8257">
              <a:extLst>
                <a:ext uri="{FF2B5EF4-FFF2-40B4-BE49-F238E27FC236}">
                  <a16:creationId xmlns:a16="http://schemas.microsoft.com/office/drawing/2014/main" id="{2C800AC4-CABF-5C50-F2FF-C3BC829FC7A4}"/>
                </a:ext>
              </a:extLst>
            </p:cNvPr>
            <p:cNvSpPr txBox="1"/>
            <p:nvPr/>
          </p:nvSpPr>
          <p:spPr>
            <a:xfrm>
              <a:off x="5072561" y="4855290"/>
              <a:ext cx="293670" cy="307777"/>
            </a:xfrm>
            <a:prstGeom prst="rect">
              <a:avLst/>
            </a:prstGeom>
            <a:noFill/>
          </p:spPr>
          <p:txBody>
            <a:bodyPr wrap="none" rtlCol="0">
              <a:spAutoFit/>
            </a:bodyPr>
            <a:lstStyle/>
            <a:p>
              <a:r>
                <a:rPr lang="en-US" sz="1400" i="1" dirty="0"/>
                <a:t>Z</a:t>
              </a:r>
            </a:p>
          </p:txBody>
        </p:sp>
        <p:sp>
          <p:nvSpPr>
            <p:cNvPr id="8259" name="TextBox 8258">
              <a:extLst>
                <a:ext uri="{FF2B5EF4-FFF2-40B4-BE49-F238E27FC236}">
                  <a16:creationId xmlns:a16="http://schemas.microsoft.com/office/drawing/2014/main" id="{AF8B7A0A-D7D6-2A0B-4742-C8A8E38A318B}"/>
                </a:ext>
              </a:extLst>
            </p:cNvPr>
            <p:cNvSpPr txBox="1"/>
            <p:nvPr/>
          </p:nvSpPr>
          <p:spPr>
            <a:xfrm>
              <a:off x="5162500" y="3880817"/>
              <a:ext cx="304892" cy="307777"/>
            </a:xfrm>
            <a:prstGeom prst="rect">
              <a:avLst/>
            </a:prstGeom>
            <a:noFill/>
          </p:spPr>
          <p:txBody>
            <a:bodyPr wrap="none" rtlCol="0">
              <a:spAutoFit/>
            </a:bodyPr>
            <a:lstStyle/>
            <a:p>
              <a:r>
                <a:rPr lang="en-US" sz="1400" i="1" dirty="0"/>
                <a:t>X</a:t>
              </a:r>
            </a:p>
          </p:txBody>
        </p:sp>
      </p:grpSp>
      <p:sp>
        <p:nvSpPr>
          <p:cNvPr id="8269" name="TextBox 8268">
            <a:extLst>
              <a:ext uri="{FF2B5EF4-FFF2-40B4-BE49-F238E27FC236}">
                <a16:creationId xmlns:a16="http://schemas.microsoft.com/office/drawing/2014/main" id="{37854B44-4326-D035-37E5-930A77A3708D}"/>
              </a:ext>
            </a:extLst>
          </p:cNvPr>
          <p:cNvSpPr txBox="1"/>
          <p:nvPr/>
        </p:nvSpPr>
        <p:spPr>
          <a:xfrm>
            <a:off x="5162500" y="4214875"/>
            <a:ext cx="1762064" cy="830997"/>
          </a:xfrm>
          <a:prstGeom prst="rect">
            <a:avLst/>
          </a:prstGeom>
          <a:noFill/>
        </p:spPr>
        <p:txBody>
          <a:bodyPr wrap="square" rtlCol="0">
            <a:spAutoFit/>
          </a:bodyPr>
          <a:lstStyle/>
          <a:p>
            <a:pPr algn="ctr"/>
            <a:r>
              <a:rPr lang="en-US" sz="1600" i="1" dirty="0"/>
              <a:t>Ordinal relationships preserved</a:t>
            </a:r>
          </a:p>
        </p:txBody>
      </p:sp>
      <p:sp>
        <p:nvSpPr>
          <p:cNvPr id="6" name="Oval 5">
            <a:extLst>
              <a:ext uri="{FF2B5EF4-FFF2-40B4-BE49-F238E27FC236}">
                <a16:creationId xmlns:a16="http://schemas.microsoft.com/office/drawing/2014/main" id="{7827DC82-2639-4022-9163-BD879678DC4F}"/>
              </a:ext>
            </a:extLst>
          </p:cNvPr>
          <p:cNvSpPr>
            <a:spLocks noChangeAspect="1"/>
          </p:cNvSpPr>
          <p:nvPr/>
        </p:nvSpPr>
        <p:spPr>
          <a:xfrm>
            <a:off x="924025" y="426720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12748A1-7B99-2B23-A7CA-79C0AD35E707}"/>
              </a:ext>
            </a:extLst>
          </p:cNvPr>
          <p:cNvSpPr>
            <a:spLocks noChangeAspect="1"/>
          </p:cNvSpPr>
          <p:nvPr/>
        </p:nvSpPr>
        <p:spPr>
          <a:xfrm>
            <a:off x="646500" y="43907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5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2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0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8" grpId="0" animBg="1"/>
      <p:bldP spid="8267" grpId="0" animBg="1"/>
      <p:bldP spid="62" grpId="0"/>
      <p:bldP spid="63" grpId="0"/>
      <p:bldP spid="8207" grpId="0" animBg="1"/>
      <p:bldP spid="8209" grpId="0" animBg="1"/>
      <p:bldP spid="54" grpId="0"/>
      <p:bldP spid="55" grpId="0"/>
      <p:bldP spid="56" grpId="0"/>
      <p:bldP spid="58" grpId="0"/>
      <p:bldP spid="59" grpId="0"/>
      <p:bldP spid="3" grpId="0" animBg="1"/>
      <p:bldP spid="4" grpId="0" animBg="1"/>
      <p:bldP spid="8249" grpId="0"/>
      <p:bldP spid="8269"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27012" y="-284685"/>
            <a:ext cx="7772400" cy="1143000"/>
          </a:xfrm>
        </p:spPr>
        <p:txBody>
          <a:bodyPr/>
          <a:lstStyle/>
          <a:p>
            <a:r>
              <a:rPr lang="en-US" altLang="en-US" sz="4000" dirty="0"/>
              <a:t>Implementation</a:t>
            </a:r>
          </a:p>
        </p:txBody>
      </p:sp>
      <p:grpSp>
        <p:nvGrpSpPr>
          <p:cNvPr id="8524" name="Group 8523">
            <a:extLst>
              <a:ext uri="{FF2B5EF4-FFF2-40B4-BE49-F238E27FC236}">
                <a16:creationId xmlns:a16="http://schemas.microsoft.com/office/drawing/2014/main" id="{406A14B2-E815-9328-B1D3-E58D8424B085}"/>
              </a:ext>
            </a:extLst>
          </p:cNvPr>
          <p:cNvGrpSpPr>
            <a:grpSpLocks noChangeAspect="1"/>
          </p:cNvGrpSpPr>
          <p:nvPr/>
        </p:nvGrpSpPr>
        <p:grpSpPr>
          <a:xfrm>
            <a:off x="4669695" y="4677140"/>
            <a:ext cx="2065739" cy="1930788"/>
            <a:chOff x="8783871" y="2028649"/>
            <a:chExt cx="3410175" cy="3187394"/>
          </a:xfrm>
        </p:grpSpPr>
        <p:grpSp>
          <p:nvGrpSpPr>
            <p:cNvPr id="23" name="Group 22">
              <a:extLst>
                <a:ext uri="{FF2B5EF4-FFF2-40B4-BE49-F238E27FC236}">
                  <a16:creationId xmlns:a16="http://schemas.microsoft.com/office/drawing/2014/main" id="{80092E5E-6645-7D1B-D0F5-771C6620575A}"/>
                </a:ext>
              </a:extLst>
            </p:cNvPr>
            <p:cNvGrpSpPr>
              <a:grpSpLocks noChangeAspect="1"/>
            </p:cNvGrpSpPr>
            <p:nvPr/>
          </p:nvGrpSpPr>
          <p:grpSpPr>
            <a:xfrm>
              <a:off x="8907055" y="2028649"/>
              <a:ext cx="3108369" cy="2933254"/>
              <a:chOff x="1964067" y="1950720"/>
              <a:chExt cx="3133066" cy="2956562"/>
            </a:xfrm>
          </p:grpSpPr>
          <p:grpSp>
            <p:nvGrpSpPr>
              <p:cNvPr id="27" name="Group 26">
                <a:extLst>
                  <a:ext uri="{FF2B5EF4-FFF2-40B4-BE49-F238E27FC236}">
                    <a16:creationId xmlns:a16="http://schemas.microsoft.com/office/drawing/2014/main" id="{F1530429-266B-7452-25CB-7594821BDDF5}"/>
                  </a:ext>
                </a:extLst>
              </p:cNvPr>
              <p:cNvGrpSpPr>
                <a:grpSpLocks noChangeAspect="1"/>
              </p:cNvGrpSpPr>
              <p:nvPr/>
            </p:nvGrpSpPr>
            <p:grpSpPr>
              <a:xfrm>
                <a:off x="3268333" y="3078482"/>
                <a:ext cx="1828800" cy="1828800"/>
                <a:chOff x="1419214" y="3241040"/>
                <a:chExt cx="1828800" cy="1828800"/>
              </a:xfrm>
              <a:scene3d>
                <a:camera prst="isometricRightUp"/>
                <a:lightRig rig="threePt" dir="t"/>
              </a:scene3d>
            </p:grpSpPr>
            <p:grpSp>
              <p:nvGrpSpPr>
                <p:cNvPr id="38" name="Group 37">
                  <a:extLst>
                    <a:ext uri="{FF2B5EF4-FFF2-40B4-BE49-F238E27FC236}">
                      <a16:creationId xmlns:a16="http://schemas.microsoft.com/office/drawing/2014/main" id="{330DD094-8C29-2D32-3020-498BC3403DA8}"/>
                    </a:ext>
                  </a:extLst>
                </p:cNvPr>
                <p:cNvGrpSpPr/>
                <p:nvPr/>
              </p:nvGrpSpPr>
              <p:grpSpPr>
                <a:xfrm>
                  <a:off x="1419214" y="3241040"/>
                  <a:ext cx="1828800" cy="1828800"/>
                  <a:chOff x="1419214" y="3241040"/>
                  <a:chExt cx="1828800" cy="1828800"/>
                </a:xfrm>
              </p:grpSpPr>
              <p:sp>
                <p:nvSpPr>
                  <p:cNvPr id="40" name="Rectangle 39">
                    <a:extLst>
                      <a:ext uri="{FF2B5EF4-FFF2-40B4-BE49-F238E27FC236}">
                        <a16:creationId xmlns:a16="http://schemas.microsoft.com/office/drawing/2014/main" id="{F8FDF6DC-4174-AF57-59BE-32FF31086557}"/>
                      </a:ext>
                    </a:extLst>
                  </p:cNvPr>
                  <p:cNvSpPr>
                    <a:spLocks noChangeAspect="1"/>
                  </p:cNvSpPr>
                  <p:nvPr/>
                </p:nvSpPr>
                <p:spPr>
                  <a:xfrm>
                    <a:off x="1419214" y="3241040"/>
                    <a:ext cx="18288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F318D08C-43C9-BBEF-61C7-14525B24087A}"/>
                      </a:ext>
                    </a:extLst>
                  </p:cNvPr>
                  <p:cNvSpPr>
                    <a:spLocks/>
                  </p:cNvSpPr>
                  <p:nvPr/>
                </p:nvSpPr>
                <p:spPr>
                  <a:xfrm>
                    <a:off x="2150734" y="3241040"/>
                    <a:ext cx="36576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 name="Rectangle 38">
                  <a:extLst>
                    <a:ext uri="{FF2B5EF4-FFF2-40B4-BE49-F238E27FC236}">
                      <a16:creationId xmlns:a16="http://schemas.microsoft.com/office/drawing/2014/main" id="{A356393A-528D-61FF-4A8F-A4303BE2DECF}"/>
                    </a:ext>
                  </a:extLst>
                </p:cNvPr>
                <p:cNvSpPr>
                  <a:spLocks/>
                </p:cNvSpPr>
                <p:nvPr/>
              </p:nvSpPr>
              <p:spPr>
                <a:xfrm>
                  <a:off x="1419214" y="3972560"/>
                  <a:ext cx="1828800" cy="36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28" name="Group 27">
                <a:extLst>
                  <a:ext uri="{FF2B5EF4-FFF2-40B4-BE49-F238E27FC236}">
                    <a16:creationId xmlns:a16="http://schemas.microsoft.com/office/drawing/2014/main" id="{9770A78D-535F-4D90-9181-691D40BDDE83}"/>
                  </a:ext>
                </a:extLst>
              </p:cNvPr>
              <p:cNvGrpSpPr>
                <a:grpSpLocks noChangeAspect="1"/>
              </p:cNvGrpSpPr>
              <p:nvPr/>
            </p:nvGrpSpPr>
            <p:grpSpPr>
              <a:xfrm>
                <a:off x="2617147" y="1950720"/>
                <a:ext cx="1828800" cy="1828800"/>
                <a:chOff x="1419214" y="3241040"/>
                <a:chExt cx="1828800" cy="1828800"/>
              </a:xfrm>
              <a:scene3d>
                <a:camera prst="isometricTopUp"/>
                <a:lightRig rig="threePt" dir="t"/>
              </a:scene3d>
            </p:grpSpPr>
            <p:grpSp>
              <p:nvGrpSpPr>
                <p:cNvPr id="34" name="Group 33">
                  <a:extLst>
                    <a:ext uri="{FF2B5EF4-FFF2-40B4-BE49-F238E27FC236}">
                      <a16:creationId xmlns:a16="http://schemas.microsoft.com/office/drawing/2014/main" id="{2CEF0D62-93D1-4848-8AE9-6D4A9C1443FB}"/>
                    </a:ext>
                  </a:extLst>
                </p:cNvPr>
                <p:cNvGrpSpPr/>
                <p:nvPr/>
              </p:nvGrpSpPr>
              <p:grpSpPr>
                <a:xfrm>
                  <a:off x="1419214" y="3241040"/>
                  <a:ext cx="1828800" cy="1828800"/>
                  <a:chOff x="1419214" y="3241040"/>
                  <a:chExt cx="1828800" cy="1828800"/>
                </a:xfrm>
              </p:grpSpPr>
              <p:sp>
                <p:nvSpPr>
                  <p:cNvPr id="36" name="Rectangle 35">
                    <a:extLst>
                      <a:ext uri="{FF2B5EF4-FFF2-40B4-BE49-F238E27FC236}">
                        <a16:creationId xmlns:a16="http://schemas.microsoft.com/office/drawing/2014/main" id="{F1ACA9BC-BB9F-1941-4C38-699B2C97DF96}"/>
                      </a:ext>
                    </a:extLst>
                  </p:cNvPr>
                  <p:cNvSpPr>
                    <a:spLocks noChangeAspect="1"/>
                  </p:cNvSpPr>
                  <p:nvPr/>
                </p:nvSpPr>
                <p:spPr>
                  <a:xfrm>
                    <a:off x="1419214" y="3241040"/>
                    <a:ext cx="18288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ectangle 36">
                    <a:extLst>
                      <a:ext uri="{FF2B5EF4-FFF2-40B4-BE49-F238E27FC236}">
                        <a16:creationId xmlns:a16="http://schemas.microsoft.com/office/drawing/2014/main" id="{F1F6122F-1A87-F699-BF8F-EFD5E5574EC4}"/>
                      </a:ext>
                    </a:extLst>
                  </p:cNvPr>
                  <p:cNvSpPr>
                    <a:spLocks/>
                  </p:cNvSpPr>
                  <p:nvPr/>
                </p:nvSpPr>
                <p:spPr>
                  <a:xfrm>
                    <a:off x="2150734" y="3241040"/>
                    <a:ext cx="36576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5" name="Rectangle 34">
                  <a:extLst>
                    <a:ext uri="{FF2B5EF4-FFF2-40B4-BE49-F238E27FC236}">
                      <a16:creationId xmlns:a16="http://schemas.microsoft.com/office/drawing/2014/main" id="{694742B5-640B-6A63-1ADD-2B82EB76C9C1}"/>
                    </a:ext>
                  </a:extLst>
                </p:cNvPr>
                <p:cNvSpPr>
                  <a:spLocks/>
                </p:cNvSpPr>
                <p:nvPr/>
              </p:nvSpPr>
              <p:spPr>
                <a:xfrm>
                  <a:off x="1419214" y="3972560"/>
                  <a:ext cx="1828800" cy="36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29" name="Group 28">
                <a:extLst>
                  <a:ext uri="{FF2B5EF4-FFF2-40B4-BE49-F238E27FC236}">
                    <a16:creationId xmlns:a16="http://schemas.microsoft.com/office/drawing/2014/main" id="{A34B8E51-5AAD-99B0-7626-78F8CE738B6D}"/>
                  </a:ext>
                </a:extLst>
              </p:cNvPr>
              <p:cNvGrpSpPr>
                <a:grpSpLocks noChangeAspect="1"/>
              </p:cNvGrpSpPr>
              <p:nvPr/>
            </p:nvGrpSpPr>
            <p:grpSpPr>
              <a:xfrm>
                <a:off x="1964067" y="3072658"/>
                <a:ext cx="1828800" cy="1828800"/>
                <a:chOff x="1419214" y="3241040"/>
                <a:chExt cx="1828800" cy="1828800"/>
              </a:xfrm>
              <a:scene3d>
                <a:camera prst="isometricLeftDown"/>
                <a:lightRig rig="threePt" dir="t"/>
              </a:scene3d>
            </p:grpSpPr>
            <p:grpSp>
              <p:nvGrpSpPr>
                <p:cNvPr id="30" name="Group 29">
                  <a:extLst>
                    <a:ext uri="{FF2B5EF4-FFF2-40B4-BE49-F238E27FC236}">
                      <a16:creationId xmlns:a16="http://schemas.microsoft.com/office/drawing/2014/main" id="{1E14D322-DEF7-F713-7E2E-204323BD30A3}"/>
                    </a:ext>
                  </a:extLst>
                </p:cNvPr>
                <p:cNvGrpSpPr/>
                <p:nvPr/>
              </p:nvGrpSpPr>
              <p:grpSpPr>
                <a:xfrm>
                  <a:off x="1419214" y="3241040"/>
                  <a:ext cx="1828800" cy="1828800"/>
                  <a:chOff x="1419214" y="3241040"/>
                  <a:chExt cx="1828800" cy="1828800"/>
                </a:xfrm>
              </p:grpSpPr>
              <p:sp>
                <p:nvSpPr>
                  <p:cNvPr id="32" name="Rectangle 31">
                    <a:extLst>
                      <a:ext uri="{FF2B5EF4-FFF2-40B4-BE49-F238E27FC236}">
                        <a16:creationId xmlns:a16="http://schemas.microsoft.com/office/drawing/2014/main" id="{5B3A9980-2B15-23A7-AD08-9AA7D007A2C9}"/>
                      </a:ext>
                    </a:extLst>
                  </p:cNvPr>
                  <p:cNvSpPr>
                    <a:spLocks noChangeAspect="1"/>
                  </p:cNvSpPr>
                  <p:nvPr/>
                </p:nvSpPr>
                <p:spPr>
                  <a:xfrm>
                    <a:off x="1419214" y="3241040"/>
                    <a:ext cx="182880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Rectangle 32">
                    <a:extLst>
                      <a:ext uri="{FF2B5EF4-FFF2-40B4-BE49-F238E27FC236}">
                        <a16:creationId xmlns:a16="http://schemas.microsoft.com/office/drawing/2014/main" id="{DA06E6FA-3EB8-F612-6A1D-D5355B11A13D}"/>
                      </a:ext>
                    </a:extLst>
                  </p:cNvPr>
                  <p:cNvSpPr>
                    <a:spLocks/>
                  </p:cNvSpPr>
                  <p:nvPr/>
                </p:nvSpPr>
                <p:spPr>
                  <a:xfrm>
                    <a:off x="2150734" y="3241040"/>
                    <a:ext cx="365760" cy="1828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1" name="Rectangle 30">
                  <a:extLst>
                    <a:ext uri="{FF2B5EF4-FFF2-40B4-BE49-F238E27FC236}">
                      <a16:creationId xmlns:a16="http://schemas.microsoft.com/office/drawing/2014/main" id="{685A8082-413F-4666-1A65-AC15C60603A4}"/>
                    </a:ext>
                  </a:extLst>
                </p:cNvPr>
                <p:cNvSpPr>
                  <a:spLocks/>
                </p:cNvSpPr>
                <p:nvPr/>
              </p:nvSpPr>
              <p:spPr>
                <a:xfrm>
                  <a:off x="1419214" y="3972560"/>
                  <a:ext cx="1828800" cy="365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sp>
          <p:nvSpPr>
            <p:cNvPr id="24" name="TextBox 23">
              <a:extLst>
                <a:ext uri="{FF2B5EF4-FFF2-40B4-BE49-F238E27FC236}">
                  <a16:creationId xmlns:a16="http://schemas.microsoft.com/office/drawing/2014/main" id="{F8524305-807A-F49A-735D-38C3E2F07C8C}"/>
                </a:ext>
              </a:extLst>
            </p:cNvPr>
            <p:cNvSpPr txBox="1"/>
            <p:nvPr/>
          </p:nvSpPr>
          <p:spPr>
            <a:xfrm rot="16200000">
              <a:off x="11062867" y="3448687"/>
              <a:ext cx="1781475" cy="381063"/>
            </a:xfrm>
            <a:prstGeom prst="rect">
              <a:avLst/>
            </a:prstGeom>
            <a:noFill/>
          </p:spPr>
          <p:txBody>
            <a:bodyPr wrap="none" rtlCol="0">
              <a:spAutoFit/>
            </a:bodyPr>
            <a:lstStyle/>
            <a:p>
              <a:r>
                <a:rPr lang="en-US" sz="900" i="1" dirty="0"/>
                <a:t>p</a:t>
              </a:r>
              <a:r>
                <a:rPr lang="en-US" sz="900" dirty="0"/>
                <a:t>{D(X,Y)&gt;D(Y,Z)}</a:t>
              </a:r>
            </a:p>
          </p:txBody>
        </p:sp>
        <p:sp>
          <p:nvSpPr>
            <p:cNvPr id="25" name="TextBox 24">
              <a:extLst>
                <a:ext uri="{FF2B5EF4-FFF2-40B4-BE49-F238E27FC236}">
                  <a16:creationId xmlns:a16="http://schemas.microsoft.com/office/drawing/2014/main" id="{60837007-758D-5434-B683-AF86D172D03E}"/>
                </a:ext>
              </a:extLst>
            </p:cNvPr>
            <p:cNvSpPr txBox="1"/>
            <p:nvPr/>
          </p:nvSpPr>
          <p:spPr>
            <a:xfrm rot="1800000">
              <a:off x="8783871" y="4834980"/>
              <a:ext cx="1781475" cy="381063"/>
            </a:xfrm>
            <a:prstGeom prst="rect">
              <a:avLst/>
            </a:prstGeom>
            <a:noFill/>
          </p:spPr>
          <p:txBody>
            <a:bodyPr wrap="none" rtlCol="0">
              <a:spAutoFit/>
            </a:bodyPr>
            <a:lstStyle/>
            <a:p>
              <a:r>
                <a:rPr lang="en-US" sz="900" i="1" dirty="0"/>
                <a:t>p</a:t>
              </a:r>
              <a:r>
                <a:rPr lang="en-US" sz="900" dirty="0"/>
                <a:t>{D(X,Y)&gt;D(X,Z)}</a:t>
              </a:r>
            </a:p>
          </p:txBody>
        </p:sp>
        <p:sp>
          <p:nvSpPr>
            <p:cNvPr id="42" name="TextBox 41">
              <a:extLst>
                <a:ext uri="{FF2B5EF4-FFF2-40B4-BE49-F238E27FC236}">
                  <a16:creationId xmlns:a16="http://schemas.microsoft.com/office/drawing/2014/main" id="{DBDBF9EF-99FA-5648-2D8C-B7AB04D90EF3}"/>
                </a:ext>
              </a:extLst>
            </p:cNvPr>
            <p:cNvSpPr txBox="1"/>
            <p:nvPr/>
          </p:nvSpPr>
          <p:spPr>
            <a:xfrm rot="19800000">
              <a:off x="10423156" y="4772257"/>
              <a:ext cx="1770890" cy="381063"/>
            </a:xfrm>
            <a:prstGeom prst="rect">
              <a:avLst/>
            </a:prstGeom>
            <a:noFill/>
          </p:spPr>
          <p:txBody>
            <a:bodyPr wrap="none" rtlCol="0">
              <a:spAutoFit/>
            </a:bodyPr>
            <a:lstStyle/>
            <a:p>
              <a:r>
                <a:rPr lang="en-US" sz="900" i="1" dirty="0"/>
                <a:t>p</a:t>
              </a:r>
              <a:r>
                <a:rPr lang="en-US" sz="900" dirty="0"/>
                <a:t>{D(X,Z)&gt;D(Y,Z)}</a:t>
              </a:r>
            </a:p>
          </p:txBody>
        </p:sp>
      </p:grpSp>
      <p:grpSp>
        <p:nvGrpSpPr>
          <p:cNvPr id="8559" name="Group 8558">
            <a:extLst>
              <a:ext uri="{FF2B5EF4-FFF2-40B4-BE49-F238E27FC236}">
                <a16:creationId xmlns:a16="http://schemas.microsoft.com/office/drawing/2014/main" id="{EC060237-9754-2FC8-AA53-735AEAA30820}"/>
              </a:ext>
            </a:extLst>
          </p:cNvPr>
          <p:cNvGrpSpPr/>
          <p:nvPr/>
        </p:nvGrpSpPr>
        <p:grpSpPr>
          <a:xfrm>
            <a:off x="374303" y="5531383"/>
            <a:ext cx="692150" cy="979488"/>
            <a:chOff x="-2578862" y="5528381"/>
            <a:chExt cx="692150" cy="979488"/>
          </a:xfrm>
        </p:grpSpPr>
        <p:sp>
          <p:nvSpPr>
            <p:cNvPr id="8327" name="Line 29">
              <a:extLst>
                <a:ext uri="{FF2B5EF4-FFF2-40B4-BE49-F238E27FC236}">
                  <a16:creationId xmlns:a16="http://schemas.microsoft.com/office/drawing/2014/main" id="{851F7AC5-725C-BB04-9947-3685A54569BB}"/>
                </a:ext>
              </a:extLst>
            </p:cNvPr>
            <p:cNvSpPr>
              <a:spLocks noChangeShapeType="1"/>
            </p:cNvSpPr>
            <p:nvPr/>
          </p:nvSpPr>
          <p:spPr bwMode="auto">
            <a:xfrm>
              <a:off x="-2578862" y="6507869"/>
              <a:ext cx="6921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4" name="Line 36">
              <a:extLst>
                <a:ext uri="{FF2B5EF4-FFF2-40B4-BE49-F238E27FC236}">
                  <a16:creationId xmlns:a16="http://schemas.microsoft.com/office/drawing/2014/main" id="{88B8820E-77D3-C156-B259-00AD3DF09779}"/>
                </a:ext>
              </a:extLst>
            </p:cNvPr>
            <p:cNvSpPr>
              <a:spLocks noChangeShapeType="1"/>
            </p:cNvSpPr>
            <p:nvPr/>
          </p:nvSpPr>
          <p:spPr bwMode="auto">
            <a:xfrm flipV="1">
              <a:off x="-2578862" y="5528381"/>
              <a:ext cx="0" cy="9794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6" name="Freeform 48">
              <a:extLst>
                <a:ext uri="{FF2B5EF4-FFF2-40B4-BE49-F238E27FC236}">
                  <a16:creationId xmlns:a16="http://schemas.microsoft.com/office/drawing/2014/main" id="{B410C1D5-19A0-B756-9BC4-1765EFA00B9C}"/>
                </a:ext>
              </a:extLst>
            </p:cNvPr>
            <p:cNvSpPr>
              <a:spLocks/>
            </p:cNvSpPr>
            <p:nvPr/>
          </p:nvSpPr>
          <p:spPr bwMode="auto">
            <a:xfrm>
              <a:off x="-2574100" y="5569656"/>
              <a:ext cx="684213" cy="806450"/>
            </a:xfrm>
            <a:custGeom>
              <a:avLst/>
              <a:gdLst>
                <a:gd name="T0" fmla="*/ 4 w 431"/>
                <a:gd name="T1" fmla="*/ 248 h 508"/>
                <a:gd name="T2" fmla="*/ 13 w 431"/>
                <a:gd name="T3" fmla="*/ 364 h 508"/>
                <a:gd name="T4" fmla="*/ 21 w 431"/>
                <a:gd name="T5" fmla="*/ 408 h 508"/>
                <a:gd name="T6" fmla="*/ 30 w 431"/>
                <a:gd name="T7" fmla="*/ 433 h 508"/>
                <a:gd name="T8" fmla="*/ 39 w 431"/>
                <a:gd name="T9" fmla="*/ 449 h 508"/>
                <a:gd name="T10" fmla="*/ 48 w 431"/>
                <a:gd name="T11" fmla="*/ 460 h 508"/>
                <a:gd name="T12" fmla="*/ 56 w 431"/>
                <a:gd name="T13" fmla="*/ 469 h 508"/>
                <a:gd name="T14" fmla="*/ 65 w 431"/>
                <a:gd name="T15" fmla="*/ 476 h 508"/>
                <a:gd name="T16" fmla="*/ 74 w 431"/>
                <a:gd name="T17" fmla="*/ 481 h 508"/>
                <a:gd name="T18" fmla="*/ 82 w 431"/>
                <a:gd name="T19" fmla="*/ 486 h 508"/>
                <a:gd name="T20" fmla="*/ 91 w 431"/>
                <a:gd name="T21" fmla="*/ 490 h 508"/>
                <a:gd name="T22" fmla="*/ 100 w 431"/>
                <a:gd name="T23" fmla="*/ 493 h 508"/>
                <a:gd name="T24" fmla="*/ 109 w 431"/>
                <a:gd name="T25" fmla="*/ 496 h 508"/>
                <a:gd name="T26" fmla="*/ 117 w 431"/>
                <a:gd name="T27" fmla="*/ 498 h 508"/>
                <a:gd name="T28" fmla="*/ 126 w 431"/>
                <a:gd name="T29" fmla="*/ 500 h 508"/>
                <a:gd name="T30" fmla="*/ 135 w 431"/>
                <a:gd name="T31" fmla="*/ 502 h 508"/>
                <a:gd name="T32" fmla="*/ 143 w 431"/>
                <a:gd name="T33" fmla="*/ 503 h 508"/>
                <a:gd name="T34" fmla="*/ 152 w 431"/>
                <a:gd name="T35" fmla="*/ 504 h 508"/>
                <a:gd name="T36" fmla="*/ 161 w 431"/>
                <a:gd name="T37" fmla="*/ 505 h 508"/>
                <a:gd name="T38" fmla="*/ 170 w 431"/>
                <a:gd name="T39" fmla="*/ 506 h 508"/>
                <a:gd name="T40" fmla="*/ 178 w 431"/>
                <a:gd name="T41" fmla="*/ 507 h 508"/>
                <a:gd name="T42" fmla="*/ 187 w 431"/>
                <a:gd name="T43" fmla="*/ 507 h 508"/>
                <a:gd name="T44" fmla="*/ 196 w 431"/>
                <a:gd name="T45" fmla="*/ 508 h 508"/>
                <a:gd name="T46" fmla="*/ 204 w 431"/>
                <a:gd name="T47" fmla="*/ 508 h 508"/>
                <a:gd name="T48" fmla="*/ 213 w 431"/>
                <a:gd name="T49" fmla="*/ 508 h 508"/>
                <a:gd name="T50" fmla="*/ 222 w 431"/>
                <a:gd name="T51" fmla="*/ 508 h 508"/>
                <a:gd name="T52" fmla="*/ 231 w 431"/>
                <a:gd name="T53" fmla="*/ 508 h 508"/>
                <a:gd name="T54" fmla="*/ 239 w 431"/>
                <a:gd name="T55" fmla="*/ 507 h 508"/>
                <a:gd name="T56" fmla="*/ 248 w 431"/>
                <a:gd name="T57" fmla="*/ 507 h 508"/>
                <a:gd name="T58" fmla="*/ 257 w 431"/>
                <a:gd name="T59" fmla="*/ 506 h 508"/>
                <a:gd name="T60" fmla="*/ 265 w 431"/>
                <a:gd name="T61" fmla="*/ 506 h 508"/>
                <a:gd name="T62" fmla="*/ 274 w 431"/>
                <a:gd name="T63" fmla="*/ 505 h 508"/>
                <a:gd name="T64" fmla="*/ 283 w 431"/>
                <a:gd name="T65" fmla="*/ 504 h 508"/>
                <a:gd name="T66" fmla="*/ 292 w 431"/>
                <a:gd name="T67" fmla="*/ 502 h 508"/>
                <a:gd name="T68" fmla="*/ 300 w 431"/>
                <a:gd name="T69" fmla="*/ 501 h 508"/>
                <a:gd name="T70" fmla="*/ 309 w 431"/>
                <a:gd name="T71" fmla="*/ 499 h 508"/>
                <a:gd name="T72" fmla="*/ 318 w 431"/>
                <a:gd name="T73" fmla="*/ 497 h 508"/>
                <a:gd name="T74" fmla="*/ 326 w 431"/>
                <a:gd name="T75" fmla="*/ 494 h 508"/>
                <a:gd name="T76" fmla="*/ 335 w 431"/>
                <a:gd name="T77" fmla="*/ 491 h 508"/>
                <a:gd name="T78" fmla="*/ 344 w 431"/>
                <a:gd name="T79" fmla="*/ 488 h 508"/>
                <a:gd name="T80" fmla="*/ 353 w 431"/>
                <a:gd name="T81" fmla="*/ 484 h 508"/>
                <a:gd name="T82" fmla="*/ 361 w 431"/>
                <a:gd name="T83" fmla="*/ 479 h 508"/>
                <a:gd name="T84" fmla="*/ 370 w 431"/>
                <a:gd name="T85" fmla="*/ 473 h 508"/>
                <a:gd name="T86" fmla="*/ 379 w 431"/>
                <a:gd name="T87" fmla="*/ 465 h 508"/>
                <a:gd name="T88" fmla="*/ 387 w 431"/>
                <a:gd name="T89" fmla="*/ 455 h 508"/>
                <a:gd name="T90" fmla="*/ 396 w 431"/>
                <a:gd name="T91" fmla="*/ 442 h 508"/>
                <a:gd name="T92" fmla="*/ 405 w 431"/>
                <a:gd name="T93" fmla="*/ 422 h 508"/>
                <a:gd name="T94" fmla="*/ 414 w 431"/>
                <a:gd name="T95" fmla="*/ 390 h 508"/>
                <a:gd name="T96" fmla="*/ 422 w 431"/>
                <a:gd name="T97" fmla="*/ 324 h 508"/>
                <a:gd name="T98" fmla="*/ 431 w 431"/>
                <a:gd name="T99"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1" h="508">
                  <a:moveTo>
                    <a:pt x="0" y="0"/>
                  </a:moveTo>
                  <a:lnTo>
                    <a:pt x="4" y="248"/>
                  </a:lnTo>
                  <a:lnTo>
                    <a:pt x="8" y="324"/>
                  </a:lnTo>
                  <a:lnTo>
                    <a:pt x="13" y="364"/>
                  </a:lnTo>
                  <a:lnTo>
                    <a:pt x="17" y="390"/>
                  </a:lnTo>
                  <a:lnTo>
                    <a:pt x="21" y="408"/>
                  </a:lnTo>
                  <a:lnTo>
                    <a:pt x="26" y="422"/>
                  </a:lnTo>
                  <a:lnTo>
                    <a:pt x="30" y="433"/>
                  </a:lnTo>
                  <a:lnTo>
                    <a:pt x="34" y="442"/>
                  </a:lnTo>
                  <a:lnTo>
                    <a:pt x="39" y="449"/>
                  </a:lnTo>
                  <a:lnTo>
                    <a:pt x="43" y="455"/>
                  </a:lnTo>
                  <a:lnTo>
                    <a:pt x="48" y="460"/>
                  </a:lnTo>
                  <a:lnTo>
                    <a:pt x="52" y="465"/>
                  </a:lnTo>
                  <a:lnTo>
                    <a:pt x="56" y="469"/>
                  </a:lnTo>
                  <a:lnTo>
                    <a:pt x="61" y="473"/>
                  </a:lnTo>
                  <a:lnTo>
                    <a:pt x="65" y="476"/>
                  </a:lnTo>
                  <a:lnTo>
                    <a:pt x="69" y="479"/>
                  </a:lnTo>
                  <a:lnTo>
                    <a:pt x="74" y="481"/>
                  </a:lnTo>
                  <a:lnTo>
                    <a:pt x="78" y="484"/>
                  </a:lnTo>
                  <a:lnTo>
                    <a:pt x="82" y="486"/>
                  </a:lnTo>
                  <a:lnTo>
                    <a:pt x="87" y="488"/>
                  </a:lnTo>
                  <a:lnTo>
                    <a:pt x="91" y="490"/>
                  </a:lnTo>
                  <a:lnTo>
                    <a:pt x="95" y="491"/>
                  </a:lnTo>
                  <a:lnTo>
                    <a:pt x="100" y="493"/>
                  </a:lnTo>
                  <a:lnTo>
                    <a:pt x="104" y="494"/>
                  </a:lnTo>
                  <a:lnTo>
                    <a:pt x="109" y="496"/>
                  </a:lnTo>
                  <a:lnTo>
                    <a:pt x="113" y="497"/>
                  </a:lnTo>
                  <a:lnTo>
                    <a:pt x="117" y="498"/>
                  </a:lnTo>
                  <a:lnTo>
                    <a:pt x="122" y="499"/>
                  </a:lnTo>
                  <a:lnTo>
                    <a:pt x="126" y="500"/>
                  </a:lnTo>
                  <a:lnTo>
                    <a:pt x="130" y="501"/>
                  </a:lnTo>
                  <a:lnTo>
                    <a:pt x="135" y="502"/>
                  </a:lnTo>
                  <a:lnTo>
                    <a:pt x="139" y="502"/>
                  </a:lnTo>
                  <a:lnTo>
                    <a:pt x="143" y="503"/>
                  </a:lnTo>
                  <a:lnTo>
                    <a:pt x="148" y="504"/>
                  </a:lnTo>
                  <a:lnTo>
                    <a:pt x="152" y="504"/>
                  </a:lnTo>
                  <a:lnTo>
                    <a:pt x="156" y="505"/>
                  </a:lnTo>
                  <a:lnTo>
                    <a:pt x="161" y="505"/>
                  </a:lnTo>
                  <a:lnTo>
                    <a:pt x="165" y="506"/>
                  </a:lnTo>
                  <a:lnTo>
                    <a:pt x="170" y="506"/>
                  </a:lnTo>
                  <a:lnTo>
                    <a:pt x="174" y="506"/>
                  </a:lnTo>
                  <a:lnTo>
                    <a:pt x="178" y="507"/>
                  </a:lnTo>
                  <a:lnTo>
                    <a:pt x="183" y="507"/>
                  </a:lnTo>
                  <a:lnTo>
                    <a:pt x="187" y="507"/>
                  </a:lnTo>
                  <a:lnTo>
                    <a:pt x="191" y="507"/>
                  </a:lnTo>
                  <a:lnTo>
                    <a:pt x="196" y="508"/>
                  </a:lnTo>
                  <a:lnTo>
                    <a:pt x="200" y="508"/>
                  </a:lnTo>
                  <a:lnTo>
                    <a:pt x="204" y="508"/>
                  </a:lnTo>
                  <a:lnTo>
                    <a:pt x="209" y="508"/>
                  </a:lnTo>
                  <a:lnTo>
                    <a:pt x="213" y="508"/>
                  </a:lnTo>
                  <a:lnTo>
                    <a:pt x="217" y="508"/>
                  </a:lnTo>
                  <a:lnTo>
                    <a:pt x="222" y="508"/>
                  </a:lnTo>
                  <a:lnTo>
                    <a:pt x="226" y="508"/>
                  </a:lnTo>
                  <a:lnTo>
                    <a:pt x="231" y="508"/>
                  </a:lnTo>
                  <a:lnTo>
                    <a:pt x="235" y="508"/>
                  </a:lnTo>
                  <a:lnTo>
                    <a:pt x="239" y="507"/>
                  </a:lnTo>
                  <a:lnTo>
                    <a:pt x="244" y="507"/>
                  </a:lnTo>
                  <a:lnTo>
                    <a:pt x="248" y="507"/>
                  </a:lnTo>
                  <a:lnTo>
                    <a:pt x="252" y="507"/>
                  </a:lnTo>
                  <a:lnTo>
                    <a:pt x="257" y="506"/>
                  </a:lnTo>
                  <a:lnTo>
                    <a:pt x="261" y="506"/>
                  </a:lnTo>
                  <a:lnTo>
                    <a:pt x="265" y="506"/>
                  </a:lnTo>
                  <a:lnTo>
                    <a:pt x="270" y="505"/>
                  </a:lnTo>
                  <a:lnTo>
                    <a:pt x="274" y="505"/>
                  </a:lnTo>
                  <a:lnTo>
                    <a:pt x="278" y="504"/>
                  </a:lnTo>
                  <a:lnTo>
                    <a:pt x="283" y="504"/>
                  </a:lnTo>
                  <a:lnTo>
                    <a:pt x="287" y="503"/>
                  </a:lnTo>
                  <a:lnTo>
                    <a:pt x="292" y="502"/>
                  </a:lnTo>
                  <a:lnTo>
                    <a:pt x="296" y="502"/>
                  </a:lnTo>
                  <a:lnTo>
                    <a:pt x="300" y="501"/>
                  </a:lnTo>
                  <a:lnTo>
                    <a:pt x="305" y="500"/>
                  </a:lnTo>
                  <a:lnTo>
                    <a:pt x="309" y="499"/>
                  </a:lnTo>
                  <a:lnTo>
                    <a:pt x="313" y="498"/>
                  </a:lnTo>
                  <a:lnTo>
                    <a:pt x="318" y="497"/>
                  </a:lnTo>
                  <a:lnTo>
                    <a:pt x="322" y="496"/>
                  </a:lnTo>
                  <a:lnTo>
                    <a:pt x="326" y="494"/>
                  </a:lnTo>
                  <a:lnTo>
                    <a:pt x="331" y="493"/>
                  </a:lnTo>
                  <a:lnTo>
                    <a:pt x="335" y="491"/>
                  </a:lnTo>
                  <a:lnTo>
                    <a:pt x="340" y="490"/>
                  </a:lnTo>
                  <a:lnTo>
                    <a:pt x="344" y="488"/>
                  </a:lnTo>
                  <a:lnTo>
                    <a:pt x="348" y="486"/>
                  </a:lnTo>
                  <a:lnTo>
                    <a:pt x="353" y="484"/>
                  </a:lnTo>
                  <a:lnTo>
                    <a:pt x="357" y="481"/>
                  </a:lnTo>
                  <a:lnTo>
                    <a:pt x="361" y="479"/>
                  </a:lnTo>
                  <a:lnTo>
                    <a:pt x="366" y="476"/>
                  </a:lnTo>
                  <a:lnTo>
                    <a:pt x="370" y="473"/>
                  </a:lnTo>
                  <a:lnTo>
                    <a:pt x="374" y="469"/>
                  </a:lnTo>
                  <a:lnTo>
                    <a:pt x="379" y="465"/>
                  </a:lnTo>
                  <a:lnTo>
                    <a:pt x="383" y="460"/>
                  </a:lnTo>
                  <a:lnTo>
                    <a:pt x="387" y="455"/>
                  </a:lnTo>
                  <a:lnTo>
                    <a:pt x="392" y="449"/>
                  </a:lnTo>
                  <a:lnTo>
                    <a:pt x="396" y="442"/>
                  </a:lnTo>
                  <a:lnTo>
                    <a:pt x="401" y="433"/>
                  </a:lnTo>
                  <a:lnTo>
                    <a:pt x="405" y="422"/>
                  </a:lnTo>
                  <a:lnTo>
                    <a:pt x="409" y="408"/>
                  </a:lnTo>
                  <a:lnTo>
                    <a:pt x="414" y="390"/>
                  </a:lnTo>
                  <a:lnTo>
                    <a:pt x="418" y="364"/>
                  </a:lnTo>
                  <a:lnTo>
                    <a:pt x="422" y="324"/>
                  </a:lnTo>
                  <a:lnTo>
                    <a:pt x="427" y="248"/>
                  </a:lnTo>
                  <a:lnTo>
                    <a:pt x="431"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7" name="Line 49">
              <a:extLst>
                <a:ext uri="{FF2B5EF4-FFF2-40B4-BE49-F238E27FC236}">
                  <a16:creationId xmlns:a16="http://schemas.microsoft.com/office/drawing/2014/main" id="{2173F869-9E17-35BE-6445-48BB490DEACF}"/>
                </a:ext>
              </a:extLst>
            </p:cNvPr>
            <p:cNvSpPr>
              <a:spLocks noChangeShapeType="1"/>
            </p:cNvSpPr>
            <p:nvPr/>
          </p:nvSpPr>
          <p:spPr bwMode="auto">
            <a:xfrm flipV="1">
              <a:off x="-2232787" y="6471356"/>
              <a:ext cx="0" cy="36513"/>
            </a:xfrm>
            <a:prstGeom prst="line">
              <a:avLst/>
            </a:prstGeom>
            <a:noFill/>
            <a:ln w="222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565" name="Group 8564">
            <a:extLst>
              <a:ext uri="{FF2B5EF4-FFF2-40B4-BE49-F238E27FC236}">
                <a16:creationId xmlns:a16="http://schemas.microsoft.com/office/drawing/2014/main" id="{76B758D9-9C8C-0A60-145F-CE046363A7CA}"/>
              </a:ext>
            </a:extLst>
          </p:cNvPr>
          <p:cNvGrpSpPr/>
          <p:nvPr/>
        </p:nvGrpSpPr>
        <p:grpSpPr>
          <a:xfrm>
            <a:off x="2670042" y="5531383"/>
            <a:ext cx="1600732" cy="979491"/>
            <a:chOff x="3820581" y="5421312"/>
            <a:chExt cx="1600732" cy="979491"/>
          </a:xfrm>
        </p:grpSpPr>
        <p:grpSp>
          <p:nvGrpSpPr>
            <p:cNvPr id="8560" name="Group 8559">
              <a:extLst>
                <a:ext uri="{FF2B5EF4-FFF2-40B4-BE49-F238E27FC236}">
                  <a16:creationId xmlns:a16="http://schemas.microsoft.com/office/drawing/2014/main" id="{70A01AE2-D3D6-1256-8610-AEBE8C75542A}"/>
                </a:ext>
              </a:extLst>
            </p:cNvPr>
            <p:cNvGrpSpPr/>
            <p:nvPr/>
          </p:nvGrpSpPr>
          <p:grpSpPr>
            <a:xfrm>
              <a:off x="3820581" y="5421315"/>
              <a:ext cx="692150" cy="979488"/>
              <a:chOff x="-748475" y="5528381"/>
              <a:chExt cx="692150" cy="979488"/>
            </a:xfrm>
          </p:grpSpPr>
          <p:sp>
            <p:nvSpPr>
              <p:cNvPr id="8413" name="Line 115">
                <a:extLst>
                  <a:ext uri="{FF2B5EF4-FFF2-40B4-BE49-F238E27FC236}">
                    <a16:creationId xmlns:a16="http://schemas.microsoft.com/office/drawing/2014/main" id="{65B88E48-7875-1302-4519-174AF6011EAE}"/>
                  </a:ext>
                </a:extLst>
              </p:cNvPr>
              <p:cNvSpPr>
                <a:spLocks noChangeShapeType="1"/>
              </p:cNvSpPr>
              <p:nvPr/>
            </p:nvSpPr>
            <p:spPr bwMode="auto">
              <a:xfrm>
                <a:off x="-748475" y="6507869"/>
                <a:ext cx="6921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0" name="Line 122">
                <a:extLst>
                  <a:ext uri="{FF2B5EF4-FFF2-40B4-BE49-F238E27FC236}">
                    <a16:creationId xmlns:a16="http://schemas.microsoft.com/office/drawing/2014/main" id="{FCA4A8C5-ACAA-BAF7-D896-349290334E5B}"/>
                  </a:ext>
                </a:extLst>
              </p:cNvPr>
              <p:cNvSpPr>
                <a:spLocks noChangeShapeType="1"/>
              </p:cNvSpPr>
              <p:nvPr/>
            </p:nvSpPr>
            <p:spPr bwMode="auto">
              <a:xfrm flipV="1">
                <a:off x="-748475" y="5528381"/>
                <a:ext cx="0" cy="9794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2" name="Freeform 134">
                <a:extLst>
                  <a:ext uri="{FF2B5EF4-FFF2-40B4-BE49-F238E27FC236}">
                    <a16:creationId xmlns:a16="http://schemas.microsoft.com/office/drawing/2014/main" id="{B09FCDAC-BE58-E9DC-16EF-A9C5E76A8837}"/>
                  </a:ext>
                </a:extLst>
              </p:cNvPr>
              <p:cNvSpPr>
                <a:spLocks/>
              </p:cNvSpPr>
              <p:nvPr/>
            </p:nvSpPr>
            <p:spPr bwMode="auto">
              <a:xfrm>
                <a:off x="-745300" y="5982406"/>
                <a:ext cx="685800" cy="525463"/>
              </a:xfrm>
              <a:custGeom>
                <a:avLst/>
                <a:gdLst>
                  <a:gd name="T0" fmla="*/ 5 w 432"/>
                  <a:gd name="T1" fmla="*/ 158 h 331"/>
                  <a:gd name="T2" fmla="*/ 13 w 432"/>
                  <a:gd name="T3" fmla="*/ 85 h 331"/>
                  <a:gd name="T4" fmla="*/ 22 w 432"/>
                  <a:gd name="T5" fmla="*/ 44 h 331"/>
                  <a:gd name="T6" fmla="*/ 31 w 432"/>
                  <a:gd name="T7" fmla="*/ 20 h 331"/>
                  <a:gd name="T8" fmla="*/ 39 w 432"/>
                  <a:gd name="T9" fmla="*/ 7 h 331"/>
                  <a:gd name="T10" fmla="*/ 48 w 432"/>
                  <a:gd name="T11" fmla="*/ 1 h 331"/>
                  <a:gd name="T12" fmla="*/ 57 w 432"/>
                  <a:gd name="T13" fmla="*/ 1 h 331"/>
                  <a:gd name="T14" fmla="*/ 66 w 432"/>
                  <a:gd name="T15" fmla="*/ 5 h 331"/>
                  <a:gd name="T16" fmla="*/ 74 w 432"/>
                  <a:gd name="T17" fmla="*/ 13 h 331"/>
                  <a:gd name="T18" fmla="*/ 83 w 432"/>
                  <a:gd name="T19" fmla="*/ 23 h 331"/>
                  <a:gd name="T20" fmla="*/ 92 w 432"/>
                  <a:gd name="T21" fmla="*/ 35 h 331"/>
                  <a:gd name="T22" fmla="*/ 100 w 432"/>
                  <a:gd name="T23" fmla="*/ 48 h 331"/>
                  <a:gd name="T24" fmla="*/ 109 w 432"/>
                  <a:gd name="T25" fmla="*/ 62 h 331"/>
                  <a:gd name="T26" fmla="*/ 118 w 432"/>
                  <a:gd name="T27" fmla="*/ 77 h 331"/>
                  <a:gd name="T28" fmla="*/ 127 w 432"/>
                  <a:gd name="T29" fmla="*/ 93 h 331"/>
                  <a:gd name="T30" fmla="*/ 135 w 432"/>
                  <a:gd name="T31" fmla="*/ 108 h 331"/>
                  <a:gd name="T32" fmla="*/ 144 w 432"/>
                  <a:gd name="T33" fmla="*/ 124 h 331"/>
                  <a:gd name="T34" fmla="*/ 153 w 432"/>
                  <a:gd name="T35" fmla="*/ 140 h 331"/>
                  <a:gd name="T36" fmla="*/ 161 w 432"/>
                  <a:gd name="T37" fmla="*/ 155 h 331"/>
                  <a:gd name="T38" fmla="*/ 170 w 432"/>
                  <a:gd name="T39" fmla="*/ 170 h 331"/>
                  <a:gd name="T40" fmla="*/ 179 w 432"/>
                  <a:gd name="T41" fmla="*/ 184 h 331"/>
                  <a:gd name="T42" fmla="*/ 188 w 432"/>
                  <a:gd name="T43" fmla="*/ 198 h 331"/>
                  <a:gd name="T44" fmla="*/ 196 w 432"/>
                  <a:gd name="T45" fmla="*/ 211 h 331"/>
                  <a:gd name="T46" fmla="*/ 205 w 432"/>
                  <a:gd name="T47" fmla="*/ 223 h 331"/>
                  <a:gd name="T48" fmla="*/ 214 w 432"/>
                  <a:gd name="T49" fmla="*/ 235 h 331"/>
                  <a:gd name="T50" fmla="*/ 223 w 432"/>
                  <a:gd name="T51" fmla="*/ 246 h 331"/>
                  <a:gd name="T52" fmla="*/ 231 w 432"/>
                  <a:gd name="T53" fmla="*/ 256 h 331"/>
                  <a:gd name="T54" fmla="*/ 240 w 432"/>
                  <a:gd name="T55" fmla="*/ 266 h 331"/>
                  <a:gd name="T56" fmla="*/ 249 w 432"/>
                  <a:gd name="T57" fmla="*/ 275 h 331"/>
                  <a:gd name="T58" fmla="*/ 257 w 432"/>
                  <a:gd name="T59" fmla="*/ 283 h 331"/>
                  <a:gd name="T60" fmla="*/ 266 w 432"/>
                  <a:gd name="T61" fmla="*/ 290 h 331"/>
                  <a:gd name="T62" fmla="*/ 275 w 432"/>
                  <a:gd name="T63" fmla="*/ 296 h 331"/>
                  <a:gd name="T64" fmla="*/ 284 w 432"/>
                  <a:gd name="T65" fmla="*/ 302 h 331"/>
                  <a:gd name="T66" fmla="*/ 292 w 432"/>
                  <a:gd name="T67" fmla="*/ 307 h 331"/>
                  <a:gd name="T68" fmla="*/ 301 w 432"/>
                  <a:gd name="T69" fmla="*/ 312 h 331"/>
                  <a:gd name="T70" fmla="*/ 310 w 432"/>
                  <a:gd name="T71" fmla="*/ 316 h 331"/>
                  <a:gd name="T72" fmla="*/ 318 w 432"/>
                  <a:gd name="T73" fmla="*/ 319 h 331"/>
                  <a:gd name="T74" fmla="*/ 327 w 432"/>
                  <a:gd name="T75" fmla="*/ 322 h 331"/>
                  <a:gd name="T76" fmla="*/ 336 w 432"/>
                  <a:gd name="T77" fmla="*/ 324 h 331"/>
                  <a:gd name="T78" fmla="*/ 345 w 432"/>
                  <a:gd name="T79" fmla="*/ 326 h 331"/>
                  <a:gd name="T80" fmla="*/ 353 w 432"/>
                  <a:gd name="T81" fmla="*/ 328 h 331"/>
                  <a:gd name="T82" fmla="*/ 362 w 432"/>
                  <a:gd name="T83" fmla="*/ 329 h 331"/>
                  <a:gd name="T84" fmla="*/ 371 w 432"/>
                  <a:gd name="T85" fmla="*/ 330 h 331"/>
                  <a:gd name="T86" fmla="*/ 379 w 432"/>
                  <a:gd name="T87" fmla="*/ 330 h 331"/>
                  <a:gd name="T88" fmla="*/ 388 w 432"/>
                  <a:gd name="T89" fmla="*/ 331 h 331"/>
                  <a:gd name="T90" fmla="*/ 397 w 432"/>
                  <a:gd name="T91" fmla="*/ 331 h 331"/>
                  <a:gd name="T92" fmla="*/ 406 w 432"/>
                  <a:gd name="T93" fmla="*/ 331 h 331"/>
                  <a:gd name="T94" fmla="*/ 414 w 432"/>
                  <a:gd name="T95" fmla="*/ 331 h 331"/>
                  <a:gd name="T96" fmla="*/ 423 w 432"/>
                  <a:gd name="T97" fmla="*/ 331 h 331"/>
                  <a:gd name="T98" fmla="*/ 432 w 432"/>
                  <a:gd name="T99"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331">
                    <a:moveTo>
                      <a:pt x="0" y="228"/>
                    </a:moveTo>
                    <a:lnTo>
                      <a:pt x="5" y="158"/>
                    </a:lnTo>
                    <a:lnTo>
                      <a:pt x="9" y="115"/>
                    </a:lnTo>
                    <a:lnTo>
                      <a:pt x="13" y="85"/>
                    </a:lnTo>
                    <a:lnTo>
                      <a:pt x="18" y="62"/>
                    </a:lnTo>
                    <a:lnTo>
                      <a:pt x="22" y="44"/>
                    </a:lnTo>
                    <a:lnTo>
                      <a:pt x="26" y="30"/>
                    </a:lnTo>
                    <a:lnTo>
                      <a:pt x="31" y="20"/>
                    </a:lnTo>
                    <a:lnTo>
                      <a:pt x="35" y="12"/>
                    </a:lnTo>
                    <a:lnTo>
                      <a:pt x="39" y="7"/>
                    </a:lnTo>
                    <a:lnTo>
                      <a:pt x="44" y="3"/>
                    </a:lnTo>
                    <a:lnTo>
                      <a:pt x="48" y="1"/>
                    </a:lnTo>
                    <a:lnTo>
                      <a:pt x="52" y="0"/>
                    </a:lnTo>
                    <a:lnTo>
                      <a:pt x="57" y="1"/>
                    </a:lnTo>
                    <a:lnTo>
                      <a:pt x="61" y="3"/>
                    </a:lnTo>
                    <a:lnTo>
                      <a:pt x="66" y="5"/>
                    </a:lnTo>
                    <a:lnTo>
                      <a:pt x="70" y="9"/>
                    </a:lnTo>
                    <a:lnTo>
                      <a:pt x="74" y="13"/>
                    </a:lnTo>
                    <a:lnTo>
                      <a:pt x="79" y="17"/>
                    </a:lnTo>
                    <a:lnTo>
                      <a:pt x="83" y="23"/>
                    </a:lnTo>
                    <a:lnTo>
                      <a:pt x="87" y="28"/>
                    </a:lnTo>
                    <a:lnTo>
                      <a:pt x="92" y="35"/>
                    </a:lnTo>
                    <a:lnTo>
                      <a:pt x="96" y="41"/>
                    </a:lnTo>
                    <a:lnTo>
                      <a:pt x="100" y="48"/>
                    </a:lnTo>
                    <a:lnTo>
                      <a:pt x="105" y="55"/>
                    </a:lnTo>
                    <a:lnTo>
                      <a:pt x="109" y="62"/>
                    </a:lnTo>
                    <a:lnTo>
                      <a:pt x="114" y="69"/>
                    </a:lnTo>
                    <a:lnTo>
                      <a:pt x="118" y="77"/>
                    </a:lnTo>
                    <a:lnTo>
                      <a:pt x="122" y="85"/>
                    </a:lnTo>
                    <a:lnTo>
                      <a:pt x="127" y="93"/>
                    </a:lnTo>
                    <a:lnTo>
                      <a:pt x="131" y="100"/>
                    </a:lnTo>
                    <a:lnTo>
                      <a:pt x="135" y="108"/>
                    </a:lnTo>
                    <a:lnTo>
                      <a:pt x="140" y="116"/>
                    </a:lnTo>
                    <a:lnTo>
                      <a:pt x="144" y="124"/>
                    </a:lnTo>
                    <a:lnTo>
                      <a:pt x="148" y="132"/>
                    </a:lnTo>
                    <a:lnTo>
                      <a:pt x="153" y="140"/>
                    </a:lnTo>
                    <a:lnTo>
                      <a:pt x="157" y="147"/>
                    </a:lnTo>
                    <a:lnTo>
                      <a:pt x="161" y="155"/>
                    </a:lnTo>
                    <a:lnTo>
                      <a:pt x="166" y="162"/>
                    </a:lnTo>
                    <a:lnTo>
                      <a:pt x="170" y="170"/>
                    </a:lnTo>
                    <a:lnTo>
                      <a:pt x="175" y="177"/>
                    </a:lnTo>
                    <a:lnTo>
                      <a:pt x="179" y="184"/>
                    </a:lnTo>
                    <a:lnTo>
                      <a:pt x="183" y="191"/>
                    </a:lnTo>
                    <a:lnTo>
                      <a:pt x="188" y="198"/>
                    </a:lnTo>
                    <a:lnTo>
                      <a:pt x="192" y="205"/>
                    </a:lnTo>
                    <a:lnTo>
                      <a:pt x="196" y="211"/>
                    </a:lnTo>
                    <a:lnTo>
                      <a:pt x="201" y="217"/>
                    </a:lnTo>
                    <a:lnTo>
                      <a:pt x="205" y="223"/>
                    </a:lnTo>
                    <a:lnTo>
                      <a:pt x="209" y="229"/>
                    </a:lnTo>
                    <a:lnTo>
                      <a:pt x="214" y="235"/>
                    </a:lnTo>
                    <a:lnTo>
                      <a:pt x="218" y="241"/>
                    </a:lnTo>
                    <a:lnTo>
                      <a:pt x="223" y="246"/>
                    </a:lnTo>
                    <a:lnTo>
                      <a:pt x="227" y="251"/>
                    </a:lnTo>
                    <a:lnTo>
                      <a:pt x="231" y="256"/>
                    </a:lnTo>
                    <a:lnTo>
                      <a:pt x="236" y="261"/>
                    </a:lnTo>
                    <a:lnTo>
                      <a:pt x="240" y="266"/>
                    </a:lnTo>
                    <a:lnTo>
                      <a:pt x="244" y="270"/>
                    </a:lnTo>
                    <a:lnTo>
                      <a:pt x="249" y="275"/>
                    </a:lnTo>
                    <a:lnTo>
                      <a:pt x="253" y="279"/>
                    </a:lnTo>
                    <a:lnTo>
                      <a:pt x="257" y="283"/>
                    </a:lnTo>
                    <a:lnTo>
                      <a:pt x="262" y="286"/>
                    </a:lnTo>
                    <a:lnTo>
                      <a:pt x="266" y="290"/>
                    </a:lnTo>
                    <a:lnTo>
                      <a:pt x="270" y="293"/>
                    </a:lnTo>
                    <a:lnTo>
                      <a:pt x="275" y="296"/>
                    </a:lnTo>
                    <a:lnTo>
                      <a:pt x="279" y="299"/>
                    </a:lnTo>
                    <a:lnTo>
                      <a:pt x="284" y="302"/>
                    </a:lnTo>
                    <a:lnTo>
                      <a:pt x="288" y="305"/>
                    </a:lnTo>
                    <a:lnTo>
                      <a:pt x="292" y="307"/>
                    </a:lnTo>
                    <a:lnTo>
                      <a:pt x="297" y="310"/>
                    </a:lnTo>
                    <a:lnTo>
                      <a:pt x="301" y="312"/>
                    </a:lnTo>
                    <a:lnTo>
                      <a:pt x="305" y="314"/>
                    </a:lnTo>
                    <a:lnTo>
                      <a:pt x="310" y="316"/>
                    </a:lnTo>
                    <a:lnTo>
                      <a:pt x="314" y="317"/>
                    </a:lnTo>
                    <a:lnTo>
                      <a:pt x="318" y="319"/>
                    </a:lnTo>
                    <a:lnTo>
                      <a:pt x="323" y="321"/>
                    </a:lnTo>
                    <a:lnTo>
                      <a:pt x="327" y="322"/>
                    </a:lnTo>
                    <a:lnTo>
                      <a:pt x="332" y="323"/>
                    </a:lnTo>
                    <a:lnTo>
                      <a:pt x="336" y="324"/>
                    </a:lnTo>
                    <a:lnTo>
                      <a:pt x="340" y="325"/>
                    </a:lnTo>
                    <a:lnTo>
                      <a:pt x="345" y="326"/>
                    </a:lnTo>
                    <a:lnTo>
                      <a:pt x="349" y="327"/>
                    </a:lnTo>
                    <a:lnTo>
                      <a:pt x="353" y="328"/>
                    </a:lnTo>
                    <a:lnTo>
                      <a:pt x="358" y="328"/>
                    </a:lnTo>
                    <a:lnTo>
                      <a:pt x="362" y="329"/>
                    </a:lnTo>
                    <a:lnTo>
                      <a:pt x="366" y="329"/>
                    </a:lnTo>
                    <a:lnTo>
                      <a:pt x="371" y="330"/>
                    </a:lnTo>
                    <a:lnTo>
                      <a:pt x="375" y="330"/>
                    </a:lnTo>
                    <a:lnTo>
                      <a:pt x="379" y="330"/>
                    </a:lnTo>
                    <a:lnTo>
                      <a:pt x="384" y="331"/>
                    </a:lnTo>
                    <a:lnTo>
                      <a:pt x="388" y="331"/>
                    </a:lnTo>
                    <a:lnTo>
                      <a:pt x="393" y="331"/>
                    </a:lnTo>
                    <a:lnTo>
                      <a:pt x="397" y="331"/>
                    </a:lnTo>
                    <a:lnTo>
                      <a:pt x="401" y="331"/>
                    </a:lnTo>
                    <a:lnTo>
                      <a:pt x="406" y="331"/>
                    </a:lnTo>
                    <a:lnTo>
                      <a:pt x="410" y="331"/>
                    </a:lnTo>
                    <a:lnTo>
                      <a:pt x="414" y="331"/>
                    </a:lnTo>
                    <a:lnTo>
                      <a:pt x="419" y="331"/>
                    </a:lnTo>
                    <a:lnTo>
                      <a:pt x="423" y="331"/>
                    </a:lnTo>
                    <a:lnTo>
                      <a:pt x="427" y="331"/>
                    </a:lnTo>
                    <a:lnTo>
                      <a:pt x="432" y="33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3" name="Line 135">
                <a:extLst>
                  <a:ext uri="{FF2B5EF4-FFF2-40B4-BE49-F238E27FC236}">
                    <a16:creationId xmlns:a16="http://schemas.microsoft.com/office/drawing/2014/main" id="{AD24A353-DFF4-DBA2-FC64-7D2746D8DEA8}"/>
                  </a:ext>
                </a:extLst>
              </p:cNvPr>
              <p:cNvSpPr>
                <a:spLocks noChangeShapeType="1"/>
              </p:cNvSpPr>
              <p:nvPr/>
            </p:nvSpPr>
            <p:spPr bwMode="auto">
              <a:xfrm flipV="1">
                <a:off x="-402400" y="6468181"/>
                <a:ext cx="0" cy="39688"/>
              </a:xfrm>
              <a:prstGeom prst="line">
                <a:avLst/>
              </a:prstGeom>
              <a:noFill/>
              <a:ln w="222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561" name="Group 8560">
              <a:extLst>
                <a:ext uri="{FF2B5EF4-FFF2-40B4-BE49-F238E27FC236}">
                  <a16:creationId xmlns:a16="http://schemas.microsoft.com/office/drawing/2014/main" id="{0B0BAE03-EA57-9B71-4040-1A8B5B26C965}"/>
                </a:ext>
              </a:extLst>
            </p:cNvPr>
            <p:cNvGrpSpPr/>
            <p:nvPr/>
          </p:nvGrpSpPr>
          <p:grpSpPr>
            <a:xfrm>
              <a:off x="4724400" y="5421312"/>
              <a:ext cx="696913" cy="979488"/>
              <a:chOff x="4211936" y="5276825"/>
              <a:chExt cx="696913" cy="979488"/>
            </a:xfrm>
          </p:grpSpPr>
          <p:sp>
            <p:nvSpPr>
              <p:cNvPr id="8456" name="Line 158">
                <a:extLst>
                  <a:ext uri="{FF2B5EF4-FFF2-40B4-BE49-F238E27FC236}">
                    <a16:creationId xmlns:a16="http://schemas.microsoft.com/office/drawing/2014/main" id="{8A6F235A-4799-24A2-CBA9-961F0669D74E}"/>
                  </a:ext>
                </a:extLst>
              </p:cNvPr>
              <p:cNvSpPr>
                <a:spLocks noChangeShapeType="1"/>
              </p:cNvSpPr>
              <p:nvPr/>
            </p:nvSpPr>
            <p:spPr bwMode="auto">
              <a:xfrm>
                <a:off x="4211936" y="6256313"/>
                <a:ext cx="6969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3" name="Line 165">
                <a:extLst>
                  <a:ext uri="{FF2B5EF4-FFF2-40B4-BE49-F238E27FC236}">
                    <a16:creationId xmlns:a16="http://schemas.microsoft.com/office/drawing/2014/main" id="{12252642-5271-B8FB-2CB8-082BA53763E2}"/>
                  </a:ext>
                </a:extLst>
              </p:cNvPr>
              <p:cNvSpPr>
                <a:spLocks noChangeShapeType="1"/>
              </p:cNvSpPr>
              <p:nvPr/>
            </p:nvSpPr>
            <p:spPr bwMode="auto">
              <a:xfrm flipV="1">
                <a:off x="4211936" y="5276825"/>
                <a:ext cx="0" cy="9794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5" name="Freeform 177">
                <a:extLst>
                  <a:ext uri="{FF2B5EF4-FFF2-40B4-BE49-F238E27FC236}">
                    <a16:creationId xmlns:a16="http://schemas.microsoft.com/office/drawing/2014/main" id="{05FF32C5-C98C-08C1-92ED-8B526A348F46}"/>
                  </a:ext>
                </a:extLst>
              </p:cNvPr>
              <p:cNvSpPr>
                <a:spLocks/>
              </p:cNvSpPr>
              <p:nvPr/>
            </p:nvSpPr>
            <p:spPr bwMode="auto">
              <a:xfrm flipH="1">
                <a:off x="4215111" y="5935638"/>
                <a:ext cx="690563" cy="320675"/>
              </a:xfrm>
              <a:custGeom>
                <a:avLst/>
                <a:gdLst>
                  <a:gd name="T0" fmla="*/ 5 w 435"/>
                  <a:gd name="T1" fmla="*/ 197 h 202"/>
                  <a:gd name="T2" fmla="*/ 13 w 435"/>
                  <a:gd name="T3" fmla="*/ 185 h 202"/>
                  <a:gd name="T4" fmla="*/ 22 w 435"/>
                  <a:gd name="T5" fmla="*/ 170 h 202"/>
                  <a:gd name="T6" fmla="*/ 31 w 435"/>
                  <a:gd name="T7" fmla="*/ 154 h 202"/>
                  <a:gd name="T8" fmla="*/ 40 w 435"/>
                  <a:gd name="T9" fmla="*/ 137 h 202"/>
                  <a:gd name="T10" fmla="*/ 48 w 435"/>
                  <a:gd name="T11" fmla="*/ 120 h 202"/>
                  <a:gd name="T12" fmla="*/ 57 w 435"/>
                  <a:gd name="T13" fmla="*/ 104 h 202"/>
                  <a:gd name="T14" fmla="*/ 66 w 435"/>
                  <a:gd name="T15" fmla="*/ 88 h 202"/>
                  <a:gd name="T16" fmla="*/ 75 w 435"/>
                  <a:gd name="T17" fmla="*/ 74 h 202"/>
                  <a:gd name="T18" fmla="*/ 84 w 435"/>
                  <a:gd name="T19" fmla="*/ 60 h 202"/>
                  <a:gd name="T20" fmla="*/ 92 w 435"/>
                  <a:gd name="T21" fmla="*/ 47 h 202"/>
                  <a:gd name="T22" fmla="*/ 101 w 435"/>
                  <a:gd name="T23" fmla="*/ 36 h 202"/>
                  <a:gd name="T24" fmla="*/ 110 w 435"/>
                  <a:gd name="T25" fmla="*/ 27 h 202"/>
                  <a:gd name="T26" fmla="*/ 119 w 435"/>
                  <a:gd name="T27" fmla="*/ 18 h 202"/>
                  <a:gd name="T28" fmla="*/ 127 w 435"/>
                  <a:gd name="T29" fmla="*/ 12 h 202"/>
                  <a:gd name="T30" fmla="*/ 136 w 435"/>
                  <a:gd name="T31" fmla="*/ 7 h 202"/>
                  <a:gd name="T32" fmla="*/ 145 w 435"/>
                  <a:gd name="T33" fmla="*/ 3 h 202"/>
                  <a:gd name="T34" fmla="*/ 154 w 435"/>
                  <a:gd name="T35" fmla="*/ 1 h 202"/>
                  <a:gd name="T36" fmla="*/ 163 w 435"/>
                  <a:gd name="T37" fmla="*/ 0 h 202"/>
                  <a:gd name="T38" fmla="*/ 172 w 435"/>
                  <a:gd name="T39" fmla="*/ 1 h 202"/>
                  <a:gd name="T40" fmla="*/ 180 w 435"/>
                  <a:gd name="T41" fmla="*/ 3 h 202"/>
                  <a:gd name="T42" fmla="*/ 189 w 435"/>
                  <a:gd name="T43" fmla="*/ 6 h 202"/>
                  <a:gd name="T44" fmla="*/ 198 w 435"/>
                  <a:gd name="T45" fmla="*/ 11 h 202"/>
                  <a:gd name="T46" fmla="*/ 207 w 435"/>
                  <a:gd name="T47" fmla="*/ 16 h 202"/>
                  <a:gd name="T48" fmla="*/ 215 w 435"/>
                  <a:gd name="T49" fmla="*/ 23 h 202"/>
                  <a:gd name="T50" fmla="*/ 224 w 435"/>
                  <a:gd name="T51" fmla="*/ 30 h 202"/>
                  <a:gd name="T52" fmla="*/ 233 w 435"/>
                  <a:gd name="T53" fmla="*/ 38 h 202"/>
                  <a:gd name="T54" fmla="*/ 242 w 435"/>
                  <a:gd name="T55" fmla="*/ 47 h 202"/>
                  <a:gd name="T56" fmla="*/ 251 w 435"/>
                  <a:gd name="T57" fmla="*/ 56 h 202"/>
                  <a:gd name="T58" fmla="*/ 259 w 435"/>
                  <a:gd name="T59" fmla="*/ 66 h 202"/>
                  <a:gd name="T60" fmla="*/ 268 w 435"/>
                  <a:gd name="T61" fmla="*/ 76 h 202"/>
                  <a:gd name="T62" fmla="*/ 277 w 435"/>
                  <a:gd name="T63" fmla="*/ 86 h 202"/>
                  <a:gd name="T64" fmla="*/ 286 w 435"/>
                  <a:gd name="T65" fmla="*/ 97 h 202"/>
                  <a:gd name="T66" fmla="*/ 294 w 435"/>
                  <a:gd name="T67" fmla="*/ 107 h 202"/>
                  <a:gd name="T68" fmla="*/ 303 w 435"/>
                  <a:gd name="T69" fmla="*/ 117 h 202"/>
                  <a:gd name="T70" fmla="*/ 312 w 435"/>
                  <a:gd name="T71" fmla="*/ 128 h 202"/>
                  <a:gd name="T72" fmla="*/ 321 w 435"/>
                  <a:gd name="T73" fmla="*/ 138 h 202"/>
                  <a:gd name="T74" fmla="*/ 330 w 435"/>
                  <a:gd name="T75" fmla="*/ 147 h 202"/>
                  <a:gd name="T76" fmla="*/ 338 w 435"/>
                  <a:gd name="T77" fmla="*/ 156 h 202"/>
                  <a:gd name="T78" fmla="*/ 347 w 435"/>
                  <a:gd name="T79" fmla="*/ 164 h 202"/>
                  <a:gd name="T80" fmla="*/ 356 w 435"/>
                  <a:gd name="T81" fmla="*/ 172 h 202"/>
                  <a:gd name="T82" fmla="*/ 365 w 435"/>
                  <a:gd name="T83" fmla="*/ 178 h 202"/>
                  <a:gd name="T84" fmla="*/ 374 w 435"/>
                  <a:gd name="T85" fmla="*/ 184 h 202"/>
                  <a:gd name="T86" fmla="*/ 382 w 435"/>
                  <a:gd name="T87" fmla="*/ 189 h 202"/>
                  <a:gd name="T88" fmla="*/ 391 w 435"/>
                  <a:gd name="T89" fmla="*/ 194 h 202"/>
                  <a:gd name="T90" fmla="*/ 400 w 435"/>
                  <a:gd name="T91" fmla="*/ 197 h 202"/>
                  <a:gd name="T92" fmla="*/ 409 w 435"/>
                  <a:gd name="T93" fmla="*/ 200 h 202"/>
                  <a:gd name="T94" fmla="*/ 418 w 435"/>
                  <a:gd name="T95" fmla="*/ 201 h 202"/>
                  <a:gd name="T96" fmla="*/ 426 w 435"/>
                  <a:gd name="T97" fmla="*/ 202 h 202"/>
                  <a:gd name="T98" fmla="*/ 435 w 435"/>
                  <a:gd name="T9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202">
                    <a:moveTo>
                      <a:pt x="0" y="201"/>
                    </a:moveTo>
                    <a:lnTo>
                      <a:pt x="5" y="197"/>
                    </a:lnTo>
                    <a:lnTo>
                      <a:pt x="9" y="192"/>
                    </a:lnTo>
                    <a:lnTo>
                      <a:pt x="13" y="185"/>
                    </a:lnTo>
                    <a:lnTo>
                      <a:pt x="18" y="178"/>
                    </a:lnTo>
                    <a:lnTo>
                      <a:pt x="22" y="170"/>
                    </a:lnTo>
                    <a:lnTo>
                      <a:pt x="26" y="162"/>
                    </a:lnTo>
                    <a:lnTo>
                      <a:pt x="31" y="154"/>
                    </a:lnTo>
                    <a:lnTo>
                      <a:pt x="35" y="146"/>
                    </a:lnTo>
                    <a:lnTo>
                      <a:pt x="40" y="137"/>
                    </a:lnTo>
                    <a:lnTo>
                      <a:pt x="44" y="129"/>
                    </a:lnTo>
                    <a:lnTo>
                      <a:pt x="48" y="120"/>
                    </a:lnTo>
                    <a:lnTo>
                      <a:pt x="53" y="112"/>
                    </a:lnTo>
                    <a:lnTo>
                      <a:pt x="57" y="104"/>
                    </a:lnTo>
                    <a:lnTo>
                      <a:pt x="62" y="96"/>
                    </a:lnTo>
                    <a:lnTo>
                      <a:pt x="66" y="88"/>
                    </a:lnTo>
                    <a:lnTo>
                      <a:pt x="70" y="81"/>
                    </a:lnTo>
                    <a:lnTo>
                      <a:pt x="75" y="74"/>
                    </a:lnTo>
                    <a:lnTo>
                      <a:pt x="79" y="67"/>
                    </a:lnTo>
                    <a:lnTo>
                      <a:pt x="84" y="60"/>
                    </a:lnTo>
                    <a:lnTo>
                      <a:pt x="88" y="53"/>
                    </a:lnTo>
                    <a:lnTo>
                      <a:pt x="92" y="47"/>
                    </a:lnTo>
                    <a:lnTo>
                      <a:pt x="97" y="42"/>
                    </a:lnTo>
                    <a:lnTo>
                      <a:pt x="101" y="36"/>
                    </a:lnTo>
                    <a:lnTo>
                      <a:pt x="106" y="31"/>
                    </a:lnTo>
                    <a:lnTo>
                      <a:pt x="110" y="27"/>
                    </a:lnTo>
                    <a:lnTo>
                      <a:pt x="114" y="22"/>
                    </a:lnTo>
                    <a:lnTo>
                      <a:pt x="119" y="18"/>
                    </a:lnTo>
                    <a:lnTo>
                      <a:pt x="123" y="15"/>
                    </a:lnTo>
                    <a:lnTo>
                      <a:pt x="127" y="12"/>
                    </a:lnTo>
                    <a:lnTo>
                      <a:pt x="132" y="9"/>
                    </a:lnTo>
                    <a:lnTo>
                      <a:pt x="136" y="7"/>
                    </a:lnTo>
                    <a:lnTo>
                      <a:pt x="141" y="5"/>
                    </a:lnTo>
                    <a:lnTo>
                      <a:pt x="145" y="3"/>
                    </a:lnTo>
                    <a:lnTo>
                      <a:pt x="150" y="2"/>
                    </a:lnTo>
                    <a:lnTo>
                      <a:pt x="154" y="1"/>
                    </a:lnTo>
                    <a:lnTo>
                      <a:pt x="158" y="0"/>
                    </a:lnTo>
                    <a:lnTo>
                      <a:pt x="163" y="0"/>
                    </a:lnTo>
                    <a:lnTo>
                      <a:pt x="167" y="0"/>
                    </a:lnTo>
                    <a:lnTo>
                      <a:pt x="172" y="1"/>
                    </a:lnTo>
                    <a:lnTo>
                      <a:pt x="176" y="2"/>
                    </a:lnTo>
                    <a:lnTo>
                      <a:pt x="180" y="3"/>
                    </a:lnTo>
                    <a:lnTo>
                      <a:pt x="185" y="5"/>
                    </a:lnTo>
                    <a:lnTo>
                      <a:pt x="189" y="6"/>
                    </a:lnTo>
                    <a:lnTo>
                      <a:pt x="193" y="8"/>
                    </a:lnTo>
                    <a:lnTo>
                      <a:pt x="198" y="11"/>
                    </a:lnTo>
                    <a:lnTo>
                      <a:pt x="202" y="13"/>
                    </a:lnTo>
                    <a:lnTo>
                      <a:pt x="207" y="16"/>
                    </a:lnTo>
                    <a:lnTo>
                      <a:pt x="211" y="19"/>
                    </a:lnTo>
                    <a:lnTo>
                      <a:pt x="215" y="23"/>
                    </a:lnTo>
                    <a:lnTo>
                      <a:pt x="220" y="26"/>
                    </a:lnTo>
                    <a:lnTo>
                      <a:pt x="224" y="30"/>
                    </a:lnTo>
                    <a:lnTo>
                      <a:pt x="229" y="34"/>
                    </a:lnTo>
                    <a:lnTo>
                      <a:pt x="233" y="38"/>
                    </a:lnTo>
                    <a:lnTo>
                      <a:pt x="237" y="42"/>
                    </a:lnTo>
                    <a:lnTo>
                      <a:pt x="242" y="47"/>
                    </a:lnTo>
                    <a:lnTo>
                      <a:pt x="246" y="51"/>
                    </a:lnTo>
                    <a:lnTo>
                      <a:pt x="251" y="56"/>
                    </a:lnTo>
                    <a:lnTo>
                      <a:pt x="255" y="61"/>
                    </a:lnTo>
                    <a:lnTo>
                      <a:pt x="259" y="66"/>
                    </a:lnTo>
                    <a:lnTo>
                      <a:pt x="264" y="71"/>
                    </a:lnTo>
                    <a:lnTo>
                      <a:pt x="268" y="76"/>
                    </a:lnTo>
                    <a:lnTo>
                      <a:pt x="272" y="81"/>
                    </a:lnTo>
                    <a:lnTo>
                      <a:pt x="277" y="86"/>
                    </a:lnTo>
                    <a:lnTo>
                      <a:pt x="281" y="92"/>
                    </a:lnTo>
                    <a:lnTo>
                      <a:pt x="286" y="97"/>
                    </a:lnTo>
                    <a:lnTo>
                      <a:pt x="290" y="102"/>
                    </a:lnTo>
                    <a:lnTo>
                      <a:pt x="294" y="107"/>
                    </a:lnTo>
                    <a:lnTo>
                      <a:pt x="299" y="113"/>
                    </a:lnTo>
                    <a:lnTo>
                      <a:pt x="303" y="117"/>
                    </a:lnTo>
                    <a:lnTo>
                      <a:pt x="308" y="123"/>
                    </a:lnTo>
                    <a:lnTo>
                      <a:pt x="312" y="128"/>
                    </a:lnTo>
                    <a:lnTo>
                      <a:pt x="317" y="133"/>
                    </a:lnTo>
                    <a:lnTo>
                      <a:pt x="321" y="138"/>
                    </a:lnTo>
                    <a:lnTo>
                      <a:pt x="325" y="142"/>
                    </a:lnTo>
                    <a:lnTo>
                      <a:pt x="330" y="147"/>
                    </a:lnTo>
                    <a:lnTo>
                      <a:pt x="334" y="151"/>
                    </a:lnTo>
                    <a:lnTo>
                      <a:pt x="338" y="156"/>
                    </a:lnTo>
                    <a:lnTo>
                      <a:pt x="343" y="160"/>
                    </a:lnTo>
                    <a:lnTo>
                      <a:pt x="347" y="164"/>
                    </a:lnTo>
                    <a:lnTo>
                      <a:pt x="352" y="168"/>
                    </a:lnTo>
                    <a:lnTo>
                      <a:pt x="356" y="172"/>
                    </a:lnTo>
                    <a:lnTo>
                      <a:pt x="360" y="175"/>
                    </a:lnTo>
                    <a:lnTo>
                      <a:pt x="365" y="178"/>
                    </a:lnTo>
                    <a:lnTo>
                      <a:pt x="369" y="182"/>
                    </a:lnTo>
                    <a:lnTo>
                      <a:pt x="374" y="184"/>
                    </a:lnTo>
                    <a:lnTo>
                      <a:pt x="378" y="187"/>
                    </a:lnTo>
                    <a:lnTo>
                      <a:pt x="382" y="189"/>
                    </a:lnTo>
                    <a:lnTo>
                      <a:pt x="387" y="192"/>
                    </a:lnTo>
                    <a:lnTo>
                      <a:pt x="391" y="194"/>
                    </a:lnTo>
                    <a:lnTo>
                      <a:pt x="396" y="195"/>
                    </a:lnTo>
                    <a:lnTo>
                      <a:pt x="400" y="197"/>
                    </a:lnTo>
                    <a:lnTo>
                      <a:pt x="404" y="198"/>
                    </a:lnTo>
                    <a:lnTo>
                      <a:pt x="409" y="200"/>
                    </a:lnTo>
                    <a:lnTo>
                      <a:pt x="413" y="200"/>
                    </a:lnTo>
                    <a:lnTo>
                      <a:pt x="418" y="201"/>
                    </a:lnTo>
                    <a:lnTo>
                      <a:pt x="422" y="202"/>
                    </a:lnTo>
                    <a:lnTo>
                      <a:pt x="426" y="202"/>
                    </a:lnTo>
                    <a:lnTo>
                      <a:pt x="431" y="202"/>
                    </a:lnTo>
                    <a:lnTo>
                      <a:pt x="435" y="20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6" name="Line 178">
                <a:extLst>
                  <a:ext uri="{FF2B5EF4-FFF2-40B4-BE49-F238E27FC236}">
                    <a16:creationId xmlns:a16="http://schemas.microsoft.com/office/drawing/2014/main" id="{1CA3237E-6F90-4CD0-45CD-C725B859B677}"/>
                  </a:ext>
                </a:extLst>
              </p:cNvPr>
              <p:cNvSpPr>
                <a:spLocks noChangeShapeType="1"/>
              </p:cNvSpPr>
              <p:nvPr/>
            </p:nvSpPr>
            <p:spPr bwMode="auto">
              <a:xfrm flipV="1">
                <a:off x="4559598" y="6178525"/>
                <a:ext cx="0" cy="77788"/>
              </a:xfrm>
              <a:prstGeom prst="line">
                <a:avLst/>
              </a:prstGeom>
              <a:noFill/>
              <a:ln w="222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extBox 1">
            <a:extLst>
              <a:ext uri="{FF2B5EF4-FFF2-40B4-BE49-F238E27FC236}">
                <a16:creationId xmlns:a16="http://schemas.microsoft.com/office/drawing/2014/main" id="{A71A544F-1247-F203-C64A-F9DB55415686}"/>
              </a:ext>
            </a:extLst>
          </p:cNvPr>
          <p:cNvSpPr txBox="1"/>
          <p:nvPr/>
        </p:nvSpPr>
        <p:spPr>
          <a:xfrm>
            <a:off x="448875" y="567013"/>
            <a:ext cx="3924341" cy="830997"/>
          </a:xfrm>
          <a:prstGeom prst="rect">
            <a:avLst/>
          </a:prstGeom>
          <a:noFill/>
        </p:spPr>
        <p:txBody>
          <a:bodyPr wrap="square" rtlCol="0">
            <a:spAutoFit/>
          </a:bodyPr>
          <a:lstStyle/>
          <a:p>
            <a:r>
              <a:rPr lang="en-US" sz="1600" dirty="0"/>
              <a:t>Typically, judgements are uncertain. </a:t>
            </a:r>
          </a:p>
          <a:p>
            <a:endParaRPr lang="en-US" sz="1600" dirty="0"/>
          </a:p>
          <a:p>
            <a:endParaRPr lang="en-US" sz="1600" dirty="0"/>
          </a:p>
        </p:txBody>
      </p:sp>
      <p:sp>
        <p:nvSpPr>
          <p:cNvPr id="4" name="TextBox 3">
            <a:extLst>
              <a:ext uri="{FF2B5EF4-FFF2-40B4-BE49-F238E27FC236}">
                <a16:creationId xmlns:a16="http://schemas.microsoft.com/office/drawing/2014/main" id="{E0910E99-0F16-F79E-46A0-E5A70D8BBDDD}"/>
              </a:ext>
            </a:extLst>
          </p:cNvPr>
          <p:cNvSpPr txBox="1"/>
          <p:nvPr/>
        </p:nvSpPr>
        <p:spPr>
          <a:xfrm>
            <a:off x="448875" y="831206"/>
            <a:ext cx="7950537" cy="584775"/>
          </a:xfrm>
          <a:prstGeom prst="rect">
            <a:avLst/>
          </a:prstGeom>
          <a:noFill/>
        </p:spPr>
        <p:txBody>
          <a:bodyPr wrap="square" rtlCol="0">
            <a:spAutoFit/>
          </a:bodyPr>
          <a:lstStyle/>
          <a:p>
            <a:r>
              <a:rPr lang="en-US" sz="1600" dirty="0"/>
              <a:t>So the relationship between D(X,Y) and D(X,Z) is revealed by the probability that a subject will judge D(X,Y)&gt;D(X,Z), i.e., the choice probability </a:t>
            </a:r>
            <a:r>
              <a:rPr lang="en-US" sz="1600" i="1" dirty="0"/>
              <a:t>p</a:t>
            </a:r>
            <a:r>
              <a:rPr lang="en-US" sz="1600" dirty="0"/>
              <a:t>{D(X,Y)&gt;D(X,Z)}.</a:t>
            </a:r>
          </a:p>
        </p:txBody>
      </p:sp>
      <p:sp>
        <p:nvSpPr>
          <p:cNvPr id="8523" name="TextBox 8522">
            <a:extLst>
              <a:ext uri="{FF2B5EF4-FFF2-40B4-BE49-F238E27FC236}">
                <a16:creationId xmlns:a16="http://schemas.microsoft.com/office/drawing/2014/main" id="{A73BD798-616C-5CEB-B807-79EE00C3A7B3}"/>
              </a:ext>
            </a:extLst>
          </p:cNvPr>
          <p:cNvSpPr txBox="1"/>
          <p:nvPr/>
        </p:nvSpPr>
        <p:spPr>
          <a:xfrm>
            <a:off x="448875" y="2557046"/>
            <a:ext cx="7829608" cy="338554"/>
          </a:xfrm>
          <a:prstGeom prst="rect">
            <a:avLst/>
          </a:prstGeom>
          <a:noFill/>
        </p:spPr>
        <p:txBody>
          <a:bodyPr wrap="square" rtlCol="0">
            <a:spAutoFit/>
          </a:bodyPr>
          <a:lstStyle/>
          <a:p>
            <a:r>
              <a:rPr lang="en-US" sz="1600" dirty="0"/>
              <a:t>We use a Bayesian approach to estimate </a:t>
            </a:r>
            <a:r>
              <a:rPr lang="en-US" sz="1600" i="1" dirty="0"/>
              <a:t>p</a:t>
            </a:r>
            <a:r>
              <a:rPr lang="en-US" sz="1600" dirty="0"/>
              <a:t>{D(X,Y)&gt;D(X,Z)} from the choice data:</a:t>
            </a:r>
          </a:p>
        </p:txBody>
      </p:sp>
      <p:sp>
        <p:nvSpPr>
          <p:cNvPr id="8522" name="TextBox 8521">
            <a:extLst>
              <a:ext uri="{FF2B5EF4-FFF2-40B4-BE49-F238E27FC236}">
                <a16:creationId xmlns:a16="http://schemas.microsoft.com/office/drawing/2014/main" id="{7E175611-CA34-7B75-1949-FA26D962C880}"/>
              </a:ext>
            </a:extLst>
          </p:cNvPr>
          <p:cNvSpPr txBox="1"/>
          <p:nvPr/>
        </p:nvSpPr>
        <p:spPr>
          <a:xfrm>
            <a:off x="1230240" y="3371658"/>
            <a:ext cx="1653200" cy="954107"/>
          </a:xfrm>
          <a:prstGeom prst="rect">
            <a:avLst/>
          </a:prstGeom>
          <a:noFill/>
        </p:spPr>
        <p:txBody>
          <a:bodyPr wrap="square" rtlCol="0">
            <a:spAutoFit/>
          </a:bodyPr>
          <a:lstStyle/>
          <a:p>
            <a:pPr algn="ctr"/>
            <a:r>
              <a:rPr lang="en-US" sz="1400" i="1" dirty="0"/>
              <a:t>c</a:t>
            </a:r>
            <a:r>
              <a:rPr lang="en-US" sz="1400" dirty="0"/>
              <a:t> out of </a:t>
            </a:r>
            <a:r>
              <a:rPr lang="en-US" sz="1400" i="1" dirty="0"/>
              <a:t>n</a:t>
            </a:r>
            <a:r>
              <a:rPr lang="en-US" sz="1400" dirty="0"/>
              <a:t> judgments </a:t>
            </a:r>
          </a:p>
          <a:p>
            <a:pPr algn="ctr"/>
            <a:r>
              <a:rPr lang="en-US" sz="1400" dirty="0"/>
              <a:t>that D(X,Y)&lt;D(X,Z)</a:t>
            </a:r>
          </a:p>
        </p:txBody>
      </p:sp>
      <p:grpSp>
        <p:nvGrpSpPr>
          <p:cNvPr id="8564" name="Group 8563">
            <a:extLst>
              <a:ext uri="{FF2B5EF4-FFF2-40B4-BE49-F238E27FC236}">
                <a16:creationId xmlns:a16="http://schemas.microsoft.com/office/drawing/2014/main" id="{8CE7236F-2F58-35EF-667F-B886C60DA625}"/>
              </a:ext>
            </a:extLst>
          </p:cNvPr>
          <p:cNvGrpSpPr/>
          <p:nvPr/>
        </p:nvGrpSpPr>
        <p:grpSpPr>
          <a:xfrm>
            <a:off x="2590800" y="3009211"/>
            <a:ext cx="1917700" cy="1683495"/>
            <a:chOff x="3741339" y="3009211"/>
            <a:chExt cx="1917700" cy="1683495"/>
          </a:xfrm>
        </p:grpSpPr>
        <p:graphicFrame>
          <p:nvGraphicFramePr>
            <p:cNvPr id="55" name="Object 54">
              <a:extLst>
                <a:ext uri="{FF2B5EF4-FFF2-40B4-BE49-F238E27FC236}">
                  <a16:creationId xmlns:a16="http://schemas.microsoft.com/office/drawing/2014/main" id="{23CC8775-5907-AD85-2B37-F1C583177323}"/>
                </a:ext>
              </a:extLst>
            </p:cNvPr>
            <p:cNvGraphicFramePr>
              <a:graphicFrameLocks noChangeAspect="1"/>
            </p:cNvGraphicFramePr>
            <p:nvPr>
              <p:extLst>
                <p:ext uri="{D42A27DB-BD31-4B8C-83A1-F6EECF244321}">
                  <p14:modId xmlns:p14="http://schemas.microsoft.com/office/powerpoint/2010/main" val="668038535"/>
                </p:ext>
              </p:extLst>
            </p:nvPr>
          </p:nvGraphicFramePr>
          <p:xfrm>
            <a:off x="3741339" y="4464106"/>
            <a:ext cx="1917700" cy="228600"/>
          </p:xfrm>
          <a:graphic>
            <a:graphicData uri="http://schemas.openxmlformats.org/presentationml/2006/ole">
              <mc:AlternateContent xmlns:mc="http://schemas.openxmlformats.org/markup-compatibility/2006">
                <mc:Choice xmlns:v="urn:schemas-microsoft-com:vml" Requires="v">
                  <p:oleObj name="Equation" r:id="rId3" imgW="1917360" imgH="228600" progId="Equation.DSMT4">
                    <p:embed/>
                  </p:oleObj>
                </mc:Choice>
                <mc:Fallback>
                  <p:oleObj name="Equation" r:id="rId3" imgW="1917360" imgH="228600" progId="Equation.DSMT4">
                    <p:embed/>
                    <p:pic>
                      <p:nvPicPr>
                        <p:cNvPr id="0" name=""/>
                        <p:cNvPicPr/>
                        <p:nvPr/>
                      </p:nvPicPr>
                      <p:blipFill>
                        <a:blip r:embed="rId4"/>
                        <a:stretch>
                          <a:fillRect/>
                        </a:stretch>
                      </p:blipFill>
                      <p:spPr>
                        <a:xfrm>
                          <a:off x="3741339" y="4464106"/>
                          <a:ext cx="1917700" cy="228600"/>
                        </a:xfrm>
                        <a:prstGeom prst="rect">
                          <a:avLst/>
                        </a:prstGeom>
                      </p:spPr>
                    </p:pic>
                  </p:oleObj>
                </mc:Fallback>
              </mc:AlternateContent>
            </a:graphicData>
          </a:graphic>
        </p:graphicFrame>
        <p:sp>
          <p:nvSpPr>
            <p:cNvPr id="8521" name="TextBox 8520">
              <a:extLst>
                <a:ext uri="{FF2B5EF4-FFF2-40B4-BE49-F238E27FC236}">
                  <a16:creationId xmlns:a16="http://schemas.microsoft.com/office/drawing/2014/main" id="{AC4160A0-0393-1D73-7B02-CCCD208A0877}"/>
                </a:ext>
              </a:extLst>
            </p:cNvPr>
            <p:cNvSpPr txBox="1"/>
            <p:nvPr/>
          </p:nvSpPr>
          <p:spPr>
            <a:xfrm>
              <a:off x="4123563" y="3009211"/>
              <a:ext cx="880369" cy="307777"/>
            </a:xfrm>
            <a:prstGeom prst="rect">
              <a:avLst/>
            </a:prstGeom>
            <a:noFill/>
          </p:spPr>
          <p:txBody>
            <a:bodyPr wrap="none" rtlCol="0">
              <a:spAutoFit/>
            </a:bodyPr>
            <a:lstStyle/>
            <a:p>
              <a:r>
                <a:rPr lang="en-US" sz="1400" i="1" dirty="0"/>
                <a:t>posterior</a:t>
              </a:r>
            </a:p>
          </p:txBody>
        </p:sp>
        <p:grpSp>
          <p:nvGrpSpPr>
            <p:cNvPr id="50" name="Group 49">
              <a:extLst>
                <a:ext uri="{FF2B5EF4-FFF2-40B4-BE49-F238E27FC236}">
                  <a16:creationId xmlns:a16="http://schemas.microsoft.com/office/drawing/2014/main" id="{CB541E50-6205-1670-E1ED-A7CBC3CCF65D}"/>
                </a:ext>
              </a:extLst>
            </p:cNvPr>
            <p:cNvGrpSpPr/>
            <p:nvPr/>
          </p:nvGrpSpPr>
          <p:grpSpPr>
            <a:xfrm>
              <a:off x="3820756" y="3396264"/>
              <a:ext cx="734080" cy="979488"/>
              <a:chOff x="3778421" y="3580429"/>
              <a:chExt cx="734080" cy="979488"/>
            </a:xfrm>
          </p:grpSpPr>
          <p:sp>
            <p:nvSpPr>
              <p:cNvPr id="8392" name="Line 94">
                <a:extLst>
                  <a:ext uri="{FF2B5EF4-FFF2-40B4-BE49-F238E27FC236}">
                    <a16:creationId xmlns:a16="http://schemas.microsoft.com/office/drawing/2014/main" id="{F4EB7D84-73CD-59C8-47B0-B30B13CE259C}"/>
                  </a:ext>
                </a:extLst>
              </p:cNvPr>
              <p:cNvSpPr>
                <a:spLocks noChangeShapeType="1"/>
              </p:cNvSpPr>
              <p:nvPr/>
            </p:nvSpPr>
            <p:spPr bwMode="auto">
              <a:xfrm>
                <a:off x="3778421" y="4559916"/>
                <a:ext cx="6921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9" name="Line 101">
                <a:extLst>
                  <a:ext uri="{FF2B5EF4-FFF2-40B4-BE49-F238E27FC236}">
                    <a16:creationId xmlns:a16="http://schemas.microsoft.com/office/drawing/2014/main" id="{A286F759-44BB-3052-61F3-E26D3223F436}"/>
                  </a:ext>
                </a:extLst>
              </p:cNvPr>
              <p:cNvSpPr>
                <a:spLocks noChangeShapeType="1"/>
              </p:cNvSpPr>
              <p:nvPr/>
            </p:nvSpPr>
            <p:spPr bwMode="auto">
              <a:xfrm flipV="1">
                <a:off x="3778421" y="3580429"/>
                <a:ext cx="0" cy="9794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1" name="Freeform 113">
                <a:extLst>
                  <a:ext uri="{FF2B5EF4-FFF2-40B4-BE49-F238E27FC236}">
                    <a16:creationId xmlns:a16="http://schemas.microsoft.com/office/drawing/2014/main" id="{152894BD-7687-9315-2119-7D07F73BA454}"/>
                  </a:ext>
                </a:extLst>
              </p:cNvPr>
              <p:cNvSpPr>
                <a:spLocks/>
              </p:cNvSpPr>
              <p:nvPr/>
            </p:nvSpPr>
            <p:spPr bwMode="auto">
              <a:xfrm>
                <a:off x="3781596" y="3929679"/>
                <a:ext cx="685800" cy="630238"/>
              </a:xfrm>
              <a:custGeom>
                <a:avLst/>
                <a:gdLst>
                  <a:gd name="T0" fmla="*/ 5 w 432"/>
                  <a:gd name="T1" fmla="*/ 189 h 397"/>
                  <a:gd name="T2" fmla="*/ 13 w 432"/>
                  <a:gd name="T3" fmla="*/ 101 h 397"/>
                  <a:gd name="T4" fmla="*/ 22 w 432"/>
                  <a:gd name="T5" fmla="*/ 52 h 397"/>
                  <a:gd name="T6" fmla="*/ 31 w 432"/>
                  <a:gd name="T7" fmla="*/ 23 h 397"/>
                  <a:gd name="T8" fmla="*/ 39 w 432"/>
                  <a:gd name="T9" fmla="*/ 7 h 397"/>
                  <a:gd name="T10" fmla="*/ 48 w 432"/>
                  <a:gd name="T11" fmla="*/ 1 h 397"/>
                  <a:gd name="T12" fmla="*/ 57 w 432"/>
                  <a:gd name="T13" fmla="*/ 0 h 397"/>
                  <a:gd name="T14" fmla="*/ 66 w 432"/>
                  <a:gd name="T15" fmla="*/ 5 h 397"/>
                  <a:gd name="T16" fmla="*/ 74 w 432"/>
                  <a:gd name="T17" fmla="*/ 15 h 397"/>
                  <a:gd name="T18" fmla="*/ 83 w 432"/>
                  <a:gd name="T19" fmla="*/ 26 h 397"/>
                  <a:gd name="T20" fmla="*/ 92 w 432"/>
                  <a:gd name="T21" fmla="*/ 41 h 397"/>
                  <a:gd name="T22" fmla="*/ 100 w 432"/>
                  <a:gd name="T23" fmla="*/ 57 h 397"/>
                  <a:gd name="T24" fmla="*/ 109 w 432"/>
                  <a:gd name="T25" fmla="*/ 74 h 397"/>
                  <a:gd name="T26" fmla="*/ 118 w 432"/>
                  <a:gd name="T27" fmla="*/ 92 h 397"/>
                  <a:gd name="T28" fmla="*/ 127 w 432"/>
                  <a:gd name="T29" fmla="*/ 111 h 397"/>
                  <a:gd name="T30" fmla="*/ 135 w 432"/>
                  <a:gd name="T31" fmla="*/ 129 h 397"/>
                  <a:gd name="T32" fmla="*/ 144 w 432"/>
                  <a:gd name="T33" fmla="*/ 148 h 397"/>
                  <a:gd name="T34" fmla="*/ 153 w 432"/>
                  <a:gd name="T35" fmla="*/ 167 h 397"/>
                  <a:gd name="T36" fmla="*/ 161 w 432"/>
                  <a:gd name="T37" fmla="*/ 185 h 397"/>
                  <a:gd name="T38" fmla="*/ 170 w 432"/>
                  <a:gd name="T39" fmla="*/ 203 h 397"/>
                  <a:gd name="T40" fmla="*/ 179 w 432"/>
                  <a:gd name="T41" fmla="*/ 220 h 397"/>
                  <a:gd name="T42" fmla="*/ 188 w 432"/>
                  <a:gd name="T43" fmla="*/ 237 h 397"/>
                  <a:gd name="T44" fmla="*/ 196 w 432"/>
                  <a:gd name="T45" fmla="*/ 253 h 397"/>
                  <a:gd name="T46" fmla="*/ 205 w 432"/>
                  <a:gd name="T47" fmla="*/ 268 h 397"/>
                  <a:gd name="T48" fmla="*/ 214 w 432"/>
                  <a:gd name="T49" fmla="*/ 282 h 397"/>
                  <a:gd name="T50" fmla="*/ 223 w 432"/>
                  <a:gd name="T51" fmla="*/ 295 h 397"/>
                  <a:gd name="T52" fmla="*/ 231 w 432"/>
                  <a:gd name="T53" fmla="*/ 307 h 397"/>
                  <a:gd name="T54" fmla="*/ 240 w 432"/>
                  <a:gd name="T55" fmla="*/ 319 h 397"/>
                  <a:gd name="T56" fmla="*/ 249 w 432"/>
                  <a:gd name="T57" fmla="*/ 329 h 397"/>
                  <a:gd name="T58" fmla="*/ 257 w 432"/>
                  <a:gd name="T59" fmla="*/ 339 h 397"/>
                  <a:gd name="T60" fmla="*/ 266 w 432"/>
                  <a:gd name="T61" fmla="*/ 348 h 397"/>
                  <a:gd name="T62" fmla="*/ 275 w 432"/>
                  <a:gd name="T63" fmla="*/ 355 h 397"/>
                  <a:gd name="T64" fmla="*/ 284 w 432"/>
                  <a:gd name="T65" fmla="*/ 362 h 397"/>
                  <a:gd name="T66" fmla="*/ 292 w 432"/>
                  <a:gd name="T67" fmla="*/ 368 h 397"/>
                  <a:gd name="T68" fmla="*/ 301 w 432"/>
                  <a:gd name="T69" fmla="*/ 374 h 397"/>
                  <a:gd name="T70" fmla="*/ 310 w 432"/>
                  <a:gd name="T71" fmla="*/ 379 h 397"/>
                  <a:gd name="T72" fmla="*/ 318 w 432"/>
                  <a:gd name="T73" fmla="*/ 383 h 397"/>
                  <a:gd name="T74" fmla="*/ 327 w 432"/>
                  <a:gd name="T75" fmla="*/ 386 h 397"/>
                  <a:gd name="T76" fmla="*/ 336 w 432"/>
                  <a:gd name="T77" fmla="*/ 389 h 397"/>
                  <a:gd name="T78" fmla="*/ 345 w 432"/>
                  <a:gd name="T79" fmla="*/ 391 h 397"/>
                  <a:gd name="T80" fmla="*/ 353 w 432"/>
                  <a:gd name="T81" fmla="*/ 393 h 397"/>
                  <a:gd name="T82" fmla="*/ 362 w 432"/>
                  <a:gd name="T83" fmla="*/ 394 h 397"/>
                  <a:gd name="T84" fmla="*/ 371 w 432"/>
                  <a:gd name="T85" fmla="*/ 396 h 397"/>
                  <a:gd name="T86" fmla="*/ 379 w 432"/>
                  <a:gd name="T87" fmla="*/ 396 h 397"/>
                  <a:gd name="T88" fmla="*/ 388 w 432"/>
                  <a:gd name="T89" fmla="*/ 397 h 397"/>
                  <a:gd name="T90" fmla="*/ 397 w 432"/>
                  <a:gd name="T91" fmla="*/ 397 h 397"/>
                  <a:gd name="T92" fmla="*/ 406 w 432"/>
                  <a:gd name="T93" fmla="*/ 397 h 397"/>
                  <a:gd name="T94" fmla="*/ 414 w 432"/>
                  <a:gd name="T95" fmla="*/ 397 h 397"/>
                  <a:gd name="T96" fmla="*/ 423 w 432"/>
                  <a:gd name="T97" fmla="*/ 397 h 397"/>
                  <a:gd name="T98" fmla="*/ 432 w 432"/>
                  <a:gd name="T9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397">
                    <a:moveTo>
                      <a:pt x="0" y="273"/>
                    </a:moveTo>
                    <a:lnTo>
                      <a:pt x="5" y="189"/>
                    </a:lnTo>
                    <a:lnTo>
                      <a:pt x="9" y="138"/>
                    </a:lnTo>
                    <a:lnTo>
                      <a:pt x="13" y="101"/>
                    </a:lnTo>
                    <a:lnTo>
                      <a:pt x="18" y="73"/>
                    </a:lnTo>
                    <a:lnTo>
                      <a:pt x="22" y="52"/>
                    </a:lnTo>
                    <a:lnTo>
                      <a:pt x="26" y="36"/>
                    </a:lnTo>
                    <a:lnTo>
                      <a:pt x="31" y="23"/>
                    </a:lnTo>
                    <a:lnTo>
                      <a:pt x="35" y="14"/>
                    </a:lnTo>
                    <a:lnTo>
                      <a:pt x="39" y="7"/>
                    </a:lnTo>
                    <a:lnTo>
                      <a:pt x="44" y="3"/>
                    </a:lnTo>
                    <a:lnTo>
                      <a:pt x="48" y="1"/>
                    </a:lnTo>
                    <a:lnTo>
                      <a:pt x="52" y="0"/>
                    </a:lnTo>
                    <a:lnTo>
                      <a:pt x="57" y="0"/>
                    </a:lnTo>
                    <a:lnTo>
                      <a:pt x="61" y="2"/>
                    </a:lnTo>
                    <a:lnTo>
                      <a:pt x="66" y="5"/>
                    </a:lnTo>
                    <a:lnTo>
                      <a:pt x="70" y="10"/>
                    </a:lnTo>
                    <a:lnTo>
                      <a:pt x="74" y="15"/>
                    </a:lnTo>
                    <a:lnTo>
                      <a:pt x="79" y="20"/>
                    </a:lnTo>
                    <a:lnTo>
                      <a:pt x="83" y="26"/>
                    </a:lnTo>
                    <a:lnTo>
                      <a:pt x="87" y="33"/>
                    </a:lnTo>
                    <a:lnTo>
                      <a:pt x="92" y="41"/>
                    </a:lnTo>
                    <a:lnTo>
                      <a:pt x="96" y="49"/>
                    </a:lnTo>
                    <a:lnTo>
                      <a:pt x="100" y="57"/>
                    </a:lnTo>
                    <a:lnTo>
                      <a:pt x="105" y="65"/>
                    </a:lnTo>
                    <a:lnTo>
                      <a:pt x="109" y="74"/>
                    </a:lnTo>
                    <a:lnTo>
                      <a:pt x="114" y="83"/>
                    </a:lnTo>
                    <a:lnTo>
                      <a:pt x="118" y="92"/>
                    </a:lnTo>
                    <a:lnTo>
                      <a:pt x="122" y="101"/>
                    </a:lnTo>
                    <a:lnTo>
                      <a:pt x="127" y="111"/>
                    </a:lnTo>
                    <a:lnTo>
                      <a:pt x="131" y="120"/>
                    </a:lnTo>
                    <a:lnTo>
                      <a:pt x="135" y="129"/>
                    </a:lnTo>
                    <a:lnTo>
                      <a:pt x="140" y="139"/>
                    </a:lnTo>
                    <a:lnTo>
                      <a:pt x="144" y="148"/>
                    </a:lnTo>
                    <a:lnTo>
                      <a:pt x="148" y="158"/>
                    </a:lnTo>
                    <a:lnTo>
                      <a:pt x="153" y="167"/>
                    </a:lnTo>
                    <a:lnTo>
                      <a:pt x="157" y="176"/>
                    </a:lnTo>
                    <a:lnTo>
                      <a:pt x="161" y="185"/>
                    </a:lnTo>
                    <a:lnTo>
                      <a:pt x="166" y="194"/>
                    </a:lnTo>
                    <a:lnTo>
                      <a:pt x="170" y="203"/>
                    </a:lnTo>
                    <a:lnTo>
                      <a:pt x="175" y="212"/>
                    </a:lnTo>
                    <a:lnTo>
                      <a:pt x="179" y="220"/>
                    </a:lnTo>
                    <a:lnTo>
                      <a:pt x="183" y="229"/>
                    </a:lnTo>
                    <a:lnTo>
                      <a:pt x="188" y="237"/>
                    </a:lnTo>
                    <a:lnTo>
                      <a:pt x="192" y="245"/>
                    </a:lnTo>
                    <a:lnTo>
                      <a:pt x="196" y="253"/>
                    </a:lnTo>
                    <a:lnTo>
                      <a:pt x="201" y="260"/>
                    </a:lnTo>
                    <a:lnTo>
                      <a:pt x="205" y="268"/>
                    </a:lnTo>
                    <a:lnTo>
                      <a:pt x="209" y="275"/>
                    </a:lnTo>
                    <a:lnTo>
                      <a:pt x="214" y="282"/>
                    </a:lnTo>
                    <a:lnTo>
                      <a:pt x="218" y="289"/>
                    </a:lnTo>
                    <a:lnTo>
                      <a:pt x="223" y="295"/>
                    </a:lnTo>
                    <a:lnTo>
                      <a:pt x="227" y="301"/>
                    </a:lnTo>
                    <a:lnTo>
                      <a:pt x="231" y="307"/>
                    </a:lnTo>
                    <a:lnTo>
                      <a:pt x="236" y="313"/>
                    </a:lnTo>
                    <a:lnTo>
                      <a:pt x="240" y="319"/>
                    </a:lnTo>
                    <a:lnTo>
                      <a:pt x="244" y="324"/>
                    </a:lnTo>
                    <a:lnTo>
                      <a:pt x="249" y="329"/>
                    </a:lnTo>
                    <a:lnTo>
                      <a:pt x="253" y="334"/>
                    </a:lnTo>
                    <a:lnTo>
                      <a:pt x="257" y="339"/>
                    </a:lnTo>
                    <a:lnTo>
                      <a:pt x="262" y="343"/>
                    </a:lnTo>
                    <a:lnTo>
                      <a:pt x="266" y="348"/>
                    </a:lnTo>
                    <a:lnTo>
                      <a:pt x="270" y="352"/>
                    </a:lnTo>
                    <a:lnTo>
                      <a:pt x="275" y="355"/>
                    </a:lnTo>
                    <a:lnTo>
                      <a:pt x="279" y="359"/>
                    </a:lnTo>
                    <a:lnTo>
                      <a:pt x="284" y="362"/>
                    </a:lnTo>
                    <a:lnTo>
                      <a:pt x="288" y="366"/>
                    </a:lnTo>
                    <a:lnTo>
                      <a:pt x="292" y="368"/>
                    </a:lnTo>
                    <a:lnTo>
                      <a:pt x="297" y="371"/>
                    </a:lnTo>
                    <a:lnTo>
                      <a:pt x="301" y="374"/>
                    </a:lnTo>
                    <a:lnTo>
                      <a:pt x="305" y="376"/>
                    </a:lnTo>
                    <a:lnTo>
                      <a:pt x="310" y="379"/>
                    </a:lnTo>
                    <a:lnTo>
                      <a:pt x="314" y="381"/>
                    </a:lnTo>
                    <a:lnTo>
                      <a:pt x="318" y="383"/>
                    </a:lnTo>
                    <a:lnTo>
                      <a:pt x="323" y="384"/>
                    </a:lnTo>
                    <a:lnTo>
                      <a:pt x="327" y="386"/>
                    </a:lnTo>
                    <a:lnTo>
                      <a:pt x="332" y="388"/>
                    </a:lnTo>
                    <a:lnTo>
                      <a:pt x="336" y="389"/>
                    </a:lnTo>
                    <a:lnTo>
                      <a:pt x="340" y="390"/>
                    </a:lnTo>
                    <a:lnTo>
                      <a:pt x="345" y="391"/>
                    </a:lnTo>
                    <a:lnTo>
                      <a:pt x="349" y="392"/>
                    </a:lnTo>
                    <a:lnTo>
                      <a:pt x="353" y="393"/>
                    </a:lnTo>
                    <a:lnTo>
                      <a:pt x="358" y="394"/>
                    </a:lnTo>
                    <a:lnTo>
                      <a:pt x="362" y="394"/>
                    </a:lnTo>
                    <a:lnTo>
                      <a:pt x="366" y="395"/>
                    </a:lnTo>
                    <a:lnTo>
                      <a:pt x="371" y="396"/>
                    </a:lnTo>
                    <a:lnTo>
                      <a:pt x="375" y="396"/>
                    </a:lnTo>
                    <a:lnTo>
                      <a:pt x="379" y="396"/>
                    </a:lnTo>
                    <a:lnTo>
                      <a:pt x="384" y="397"/>
                    </a:lnTo>
                    <a:lnTo>
                      <a:pt x="388" y="397"/>
                    </a:lnTo>
                    <a:lnTo>
                      <a:pt x="393" y="397"/>
                    </a:lnTo>
                    <a:lnTo>
                      <a:pt x="397" y="397"/>
                    </a:lnTo>
                    <a:lnTo>
                      <a:pt x="401" y="397"/>
                    </a:lnTo>
                    <a:lnTo>
                      <a:pt x="406" y="397"/>
                    </a:lnTo>
                    <a:lnTo>
                      <a:pt x="410" y="397"/>
                    </a:lnTo>
                    <a:lnTo>
                      <a:pt x="414" y="397"/>
                    </a:lnTo>
                    <a:lnTo>
                      <a:pt x="419" y="397"/>
                    </a:lnTo>
                    <a:lnTo>
                      <a:pt x="423" y="397"/>
                    </a:lnTo>
                    <a:lnTo>
                      <a:pt x="427" y="397"/>
                    </a:lnTo>
                    <a:lnTo>
                      <a:pt x="432" y="39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26" name="TextBox 8525">
                <a:extLst>
                  <a:ext uri="{FF2B5EF4-FFF2-40B4-BE49-F238E27FC236}">
                    <a16:creationId xmlns:a16="http://schemas.microsoft.com/office/drawing/2014/main" id="{9DF79FE9-F277-13ED-C6AD-5428BB76B3F3}"/>
                  </a:ext>
                </a:extLst>
              </p:cNvPr>
              <p:cNvSpPr txBox="1"/>
              <p:nvPr/>
            </p:nvSpPr>
            <p:spPr>
              <a:xfrm>
                <a:off x="4041219" y="3606395"/>
                <a:ext cx="471282" cy="461665"/>
              </a:xfrm>
              <a:prstGeom prst="rect">
                <a:avLst/>
              </a:prstGeom>
              <a:noFill/>
            </p:spPr>
            <p:txBody>
              <a:bodyPr wrap="square" rtlCol="0">
                <a:spAutoFit/>
              </a:bodyPr>
              <a:lstStyle/>
              <a:p>
                <a:r>
                  <a:rPr lang="en-US" sz="1200" i="1" dirty="0"/>
                  <a:t>c=1 n=6</a:t>
                </a:r>
                <a:endParaRPr lang="en-US" sz="1200" dirty="0"/>
              </a:p>
            </p:txBody>
          </p:sp>
        </p:grpSp>
        <p:grpSp>
          <p:nvGrpSpPr>
            <p:cNvPr id="49" name="Group 48">
              <a:extLst>
                <a:ext uri="{FF2B5EF4-FFF2-40B4-BE49-F238E27FC236}">
                  <a16:creationId xmlns:a16="http://schemas.microsoft.com/office/drawing/2014/main" id="{F7758931-D3B4-02D8-48DF-427884B414B7}"/>
                </a:ext>
              </a:extLst>
            </p:cNvPr>
            <p:cNvGrpSpPr/>
            <p:nvPr/>
          </p:nvGrpSpPr>
          <p:grpSpPr>
            <a:xfrm>
              <a:off x="4724400" y="3396264"/>
              <a:ext cx="775493" cy="979488"/>
              <a:chOff x="5045518" y="3580440"/>
              <a:chExt cx="775493" cy="979488"/>
            </a:xfrm>
          </p:grpSpPr>
          <p:sp>
            <p:nvSpPr>
              <p:cNvPr id="8531" name="Line 137">
                <a:extLst>
                  <a:ext uri="{FF2B5EF4-FFF2-40B4-BE49-F238E27FC236}">
                    <a16:creationId xmlns:a16="http://schemas.microsoft.com/office/drawing/2014/main" id="{724C716E-0D17-A9DD-93C6-94E10A605D8C}"/>
                  </a:ext>
                </a:extLst>
              </p:cNvPr>
              <p:cNvSpPr>
                <a:spLocks noChangeShapeType="1"/>
              </p:cNvSpPr>
              <p:nvPr/>
            </p:nvSpPr>
            <p:spPr bwMode="auto">
              <a:xfrm>
                <a:off x="5045518" y="4559927"/>
                <a:ext cx="6969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38" name="Line 144">
                <a:extLst>
                  <a:ext uri="{FF2B5EF4-FFF2-40B4-BE49-F238E27FC236}">
                    <a16:creationId xmlns:a16="http://schemas.microsoft.com/office/drawing/2014/main" id="{B64F0E08-DF0C-DCC4-609C-19BADF4B584A}"/>
                  </a:ext>
                </a:extLst>
              </p:cNvPr>
              <p:cNvSpPr>
                <a:spLocks noChangeShapeType="1"/>
              </p:cNvSpPr>
              <p:nvPr/>
            </p:nvSpPr>
            <p:spPr bwMode="auto">
              <a:xfrm flipV="1">
                <a:off x="5045518" y="3580440"/>
                <a:ext cx="0" cy="9794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49" name="Freeform 156">
                <a:extLst>
                  <a:ext uri="{FF2B5EF4-FFF2-40B4-BE49-F238E27FC236}">
                    <a16:creationId xmlns:a16="http://schemas.microsoft.com/office/drawing/2014/main" id="{B0712C35-07AB-F77F-AF57-928D768D6DE1}"/>
                  </a:ext>
                </a:extLst>
              </p:cNvPr>
              <p:cNvSpPr>
                <a:spLocks/>
              </p:cNvSpPr>
              <p:nvPr/>
            </p:nvSpPr>
            <p:spPr bwMode="auto">
              <a:xfrm flipH="1">
                <a:off x="5048693" y="4088440"/>
                <a:ext cx="690563" cy="471488"/>
              </a:xfrm>
              <a:custGeom>
                <a:avLst/>
                <a:gdLst>
                  <a:gd name="T0" fmla="*/ 5 w 435"/>
                  <a:gd name="T1" fmla="*/ 290 h 297"/>
                  <a:gd name="T2" fmla="*/ 13 w 435"/>
                  <a:gd name="T3" fmla="*/ 272 h 297"/>
                  <a:gd name="T4" fmla="*/ 22 w 435"/>
                  <a:gd name="T5" fmla="*/ 250 h 297"/>
                  <a:gd name="T6" fmla="*/ 31 w 435"/>
                  <a:gd name="T7" fmla="*/ 227 h 297"/>
                  <a:gd name="T8" fmla="*/ 40 w 435"/>
                  <a:gd name="T9" fmla="*/ 202 h 297"/>
                  <a:gd name="T10" fmla="*/ 48 w 435"/>
                  <a:gd name="T11" fmla="*/ 177 h 297"/>
                  <a:gd name="T12" fmla="*/ 57 w 435"/>
                  <a:gd name="T13" fmla="*/ 153 h 297"/>
                  <a:gd name="T14" fmla="*/ 66 w 435"/>
                  <a:gd name="T15" fmla="*/ 130 h 297"/>
                  <a:gd name="T16" fmla="*/ 75 w 435"/>
                  <a:gd name="T17" fmla="*/ 108 h 297"/>
                  <a:gd name="T18" fmla="*/ 84 w 435"/>
                  <a:gd name="T19" fmla="*/ 88 h 297"/>
                  <a:gd name="T20" fmla="*/ 92 w 435"/>
                  <a:gd name="T21" fmla="*/ 69 h 297"/>
                  <a:gd name="T22" fmla="*/ 101 w 435"/>
                  <a:gd name="T23" fmla="*/ 53 h 297"/>
                  <a:gd name="T24" fmla="*/ 110 w 435"/>
                  <a:gd name="T25" fmla="*/ 39 h 297"/>
                  <a:gd name="T26" fmla="*/ 119 w 435"/>
                  <a:gd name="T27" fmla="*/ 27 h 297"/>
                  <a:gd name="T28" fmla="*/ 127 w 435"/>
                  <a:gd name="T29" fmla="*/ 17 h 297"/>
                  <a:gd name="T30" fmla="*/ 136 w 435"/>
                  <a:gd name="T31" fmla="*/ 10 h 297"/>
                  <a:gd name="T32" fmla="*/ 145 w 435"/>
                  <a:gd name="T33" fmla="*/ 4 h 297"/>
                  <a:gd name="T34" fmla="*/ 154 w 435"/>
                  <a:gd name="T35" fmla="*/ 1 h 297"/>
                  <a:gd name="T36" fmla="*/ 163 w 435"/>
                  <a:gd name="T37" fmla="*/ 0 h 297"/>
                  <a:gd name="T38" fmla="*/ 172 w 435"/>
                  <a:gd name="T39" fmla="*/ 1 h 297"/>
                  <a:gd name="T40" fmla="*/ 180 w 435"/>
                  <a:gd name="T41" fmla="*/ 4 h 297"/>
                  <a:gd name="T42" fmla="*/ 189 w 435"/>
                  <a:gd name="T43" fmla="*/ 9 h 297"/>
                  <a:gd name="T44" fmla="*/ 198 w 435"/>
                  <a:gd name="T45" fmla="*/ 16 h 297"/>
                  <a:gd name="T46" fmla="*/ 207 w 435"/>
                  <a:gd name="T47" fmla="*/ 24 h 297"/>
                  <a:gd name="T48" fmla="*/ 215 w 435"/>
                  <a:gd name="T49" fmla="*/ 33 h 297"/>
                  <a:gd name="T50" fmla="*/ 224 w 435"/>
                  <a:gd name="T51" fmla="*/ 44 h 297"/>
                  <a:gd name="T52" fmla="*/ 233 w 435"/>
                  <a:gd name="T53" fmla="*/ 56 h 297"/>
                  <a:gd name="T54" fmla="*/ 242 w 435"/>
                  <a:gd name="T55" fmla="*/ 69 h 297"/>
                  <a:gd name="T56" fmla="*/ 251 w 435"/>
                  <a:gd name="T57" fmla="*/ 82 h 297"/>
                  <a:gd name="T58" fmla="*/ 259 w 435"/>
                  <a:gd name="T59" fmla="*/ 97 h 297"/>
                  <a:gd name="T60" fmla="*/ 268 w 435"/>
                  <a:gd name="T61" fmla="*/ 112 h 297"/>
                  <a:gd name="T62" fmla="*/ 277 w 435"/>
                  <a:gd name="T63" fmla="*/ 127 h 297"/>
                  <a:gd name="T64" fmla="*/ 286 w 435"/>
                  <a:gd name="T65" fmla="*/ 142 h 297"/>
                  <a:gd name="T66" fmla="*/ 294 w 435"/>
                  <a:gd name="T67" fmla="*/ 158 h 297"/>
                  <a:gd name="T68" fmla="*/ 303 w 435"/>
                  <a:gd name="T69" fmla="*/ 173 h 297"/>
                  <a:gd name="T70" fmla="*/ 312 w 435"/>
                  <a:gd name="T71" fmla="*/ 188 h 297"/>
                  <a:gd name="T72" fmla="*/ 321 w 435"/>
                  <a:gd name="T73" fmla="*/ 202 h 297"/>
                  <a:gd name="T74" fmla="*/ 330 w 435"/>
                  <a:gd name="T75" fmla="*/ 216 h 297"/>
                  <a:gd name="T76" fmla="*/ 338 w 435"/>
                  <a:gd name="T77" fmla="*/ 229 h 297"/>
                  <a:gd name="T78" fmla="*/ 347 w 435"/>
                  <a:gd name="T79" fmla="*/ 241 h 297"/>
                  <a:gd name="T80" fmla="*/ 356 w 435"/>
                  <a:gd name="T81" fmla="*/ 252 h 297"/>
                  <a:gd name="T82" fmla="*/ 365 w 435"/>
                  <a:gd name="T83" fmla="*/ 262 h 297"/>
                  <a:gd name="T84" fmla="*/ 374 w 435"/>
                  <a:gd name="T85" fmla="*/ 271 h 297"/>
                  <a:gd name="T86" fmla="*/ 382 w 435"/>
                  <a:gd name="T87" fmla="*/ 278 h 297"/>
                  <a:gd name="T88" fmla="*/ 391 w 435"/>
                  <a:gd name="T89" fmla="*/ 285 h 297"/>
                  <a:gd name="T90" fmla="*/ 400 w 435"/>
                  <a:gd name="T91" fmla="*/ 290 h 297"/>
                  <a:gd name="T92" fmla="*/ 409 w 435"/>
                  <a:gd name="T93" fmla="*/ 293 h 297"/>
                  <a:gd name="T94" fmla="*/ 418 w 435"/>
                  <a:gd name="T95" fmla="*/ 296 h 297"/>
                  <a:gd name="T96" fmla="*/ 426 w 435"/>
                  <a:gd name="T97" fmla="*/ 297 h 297"/>
                  <a:gd name="T98" fmla="*/ 435 w 435"/>
                  <a:gd name="T99"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5" h="297">
                    <a:moveTo>
                      <a:pt x="0" y="296"/>
                    </a:moveTo>
                    <a:lnTo>
                      <a:pt x="5" y="290"/>
                    </a:lnTo>
                    <a:lnTo>
                      <a:pt x="9" y="282"/>
                    </a:lnTo>
                    <a:lnTo>
                      <a:pt x="13" y="272"/>
                    </a:lnTo>
                    <a:lnTo>
                      <a:pt x="18" y="262"/>
                    </a:lnTo>
                    <a:lnTo>
                      <a:pt x="22" y="250"/>
                    </a:lnTo>
                    <a:lnTo>
                      <a:pt x="26" y="239"/>
                    </a:lnTo>
                    <a:lnTo>
                      <a:pt x="31" y="227"/>
                    </a:lnTo>
                    <a:lnTo>
                      <a:pt x="35" y="214"/>
                    </a:lnTo>
                    <a:lnTo>
                      <a:pt x="40" y="202"/>
                    </a:lnTo>
                    <a:lnTo>
                      <a:pt x="44" y="189"/>
                    </a:lnTo>
                    <a:lnTo>
                      <a:pt x="48" y="177"/>
                    </a:lnTo>
                    <a:lnTo>
                      <a:pt x="53" y="165"/>
                    </a:lnTo>
                    <a:lnTo>
                      <a:pt x="57" y="153"/>
                    </a:lnTo>
                    <a:lnTo>
                      <a:pt x="62" y="141"/>
                    </a:lnTo>
                    <a:lnTo>
                      <a:pt x="66" y="130"/>
                    </a:lnTo>
                    <a:lnTo>
                      <a:pt x="70" y="119"/>
                    </a:lnTo>
                    <a:lnTo>
                      <a:pt x="75" y="108"/>
                    </a:lnTo>
                    <a:lnTo>
                      <a:pt x="79" y="98"/>
                    </a:lnTo>
                    <a:lnTo>
                      <a:pt x="84" y="88"/>
                    </a:lnTo>
                    <a:lnTo>
                      <a:pt x="88" y="78"/>
                    </a:lnTo>
                    <a:lnTo>
                      <a:pt x="92" y="69"/>
                    </a:lnTo>
                    <a:lnTo>
                      <a:pt x="97" y="61"/>
                    </a:lnTo>
                    <a:lnTo>
                      <a:pt x="101" y="53"/>
                    </a:lnTo>
                    <a:lnTo>
                      <a:pt x="106" y="46"/>
                    </a:lnTo>
                    <a:lnTo>
                      <a:pt x="110" y="39"/>
                    </a:lnTo>
                    <a:lnTo>
                      <a:pt x="114" y="33"/>
                    </a:lnTo>
                    <a:lnTo>
                      <a:pt x="119" y="27"/>
                    </a:lnTo>
                    <a:lnTo>
                      <a:pt x="123" y="22"/>
                    </a:lnTo>
                    <a:lnTo>
                      <a:pt x="127" y="17"/>
                    </a:lnTo>
                    <a:lnTo>
                      <a:pt x="132" y="13"/>
                    </a:lnTo>
                    <a:lnTo>
                      <a:pt x="136" y="10"/>
                    </a:lnTo>
                    <a:lnTo>
                      <a:pt x="141" y="7"/>
                    </a:lnTo>
                    <a:lnTo>
                      <a:pt x="145" y="4"/>
                    </a:lnTo>
                    <a:lnTo>
                      <a:pt x="150" y="3"/>
                    </a:lnTo>
                    <a:lnTo>
                      <a:pt x="154" y="1"/>
                    </a:lnTo>
                    <a:lnTo>
                      <a:pt x="158" y="1"/>
                    </a:lnTo>
                    <a:lnTo>
                      <a:pt x="163" y="0"/>
                    </a:lnTo>
                    <a:lnTo>
                      <a:pt x="167" y="1"/>
                    </a:lnTo>
                    <a:lnTo>
                      <a:pt x="172" y="1"/>
                    </a:lnTo>
                    <a:lnTo>
                      <a:pt x="176" y="3"/>
                    </a:lnTo>
                    <a:lnTo>
                      <a:pt x="180" y="4"/>
                    </a:lnTo>
                    <a:lnTo>
                      <a:pt x="185" y="7"/>
                    </a:lnTo>
                    <a:lnTo>
                      <a:pt x="189" y="9"/>
                    </a:lnTo>
                    <a:lnTo>
                      <a:pt x="193" y="12"/>
                    </a:lnTo>
                    <a:lnTo>
                      <a:pt x="198" y="16"/>
                    </a:lnTo>
                    <a:lnTo>
                      <a:pt x="202" y="19"/>
                    </a:lnTo>
                    <a:lnTo>
                      <a:pt x="207" y="24"/>
                    </a:lnTo>
                    <a:lnTo>
                      <a:pt x="211" y="28"/>
                    </a:lnTo>
                    <a:lnTo>
                      <a:pt x="215" y="33"/>
                    </a:lnTo>
                    <a:lnTo>
                      <a:pt x="220" y="38"/>
                    </a:lnTo>
                    <a:lnTo>
                      <a:pt x="224" y="44"/>
                    </a:lnTo>
                    <a:lnTo>
                      <a:pt x="229" y="50"/>
                    </a:lnTo>
                    <a:lnTo>
                      <a:pt x="233" y="56"/>
                    </a:lnTo>
                    <a:lnTo>
                      <a:pt x="237" y="62"/>
                    </a:lnTo>
                    <a:lnTo>
                      <a:pt x="242" y="69"/>
                    </a:lnTo>
                    <a:lnTo>
                      <a:pt x="246" y="75"/>
                    </a:lnTo>
                    <a:lnTo>
                      <a:pt x="251" y="82"/>
                    </a:lnTo>
                    <a:lnTo>
                      <a:pt x="255" y="89"/>
                    </a:lnTo>
                    <a:lnTo>
                      <a:pt x="259" y="97"/>
                    </a:lnTo>
                    <a:lnTo>
                      <a:pt x="264" y="104"/>
                    </a:lnTo>
                    <a:lnTo>
                      <a:pt x="268" y="112"/>
                    </a:lnTo>
                    <a:lnTo>
                      <a:pt x="272" y="119"/>
                    </a:lnTo>
                    <a:lnTo>
                      <a:pt x="277" y="127"/>
                    </a:lnTo>
                    <a:lnTo>
                      <a:pt x="281" y="135"/>
                    </a:lnTo>
                    <a:lnTo>
                      <a:pt x="286" y="142"/>
                    </a:lnTo>
                    <a:lnTo>
                      <a:pt x="290" y="150"/>
                    </a:lnTo>
                    <a:lnTo>
                      <a:pt x="294" y="158"/>
                    </a:lnTo>
                    <a:lnTo>
                      <a:pt x="299" y="165"/>
                    </a:lnTo>
                    <a:lnTo>
                      <a:pt x="303" y="173"/>
                    </a:lnTo>
                    <a:lnTo>
                      <a:pt x="308" y="180"/>
                    </a:lnTo>
                    <a:lnTo>
                      <a:pt x="312" y="188"/>
                    </a:lnTo>
                    <a:lnTo>
                      <a:pt x="317" y="195"/>
                    </a:lnTo>
                    <a:lnTo>
                      <a:pt x="321" y="202"/>
                    </a:lnTo>
                    <a:lnTo>
                      <a:pt x="325" y="209"/>
                    </a:lnTo>
                    <a:lnTo>
                      <a:pt x="330" y="216"/>
                    </a:lnTo>
                    <a:lnTo>
                      <a:pt x="334" y="222"/>
                    </a:lnTo>
                    <a:lnTo>
                      <a:pt x="338" y="229"/>
                    </a:lnTo>
                    <a:lnTo>
                      <a:pt x="343" y="235"/>
                    </a:lnTo>
                    <a:lnTo>
                      <a:pt x="347" y="241"/>
                    </a:lnTo>
                    <a:lnTo>
                      <a:pt x="352" y="247"/>
                    </a:lnTo>
                    <a:lnTo>
                      <a:pt x="356" y="252"/>
                    </a:lnTo>
                    <a:lnTo>
                      <a:pt x="360" y="257"/>
                    </a:lnTo>
                    <a:lnTo>
                      <a:pt x="365" y="262"/>
                    </a:lnTo>
                    <a:lnTo>
                      <a:pt x="369" y="267"/>
                    </a:lnTo>
                    <a:lnTo>
                      <a:pt x="374" y="271"/>
                    </a:lnTo>
                    <a:lnTo>
                      <a:pt x="378" y="275"/>
                    </a:lnTo>
                    <a:lnTo>
                      <a:pt x="382" y="278"/>
                    </a:lnTo>
                    <a:lnTo>
                      <a:pt x="387" y="282"/>
                    </a:lnTo>
                    <a:lnTo>
                      <a:pt x="391" y="285"/>
                    </a:lnTo>
                    <a:lnTo>
                      <a:pt x="396" y="287"/>
                    </a:lnTo>
                    <a:lnTo>
                      <a:pt x="400" y="290"/>
                    </a:lnTo>
                    <a:lnTo>
                      <a:pt x="404" y="292"/>
                    </a:lnTo>
                    <a:lnTo>
                      <a:pt x="409" y="293"/>
                    </a:lnTo>
                    <a:lnTo>
                      <a:pt x="413" y="295"/>
                    </a:lnTo>
                    <a:lnTo>
                      <a:pt x="418" y="296"/>
                    </a:lnTo>
                    <a:lnTo>
                      <a:pt x="422" y="296"/>
                    </a:lnTo>
                    <a:lnTo>
                      <a:pt x="426" y="297"/>
                    </a:lnTo>
                    <a:lnTo>
                      <a:pt x="431" y="297"/>
                    </a:lnTo>
                    <a:lnTo>
                      <a:pt x="435" y="29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0" name="TextBox 8549">
                <a:extLst>
                  <a:ext uri="{FF2B5EF4-FFF2-40B4-BE49-F238E27FC236}">
                    <a16:creationId xmlns:a16="http://schemas.microsoft.com/office/drawing/2014/main" id="{3739E5AA-8352-9D43-009D-2A03037C2CC9}"/>
                  </a:ext>
                </a:extLst>
              </p:cNvPr>
              <p:cNvSpPr txBox="1"/>
              <p:nvPr/>
            </p:nvSpPr>
            <p:spPr>
              <a:xfrm>
                <a:off x="5326926" y="3581974"/>
                <a:ext cx="494085" cy="461665"/>
              </a:xfrm>
              <a:prstGeom prst="rect">
                <a:avLst/>
              </a:prstGeom>
              <a:noFill/>
            </p:spPr>
            <p:txBody>
              <a:bodyPr wrap="square" rtlCol="0">
                <a:spAutoFit/>
              </a:bodyPr>
              <a:lstStyle/>
              <a:p>
                <a:r>
                  <a:rPr lang="en-US" sz="1200" i="1" dirty="0"/>
                  <a:t>c=4 n=6</a:t>
                </a:r>
                <a:endParaRPr lang="en-US" sz="1200" dirty="0"/>
              </a:p>
            </p:txBody>
          </p:sp>
        </p:grpSp>
      </p:grpSp>
      <p:grpSp>
        <p:nvGrpSpPr>
          <p:cNvPr id="8563" name="Group 8562">
            <a:extLst>
              <a:ext uri="{FF2B5EF4-FFF2-40B4-BE49-F238E27FC236}">
                <a16:creationId xmlns:a16="http://schemas.microsoft.com/office/drawing/2014/main" id="{1679DABE-0997-A9BE-8D45-1F297E3273FD}"/>
              </a:ext>
            </a:extLst>
          </p:cNvPr>
          <p:cNvGrpSpPr/>
          <p:nvPr/>
        </p:nvGrpSpPr>
        <p:grpSpPr>
          <a:xfrm>
            <a:off x="108773" y="3217770"/>
            <a:ext cx="1318422" cy="1590310"/>
            <a:chOff x="452466" y="3217770"/>
            <a:chExt cx="1318422" cy="1590310"/>
          </a:xfrm>
        </p:grpSpPr>
        <p:grpSp>
          <p:nvGrpSpPr>
            <p:cNvPr id="8529" name="Group 8528">
              <a:extLst>
                <a:ext uri="{FF2B5EF4-FFF2-40B4-BE49-F238E27FC236}">
                  <a16:creationId xmlns:a16="http://schemas.microsoft.com/office/drawing/2014/main" id="{F6150B6E-EE3C-64B3-32DF-B1048AB41861}"/>
                </a:ext>
              </a:extLst>
            </p:cNvPr>
            <p:cNvGrpSpPr/>
            <p:nvPr/>
          </p:nvGrpSpPr>
          <p:grpSpPr>
            <a:xfrm>
              <a:off x="716267" y="3396264"/>
              <a:ext cx="692150" cy="979488"/>
              <a:chOff x="673932" y="3701069"/>
              <a:chExt cx="692150" cy="979488"/>
            </a:xfrm>
          </p:grpSpPr>
          <p:sp>
            <p:nvSpPr>
              <p:cNvPr id="8306" name="Line 8">
                <a:extLst>
                  <a:ext uri="{FF2B5EF4-FFF2-40B4-BE49-F238E27FC236}">
                    <a16:creationId xmlns:a16="http://schemas.microsoft.com/office/drawing/2014/main" id="{E9A4B874-B3B8-C1A0-1F01-153E5126473D}"/>
                  </a:ext>
                </a:extLst>
              </p:cNvPr>
              <p:cNvSpPr>
                <a:spLocks noChangeShapeType="1"/>
              </p:cNvSpPr>
              <p:nvPr/>
            </p:nvSpPr>
            <p:spPr bwMode="auto">
              <a:xfrm>
                <a:off x="673932" y="4680556"/>
                <a:ext cx="69215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3" name="Line 15">
                <a:extLst>
                  <a:ext uri="{FF2B5EF4-FFF2-40B4-BE49-F238E27FC236}">
                    <a16:creationId xmlns:a16="http://schemas.microsoft.com/office/drawing/2014/main" id="{7AA4120C-3174-FF01-FA30-B6F788599258}"/>
                  </a:ext>
                </a:extLst>
              </p:cNvPr>
              <p:cNvSpPr>
                <a:spLocks noChangeShapeType="1"/>
              </p:cNvSpPr>
              <p:nvPr/>
            </p:nvSpPr>
            <p:spPr bwMode="auto">
              <a:xfrm flipV="1">
                <a:off x="673932" y="3701069"/>
                <a:ext cx="0" cy="9794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5" name="Freeform 27">
                <a:extLst>
                  <a:ext uri="{FF2B5EF4-FFF2-40B4-BE49-F238E27FC236}">
                    <a16:creationId xmlns:a16="http://schemas.microsoft.com/office/drawing/2014/main" id="{5D4F0BE0-1F3D-69C7-AB64-75BED488D72B}"/>
                  </a:ext>
                </a:extLst>
              </p:cNvPr>
              <p:cNvSpPr>
                <a:spLocks/>
              </p:cNvSpPr>
              <p:nvPr/>
            </p:nvSpPr>
            <p:spPr bwMode="auto">
              <a:xfrm>
                <a:off x="680282" y="3701069"/>
                <a:ext cx="681038" cy="823913"/>
              </a:xfrm>
              <a:custGeom>
                <a:avLst/>
                <a:gdLst>
                  <a:gd name="T0" fmla="*/ 3 w 429"/>
                  <a:gd name="T1" fmla="*/ 214 h 519"/>
                  <a:gd name="T2" fmla="*/ 12 w 429"/>
                  <a:gd name="T3" fmla="*/ 350 h 519"/>
                  <a:gd name="T4" fmla="*/ 20 w 429"/>
                  <a:gd name="T5" fmla="*/ 402 h 519"/>
                  <a:gd name="T6" fmla="*/ 29 w 429"/>
                  <a:gd name="T7" fmla="*/ 431 h 519"/>
                  <a:gd name="T8" fmla="*/ 38 w 429"/>
                  <a:gd name="T9" fmla="*/ 450 h 519"/>
                  <a:gd name="T10" fmla="*/ 47 w 429"/>
                  <a:gd name="T11" fmla="*/ 464 h 519"/>
                  <a:gd name="T12" fmla="*/ 55 w 429"/>
                  <a:gd name="T13" fmla="*/ 474 h 519"/>
                  <a:gd name="T14" fmla="*/ 64 w 429"/>
                  <a:gd name="T15" fmla="*/ 482 h 519"/>
                  <a:gd name="T16" fmla="*/ 73 w 429"/>
                  <a:gd name="T17" fmla="*/ 488 h 519"/>
                  <a:gd name="T18" fmla="*/ 81 w 429"/>
                  <a:gd name="T19" fmla="*/ 494 h 519"/>
                  <a:gd name="T20" fmla="*/ 90 w 429"/>
                  <a:gd name="T21" fmla="*/ 498 h 519"/>
                  <a:gd name="T22" fmla="*/ 99 w 429"/>
                  <a:gd name="T23" fmla="*/ 502 h 519"/>
                  <a:gd name="T24" fmla="*/ 108 w 429"/>
                  <a:gd name="T25" fmla="*/ 505 h 519"/>
                  <a:gd name="T26" fmla="*/ 116 w 429"/>
                  <a:gd name="T27" fmla="*/ 508 h 519"/>
                  <a:gd name="T28" fmla="*/ 125 w 429"/>
                  <a:gd name="T29" fmla="*/ 510 h 519"/>
                  <a:gd name="T30" fmla="*/ 134 w 429"/>
                  <a:gd name="T31" fmla="*/ 512 h 519"/>
                  <a:gd name="T32" fmla="*/ 142 w 429"/>
                  <a:gd name="T33" fmla="*/ 513 h 519"/>
                  <a:gd name="T34" fmla="*/ 151 w 429"/>
                  <a:gd name="T35" fmla="*/ 515 h 519"/>
                  <a:gd name="T36" fmla="*/ 160 w 429"/>
                  <a:gd name="T37" fmla="*/ 516 h 519"/>
                  <a:gd name="T38" fmla="*/ 169 w 429"/>
                  <a:gd name="T39" fmla="*/ 517 h 519"/>
                  <a:gd name="T40" fmla="*/ 177 w 429"/>
                  <a:gd name="T41" fmla="*/ 518 h 519"/>
                  <a:gd name="T42" fmla="*/ 186 w 429"/>
                  <a:gd name="T43" fmla="*/ 518 h 519"/>
                  <a:gd name="T44" fmla="*/ 195 w 429"/>
                  <a:gd name="T45" fmla="*/ 519 h 519"/>
                  <a:gd name="T46" fmla="*/ 203 w 429"/>
                  <a:gd name="T47" fmla="*/ 519 h 519"/>
                  <a:gd name="T48" fmla="*/ 212 w 429"/>
                  <a:gd name="T49" fmla="*/ 519 h 519"/>
                  <a:gd name="T50" fmla="*/ 221 w 429"/>
                  <a:gd name="T51" fmla="*/ 519 h 519"/>
                  <a:gd name="T52" fmla="*/ 230 w 429"/>
                  <a:gd name="T53" fmla="*/ 519 h 519"/>
                  <a:gd name="T54" fmla="*/ 238 w 429"/>
                  <a:gd name="T55" fmla="*/ 519 h 519"/>
                  <a:gd name="T56" fmla="*/ 247 w 429"/>
                  <a:gd name="T57" fmla="*/ 518 h 519"/>
                  <a:gd name="T58" fmla="*/ 256 w 429"/>
                  <a:gd name="T59" fmla="*/ 517 h 519"/>
                  <a:gd name="T60" fmla="*/ 264 w 429"/>
                  <a:gd name="T61" fmla="*/ 517 h 519"/>
                  <a:gd name="T62" fmla="*/ 273 w 429"/>
                  <a:gd name="T63" fmla="*/ 515 h 519"/>
                  <a:gd name="T64" fmla="*/ 282 w 429"/>
                  <a:gd name="T65" fmla="*/ 514 h 519"/>
                  <a:gd name="T66" fmla="*/ 291 w 429"/>
                  <a:gd name="T67" fmla="*/ 513 h 519"/>
                  <a:gd name="T68" fmla="*/ 299 w 429"/>
                  <a:gd name="T69" fmla="*/ 511 h 519"/>
                  <a:gd name="T70" fmla="*/ 308 w 429"/>
                  <a:gd name="T71" fmla="*/ 509 h 519"/>
                  <a:gd name="T72" fmla="*/ 317 w 429"/>
                  <a:gd name="T73" fmla="*/ 506 h 519"/>
                  <a:gd name="T74" fmla="*/ 325 w 429"/>
                  <a:gd name="T75" fmla="*/ 503 h 519"/>
                  <a:gd name="T76" fmla="*/ 334 w 429"/>
                  <a:gd name="T77" fmla="*/ 500 h 519"/>
                  <a:gd name="T78" fmla="*/ 343 w 429"/>
                  <a:gd name="T79" fmla="*/ 496 h 519"/>
                  <a:gd name="T80" fmla="*/ 352 w 429"/>
                  <a:gd name="T81" fmla="*/ 491 h 519"/>
                  <a:gd name="T82" fmla="*/ 360 w 429"/>
                  <a:gd name="T83" fmla="*/ 485 h 519"/>
                  <a:gd name="T84" fmla="*/ 369 w 429"/>
                  <a:gd name="T85" fmla="*/ 478 h 519"/>
                  <a:gd name="T86" fmla="*/ 378 w 429"/>
                  <a:gd name="T87" fmla="*/ 469 h 519"/>
                  <a:gd name="T88" fmla="*/ 386 w 429"/>
                  <a:gd name="T89" fmla="*/ 457 h 519"/>
                  <a:gd name="T90" fmla="*/ 395 w 429"/>
                  <a:gd name="T91" fmla="*/ 441 h 519"/>
                  <a:gd name="T92" fmla="*/ 404 w 429"/>
                  <a:gd name="T93" fmla="*/ 418 h 519"/>
                  <a:gd name="T94" fmla="*/ 413 w 429"/>
                  <a:gd name="T95" fmla="*/ 381 h 519"/>
                  <a:gd name="T96" fmla="*/ 421 w 429"/>
                  <a:gd name="T97" fmla="*/ 303 h 519"/>
                  <a:gd name="T98" fmla="*/ 429 w 429"/>
                  <a:gd name="T99"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9" h="519">
                    <a:moveTo>
                      <a:pt x="0" y="0"/>
                    </a:moveTo>
                    <a:lnTo>
                      <a:pt x="3" y="214"/>
                    </a:lnTo>
                    <a:lnTo>
                      <a:pt x="7" y="303"/>
                    </a:lnTo>
                    <a:lnTo>
                      <a:pt x="12" y="350"/>
                    </a:lnTo>
                    <a:lnTo>
                      <a:pt x="16" y="381"/>
                    </a:lnTo>
                    <a:lnTo>
                      <a:pt x="20" y="402"/>
                    </a:lnTo>
                    <a:lnTo>
                      <a:pt x="25" y="418"/>
                    </a:lnTo>
                    <a:lnTo>
                      <a:pt x="29" y="431"/>
                    </a:lnTo>
                    <a:lnTo>
                      <a:pt x="33" y="441"/>
                    </a:lnTo>
                    <a:lnTo>
                      <a:pt x="38" y="450"/>
                    </a:lnTo>
                    <a:lnTo>
                      <a:pt x="42" y="457"/>
                    </a:lnTo>
                    <a:lnTo>
                      <a:pt x="47" y="464"/>
                    </a:lnTo>
                    <a:lnTo>
                      <a:pt x="51" y="469"/>
                    </a:lnTo>
                    <a:lnTo>
                      <a:pt x="55" y="474"/>
                    </a:lnTo>
                    <a:lnTo>
                      <a:pt x="60" y="478"/>
                    </a:lnTo>
                    <a:lnTo>
                      <a:pt x="64" y="482"/>
                    </a:lnTo>
                    <a:lnTo>
                      <a:pt x="68" y="485"/>
                    </a:lnTo>
                    <a:lnTo>
                      <a:pt x="73" y="488"/>
                    </a:lnTo>
                    <a:lnTo>
                      <a:pt x="77" y="491"/>
                    </a:lnTo>
                    <a:lnTo>
                      <a:pt x="81" y="494"/>
                    </a:lnTo>
                    <a:lnTo>
                      <a:pt x="86" y="496"/>
                    </a:lnTo>
                    <a:lnTo>
                      <a:pt x="90" y="498"/>
                    </a:lnTo>
                    <a:lnTo>
                      <a:pt x="94" y="500"/>
                    </a:lnTo>
                    <a:lnTo>
                      <a:pt x="99" y="502"/>
                    </a:lnTo>
                    <a:lnTo>
                      <a:pt x="103" y="503"/>
                    </a:lnTo>
                    <a:lnTo>
                      <a:pt x="108" y="505"/>
                    </a:lnTo>
                    <a:lnTo>
                      <a:pt x="112" y="506"/>
                    </a:lnTo>
                    <a:lnTo>
                      <a:pt x="116" y="508"/>
                    </a:lnTo>
                    <a:lnTo>
                      <a:pt x="121" y="509"/>
                    </a:lnTo>
                    <a:lnTo>
                      <a:pt x="125" y="510"/>
                    </a:lnTo>
                    <a:lnTo>
                      <a:pt x="129" y="511"/>
                    </a:lnTo>
                    <a:lnTo>
                      <a:pt x="134" y="512"/>
                    </a:lnTo>
                    <a:lnTo>
                      <a:pt x="138" y="513"/>
                    </a:lnTo>
                    <a:lnTo>
                      <a:pt x="142" y="513"/>
                    </a:lnTo>
                    <a:lnTo>
                      <a:pt x="147" y="514"/>
                    </a:lnTo>
                    <a:lnTo>
                      <a:pt x="151" y="515"/>
                    </a:lnTo>
                    <a:lnTo>
                      <a:pt x="155" y="515"/>
                    </a:lnTo>
                    <a:lnTo>
                      <a:pt x="160" y="516"/>
                    </a:lnTo>
                    <a:lnTo>
                      <a:pt x="164" y="517"/>
                    </a:lnTo>
                    <a:lnTo>
                      <a:pt x="169" y="517"/>
                    </a:lnTo>
                    <a:lnTo>
                      <a:pt x="173" y="517"/>
                    </a:lnTo>
                    <a:lnTo>
                      <a:pt x="177" y="518"/>
                    </a:lnTo>
                    <a:lnTo>
                      <a:pt x="182" y="518"/>
                    </a:lnTo>
                    <a:lnTo>
                      <a:pt x="186" y="518"/>
                    </a:lnTo>
                    <a:lnTo>
                      <a:pt x="190" y="519"/>
                    </a:lnTo>
                    <a:lnTo>
                      <a:pt x="195" y="519"/>
                    </a:lnTo>
                    <a:lnTo>
                      <a:pt x="199" y="519"/>
                    </a:lnTo>
                    <a:lnTo>
                      <a:pt x="203" y="519"/>
                    </a:lnTo>
                    <a:lnTo>
                      <a:pt x="208" y="519"/>
                    </a:lnTo>
                    <a:lnTo>
                      <a:pt x="212" y="519"/>
                    </a:lnTo>
                    <a:lnTo>
                      <a:pt x="216" y="519"/>
                    </a:lnTo>
                    <a:lnTo>
                      <a:pt x="221" y="519"/>
                    </a:lnTo>
                    <a:lnTo>
                      <a:pt x="225" y="519"/>
                    </a:lnTo>
                    <a:lnTo>
                      <a:pt x="230" y="519"/>
                    </a:lnTo>
                    <a:lnTo>
                      <a:pt x="234" y="519"/>
                    </a:lnTo>
                    <a:lnTo>
                      <a:pt x="238" y="519"/>
                    </a:lnTo>
                    <a:lnTo>
                      <a:pt x="243" y="518"/>
                    </a:lnTo>
                    <a:lnTo>
                      <a:pt x="247" y="518"/>
                    </a:lnTo>
                    <a:lnTo>
                      <a:pt x="251" y="518"/>
                    </a:lnTo>
                    <a:lnTo>
                      <a:pt x="256" y="517"/>
                    </a:lnTo>
                    <a:lnTo>
                      <a:pt x="260" y="517"/>
                    </a:lnTo>
                    <a:lnTo>
                      <a:pt x="264" y="517"/>
                    </a:lnTo>
                    <a:lnTo>
                      <a:pt x="269" y="516"/>
                    </a:lnTo>
                    <a:lnTo>
                      <a:pt x="273" y="515"/>
                    </a:lnTo>
                    <a:lnTo>
                      <a:pt x="277" y="515"/>
                    </a:lnTo>
                    <a:lnTo>
                      <a:pt x="282" y="514"/>
                    </a:lnTo>
                    <a:lnTo>
                      <a:pt x="286" y="513"/>
                    </a:lnTo>
                    <a:lnTo>
                      <a:pt x="291" y="513"/>
                    </a:lnTo>
                    <a:lnTo>
                      <a:pt x="295" y="512"/>
                    </a:lnTo>
                    <a:lnTo>
                      <a:pt x="299" y="511"/>
                    </a:lnTo>
                    <a:lnTo>
                      <a:pt x="304" y="510"/>
                    </a:lnTo>
                    <a:lnTo>
                      <a:pt x="308" y="509"/>
                    </a:lnTo>
                    <a:lnTo>
                      <a:pt x="312" y="508"/>
                    </a:lnTo>
                    <a:lnTo>
                      <a:pt x="317" y="506"/>
                    </a:lnTo>
                    <a:lnTo>
                      <a:pt x="321" y="505"/>
                    </a:lnTo>
                    <a:lnTo>
                      <a:pt x="325" y="503"/>
                    </a:lnTo>
                    <a:lnTo>
                      <a:pt x="330" y="502"/>
                    </a:lnTo>
                    <a:lnTo>
                      <a:pt x="334" y="500"/>
                    </a:lnTo>
                    <a:lnTo>
                      <a:pt x="339" y="498"/>
                    </a:lnTo>
                    <a:lnTo>
                      <a:pt x="343" y="496"/>
                    </a:lnTo>
                    <a:lnTo>
                      <a:pt x="347" y="494"/>
                    </a:lnTo>
                    <a:lnTo>
                      <a:pt x="352" y="491"/>
                    </a:lnTo>
                    <a:lnTo>
                      <a:pt x="356" y="488"/>
                    </a:lnTo>
                    <a:lnTo>
                      <a:pt x="360" y="485"/>
                    </a:lnTo>
                    <a:lnTo>
                      <a:pt x="365" y="482"/>
                    </a:lnTo>
                    <a:lnTo>
                      <a:pt x="369" y="478"/>
                    </a:lnTo>
                    <a:lnTo>
                      <a:pt x="373" y="474"/>
                    </a:lnTo>
                    <a:lnTo>
                      <a:pt x="378" y="469"/>
                    </a:lnTo>
                    <a:lnTo>
                      <a:pt x="382" y="464"/>
                    </a:lnTo>
                    <a:lnTo>
                      <a:pt x="386" y="457"/>
                    </a:lnTo>
                    <a:lnTo>
                      <a:pt x="391" y="450"/>
                    </a:lnTo>
                    <a:lnTo>
                      <a:pt x="395" y="441"/>
                    </a:lnTo>
                    <a:lnTo>
                      <a:pt x="400" y="431"/>
                    </a:lnTo>
                    <a:lnTo>
                      <a:pt x="404" y="418"/>
                    </a:lnTo>
                    <a:lnTo>
                      <a:pt x="408" y="402"/>
                    </a:lnTo>
                    <a:lnTo>
                      <a:pt x="413" y="381"/>
                    </a:lnTo>
                    <a:lnTo>
                      <a:pt x="417" y="350"/>
                    </a:lnTo>
                    <a:lnTo>
                      <a:pt x="421" y="303"/>
                    </a:lnTo>
                    <a:lnTo>
                      <a:pt x="426" y="214"/>
                    </a:lnTo>
                    <a:lnTo>
                      <a:pt x="429"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Object 5">
              <a:extLst>
                <a:ext uri="{FF2B5EF4-FFF2-40B4-BE49-F238E27FC236}">
                  <a16:creationId xmlns:a16="http://schemas.microsoft.com/office/drawing/2014/main" id="{BB855484-80C3-1FC4-83F9-7EDA78ABA8A1}"/>
                </a:ext>
              </a:extLst>
            </p:cNvPr>
            <p:cNvGraphicFramePr>
              <a:graphicFrameLocks noChangeAspect="1"/>
            </p:cNvGraphicFramePr>
            <p:nvPr>
              <p:extLst>
                <p:ext uri="{D42A27DB-BD31-4B8C-83A1-F6EECF244321}">
                  <p14:modId xmlns:p14="http://schemas.microsoft.com/office/powerpoint/2010/main" val="2183729767"/>
                </p:ext>
              </p:extLst>
            </p:nvPr>
          </p:nvGraphicFramePr>
          <p:xfrm>
            <a:off x="488188" y="4579480"/>
            <a:ext cx="1282700" cy="228600"/>
          </p:xfrm>
          <a:graphic>
            <a:graphicData uri="http://schemas.openxmlformats.org/presentationml/2006/ole">
              <mc:AlternateContent xmlns:mc="http://schemas.openxmlformats.org/markup-compatibility/2006">
                <mc:Choice xmlns:v="urn:schemas-microsoft-com:vml" Requires="v">
                  <p:oleObj name="Equation" r:id="rId5" imgW="1282680" imgH="228600" progId="Equation.DSMT4">
                    <p:embed/>
                  </p:oleObj>
                </mc:Choice>
                <mc:Fallback>
                  <p:oleObj name="Equation" r:id="rId5" imgW="1282680" imgH="228600" progId="Equation.DSMT4">
                    <p:embed/>
                    <p:pic>
                      <p:nvPicPr>
                        <p:cNvPr id="0" name=""/>
                        <p:cNvPicPr/>
                        <p:nvPr/>
                      </p:nvPicPr>
                      <p:blipFill>
                        <a:blip r:embed="rId6"/>
                        <a:stretch>
                          <a:fillRect/>
                        </a:stretch>
                      </p:blipFill>
                      <p:spPr>
                        <a:xfrm>
                          <a:off x="488188" y="4579480"/>
                          <a:ext cx="1282700" cy="228600"/>
                        </a:xfrm>
                        <a:prstGeom prst="rect">
                          <a:avLst/>
                        </a:prstGeom>
                      </p:spPr>
                    </p:pic>
                  </p:oleObj>
                </mc:Fallback>
              </mc:AlternateContent>
            </a:graphicData>
          </a:graphic>
        </p:graphicFrame>
        <p:sp>
          <p:nvSpPr>
            <p:cNvPr id="8520" name="TextBox 8519">
              <a:extLst>
                <a:ext uri="{FF2B5EF4-FFF2-40B4-BE49-F238E27FC236}">
                  <a16:creationId xmlns:a16="http://schemas.microsoft.com/office/drawing/2014/main" id="{9CB719E9-E65D-ADD5-0EF4-61BE020018D4}"/>
                </a:ext>
              </a:extLst>
            </p:cNvPr>
            <p:cNvSpPr txBox="1"/>
            <p:nvPr/>
          </p:nvSpPr>
          <p:spPr>
            <a:xfrm>
              <a:off x="813319" y="3217770"/>
              <a:ext cx="542136" cy="307777"/>
            </a:xfrm>
            <a:prstGeom prst="rect">
              <a:avLst/>
            </a:prstGeom>
            <a:noFill/>
          </p:spPr>
          <p:txBody>
            <a:bodyPr wrap="none" rtlCol="0">
              <a:spAutoFit/>
            </a:bodyPr>
            <a:lstStyle/>
            <a:p>
              <a:r>
                <a:rPr lang="en-US" sz="1400" i="1" dirty="0"/>
                <a:t>prior</a:t>
              </a:r>
            </a:p>
          </p:txBody>
        </p:sp>
        <p:grpSp>
          <p:nvGrpSpPr>
            <p:cNvPr id="51" name="Group 50">
              <a:extLst>
                <a:ext uri="{FF2B5EF4-FFF2-40B4-BE49-F238E27FC236}">
                  <a16:creationId xmlns:a16="http://schemas.microsoft.com/office/drawing/2014/main" id="{F11E08A7-7805-7FFF-0AF9-EBA652883DCD}"/>
                </a:ext>
              </a:extLst>
            </p:cNvPr>
            <p:cNvGrpSpPr/>
            <p:nvPr/>
          </p:nvGrpSpPr>
          <p:grpSpPr>
            <a:xfrm>
              <a:off x="452466" y="3629937"/>
              <a:ext cx="1061427" cy="980815"/>
              <a:chOff x="452466" y="3629937"/>
              <a:chExt cx="1061427" cy="980815"/>
            </a:xfrm>
          </p:grpSpPr>
          <p:sp>
            <p:nvSpPr>
              <p:cNvPr id="43" name="TextBox 42">
                <a:extLst>
                  <a:ext uri="{FF2B5EF4-FFF2-40B4-BE49-F238E27FC236}">
                    <a16:creationId xmlns:a16="http://schemas.microsoft.com/office/drawing/2014/main" id="{F54501B3-067F-FB8E-8107-4F9FB6E577DF}"/>
                  </a:ext>
                </a:extLst>
              </p:cNvPr>
              <p:cNvSpPr txBox="1"/>
              <p:nvPr/>
            </p:nvSpPr>
            <p:spPr>
              <a:xfrm rot="16200000">
                <a:off x="362378" y="3720025"/>
                <a:ext cx="457176" cy="276999"/>
              </a:xfrm>
              <a:prstGeom prst="rect">
                <a:avLst/>
              </a:prstGeom>
              <a:noFill/>
            </p:spPr>
            <p:txBody>
              <a:bodyPr wrap="none" rtlCol="0">
                <a:spAutoFit/>
              </a:bodyPr>
              <a:lstStyle/>
              <a:p>
                <a:r>
                  <a:rPr lang="en-US" sz="1200" i="1" dirty="0"/>
                  <a:t>L</a:t>
                </a:r>
                <a:r>
                  <a:rPr lang="en-US" sz="1200" dirty="0"/>
                  <a:t>(</a:t>
                </a:r>
                <a:r>
                  <a:rPr lang="en-US" sz="1200" i="1" dirty="0"/>
                  <a:t>p</a:t>
                </a:r>
                <a:r>
                  <a:rPr lang="en-US" sz="1200" dirty="0"/>
                  <a:t>)</a:t>
                </a:r>
              </a:p>
            </p:txBody>
          </p:sp>
          <p:sp>
            <p:nvSpPr>
              <p:cNvPr id="45" name="TextBox 44">
                <a:extLst>
                  <a:ext uri="{FF2B5EF4-FFF2-40B4-BE49-F238E27FC236}">
                    <a16:creationId xmlns:a16="http://schemas.microsoft.com/office/drawing/2014/main" id="{B3FEA39F-D036-1BCA-E0F7-9C2C2D4D1FAA}"/>
                  </a:ext>
                </a:extLst>
              </p:cNvPr>
              <p:cNvSpPr txBox="1"/>
              <p:nvPr/>
            </p:nvSpPr>
            <p:spPr>
              <a:xfrm>
                <a:off x="644571" y="4167015"/>
                <a:ext cx="269626" cy="276999"/>
              </a:xfrm>
              <a:prstGeom prst="rect">
                <a:avLst/>
              </a:prstGeom>
              <a:noFill/>
            </p:spPr>
            <p:txBody>
              <a:bodyPr wrap="none" rtlCol="0">
                <a:spAutoFit/>
              </a:bodyPr>
              <a:lstStyle/>
              <a:p>
                <a:r>
                  <a:rPr lang="en-US" sz="1200" dirty="0"/>
                  <a:t>0</a:t>
                </a:r>
              </a:p>
            </p:txBody>
          </p:sp>
          <p:sp>
            <p:nvSpPr>
              <p:cNvPr id="46" name="TextBox 45">
                <a:extLst>
                  <a:ext uri="{FF2B5EF4-FFF2-40B4-BE49-F238E27FC236}">
                    <a16:creationId xmlns:a16="http://schemas.microsoft.com/office/drawing/2014/main" id="{D5098D64-6353-38C1-AD0C-FAAA8ABD029E}"/>
                  </a:ext>
                </a:extLst>
              </p:cNvPr>
              <p:cNvSpPr txBox="1"/>
              <p:nvPr/>
            </p:nvSpPr>
            <p:spPr>
              <a:xfrm>
                <a:off x="1244267" y="4142601"/>
                <a:ext cx="269626" cy="276999"/>
              </a:xfrm>
              <a:prstGeom prst="rect">
                <a:avLst/>
              </a:prstGeom>
              <a:noFill/>
            </p:spPr>
            <p:txBody>
              <a:bodyPr wrap="none" rtlCol="0">
                <a:spAutoFit/>
              </a:bodyPr>
              <a:lstStyle/>
              <a:p>
                <a:r>
                  <a:rPr lang="en-US" sz="1200" dirty="0"/>
                  <a:t>1</a:t>
                </a:r>
              </a:p>
            </p:txBody>
          </p:sp>
          <p:sp>
            <p:nvSpPr>
              <p:cNvPr id="47" name="TextBox 46">
                <a:extLst>
                  <a:ext uri="{FF2B5EF4-FFF2-40B4-BE49-F238E27FC236}">
                    <a16:creationId xmlns:a16="http://schemas.microsoft.com/office/drawing/2014/main" id="{AAE5DD24-3595-0530-B75F-9CC9D5B62B2B}"/>
                  </a:ext>
                </a:extLst>
              </p:cNvPr>
              <p:cNvSpPr txBox="1"/>
              <p:nvPr/>
            </p:nvSpPr>
            <p:spPr>
              <a:xfrm>
                <a:off x="896265" y="4333753"/>
                <a:ext cx="269626" cy="276999"/>
              </a:xfrm>
              <a:prstGeom prst="rect">
                <a:avLst/>
              </a:prstGeom>
              <a:noFill/>
            </p:spPr>
            <p:txBody>
              <a:bodyPr wrap="none" rtlCol="0">
                <a:spAutoFit/>
              </a:bodyPr>
              <a:lstStyle/>
              <a:p>
                <a:r>
                  <a:rPr lang="en-US" sz="1200" i="1" dirty="0"/>
                  <a:t>p</a:t>
                </a:r>
              </a:p>
            </p:txBody>
          </p:sp>
        </p:grpSp>
      </p:grpSp>
      <p:sp>
        <p:nvSpPr>
          <p:cNvPr id="8555" name="Arrow: Right 8554">
            <a:extLst>
              <a:ext uri="{FF2B5EF4-FFF2-40B4-BE49-F238E27FC236}">
                <a16:creationId xmlns:a16="http://schemas.microsoft.com/office/drawing/2014/main" id="{EE6CAD7C-7659-31E6-5EF0-FC7D74AC008E}"/>
              </a:ext>
            </a:extLst>
          </p:cNvPr>
          <p:cNvSpPr/>
          <p:nvPr/>
        </p:nvSpPr>
        <p:spPr>
          <a:xfrm>
            <a:off x="1668200" y="4628494"/>
            <a:ext cx="820733" cy="200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67" name="Group 8566">
            <a:extLst>
              <a:ext uri="{FF2B5EF4-FFF2-40B4-BE49-F238E27FC236}">
                <a16:creationId xmlns:a16="http://schemas.microsoft.com/office/drawing/2014/main" id="{C95E59AB-9329-4F4B-1AE1-71C22D3BBE96}"/>
              </a:ext>
            </a:extLst>
          </p:cNvPr>
          <p:cNvGrpSpPr/>
          <p:nvPr/>
        </p:nvGrpSpPr>
        <p:grpSpPr>
          <a:xfrm>
            <a:off x="5370988" y="2819400"/>
            <a:ext cx="2706212" cy="1939414"/>
            <a:chOff x="6142557" y="2706246"/>
            <a:chExt cx="2706212" cy="1939414"/>
          </a:xfrm>
        </p:grpSpPr>
        <p:grpSp>
          <p:nvGrpSpPr>
            <p:cNvPr id="8554" name="Group 8553">
              <a:extLst>
                <a:ext uri="{FF2B5EF4-FFF2-40B4-BE49-F238E27FC236}">
                  <a16:creationId xmlns:a16="http://schemas.microsoft.com/office/drawing/2014/main" id="{A3554719-5093-8B86-F2CF-D12B1D128BD9}"/>
                </a:ext>
              </a:extLst>
            </p:cNvPr>
            <p:cNvGrpSpPr/>
            <p:nvPr/>
          </p:nvGrpSpPr>
          <p:grpSpPr>
            <a:xfrm>
              <a:off x="6783030" y="2706246"/>
              <a:ext cx="2065739" cy="1939414"/>
              <a:chOff x="6152947" y="2915354"/>
              <a:chExt cx="2065739" cy="1939414"/>
            </a:xfrm>
          </p:grpSpPr>
          <p:grpSp>
            <p:nvGrpSpPr>
              <p:cNvPr id="8528" name="Group 8527">
                <a:extLst>
                  <a:ext uri="{FF2B5EF4-FFF2-40B4-BE49-F238E27FC236}">
                    <a16:creationId xmlns:a16="http://schemas.microsoft.com/office/drawing/2014/main" id="{79EA1478-412C-320A-37D6-825169250F63}"/>
                  </a:ext>
                </a:extLst>
              </p:cNvPr>
              <p:cNvGrpSpPr/>
              <p:nvPr/>
            </p:nvGrpSpPr>
            <p:grpSpPr>
              <a:xfrm>
                <a:off x="7011408" y="3601745"/>
                <a:ext cx="1099077" cy="1116328"/>
                <a:chOff x="7011408" y="3601745"/>
                <a:chExt cx="1099077" cy="1116328"/>
              </a:xfrm>
            </p:grpSpPr>
            <p:sp>
              <p:nvSpPr>
                <p:cNvPr id="8525" name="Rectangle 8524">
                  <a:extLst>
                    <a:ext uri="{FF2B5EF4-FFF2-40B4-BE49-F238E27FC236}">
                      <a16:creationId xmlns:a16="http://schemas.microsoft.com/office/drawing/2014/main" id="{87BBD103-D4C2-6A14-2E95-DAD73980E106}"/>
                    </a:ext>
                  </a:extLst>
                </p:cNvPr>
                <p:cNvSpPr>
                  <a:spLocks noChangeAspect="1"/>
                </p:cNvSpPr>
                <p:nvPr/>
              </p:nvSpPr>
              <p:spPr>
                <a:xfrm>
                  <a:off x="7011408" y="3601745"/>
                  <a:ext cx="1099077" cy="1099076"/>
                </a:xfrm>
                <a:prstGeom prst="rect">
                  <a:avLst/>
                </a:prstGeom>
                <a:noFill/>
                <a:ln w="19050">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27" name="Rectangle 8526">
                  <a:extLst>
                    <a:ext uri="{FF2B5EF4-FFF2-40B4-BE49-F238E27FC236}">
                      <a16:creationId xmlns:a16="http://schemas.microsoft.com/office/drawing/2014/main" id="{18B721CB-D0F0-74CC-A33F-1B8723DC1D32}"/>
                    </a:ext>
                  </a:extLst>
                </p:cNvPr>
                <p:cNvSpPr>
                  <a:spLocks/>
                </p:cNvSpPr>
                <p:nvPr/>
              </p:nvSpPr>
              <p:spPr>
                <a:xfrm>
                  <a:off x="7545925" y="3618997"/>
                  <a:ext cx="0" cy="1099076"/>
                </a:xfrm>
                <a:prstGeom prst="rect">
                  <a:avLst/>
                </a:prstGeom>
                <a:noFill/>
                <a:ln w="19050">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519" name="Rectangle 8518">
                <a:extLst>
                  <a:ext uri="{FF2B5EF4-FFF2-40B4-BE49-F238E27FC236}">
                    <a16:creationId xmlns:a16="http://schemas.microsoft.com/office/drawing/2014/main" id="{4AFC052E-618E-8092-73CD-C64829222CA7}"/>
                  </a:ext>
                </a:extLst>
              </p:cNvPr>
              <p:cNvSpPr>
                <a:spLocks/>
              </p:cNvSpPr>
              <p:nvPr/>
            </p:nvSpPr>
            <p:spPr>
              <a:xfrm>
                <a:off x="7011408" y="4127635"/>
                <a:ext cx="1099077" cy="0"/>
              </a:xfrm>
              <a:prstGeom prst="rect">
                <a:avLst/>
              </a:prstGeom>
              <a:noFill/>
              <a:ln w="19050">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551" name="Group 8550">
                <a:extLst>
                  <a:ext uri="{FF2B5EF4-FFF2-40B4-BE49-F238E27FC236}">
                    <a16:creationId xmlns:a16="http://schemas.microsoft.com/office/drawing/2014/main" id="{4A416CD0-2B76-6DD7-A7DA-A904A9075A30}"/>
                  </a:ext>
                </a:extLst>
              </p:cNvPr>
              <p:cNvGrpSpPr/>
              <p:nvPr/>
            </p:nvGrpSpPr>
            <p:grpSpPr>
              <a:xfrm>
                <a:off x="6620057" y="2915354"/>
                <a:ext cx="1097280" cy="1107702"/>
                <a:chOff x="6620057" y="2915354"/>
                <a:chExt cx="1097280" cy="1107702"/>
              </a:xfrm>
            </p:grpSpPr>
            <p:sp>
              <p:nvSpPr>
                <p:cNvPr id="8515" name="Rectangle 8514">
                  <a:extLst>
                    <a:ext uri="{FF2B5EF4-FFF2-40B4-BE49-F238E27FC236}">
                      <a16:creationId xmlns:a16="http://schemas.microsoft.com/office/drawing/2014/main" id="{D98CCF58-C8F2-D078-4910-174874FB2028}"/>
                    </a:ext>
                  </a:extLst>
                </p:cNvPr>
                <p:cNvSpPr>
                  <a:spLocks noChangeAspect="1"/>
                </p:cNvSpPr>
                <p:nvPr/>
              </p:nvSpPr>
              <p:spPr>
                <a:xfrm>
                  <a:off x="6620057" y="2923980"/>
                  <a:ext cx="1097280" cy="1099076"/>
                </a:xfrm>
                <a:prstGeom prst="rect">
                  <a:avLst/>
                </a:prstGeom>
                <a:noFill/>
                <a:ln w="19050">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17" name="Rectangle 8516">
                  <a:extLst>
                    <a:ext uri="{FF2B5EF4-FFF2-40B4-BE49-F238E27FC236}">
                      <a16:creationId xmlns:a16="http://schemas.microsoft.com/office/drawing/2014/main" id="{8B0AF7AE-79DF-A1A3-EAAD-334D5FBCDC52}"/>
                    </a:ext>
                  </a:extLst>
                </p:cNvPr>
                <p:cNvSpPr>
                  <a:spLocks/>
                </p:cNvSpPr>
                <p:nvPr/>
              </p:nvSpPr>
              <p:spPr>
                <a:xfrm>
                  <a:off x="7145229" y="2915354"/>
                  <a:ext cx="0" cy="1099076"/>
                </a:xfrm>
                <a:prstGeom prst="rect">
                  <a:avLst/>
                </a:prstGeom>
                <a:noFill/>
                <a:ln w="19050">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514" name="Rectangle 8513">
                <a:extLst>
                  <a:ext uri="{FF2B5EF4-FFF2-40B4-BE49-F238E27FC236}">
                    <a16:creationId xmlns:a16="http://schemas.microsoft.com/office/drawing/2014/main" id="{77F12E01-19F9-4583-CAC8-B528EA124E2C}"/>
                  </a:ext>
                </a:extLst>
              </p:cNvPr>
              <p:cNvSpPr>
                <a:spLocks/>
              </p:cNvSpPr>
              <p:nvPr/>
            </p:nvSpPr>
            <p:spPr>
              <a:xfrm>
                <a:off x="6620057" y="3479322"/>
                <a:ext cx="1099077" cy="0"/>
              </a:xfrm>
              <a:prstGeom prst="rect">
                <a:avLst/>
              </a:prstGeom>
              <a:noFill/>
              <a:ln w="19050">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552" name="Group 8551">
                <a:extLst>
                  <a:ext uri="{FF2B5EF4-FFF2-40B4-BE49-F238E27FC236}">
                    <a16:creationId xmlns:a16="http://schemas.microsoft.com/office/drawing/2014/main" id="{661B64BF-3DCC-D70C-BC2D-734E685491E8}"/>
                  </a:ext>
                </a:extLst>
              </p:cNvPr>
              <p:cNvGrpSpPr/>
              <p:nvPr/>
            </p:nvGrpSpPr>
            <p:grpSpPr>
              <a:xfrm>
                <a:off x="6227567" y="3598245"/>
                <a:ext cx="1099077" cy="1142206"/>
                <a:chOff x="6227567" y="3598245"/>
                <a:chExt cx="1099077" cy="1142206"/>
              </a:xfrm>
            </p:grpSpPr>
            <p:sp>
              <p:nvSpPr>
                <p:cNvPr id="63" name="Rectangle 62">
                  <a:extLst>
                    <a:ext uri="{FF2B5EF4-FFF2-40B4-BE49-F238E27FC236}">
                      <a16:creationId xmlns:a16="http://schemas.microsoft.com/office/drawing/2014/main" id="{1493A053-E55C-19F6-8C45-33064F39C40B}"/>
                    </a:ext>
                  </a:extLst>
                </p:cNvPr>
                <p:cNvSpPr>
                  <a:spLocks noChangeAspect="1"/>
                </p:cNvSpPr>
                <p:nvPr/>
              </p:nvSpPr>
              <p:spPr>
                <a:xfrm>
                  <a:off x="6227567" y="3598245"/>
                  <a:ext cx="1099077" cy="1099076"/>
                </a:xfrm>
                <a:prstGeom prst="rect">
                  <a:avLst/>
                </a:prstGeom>
                <a:noFill/>
                <a:ln w="1905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12" name="Rectangle 8511">
                  <a:extLst>
                    <a:ext uri="{FF2B5EF4-FFF2-40B4-BE49-F238E27FC236}">
                      <a16:creationId xmlns:a16="http://schemas.microsoft.com/office/drawing/2014/main" id="{2A25580A-4C3A-B804-D80C-5636990E3FE8}"/>
                    </a:ext>
                  </a:extLst>
                </p:cNvPr>
                <p:cNvSpPr>
                  <a:spLocks/>
                </p:cNvSpPr>
                <p:nvPr/>
              </p:nvSpPr>
              <p:spPr>
                <a:xfrm>
                  <a:off x="6791860" y="3641375"/>
                  <a:ext cx="0" cy="1099076"/>
                </a:xfrm>
                <a:prstGeom prst="rect">
                  <a:avLst/>
                </a:prstGeom>
                <a:noFill/>
                <a:ln w="1905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62" name="Rectangle 61">
                <a:extLst>
                  <a:ext uri="{FF2B5EF4-FFF2-40B4-BE49-F238E27FC236}">
                    <a16:creationId xmlns:a16="http://schemas.microsoft.com/office/drawing/2014/main" id="{8F4B2753-4A75-529B-EDA3-D194835A4B2C}"/>
                  </a:ext>
                </a:extLst>
              </p:cNvPr>
              <p:cNvSpPr>
                <a:spLocks/>
              </p:cNvSpPr>
              <p:nvPr/>
            </p:nvSpPr>
            <p:spPr>
              <a:xfrm>
                <a:off x="6227567" y="4132761"/>
                <a:ext cx="1099077" cy="0"/>
              </a:xfrm>
              <a:prstGeom prst="rect">
                <a:avLst/>
              </a:prstGeom>
              <a:noFill/>
              <a:ln w="1905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553" name="Group 8552">
                <a:extLst>
                  <a:ext uri="{FF2B5EF4-FFF2-40B4-BE49-F238E27FC236}">
                    <a16:creationId xmlns:a16="http://schemas.microsoft.com/office/drawing/2014/main" id="{2F764CF4-E154-C33E-E777-D192E1C5C11C}"/>
                  </a:ext>
                </a:extLst>
              </p:cNvPr>
              <p:cNvGrpSpPr/>
              <p:nvPr/>
            </p:nvGrpSpPr>
            <p:grpSpPr>
              <a:xfrm>
                <a:off x="6152947" y="3360024"/>
                <a:ext cx="2065739" cy="1494744"/>
                <a:chOff x="6152947" y="3360024"/>
                <a:chExt cx="2065739" cy="1494744"/>
              </a:xfrm>
            </p:grpSpPr>
            <p:sp>
              <p:nvSpPr>
                <p:cNvPr id="54" name="TextBox 53">
                  <a:extLst>
                    <a:ext uri="{FF2B5EF4-FFF2-40B4-BE49-F238E27FC236}">
                      <a16:creationId xmlns:a16="http://schemas.microsoft.com/office/drawing/2014/main" id="{EEDCAF11-D7EF-8CCD-C689-359387B9188C}"/>
                    </a:ext>
                  </a:extLst>
                </p:cNvPr>
                <p:cNvSpPr txBox="1"/>
                <p:nvPr/>
              </p:nvSpPr>
              <p:spPr>
                <a:xfrm rot="16200000">
                  <a:off x="7533466" y="3784179"/>
                  <a:ext cx="1079142" cy="230832"/>
                </a:xfrm>
                <a:prstGeom prst="rect">
                  <a:avLst/>
                </a:prstGeom>
                <a:noFill/>
              </p:spPr>
              <p:txBody>
                <a:bodyPr wrap="none" rtlCol="0">
                  <a:spAutoFit/>
                </a:bodyPr>
                <a:lstStyle/>
                <a:p>
                  <a:r>
                    <a:rPr lang="en-US" sz="900" i="1" dirty="0"/>
                    <a:t>p</a:t>
                  </a:r>
                  <a:r>
                    <a:rPr lang="en-US" sz="900" dirty="0"/>
                    <a:t>{D(X,Y)&gt;D(Y,Z)}</a:t>
                  </a:r>
                </a:p>
              </p:txBody>
            </p:sp>
            <p:sp>
              <p:nvSpPr>
                <p:cNvPr id="56" name="TextBox 55">
                  <a:extLst>
                    <a:ext uri="{FF2B5EF4-FFF2-40B4-BE49-F238E27FC236}">
                      <a16:creationId xmlns:a16="http://schemas.microsoft.com/office/drawing/2014/main" id="{6150655D-B578-D1F1-DB82-6EE846233407}"/>
                    </a:ext>
                  </a:extLst>
                </p:cNvPr>
                <p:cNvSpPr txBox="1"/>
                <p:nvPr/>
              </p:nvSpPr>
              <p:spPr>
                <a:xfrm rot="1800000">
                  <a:off x="6152947" y="4623936"/>
                  <a:ext cx="1079142" cy="230832"/>
                </a:xfrm>
                <a:prstGeom prst="rect">
                  <a:avLst/>
                </a:prstGeom>
                <a:noFill/>
              </p:spPr>
              <p:txBody>
                <a:bodyPr wrap="none" rtlCol="0">
                  <a:spAutoFit/>
                </a:bodyPr>
                <a:lstStyle/>
                <a:p>
                  <a:r>
                    <a:rPr lang="en-US" sz="900" i="1" dirty="0"/>
                    <a:t>p</a:t>
                  </a:r>
                  <a:r>
                    <a:rPr lang="en-US" sz="900" dirty="0"/>
                    <a:t>{D(X,Y)&gt;D(X,Z)}</a:t>
                  </a:r>
                </a:p>
              </p:txBody>
            </p:sp>
            <p:sp>
              <p:nvSpPr>
                <p:cNvPr id="57" name="TextBox 56">
                  <a:extLst>
                    <a:ext uri="{FF2B5EF4-FFF2-40B4-BE49-F238E27FC236}">
                      <a16:creationId xmlns:a16="http://schemas.microsoft.com/office/drawing/2014/main" id="{2323B1CF-509F-C87B-053B-DB8C9A7CD2C4}"/>
                    </a:ext>
                  </a:extLst>
                </p:cNvPr>
                <p:cNvSpPr txBox="1"/>
                <p:nvPr/>
              </p:nvSpPr>
              <p:spPr>
                <a:xfrm rot="19800000">
                  <a:off x="7145956" y="4585941"/>
                  <a:ext cx="1072730" cy="230832"/>
                </a:xfrm>
                <a:prstGeom prst="rect">
                  <a:avLst/>
                </a:prstGeom>
                <a:noFill/>
              </p:spPr>
              <p:txBody>
                <a:bodyPr wrap="none" rtlCol="0">
                  <a:spAutoFit/>
                </a:bodyPr>
                <a:lstStyle/>
                <a:p>
                  <a:r>
                    <a:rPr lang="en-US" sz="900" i="1" dirty="0"/>
                    <a:t>p</a:t>
                  </a:r>
                  <a:r>
                    <a:rPr lang="en-US" sz="900" dirty="0"/>
                    <a:t>{D(X,Z)&gt;D(Y,Z)}</a:t>
                  </a:r>
                </a:p>
              </p:txBody>
            </p:sp>
          </p:grpSp>
        </p:grpSp>
        <p:sp>
          <p:nvSpPr>
            <p:cNvPr id="8556" name="TextBox 8555">
              <a:extLst>
                <a:ext uri="{FF2B5EF4-FFF2-40B4-BE49-F238E27FC236}">
                  <a16:creationId xmlns:a16="http://schemas.microsoft.com/office/drawing/2014/main" id="{403CBFFE-C42E-774F-2DB6-5464C1D35E89}"/>
                </a:ext>
              </a:extLst>
            </p:cNvPr>
            <p:cNvSpPr txBox="1"/>
            <p:nvPr/>
          </p:nvSpPr>
          <p:spPr>
            <a:xfrm>
              <a:off x="6142557" y="2905780"/>
              <a:ext cx="880368" cy="523220"/>
            </a:xfrm>
            <a:prstGeom prst="rect">
              <a:avLst/>
            </a:prstGeom>
            <a:noFill/>
          </p:spPr>
          <p:txBody>
            <a:bodyPr wrap="square" rtlCol="0">
              <a:spAutoFit/>
            </a:bodyPr>
            <a:lstStyle/>
            <a:p>
              <a:pPr algn="ctr"/>
              <a:r>
                <a:rPr lang="en-US" sz="1400" i="1" dirty="0"/>
                <a:t>joint posterior</a:t>
              </a:r>
            </a:p>
          </p:txBody>
        </p:sp>
      </p:grpSp>
      <p:grpSp>
        <p:nvGrpSpPr>
          <p:cNvPr id="8566" name="Group 8565">
            <a:extLst>
              <a:ext uri="{FF2B5EF4-FFF2-40B4-BE49-F238E27FC236}">
                <a16:creationId xmlns:a16="http://schemas.microsoft.com/office/drawing/2014/main" id="{FCE95AB8-3CD7-0868-A256-7ED2A28EFB80}"/>
              </a:ext>
            </a:extLst>
          </p:cNvPr>
          <p:cNvGrpSpPr/>
          <p:nvPr/>
        </p:nvGrpSpPr>
        <p:grpSpPr>
          <a:xfrm>
            <a:off x="4438188" y="3992334"/>
            <a:ext cx="1305954" cy="752655"/>
            <a:chOff x="5578121" y="4332766"/>
            <a:chExt cx="1305954" cy="752655"/>
          </a:xfrm>
        </p:grpSpPr>
        <p:sp>
          <p:nvSpPr>
            <p:cNvPr id="8557" name="Arrow: Right 8556">
              <a:extLst>
                <a:ext uri="{FF2B5EF4-FFF2-40B4-BE49-F238E27FC236}">
                  <a16:creationId xmlns:a16="http://schemas.microsoft.com/office/drawing/2014/main" id="{F9A4691B-05DA-CA62-0E1C-60F7FC47F3D9}"/>
                </a:ext>
              </a:extLst>
            </p:cNvPr>
            <p:cNvSpPr/>
            <p:nvPr/>
          </p:nvSpPr>
          <p:spPr>
            <a:xfrm>
              <a:off x="5838443" y="4884492"/>
              <a:ext cx="820733" cy="200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8" name="TextBox 8557">
              <a:extLst>
                <a:ext uri="{FF2B5EF4-FFF2-40B4-BE49-F238E27FC236}">
                  <a16:creationId xmlns:a16="http://schemas.microsoft.com/office/drawing/2014/main" id="{7220EF9D-49E9-8D51-B3E3-9CDC4DECCAC7}"/>
                </a:ext>
              </a:extLst>
            </p:cNvPr>
            <p:cNvSpPr txBox="1"/>
            <p:nvPr/>
          </p:nvSpPr>
          <p:spPr>
            <a:xfrm>
              <a:off x="5578121" y="4332766"/>
              <a:ext cx="1305954" cy="523220"/>
            </a:xfrm>
            <a:prstGeom prst="rect">
              <a:avLst/>
            </a:prstGeom>
            <a:noFill/>
          </p:spPr>
          <p:txBody>
            <a:bodyPr wrap="square" rtlCol="0">
              <a:spAutoFit/>
            </a:bodyPr>
            <a:lstStyle/>
            <a:p>
              <a:pPr algn="ctr"/>
              <a:r>
                <a:rPr lang="en-US" sz="1400" i="1" dirty="0"/>
                <a:t>assume independence</a:t>
              </a:r>
            </a:p>
          </p:txBody>
        </p:sp>
      </p:grpSp>
      <p:sp>
        <p:nvSpPr>
          <p:cNvPr id="8562" name="TextBox 8561">
            <a:extLst>
              <a:ext uri="{FF2B5EF4-FFF2-40B4-BE49-F238E27FC236}">
                <a16:creationId xmlns:a16="http://schemas.microsoft.com/office/drawing/2014/main" id="{A8234B54-2F1A-A6DD-5D1C-1F999D1D7E7F}"/>
              </a:ext>
            </a:extLst>
          </p:cNvPr>
          <p:cNvSpPr txBox="1"/>
          <p:nvPr/>
        </p:nvSpPr>
        <p:spPr>
          <a:xfrm>
            <a:off x="-228600" y="4984755"/>
            <a:ext cx="1938588" cy="523220"/>
          </a:xfrm>
          <a:prstGeom prst="rect">
            <a:avLst/>
          </a:prstGeom>
          <a:noFill/>
        </p:spPr>
        <p:txBody>
          <a:bodyPr wrap="square" rtlCol="0">
            <a:spAutoFit/>
          </a:bodyPr>
          <a:lstStyle/>
          <a:p>
            <a:pPr algn="ctr"/>
            <a:r>
              <a:rPr lang="en-US" sz="1400" i="1" dirty="0"/>
              <a:t>Add a discrete component</a:t>
            </a:r>
          </a:p>
        </p:txBody>
      </p:sp>
      <p:sp>
        <p:nvSpPr>
          <p:cNvPr id="8568" name="TextBox 8567">
            <a:extLst>
              <a:ext uri="{FF2B5EF4-FFF2-40B4-BE49-F238E27FC236}">
                <a16:creationId xmlns:a16="http://schemas.microsoft.com/office/drawing/2014/main" id="{C849837C-9660-197E-200C-E8FD0F66D613}"/>
              </a:ext>
            </a:extLst>
          </p:cNvPr>
          <p:cNvSpPr txBox="1"/>
          <p:nvPr/>
        </p:nvSpPr>
        <p:spPr>
          <a:xfrm>
            <a:off x="6762076" y="5053599"/>
            <a:ext cx="2484375" cy="1600438"/>
          </a:xfrm>
          <a:prstGeom prst="rect">
            <a:avLst/>
          </a:prstGeom>
          <a:noFill/>
        </p:spPr>
        <p:txBody>
          <a:bodyPr wrap="square" rtlCol="0">
            <a:spAutoFit/>
          </a:bodyPr>
          <a:lstStyle/>
          <a:p>
            <a:pPr algn="ctr"/>
            <a:r>
              <a:rPr lang="en-US" sz="1400" i="1" dirty="0">
                <a:solidFill>
                  <a:srgbClr val="FF0000"/>
                </a:solidFill>
              </a:rPr>
              <a:t>Only some of this volume is consistent with the ultrametric inequality.</a:t>
            </a:r>
          </a:p>
          <a:p>
            <a:pPr algn="ctr"/>
            <a:r>
              <a:rPr lang="en-US" sz="1400" i="1" dirty="0">
                <a:solidFill>
                  <a:srgbClr val="FF0000"/>
                </a:solidFill>
              </a:rPr>
              <a:t> </a:t>
            </a:r>
          </a:p>
          <a:p>
            <a:pPr algn="ctr"/>
            <a:r>
              <a:rPr lang="en-US" sz="1400" i="1" dirty="0">
                <a:solidFill>
                  <a:srgbClr val="FF0000"/>
                </a:solidFill>
              </a:rPr>
              <a:t>What fraction of the joint posterior is in the allowed region?</a:t>
            </a:r>
          </a:p>
        </p:txBody>
      </p:sp>
      <p:sp>
        <p:nvSpPr>
          <p:cNvPr id="7" name="TextBox 6">
            <a:extLst>
              <a:ext uri="{FF2B5EF4-FFF2-40B4-BE49-F238E27FC236}">
                <a16:creationId xmlns:a16="http://schemas.microsoft.com/office/drawing/2014/main" id="{AA4DA4CF-6916-DC78-667C-8FE1B607D038}"/>
              </a:ext>
            </a:extLst>
          </p:cNvPr>
          <p:cNvSpPr txBox="1"/>
          <p:nvPr/>
        </p:nvSpPr>
        <p:spPr>
          <a:xfrm>
            <a:off x="2971800" y="5710535"/>
            <a:ext cx="471282" cy="461665"/>
          </a:xfrm>
          <a:prstGeom prst="rect">
            <a:avLst/>
          </a:prstGeom>
          <a:noFill/>
        </p:spPr>
        <p:txBody>
          <a:bodyPr wrap="square" rtlCol="0">
            <a:spAutoFit/>
          </a:bodyPr>
          <a:lstStyle/>
          <a:p>
            <a:r>
              <a:rPr lang="en-US" sz="1200" i="1" dirty="0"/>
              <a:t>c=1 n=6</a:t>
            </a:r>
            <a:endParaRPr lang="en-US" sz="1200" dirty="0"/>
          </a:p>
        </p:txBody>
      </p:sp>
      <p:sp>
        <p:nvSpPr>
          <p:cNvPr id="8" name="TextBox 7">
            <a:extLst>
              <a:ext uri="{FF2B5EF4-FFF2-40B4-BE49-F238E27FC236}">
                <a16:creationId xmlns:a16="http://schemas.microsoft.com/office/drawing/2014/main" id="{75A24F7A-B8F5-6976-AE48-691316009814}"/>
              </a:ext>
            </a:extLst>
          </p:cNvPr>
          <p:cNvSpPr txBox="1"/>
          <p:nvPr/>
        </p:nvSpPr>
        <p:spPr>
          <a:xfrm>
            <a:off x="3894054" y="5686103"/>
            <a:ext cx="494085" cy="461665"/>
          </a:xfrm>
          <a:prstGeom prst="rect">
            <a:avLst/>
          </a:prstGeom>
          <a:noFill/>
        </p:spPr>
        <p:txBody>
          <a:bodyPr wrap="square" rtlCol="0">
            <a:spAutoFit/>
          </a:bodyPr>
          <a:lstStyle/>
          <a:p>
            <a:r>
              <a:rPr lang="en-US" sz="1200" i="1" dirty="0"/>
              <a:t>c=4 n=6</a:t>
            </a:r>
            <a:endParaRPr lang="en-US" sz="1200" dirty="0"/>
          </a:p>
        </p:txBody>
      </p:sp>
      <p:grpSp>
        <p:nvGrpSpPr>
          <p:cNvPr id="16" name="Group 15">
            <a:extLst>
              <a:ext uri="{FF2B5EF4-FFF2-40B4-BE49-F238E27FC236}">
                <a16:creationId xmlns:a16="http://schemas.microsoft.com/office/drawing/2014/main" id="{F8AF2D5B-9A43-B5AB-5F97-0AFC220255FB}"/>
              </a:ext>
            </a:extLst>
          </p:cNvPr>
          <p:cNvGrpSpPr/>
          <p:nvPr/>
        </p:nvGrpSpPr>
        <p:grpSpPr>
          <a:xfrm>
            <a:off x="448875" y="1481144"/>
            <a:ext cx="7249276" cy="914400"/>
            <a:chOff x="448875" y="1481144"/>
            <a:chExt cx="7249276" cy="914400"/>
          </a:xfrm>
        </p:grpSpPr>
        <p:sp>
          <p:nvSpPr>
            <p:cNvPr id="3" name="TextBox 2">
              <a:extLst>
                <a:ext uri="{FF2B5EF4-FFF2-40B4-BE49-F238E27FC236}">
                  <a16:creationId xmlns:a16="http://schemas.microsoft.com/office/drawing/2014/main" id="{0E93F084-6AF9-4D05-4FB7-19285D8F01B5}"/>
                </a:ext>
              </a:extLst>
            </p:cNvPr>
            <p:cNvSpPr txBox="1"/>
            <p:nvPr/>
          </p:nvSpPr>
          <p:spPr>
            <a:xfrm>
              <a:off x="448875" y="1769067"/>
              <a:ext cx="3781076" cy="338554"/>
            </a:xfrm>
            <a:prstGeom prst="rect">
              <a:avLst/>
            </a:prstGeom>
            <a:noFill/>
          </p:spPr>
          <p:txBody>
            <a:bodyPr wrap="square" rtlCol="0">
              <a:spAutoFit/>
            </a:bodyPr>
            <a:lstStyle/>
            <a:p>
              <a:r>
                <a:rPr lang="en-US" sz="1600" dirty="0"/>
                <a:t>We assume that if </a:t>
              </a:r>
              <a:r>
                <a:rPr lang="en-US" sz="1600" i="1" dirty="0"/>
                <a:t>p</a:t>
              </a:r>
              <a:r>
                <a:rPr lang="en-US" sz="1600" dirty="0"/>
                <a:t>{D(X,Y)&gt;D(X,Z)} is</a:t>
              </a:r>
            </a:p>
          </p:txBody>
        </p:sp>
        <p:sp>
          <p:nvSpPr>
            <p:cNvPr id="5" name="TextBox 4">
              <a:extLst>
                <a:ext uri="{FF2B5EF4-FFF2-40B4-BE49-F238E27FC236}">
                  <a16:creationId xmlns:a16="http://schemas.microsoft.com/office/drawing/2014/main" id="{A85AED49-0FB7-B76C-AB6C-768A42B8A977}"/>
                </a:ext>
              </a:extLst>
            </p:cNvPr>
            <p:cNvSpPr txBox="1"/>
            <p:nvPr/>
          </p:nvSpPr>
          <p:spPr>
            <a:xfrm>
              <a:off x="4205678" y="1522846"/>
              <a:ext cx="671122" cy="830997"/>
            </a:xfrm>
            <a:prstGeom prst="rect">
              <a:avLst/>
            </a:prstGeom>
            <a:noFill/>
          </p:spPr>
          <p:txBody>
            <a:bodyPr wrap="square" rtlCol="0">
              <a:spAutoFit/>
            </a:bodyPr>
            <a:lstStyle/>
            <a:p>
              <a:r>
                <a:rPr lang="en-US" sz="1600" dirty="0"/>
                <a:t>&gt;1/2, </a:t>
              </a:r>
            </a:p>
            <a:p>
              <a:r>
                <a:rPr lang="en-US" sz="1600" dirty="0"/>
                <a:t>=1/2</a:t>
              </a:r>
            </a:p>
            <a:p>
              <a:r>
                <a:rPr lang="en-US" sz="1600" dirty="0"/>
                <a:t>&lt;1/2, </a:t>
              </a:r>
            </a:p>
          </p:txBody>
        </p:sp>
        <p:sp>
          <p:nvSpPr>
            <p:cNvPr id="44" name="Left Brace 43">
              <a:extLst>
                <a:ext uri="{FF2B5EF4-FFF2-40B4-BE49-F238E27FC236}">
                  <a16:creationId xmlns:a16="http://schemas.microsoft.com/office/drawing/2014/main" id="{E00C0A46-B1A1-C9EB-9494-BC952B6EEB43}"/>
                </a:ext>
              </a:extLst>
            </p:cNvPr>
            <p:cNvSpPr/>
            <p:nvPr/>
          </p:nvSpPr>
          <p:spPr>
            <a:xfrm>
              <a:off x="4065258" y="1481144"/>
              <a:ext cx="231775" cy="9144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5C1DB84-168F-1F3A-DD20-319D607076BB}"/>
                </a:ext>
              </a:extLst>
            </p:cNvPr>
            <p:cNvSpPr txBox="1"/>
            <p:nvPr/>
          </p:nvSpPr>
          <p:spPr>
            <a:xfrm>
              <a:off x="5088466" y="1769067"/>
              <a:ext cx="629184" cy="338554"/>
            </a:xfrm>
            <a:prstGeom prst="rect">
              <a:avLst/>
            </a:prstGeom>
            <a:noFill/>
          </p:spPr>
          <p:txBody>
            <a:bodyPr wrap="square" rtlCol="0">
              <a:spAutoFit/>
            </a:bodyPr>
            <a:lstStyle/>
            <a:p>
              <a:r>
                <a:rPr lang="en-US" sz="1600" dirty="0"/>
                <a:t>then</a:t>
              </a:r>
            </a:p>
          </p:txBody>
        </p:sp>
        <p:sp>
          <p:nvSpPr>
            <p:cNvPr id="11" name="Left Brace 10">
              <a:extLst>
                <a:ext uri="{FF2B5EF4-FFF2-40B4-BE49-F238E27FC236}">
                  <a16:creationId xmlns:a16="http://schemas.microsoft.com/office/drawing/2014/main" id="{062C11B9-FA61-B9EC-49E0-2D4BDC37E522}"/>
                </a:ext>
              </a:extLst>
            </p:cNvPr>
            <p:cNvSpPr/>
            <p:nvPr/>
          </p:nvSpPr>
          <p:spPr>
            <a:xfrm flipH="1">
              <a:off x="4797425" y="1481144"/>
              <a:ext cx="231775" cy="9144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4">
              <a:extLst>
                <a:ext uri="{FF2B5EF4-FFF2-40B4-BE49-F238E27FC236}">
                  <a16:creationId xmlns:a16="http://schemas.microsoft.com/office/drawing/2014/main" id="{F788B5A8-1A8A-8279-E5A3-C23DC507D184}"/>
                </a:ext>
              </a:extLst>
            </p:cNvPr>
            <p:cNvGrpSpPr/>
            <p:nvPr/>
          </p:nvGrpSpPr>
          <p:grpSpPr>
            <a:xfrm>
              <a:off x="5638800" y="1481144"/>
              <a:ext cx="1831975" cy="914400"/>
              <a:chOff x="5715000" y="1481144"/>
              <a:chExt cx="1831975" cy="914400"/>
            </a:xfrm>
          </p:grpSpPr>
          <p:sp>
            <p:nvSpPr>
              <p:cNvPr id="10" name="TextBox 9">
                <a:extLst>
                  <a:ext uri="{FF2B5EF4-FFF2-40B4-BE49-F238E27FC236}">
                    <a16:creationId xmlns:a16="http://schemas.microsoft.com/office/drawing/2014/main" id="{DA553F93-002C-2BEF-0F0A-1E4368830915}"/>
                  </a:ext>
                </a:extLst>
              </p:cNvPr>
              <p:cNvSpPr txBox="1"/>
              <p:nvPr/>
            </p:nvSpPr>
            <p:spPr>
              <a:xfrm>
                <a:off x="5872200" y="1522846"/>
                <a:ext cx="1517576" cy="830997"/>
              </a:xfrm>
              <a:prstGeom prst="rect">
                <a:avLst/>
              </a:prstGeom>
              <a:noFill/>
            </p:spPr>
            <p:txBody>
              <a:bodyPr wrap="square" rtlCol="0">
                <a:spAutoFit/>
              </a:bodyPr>
              <a:lstStyle/>
              <a:p>
                <a:pPr algn="ctr"/>
                <a:r>
                  <a:rPr lang="en-US" sz="1600" dirty="0"/>
                  <a:t>D(X,Y)&gt;D(X,Z)</a:t>
                </a:r>
              </a:p>
              <a:p>
                <a:pPr algn="ctr"/>
                <a:r>
                  <a:rPr lang="en-US" sz="1600" dirty="0"/>
                  <a:t>D(X,Y)=D(X,Z)</a:t>
                </a:r>
              </a:p>
              <a:p>
                <a:pPr algn="ctr"/>
                <a:r>
                  <a:rPr lang="en-US" sz="1600" dirty="0"/>
                  <a:t>D(X,Y)&lt;D(X,Z)</a:t>
                </a:r>
              </a:p>
            </p:txBody>
          </p:sp>
          <p:sp>
            <p:nvSpPr>
              <p:cNvPr id="12" name="Left Brace 11">
                <a:extLst>
                  <a:ext uri="{FF2B5EF4-FFF2-40B4-BE49-F238E27FC236}">
                    <a16:creationId xmlns:a16="http://schemas.microsoft.com/office/drawing/2014/main" id="{8BCF2F94-D415-F11D-8B27-2A01F4052A12}"/>
                  </a:ext>
                </a:extLst>
              </p:cNvPr>
              <p:cNvSpPr/>
              <p:nvPr/>
            </p:nvSpPr>
            <p:spPr>
              <a:xfrm flipH="1">
                <a:off x="7315200" y="1481144"/>
                <a:ext cx="231775" cy="9144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2AC7F019-08B8-A03F-9F8C-DB1E1508E83C}"/>
                  </a:ext>
                </a:extLst>
              </p:cNvPr>
              <p:cNvSpPr/>
              <p:nvPr/>
            </p:nvSpPr>
            <p:spPr>
              <a:xfrm>
                <a:off x="5715000" y="1481144"/>
                <a:ext cx="231775" cy="9144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a:extLst>
                <a:ext uri="{FF2B5EF4-FFF2-40B4-BE49-F238E27FC236}">
                  <a16:creationId xmlns:a16="http://schemas.microsoft.com/office/drawing/2014/main" id="{1F45E26B-DD1B-F37D-80E4-DD2BF678A982}"/>
                </a:ext>
              </a:extLst>
            </p:cNvPr>
            <p:cNvSpPr txBox="1"/>
            <p:nvPr/>
          </p:nvSpPr>
          <p:spPr>
            <a:xfrm>
              <a:off x="7467600" y="1769067"/>
              <a:ext cx="230551" cy="338554"/>
            </a:xfrm>
            <a:prstGeom prst="rect">
              <a:avLst/>
            </a:prstGeom>
            <a:noFill/>
          </p:spPr>
          <p:txBody>
            <a:bodyPr wrap="square" rtlCol="0">
              <a:spAutoFit/>
            </a:bodyPr>
            <a:lstStyle/>
            <a:p>
              <a:r>
                <a:rPr lang="en-US" sz="1600" dirty="0"/>
                <a:t>.</a:t>
              </a:r>
            </a:p>
          </p:txBody>
        </p:sp>
      </p:grpSp>
    </p:spTree>
    <p:extLst>
      <p:ext uri="{BB962C8B-B14F-4D97-AF65-F5344CB8AC3E}">
        <p14:creationId xmlns:p14="http://schemas.microsoft.com/office/powerpoint/2010/main" val="195863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5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5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5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523" grpId="0"/>
      <p:bldP spid="8522" grpId="0"/>
      <p:bldP spid="8555" grpId="0" animBg="1"/>
      <p:bldP spid="8562" grpId="0"/>
      <p:bldP spid="8568"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06" name="Group 10505">
            <a:extLst>
              <a:ext uri="{FF2B5EF4-FFF2-40B4-BE49-F238E27FC236}">
                <a16:creationId xmlns:a16="http://schemas.microsoft.com/office/drawing/2014/main" id="{859A4BBD-AA95-636A-187A-23CF54DDC33C}"/>
              </a:ext>
            </a:extLst>
          </p:cNvPr>
          <p:cNvGrpSpPr/>
          <p:nvPr/>
        </p:nvGrpSpPr>
        <p:grpSpPr>
          <a:xfrm>
            <a:off x="1676400" y="873214"/>
            <a:ext cx="2886244" cy="2784386"/>
            <a:chOff x="1676400" y="873214"/>
            <a:chExt cx="2886244" cy="2784386"/>
          </a:xfrm>
        </p:grpSpPr>
        <p:sp>
          <p:nvSpPr>
            <p:cNvPr id="10493" name="Text Box 3">
              <a:extLst>
                <a:ext uri="{FF2B5EF4-FFF2-40B4-BE49-F238E27FC236}">
                  <a16:creationId xmlns:a16="http://schemas.microsoft.com/office/drawing/2014/main" id="{D3D5C0B8-6795-2591-9139-C099EB35DDBD}"/>
                </a:ext>
              </a:extLst>
            </p:cNvPr>
            <p:cNvSpPr txBox="1">
              <a:spLocks noChangeArrowheads="1"/>
            </p:cNvSpPr>
            <p:nvPr/>
          </p:nvSpPr>
          <p:spPr bwMode="auto">
            <a:xfrm>
              <a:off x="2596947" y="3249693"/>
              <a:ext cx="411022" cy="40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000000"/>
                  </a:solidFill>
                  <a:latin typeface="Symbol" panose="05050102010706020507" pitchFamily="18" charset="2"/>
                  <a:cs typeface="Arial" panose="020B0604020202020204" pitchFamily="34" charset="0"/>
                </a:rPr>
                <a:t>b</a:t>
              </a:r>
              <a:r>
                <a:rPr lang="en-US" altLang="en-US" sz="2400" baseline="-25000" dirty="0">
                  <a:solidFill>
                    <a:srgbClr val="000000"/>
                  </a:solidFill>
                  <a:latin typeface="Symbol" panose="05050102010706020507" pitchFamily="18" charset="2"/>
                  <a:cs typeface="Arial" panose="020B0604020202020204" pitchFamily="34" charset="0"/>
                </a:rPr>
                <a:t>-</a:t>
              </a:r>
            </a:p>
          </p:txBody>
        </p:sp>
        <p:sp>
          <p:nvSpPr>
            <p:cNvPr id="10494" name="Line 1103">
              <a:extLst>
                <a:ext uri="{FF2B5EF4-FFF2-40B4-BE49-F238E27FC236}">
                  <a16:creationId xmlns:a16="http://schemas.microsoft.com/office/drawing/2014/main" id="{AF6AECD8-01BE-33C7-B647-87332B97D5BE}"/>
                </a:ext>
              </a:extLst>
            </p:cNvPr>
            <p:cNvSpPr>
              <a:spLocks noChangeShapeType="1"/>
            </p:cNvSpPr>
            <p:nvPr/>
          </p:nvSpPr>
          <p:spPr bwMode="auto">
            <a:xfrm>
              <a:off x="1700662" y="3317091"/>
              <a:ext cx="2302978" cy="0"/>
            </a:xfrm>
            <a:prstGeom prst="line">
              <a:avLst/>
            </a:prstGeom>
            <a:noFill/>
            <a:ln w="381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95" name="Picture 10494" descr="A black and white pixelated image&#10;&#10;Description automatically generated">
              <a:extLst>
                <a:ext uri="{FF2B5EF4-FFF2-40B4-BE49-F238E27FC236}">
                  <a16:creationId xmlns:a16="http://schemas.microsoft.com/office/drawing/2014/main" id="{1B397E5E-E70C-2E71-670B-05DCA1038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885031"/>
              <a:ext cx="2299591" cy="2299591"/>
            </a:xfrm>
            <a:prstGeom prst="rect">
              <a:avLst/>
            </a:prstGeom>
          </p:spPr>
        </p:pic>
        <p:sp>
          <p:nvSpPr>
            <p:cNvPr id="10498" name="Text Box 3">
              <a:extLst>
                <a:ext uri="{FF2B5EF4-FFF2-40B4-BE49-F238E27FC236}">
                  <a16:creationId xmlns:a16="http://schemas.microsoft.com/office/drawing/2014/main" id="{D04644C4-9B02-93D1-4F8E-6901AD52AAC7}"/>
                </a:ext>
              </a:extLst>
            </p:cNvPr>
            <p:cNvSpPr txBox="1">
              <a:spLocks noChangeArrowheads="1"/>
            </p:cNvSpPr>
            <p:nvPr/>
          </p:nvSpPr>
          <p:spPr bwMode="auto">
            <a:xfrm>
              <a:off x="4213939" y="1684947"/>
              <a:ext cx="348705" cy="407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000000"/>
                  </a:solidFill>
                  <a:latin typeface="Symbol" panose="05050102010706020507" pitchFamily="18" charset="2"/>
                  <a:cs typeface="Arial" panose="020B0604020202020204" pitchFamily="34" charset="0"/>
                </a:rPr>
                <a:t>b</a:t>
              </a:r>
              <a:r>
                <a:rPr lang="en-US" altLang="en-US" sz="2400" baseline="-25000" dirty="0">
                  <a:solidFill>
                    <a:srgbClr val="000000"/>
                  </a:solidFill>
                  <a:latin typeface="Symbol" panose="05050102010706020507" pitchFamily="18" charset="2"/>
                  <a:cs typeface="Arial" panose="020B0604020202020204" pitchFamily="34" charset="0"/>
                </a:rPr>
                <a:t>|</a:t>
              </a:r>
            </a:p>
          </p:txBody>
        </p:sp>
        <p:sp>
          <p:nvSpPr>
            <p:cNvPr id="10499" name="Line 1103">
              <a:extLst>
                <a:ext uri="{FF2B5EF4-FFF2-40B4-BE49-F238E27FC236}">
                  <a16:creationId xmlns:a16="http://schemas.microsoft.com/office/drawing/2014/main" id="{A90A25D3-3AE1-F5C4-1F79-DC9DC279C8AF}"/>
                </a:ext>
              </a:extLst>
            </p:cNvPr>
            <p:cNvSpPr>
              <a:spLocks noChangeShapeType="1"/>
            </p:cNvSpPr>
            <p:nvPr/>
          </p:nvSpPr>
          <p:spPr bwMode="auto">
            <a:xfrm rot="5400000">
              <a:off x="3042832" y="2024703"/>
              <a:ext cx="2302978" cy="0"/>
            </a:xfrm>
            <a:prstGeom prst="line">
              <a:avLst/>
            </a:prstGeom>
            <a:noFill/>
            <a:ln w="381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194" name="Rectangle 4"/>
          <p:cNvSpPr>
            <a:spLocks noGrp="1" noChangeArrowheads="1"/>
          </p:cNvSpPr>
          <p:nvPr>
            <p:ph type="title"/>
          </p:nvPr>
        </p:nvSpPr>
        <p:spPr>
          <a:xfrm>
            <a:off x="502091" y="-299082"/>
            <a:ext cx="7772400" cy="1143000"/>
          </a:xfrm>
        </p:spPr>
        <p:txBody>
          <a:bodyPr/>
          <a:lstStyle/>
          <a:p>
            <a:r>
              <a:rPr lang="en-US" altLang="en-US" sz="4000" dirty="0"/>
              <a:t>Addtree test case: Texture</a:t>
            </a:r>
          </a:p>
        </p:txBody>
      </p:sp>
      <p:grpSp>
        <p:nvGrpSpPr>
          <p:cNvPr id="10508" name="Group 10507">
            <a:extLst>
              <a:ext uri="{FF2B5EF4-FFF2-40B4-BE49-F238E27FC236}">
                <a16:creationId xmlns:a16="http://schemas.microsoft.com/office/drawing/2014/main" id="{F7FA23C1-E49F-3639-FC48-EB6077976476}"/>
              </a:ext>
            </a:extLst>
          </p:cNvPr>
          <p:cNvGrpSpPr/>
          <p:nvPr/>
        </p:nvGrpSpPr>
        <p:grpSpPr>
          <a:xfrm>
            <a:off x="6010683" y="3054076"/>
            <a:ext cx="2023833" cy="3038948"/>
            <a:chOff x="6010683" y="3054076"/>
            <a:chExt cx="2023833" cy="3038948"/>
          </a:xfrm>
        </p:grpSpPr>
        <p:grpSp>
          <p:nvGrpSpPr>
            <p:cNvPr id="45" name="Group 44">
              <a:extLst>
                <a:ext uri="{FF2B5EF4-FFF2-40B4-BE49-F238E27FC236}">
                  <a16:creationId xmlns:a16="http://schemas.microsoft.com/office/drawing/2014/main" id="{6C63D8D4-1191-F92A-1415-892E0FF1674F}"/>
                </a:ext>
              </a:extLst>
            </p:cNvPr>
            <p:cNvGrpSpPr/>
            <p:nvPr/>
          </p:nvGrpSpPr>
          <p:grpSpPr>
            <a:xfrm>
              <a:off x="6010683" y="3595291"/>
              <a:ext cx="264496" cy="2497733"/>
              <a:chOff x="1190846" y="703636"/>
              <a:chExt cx="224338" cy="2118504"/>
            </a:xfrm>
          </p:grpSpPr>
          <p:sp>
            <p:nvSpPr>
              <p:cNvPr id="10412" name="Rectangle 502">
                <a:extLst>
                  <a:ext uri="{FF2B5EF4-FFF2-40B4-BE49-F238E27FC236}">
                    <a16:creationId xmlns:a16="http://schemas.microsoft.com/office/drawing/2014/main" id="{C8DE48F8-ECE5-4167-7909-19E19CC16CAA}"/>
                  </a:ext>
                </a:extLst>
              </p:cNvPr>
              <p:cNvSpPr>
                <a:spLocks noChangeArrowheads="1"/>
              </p:cNvSpPr>
              <p:nvPr/>
            </p:nvSpPr>
            <p:spPr bwMode="auto">
              <a:xfrm>
                <a:off x="1190846" y="2665512"/>
                <a:ext cx="224338" cy="15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-1.5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10413" name="Rectangle 503">
                <a:extLst>
                  <a:ext uri="{FF2B5EF4-FFF2-40B4-BE49-F238E27FC236}">
                    <a16:creationId xmlns:a16="http://schemas.microsoft.com/office/drawing/2014/main" id="{A57194B4-B8BF-5D4C-1E83-5AF7CF7FE989}"/>
                  </a:ext>
                </a:extLst>
              </p:cNvPr>
              <p:cNvSpPr>
                <a:spLocks noChangeArrowheads="1"/>
              </p:cNvSpPr>
              <p:nvPr/>
            </p:nvSpPr>
            <p:spPr bwMode="auto">
              <a:xfrm>
                <a:off x="1296644" y="2175043"/>
                <a:ext cx="115568" cy="15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-1</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10414" name="Rectangle 504">
                <a:extLst>
                  <a:ext uri="{FF2B5EF4-FFF2-40B4-BE49-F238E27FC236}">
                    <a16:creationId xmlns:a16="http://schemas.microsoft.com/office/drawing/2014/main" id="{95F04EA9-65A3-3F78-419C-D63D52558970}"/>
                  </a:ext>
                </a:extLst>
              </p:cNvPr>
              <p:cNvSpPr>
                <a:spLocks noChangeArrowheads="1"/>
              </p:cNvSpPr>
              <p:nvPr/>
            </p:nvSpPr>
            <p:spPr bwMode="auto">
              <a:xfrm>
                <a:off x="1190846" y="1684574"/>
                <a:ext cx="224338" cy="15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-0.5</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10415" name="Rectangle 505">
                <a:extLst>
                  <a:ext uri="{FF2B5EF4-FFF2-40B4-BE49-F238E27FC236}">
                    <a16:creationId xmlns:a16="http://schemas.microsoft.com/office/drawing/2014/main" id="{260B9054-1324-4D01-5CA2-E87AD109A5AE}"/>
                  </a:ext>
                </a:extLst>
              </p:cNvPr>
              <p:cNvSpPr>
                <a:spLocks noChangeArrowheads="1"/>
              </p:cNvSpPr>
              <p:nvPr/>
            </p:nvSpPr>
            <p:spPr bwMode="auto">
              <a:xfrm>
                <a:off x="1339926" y="1194105"/>
                <a:ext cx="72061" cy="15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10416" name="Rectangle 506">
                <a:extLst>
                  <a:ext uri="{FF2B5EF4-FFF2-40B4-BE49-F238E27FC236}">
                    <a16:creationId xmlns:a16="http://schemas.microsoft.com/office/drawing/2014/main" id="{85E1431E-03E2-C6D8-370B-CD1AA1B46CDE}"/>
                  </a:ext>
                </a:extLst>
              </p:cNvPr>
              <p:cNvSpPr>
                <a:spLocks noChangeArrowheads="1"/>
              </p:cNvSpPr>
              <p:nvPr/>
            </p:nvSpPr>
            <p:spPr bwMode="auto">
              <a:xfrm>
                <a:off x="1234128" y="703636"/>
                <a:ext cx="180830" cy="15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0.5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grpSp>
        <p:sp>
          <p:nvSpPr>
            <p:cNvPr id="9825" name="TextBox 9824">
              <a:extLst>
                <a:ext uri="{FF2B5EF4-FFF2-40B4-BE49-F238E27FC236}">
                  <a16:creationId xmlns:a16="http://schemas.microsoft.com/office/drawing/2014/main" id="{2CFC198E-6E88-14FA-614B-A2CD084E516E}"/>
                </a:ext>
              </a:extLst>
            </p:cNvPr>
            <p:cNvSpPr txBox="1"/>
            <p:nvPr/>
          </p:nvSpPr>
          <p:spPr>
            <a:xfrm>
              <a:off x="6521022" y="3054076"/>
              <a:ext cx="1360410" cy="338554"/>
            </a:xfrm>
            <a:prstGeom prst="rect">
              <a:avLst/>
            </a:prstGeom>
            <a:noFill/>
          </p:spPr>
          <p:txBody>
            <a:bodyPr wrap="square" rtlCol="0">
              <a:spAutoFit/>
            </a:bodyPr>
            <a:lstStyle/>
            <a:p>
              <a:pPr algn="ctr"/>
              <a:r>
                <a:rPr lang="en-US" sz="1600" i="1" dirty="0">
                  <a:latin typeface="Arial" panose="020B0604020202020204" pitchFamily="34" charset="0"/>
                  <a:cs typeface="Arial" panose="020B0604020202020204" pitchFamily="34" charset="0"/>
                </a:rPr>
                <a:t>ultrametric</a:t>
              </a:r>
            </a:p>
          </p:txBody>
        </p:sp>
        <p:grpSp>
          <p:nvGrpSpPr>
            <p:cNvPr id="10504" name="Group 10503">
              <a:extLst>
                <a:ext uri="{FF2B5EF4-FFF2-40B4-BE49-F238E27FC236}">
                  <a16:creationId xmlns:a16="http://schemas.microsoft.com/office/drawing/2014/main" id="{F37D7279-8E77-F2C0-37EA-8F70BC41B6D0}"/>
                </a:ext>
              </a:extLst>
            </p:cNvPr>
            <p:cNvGrpSpPr/>
            <p:nvPr/>
          </p:nvGrpSpPr>
          <p:grpSpPr>
            <a:xfrm>
              <a:off x="6342519" y="3393477"/>
              <a:ext cx="1691997" cy="2607244"/>
              <a:chOff x="7348074" y="3545543"/>
              <a:chExt cx="1435102" cy="2211388"/>
            </a:xfrm>
          </p:grpSpPr>
          <p:grpSp>
            <p:nvGrpSpPr>
              <p:cNvPr id="10503" name="Group 10502">
                <a:extLst>
                  <a:ext uri="{FF2B5EF4-FFF2-40B4-BE49-F238E27FC236}">
                    <a16:creationId xmlns:a16="http://schemas.microsoft.com/office/drawing/2014/main" id="{CEC59EAB-40A8-D14F-B420-8963EE4CB21F}"/>
                  </a:ext>
                </a:extLst>
              </p:cNvPr>
              <p:cNvGrpSpPr/>
              <p:nvPr/>
            </p:nvGrpSpPr>
            <p:grpSpPr>
              <a:xfrm>
                <a:off x="7589365" y="3545543"/>
                <a:ext cx="1017587" cy="2211387"/>
                <a:chOff x="7589365" y="3545543"/>
                <a:chExt cx="1017587" cy="2211387"/>
              </a:xfrm>
            </p:grpSpPr>
            <p:sp>
              <p:nvSpPr>
                <p:cNvPr id="9685" name="Line 682">
                  <a:extLst>
                    <a:ext uri="{FF2B5EF4-FFF2-40B4-BE49-F238E27FC236}">
                      <a16:creationId xmlns:a16="http://schemas.microsoft.com/office/drawing/2014/main" id="{25CA20D5-9758-60C5-ACCE-F819FC078EA8}"/>
                    </a:ext>
                  </a:extLst>
                </p:cNvPr>
                <p:cNvSpPr>
                  <a:spLocks noChangeShapeType="1"/>
                </p:cNvSpPr>
                <p:nvPr/>
              </p:nvSpPr>
              <p:spPr bwMode="auto">
                <a:xfrm flipV="1">
                  <a:off x="762587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6" name="Line 683">
                  <a:extLst>
                    <a:ext uri="{FF2B5EF4-FFF2-40B4-BE49-F238E27FC236}">
                      <a16:creationId xmlns:a16="http://schemas.microsoft.com/office/drawing/2014/main" id="{1EC616CA-CD31-2717-F888-FEB2D6F152EE}"/>
                    </a:ext>
                  </a:extLst>
                </p:cNvPr>
                <p:cNvSpPr>
                  <a:spLocks noChangeShapeType="1"/>
                </p:cNvSpPr>
                <p:nvPr/>
              </p:nvSpPr>
              <p:spPr bwMode="auto">
                <a:xfrm flipV="1">
                  <a:off x="766080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7" name="Line 684">
                  <a:extLst>
                    <a:ext uri="{FF2B5EF4-FFF2-40B4-BE49-F238E27FC236}">
                      <a16:creationId xmlns:a16="http://schemas.microsoft.com/office/drawing/2014/main" id="{46227E7B-4F98-9135-3A64-9279D7897981}"/>
                    </a:ext>
                  </a:extLst>
                </p:cNvPr>
                <p:cNvSpPr>
                  <a:spLocks noChangeShapeType="1"/>
                </p:cNvSpPr>
                <p:nvPr/>
              </p:nvSpPr>
              <p:spPr bwMode="auto">
                <a:xfrm flipV="1">
                  <a:off x="769572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8" name="Line 685">
                  <a:extLst>
                    <a:ext uri="{FF2B5EF4-FFF2-40B4-BE49-F238E27FC236}">
                      <a16:creationId xmlns:a16="http://schemas.microsoft.com/office/drawing/2014/main" id="{D990F457-7271-7DE7-78B6-116DDF5AD6DC}"/>
                    </a:ext>
                  </a:extLst>
                </p:cNvPr>
                <p:cNvSpPr>
                  <a:spLocks noChangeShapeType="1"/>
                </p:cNvSpPr>
                <p:nvPr/>
              </p:nvSpPr>
              <p:spPr bwMode="auto">
                <a:xfrm flipV="1">
                  <a:off x="773065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9" name="Line 686">
                  <a:extLst>
                    <a:ext uri="{FF2B5EF4-FFF2-40B4-BE49-F238E27FC236}">
                      <a16:creationId xmlns:a16="http://schemas.microsoft.com/office/drawing/2014/main" id="{99EEDF36-0409-8C7F-875B-D52F89F58F82}"/>
                    </a:ext>
                  </a:extLst>
                </p:cNvPr>
                <p:cNvSpPr>
                  <a:spLocks noChangeShapeType="1"/>
                </p:cNvSpPr>
                <p:nvPr/>
              </p:nvSpPr>
              <p:spPr bwMode="auto">
                <a:xfrm flipV="1">
                  <a:off x="783542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0" name="Line 687">
                  <a:extLst>
                    <a:ext uri="{FF2B5EF4-FFF2-40B4-BE49-F238E27FC236}">
                      <a16:creationId xmlns:a16="http://schemas.microsoft.com/office/drawing/2014/main" id="{1F99456F-EB0D-C572-4C65-5FB925E6EFEC}"/>
                    </a:ext>
                  </a:extLst>
                </p:cNvPr>
                <p:cNvSpPr>
                  <a:spLocks noChangeShapeType="1"/>
                </p:cNvSpPr>
                <p:nvPr/>
              </p:nvSpPr>
              <p:spPr bwMode="auto">
                <a:xfrm flipV="1">
                  <a:off x="787035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1" name="Line 688">
                  <a:extLst>
                    <a:ext uri="{FF2B5EF4-FFF2-40B4-BE49-F238E27FC236}">
                      <a16:creationId xmlns:a16="http://schemas.microsoft.com/office/drawing/2014/main" id="{E709D427-4C16-CED3-9F57-028AC72DD9D5}"/>
                    </a:ext>
                  </a:extLst>
                </p:cNvPr>
                <p:cNvSpPr>
                  <a:spLocks noChangeShapeType="1"/>
                </p:cNvSpPr>
                <p:nvPr/>
              </p:nvSpPr>
              <p:spPr bwMode="auto">
                <a:xfrm flipV="1">
                  <a:off x="790527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2" name="Line 689">
                  <a:extLst>
                    <a:ext uri="{FF2B5EF4-FFF2-40B4-BE49-F238E27FC236}">
                      <a16:creationId xmlns:a16="http://schemas.microsoft.com/office/drawing/2014/main" id="{D5B4BAE8-86B5-5BA2-AEEC-74C101E446FF}"/>
                    </a:ext>
                  </a:extLst>
                </p:cNvPr>
                <p:cNvSpPr>
                  <a:spLocks noChangeShapeType="1"/>
                </p:cNvSpPr>
                <p:nvPr/>
              </p:nvSpPr>
              <p:spPr bwMode="auto">
                <a:xfrm flipV="1">
                  <a:off x="794020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3" name="Line 690">
                  <a:extLst>
                    <a:ext uri="{FF2B5EF4-FFF2-40B4-BE49-F238E27FC236}">
                      <a16:creationId xmlns:a16="http://schemas.microsoft.com/office/drawing/2014/main" id="{91AE364F-0095-3E47-6DA9-18FC99D20447}"/>
                    </a:ext>
                  </a:extLst>
                </p:cNvPr>
                <p:cNvSpPr>
                  <a:spLocks noChangeShapeType="1"/>
                </p:cNvSpPr>
                <p:nvPr/>
              </p:nvSpPr>
              <p:spPr bwMode="auto">
                <a:xfrm flipV="1">
                  <a:off x="804497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4" name="Line 691">
                  <a:extLst>
                    <a:ext uri="{FF2B5EF4-FFF2-40B4-BE49-F238E27FC236}">
                      <a16:creationId xmlns:a16="http://schemas.microsoft.com/office/drawing/2014/main" id="{AF5C7B5D-D740-F315-0A43-DB6CDFFE5BE5}"/>
                    </a:ext>
                  </a:extLst>
                </p:cNvPr>
                <p:cNvSpPr>
                  <a:spLocks noChangeShapeType="1"/>
                </p:cNvSpPr>
                <p:nvPr/>
              </p:nvSpPr>
              <p:spPr bwMode="auto">
                <a:xfrm flipV="1">
                  <a:off x="807990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5" name="Line 692">
                  <a:extLst>
                    <a:ext uri="{FF2B5EF4-FFF2-40B4-BE49-F238E27FC236}">
                      <a16:creationId xmlns:a16="http://schemas.microsoft.com/office/drawing/2014/main" id="{EDA589A6-58FD-DD49-EC5D-082B4F7577B9}"/>
                    </a:ext>
                  </a:extLst>
                </p:cNvPr>
                <p:cNvSpPr>
                  <a:spLocks noChangeShapeType="1"/>
                </p:cNvSpPr>
                <p:nvPr/>
              </p:nvSpPr>
              <p:spPr bwMode="auto">
                <a:xfrm flipV="1">
                  <a:off x="811482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6" name="Line 693">
                  <a:extLst>
                    <a:ext uri="{FF2B5EF4-FFF2-40B4-BE49-F238E27FC236}">
                      <a16:creationId xmlns:a16="http://schemas.microsoft.com/office/drawing/2014/main" id="{65501008-DBC9-560C-7A34-4C4AE6726D61}"/>
                    </a:ext>
                  </a:extLst>
                </p:cNvPr>
                <p:cNvSpPr>
                  <a:spLocks noChangeShapeType="1"/>
                </p:cNvSpPr>
                <p:nvPr/>
              </p:nvSpPr>
              <p:spPr bwMode="auto">
                <a:xfrm flipV="1">
                  <a:off x="814975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7" name="Line 694">
                  <a:extLst>
                    <a:ext uri="{FF2B5EF4-FFF2-40B4-BE49-F238E27FC236}">
                      <a16:creationId xmlns:a16="http://schemas.microsoft.com/office/drawing/2014/main" id="{37F562B1-70AA-07BB-4E0F-E31C3B055712}"/>
                    </a:ext>
                  </a:extLst>
                </p:cNvPr>
                <p:cNvSpPr>
                  <a:spLocks noChangeShapeType="1"/>
                </p:cNvSpPr>
                <p:nvPr/>
              </p:nvSpPr>
              <p:spPr bwMode="auto">
                <a:xfrm flipV="1">
                  <a:off x="825452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8" name="Line 695">
                  <a:extLst>
                    <a:ext uri="{FF2B5EF4-FFF2-40B4-BE49-F238E27FC236}">
                      <a16:creationId xmlns:a16="http://schemas.microsoft.com/office/drawing/2014/main" id="{E2BA8CD8-24F4-2FA1-7A48-8C1DC8EDCC47}"/>
                    </a:ext>
                  </a:extLst>
                </p:cNvPr>
                <p:cNvSpPr>
                  <a:spLocks noChangeShapeType="1"/>
                </p:cNvSpPr>
                <p:nvPr/>
              </p:nvSpPr>
              <p:spPr bwMode="auto">
                <a:xfrm flipV="1">
                  <a:off x="828945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99" name="Line 696">
                  <a:extLst>
                    <a:ext uri="{FF2B5EF4-FFF2-40B4-BE49-F238E27FC236}">
                      <a16:creationId xmlns:a16="http://schemas.microsoft.com/office/drawing/2014/main" id="{EAB61194-343E-8F2F-5156-E7DD9302F634}"/>
                    </a:ext>
                  </a:extLst>
                </p:cNvPr>
                <p:cNvSpPr>
                  <a:spLocks noChangeShapeType="1"/>
                </p:cNvSpPr>
                <p:nvPr/>
              </p:nvSpPr>
              <p:spPr bwMode="auto">
                <a:xfrm flipV="1">
                  <a:off x="8324377"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0" name="Line 697">
                  <a:extLst>
                    <a:ext uri="{FF2B5EF4-FFF2-40B4-BE49-F238E27FC236}">
                      <a16:creationId xmlns:a16="http://schemas.microsoft.com/office/drawing/2014/main" id="{6FAC6BEB-510E-07D4-298D-F6AADDD413C2}"/>
                    </a:ext>
                  </a:extLst>
                </p:cNvPr>
                <p:cNvSpPr>
                  <a:spLocks noChangeShapeType="1"/>
                </p:cNvSpPr>
                <p:nvPr/>
              </p:nvSpPr>
              <p:spPr bwMode="auto">
                <a:xfrm flipV="1">
                  <a:off x="8359302"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1" name="Line 698">
                  <a:extLst>
                    <a:ext uri="{FF2B5EF4-FFF2-40B4-BE49-F238E27FC236}">
                      <a16:creationId xmlns:a16="http://schemas.microsoft.com/office/drawing/2014/main" id="{97BF4E31-9B30-AA0E-DD1D-13CF454881D1}"/>
                    </a:ext>
                  </a:extLst>
                </p:cNvPr>
                <p:cNvSpPr>
                  <a:spLocks noChangeShapeType="1"/>
                </p:cNvSpPr>
                <p:nvPr/>
              </p:nvSpPr>
              <p:spPr bwMode="auto">
                <a:xfrm flipV="1">
                  <a:off x="8465665"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2" name="Line 699">
                  <a:extLst>
                    <a:ext uri="{FF2B5EF4-FFF2-40B4-BE49-F238E27FC236}">
                      <a16:creationId xmlns:a16="http://schemas.microsoft.com/office/drawing/2014/main" id="{0A07C441-0E0D-48A8-EE3B-30F3DC863CC7}"/>
                    </a:ext>
                  </a:extLst>
                </p:cNvPr>
                <p:cNvSpPr>
                  <a:spLocks noChangeShapeType="1"/>
                </p:cNvSpPr>
                <p:nvPr/>
              </p:nvSpPr>
              <p:spPr bwMode="auto">
                <a:xfrm flipV="1">
                  <a:off x="8500590"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3" name="Line 700">
                  <a:extLst>
                    <a:ext uri="{FF2B5EF4-FFF2-40B4-BE49-F238E27FC236}">
                      <a16:creationId xmlns:a16="http://schemas.microsoft.com/office/drawing/2014/main" id="{F52D3FA7-EC29-FAC1-F3C5-775764B94189}"/>
                    </a:ext>
                  </a:extLst>
                </p:cNvPr>
                <p:cNvSpPr>
                  <a:spLocks noChangeShapeType="1"/>
                </p:cNvSpPr>
                <p:nvPr/>
              </p:nvSpPr>
              <p:spPr bwMode="auto">
                <a:xfrm flipV="1">
                  <a:off x="8535515"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4" name="Line 701">
                  <a:extLst>
                    <a:ext uri="{FF2B5EF4-FFF2-40B4-BE49-F238E27FC236}">
                      <a16:creationId xmlns:a16="http://schemas.microsoft.com/office/drawing/2014/main" id="{541F1381-D8E1-AA53-C249-29F2E74A085C}"/>
                    </a:ext>
                  </a:extLst>
                </p:cNvPr>
                <p:cNvSpPr>
                  <a:spLocks noChangeShapeType="1"/>
                </p:cNvSpPr>
                <p:nvPr/>
              </p:nvSpPr>
              <p:spPr bwMode="auto">
                <a:xfrm flipV="1">
                  <a:off x="8570440" y="5734705"/>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5" name="Line 702">
                  <a:extLst>
                    <a:ext uri="{FF2B5EF4-FFF2-40B4-BE49-F238E27FC236}">
                      <a16:creationId xmlns:a16="http://schemas.microsoft.com/office/drawing/2014/main" id="{9A024675-BB75-2BEB-6BD1-D15167C94451}"/>
                    </a:ext>
                  </a:extLst>
                </p:cNvPr>
                <p:cNvSpPr>
                  <a:spLocks noChangeShapeType="1"/>
                </p:cNvSpPr>
                <p:nvPr/>
              </p:nvSpPr>
              <p:spPr bwMode="auto">
                <a:xfrm>
                  <a:off x="762587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6" name="Line 703">
                  <a:extLst>
                    <a:ext uri="{FF2B5EF4-FFF2-40B4-BE49-F238E27FC236}">
                      <a16:creationId xmlns:a16="http://schemas.microsoft.com/office/drawing/2014/main" id="{93774998-0B55-C806-17BF-BDD87BE4EECE}"/>
                    </a:ext>
                  </a:extLst>
                </p:cNvPr>
                <p:cNvSpPr>
                  <a:spLocks noChangeShapeType="1"/>
                </p:cNvSpPr>
                <p:nvPr/>
              </p:nvSpPr>
              <p:spPr bwMode="auto">
                <a:xfrm>
                  <a:off x="766080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7" name="Line 704">
                  <a:extLst>
                    <a:ext uri="{FF2B5EF4-FFF2-40B4-BE49-F238E27FC236}">
                      <a16:creationId xmlns:a16="http://schemas.microsoft.com/office/drawing/2014/main" id="{8874AA1A-3CA2-D714-E031-3DD4DFF2740D}"/>
                    </a:ext>
                  </a:extLst>
                </p:cNvPr>
                <p:cNvSpPr>
                  <a:spLocks noChangeShapeType="1"/>
                </p:cNvSpPr>
                <p:nvPr/>
              </p:nvSpPr>
              <p:spPr bwMode="auto">
                <a:xfrm>
                  <a:off x="769572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8" name="Line 705">
                  <a:extLst>
                    <a:ext uri="{FF2B5EF4-FFF2-40B4-BE49-F238E27FC236}">
                      <a16:creationId xmlns:a16="http://schemas.microsoft.com/office/drawing/2014/main" id="{2FBB25BE-0D11-31BE-1943-21A7D3EB7A95}"/>
                    </a:ext>
                  </a:extLst>
                </p:cNvPr>
                <p:cNvSpPr>
                  <a:spLocks noChangeShapeType="1"/>
                </p:cNvSpPr>
                <p:nvPr/>
              </p:nvSpPr>
              <p:spPr bwMode="auto">
                <a:xfrm>
                  <a:off x="773065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09" name="Line 706">
                  <a:extLst>
                    <a:ext uri="{FF2B5EF4-FFF2-40B4-BE49-F238E27FC236}">
                      <a16:creationId xmlns:a16="http://schemas.microsoft.com/office/drawing/2014/main" id="{C6630685-9ADA-A42C-D782-EF7E3128E552}"/>
                    </a:ext>
                  </a:extLst>
                </p:cNvPr>
                <p:cNvSpPr>
                  <a:spLocks noChangeShapeType="1"/>
                </p:cNvSpPr>
                <p:nvPr/>
              </p:nvSpPr>
              <p:spPr bwMode="auto">
                <a:xfrm>
                  <a:off x="783542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0" name="Line 707">
                  <a:extLst>
                    <a:ext uri="{FF2B5EF4-FFF2-40B4-BE49-F238E27FC236}">
                      <a16:creationId xmlns:a16="http://schemas.microsoft.com/office/drawing/2014/main" id="{EFADB35C-3456-AD66-90FD-523B50DBFDBA}"/>
                    </a:ext>
                  </a:extLst>
                </p:cNvPr>
                <p:cNvSpPr>
                  <a:spLocks noChangeShapeType="1"/>
                </p:cNvSpPr>
                <p:nvPr/>
              </p:nvSpPr>
              <p:spPr bwMode="auto">
                <a:xfrm>
                  <a:off x="787035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1" name="Line 708">
                  <a:extLst>
                    <a:ext uri="{FF2B5EF4-FFF2-40B4-BE49-F238E27FC236}">
                      <a16:creationId xmlns:a16="http://schemas.microsoft.com/office/drawing/2014/main" id="{26A43491-19FB-6A1E-A368-95406F52CC9E}"/>
                    </a:ext>
                  </a:extLst>
                </p:cNvPr>
                <p:cNvSpPr>
                  <a:spLocks noChangeShapeType="1"/>
                </p:cNvSpPr>
                <p:nvPr/>
              </p:nvSpPr>
              <p:spPr bwMode="auto">
                <a:xfrm>
                  <a:off x="790527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2" name="Line 709">
                  <a:extLst>
                    <a:ext uri="{FF2B5EF4-FFF2-40B4-BE49-F238E27FC236}">
                      <a16:creationId xmlns:a16="http://schemas.microsoft.com/office/drawing/2014/main" id="{60AA7E08-F807-C6B6-0EB8-780A40C2814D}"/>
                    </a:ext>
                  </a:extLst>
                </p:cNvPr>
                <p:cNvSpPr>
                  <a:spLocks noChangeShapeType="1"/>
                </p:cNvSpPr>
                <p:nvPr/>
              </p:nvSpPr>
              <p:spPr bwMode="auto">
                <a:xfrm>
                  <a:off x="794020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3" name="Line 710">
                  <a:extLst>
                    <a:ext uri="{FF2B5EF4-FFF2-40B4-BE49-F238E27FC236}">
                      <a16:creationId xmlns:a16="http://schemas.microsoft.com/office/drawing/2014/main" id="{DE2803A4-C37D-4DB2-C80A-4DA208C53B64}"/>
                    </a:ext>
                  </a:extLst>
                </p:cNvPr>
                <p:cNvSpPr>
                  <a:spLocks noChangeShapeType="1"/>
                </p:cNvSpPr>
                <p:nvPr/>
              </p:nvSpPr>
              <p:spPr bwMode="auto">
                <a:xfrm>
                  <a:off x="804497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4" name="Line 711">
                  <a:extLst>
                    <a:ext uri="{FF2B5EF4-FFF2-40B4-BE49-F238E27FC236}">
                      <a16:creationId xmlns:a16="http://schemas.microsoft.com/office/drawing/2014/main" id="{1DEECE49-2568-2FBC-4271-3879D31C75CA}"/>
                    </a:ext>
                  </a:extLst>
                </p:cNvPr>
                <p:cNvSpPr>
                  <a:spLocks noChangeShapeType="1"/>
                </p:cNvSpPr>
                <p:nvPr/>
              </p:nvSpPr>
              <p:spPr bwMode="auto">
                <a:xfrm>
                  <a:off x="807990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5" name="Line 712">
                  <a:extLst>
                    <a:ext uri="{FF2B5EF4-FFF2-40B4-BE49-F238E27FC236}">
                      <a16:creationId xmlns:a16="http://schemas.microsoft.com/office/drawing/2014/main" id="{8FD5E1EF-CE3B-DD2E-06A9-3ACEE6A773DB}"/>
                    </a:ext>
                  </a:extLst>
                </p:cNvPr>
                <p:cNvSpPr>
                  <a:spLocks noChangeShapeType="1"/>
                </p:cNvSpPr>
                <p:nvPr/>
              </p:nvSpPr>
              <p:spPr bwMode="auto">
                <a:xfrm>
                  <a:off x="811482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6" name="Line 713">
                  <a:extLst>
                    <a:ext uri="{FF2B5EF4-FFF2-40B4-BE49-F238E27FC236}">
                      <a16:creationId xmlns:a16="http://schemas.microsoft.com/office/drawing/2014/main" id="{B62B8F6A-2DE9-0F0C-D567-6DCC271BC881}"/>
                    </a:ext>
                  </a:extLst>
                </p:cNvPr>
                <p:cNvSpPr>
                  <a:spLocks noChangeShapeType="1"/>
                </p:cNvSpPr>
                <p:nvPr/>
              </p:nvSpPr>
              <p:spPr bwMode="auto">
                <a:xfrm>
                  <a:off x="814975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7" name="Line 714">
                  <a:extLst>
                    <a:ext uri="{FF2B5EF4-FFF2-40B4-BE49-F238E27FC236}">
                      <a16:creationId xmlns:a16="http://schemas.microsoft.com/office/drawing/2014/main" id="{B4F61AA8-E4BA-6CBC-92B6-1B91E3F8D766}"/>
                    </a:ext>
                  </a:extLst>
                </p:cNvPr>
                <p:cNvSpPr>
                  <a:spLocks noChangeShapeType="1"/>
                </p:cNvSpPr>
                <p:nvPr/>
              </p:nvSpPr>
              <p:spPr bwMode="auto">
                <a:xfrm>
                  <a:off x="825452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8" name="Line 715">
                  <a:extLst>
                    <a:ext uri="{FF2B5EF4-FFF2-40B4-BE49-F238E27FC236}">
                      <a16:creationId xmlns:a16="http://schemas.microsoft.com/office/drawing/2014/main" id="{C1DFFBCA-0425-FB15-B9D6-4A3646673B82}"/>
                    </a:ext>
                  </a:extLst>
                </p:cNvPr>
                <p:cNvSpPr>
                  <a:spLocks noChangeShapeType="1"/>
                </p:cNvSpPr>
                <p:nvPr/>
              </p:nvSpPr>
              <p:spPr bwMode="auto">
                <a:xfrm>
                  <a:off x="828945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19" name="Line 716">
                  <a:extLst>
                    <a:ext uri="{FF2B5EF4-FFF2-40B4-BE49-F238E27FC236}">
                      <a16:creationId xmlns:a16="http://schemas.microsoft.com/office/drawing/2014/main" id="{C8CF35C6-9588-68BA-7167-790491303D31}"/>
                    </a:ext>
                  </a:extLst>
                </p:cNvPr>
                <p:cNvSpPr>
                  <a:spLocks noChangeShapeType="1"/>
                </p:cNvSpPr>
                <p:nvPr/>
              </p:nvSpPr>
              <p:spPr bwMode="auto">
                <a:xfrm>
                  <a:off x="8324377"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0" name="Line 717">
                  <a:extLst>
                    <a:ext uri="{FF2B5EF4-FFF2-40B4-BE49-F238E27FC236}">
                      <a16:creationId xmlns:a16="http://schemas.microsoft.com/office/drawing/2014/main" id="{BD59A258-7A4C-E9E0-C035-A77B0B37178C}"/>
                    </a:ext>
                  </a:extLst>
                </p:cNvPr>
                <p:cNvSpPr>
                  <a:spLocks noChangeShapeType="1"/>
                </p:cNvSpPr>
                <p:nvPr/>
              </p:nvSpPr>
              <p:spPr bwMode="auto">
                <a:xfrm>
                  <a:off x="8359302"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1" name="Line 718">
                  <a:extLst>
                    <a:ext uri="{FF2B5EF4-FFF2-40B4-BE49-F238E27FC236}">
                      <a16:creationId xmlns:a16="http://schemas.microsoft.com/office/drawing/2014/main" id="{D368DFCF-BE3C-A976-296A-2948DDB4CA02}"/>
                    </a:ext>
                  </a:extLst>
                </p:cNvPr>
                <p:cNvSpPr>
                  <a:spLocks noChangeShapeType="1"/>
                </p:cNvSpPr>
                <p:nvPr/>
              </p:nvSpPr>
              <p:spPr bwMode="auto">
                <a:xfrm>
                  <a:off x="8465665"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2" name="Line 719">
                  <a:extLst>
                    <a:ext uri="{FF2B5EF4-FFF2-40B4-BE49-F238E27FC236}">
                      <a16:creationId xmlns:a16="http://schemas.microsoft.com/office/drawing/2014/main" id="{0BE284B4-28CD-E89B-BC0B-5C0DCBEAB924}"/>
                    </a:ext>
                  </a:extLst>
                </p:cNvPr>
                <p:cNvSpPr>
                  <a:spLocks noChangeShapeType="1"/>
                </p:cNvSpPr>
                <p:nvPr/>
              </p:nvSpPr>
              <p:spPr bwMode="auto">
                <a:xfrm>
                  <a:off x="8500590"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3" name="Line 720">
                  <a:extLst>
                    <a:ext uri="{FF2B5EF4-FFF2-40B4-BE49-F238E27FC236}">
                      <a16:creationId xmlns:a16="http://schemas.microsoft.com/office/drawing/2014/main" id="{6809F861-0DBF-D931-F263-DA2952C3382B}"/>
                    </a:ext>
                  </a:extLst>
                </p:cNvPr>
                <p:cNvSpPr>
                  <a:spLocks noChangeShapeType="1"/>
                </p:cNvSpPr>
                <p:nvPr/>
              </p:nvSpPr>
              <p:spPr bwMode="auto">
                <a:xfrm>
                  <a:off x="8535515"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4" name="Line 721">
                  <a:extLst>
                    <a:ext uri="{FF2B5EF4-FFF2-40B4-BE49-F238E27FC236}">
                      <a16:creationId xmlns:a16="http://schemas.microsoft.com/office/drawing/2014/main" id="{69CF9250-80C8-A340-DBDC-FD6B23A3287F}"/>
                    </a:ext>
                  </a:extLst>
                </p:cNvPr>
                <p:cNvSpPr>
                  <a:spLocks noChangeShapeType="1"/>
                </p:cNvSpPr>
                <p:nvPr/>
              </p:nvSpPr>
              <p:spPr bwMode="auto">
                <a:xfrm>
                  <a:off x="8570440" y="3545543"/>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5" name="Freeform 754">
                  <a:extLst>
                    <a:ext uri="{FF2B5EF4-FFF2-40B4-BE49-F238E27FC236}">
                      <a16:creationId xmlns:a16="http://schemas.microsoft.com/office/drawing/2014/main" id="{58204D42-A521-0B81-3FD7-6A9FB356CFF4}"/>
                    </a:ext>
                  </a:extLst>
                </p:cNvPr>
                <p:cNvSpPr>
                  <a:spLocks/>
                </p:cNvSpPr>
                <p:nvPr/>
              </p:nvSpPr>
              <p:spPr bwMode="auto">
                <a:xfrm>
                  <a:off x="7590952" y="4736168"/>
                  <a:ext cx="69850" cy="61913"/>
                </a:xfrm>
                <a:custGeom>
                  <a:avLst/>
                  <a:gdLst>
                    <a:gd name="T0" fmla="*/ 22 w 44"/>
                    <a:gd name="T1" fmla="*/ 0 h 39"/>
                    <a:gd name="T2" fmla="*/ 0 w 44"/>
                    <a:gd name="T3" fmla="*/ 39 h 39"/>
                    <a:gd name="T4" fmla="*/ 44 w 44"/>
                    <a:gd name="T5" fmla="*/ 39 h 39"/>
                    <a:gd name="T6" fmla="*/ 22 w 44"/>
                    <a:gd name="T7" fmla="*/ 0 h 39"/>
                  </a:gdLst>
                  <a:ahLst/>
                  <a:cxnLst>
                    <a:cxn ang="0">
                      <a:pos x="T0" y="T1"/>
                    </a:cxn>
                    <a:cxn ang="0">
                      <a:pos x="T2" y="T3"/>
                    </a:cxn>
                    <a:cxn ang="0">
                      <a:pos x="T4" y="T5"/>
                    </a:cxn>
                    <a:cxn ang="0">
                      <a:pos x="T6" y="T7"/>
                    </a:cxn>
                  </a:cxnLst>
                  <a:rect l="0" t="0" r="r" b="b"/>
                  <a:pathLst>
                    <a:path w="44" h="39">
                      <a:moveTo>
                        <a:pt x="22" y="0"/>
                      </a:moveTo>
                      <a:lnTo>
                        <a:pt x="0" y="39"/>
                      </a:lnTo>
                      <a:lnTo>
                        <a:pt x="44" y="39"/>
                      </a:lnTo>
                      <a:lnTo>
                        <a:pt x="22"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726" name="Freeform 755">
                  <a:extLst>
                    <a:ext uri="{FF2B5EF4-FFF2-40B4-BE49-F238E27FC236}">
                      <a16:creationId xmlns:a16="http://schemas.microsoft.com/office/drawing/2014/main" id="{A1D0912B-9BF4-AF96-4053-D06F750F713C}"/>
                    </a:ext>
                  </a:extLst>
                </p:cNvPr>
                <p:cNvSpPr>
                  <a:spLocks/>
                </p:cNvSpPr>
                <p:nvPr/>
              </p:nvSpPr>
              <p:spPr bwMode="auto">
                <a:xfrm>
                  <a:off x="7590952" y="4736168"/>
                  <a:ext cx="69850" cy="61913"/>
                </a:xfrm>
                <a:custGeom>
                  <a:avLst/>
                  <a:gdLst>
                    <a:gd name="T0" fmla="*/ 22 w 44"/>
                    <a:gd name="T1" fmla="*/ 0 h 39"/>
                    <a:gd name="T2" fmla="*/ 0 w 44"/>
                    <a:gd name="T3" fmla="*/ 39 h 39"/>
                    <a:gd name="T4" fmla="*/ 44 w 44"/>
                    <a:gd name="T5" fmla="*/ 39 h 39"/>
                    <a:gd name="T6" fmla="*/ 22 w 44"/>
                    <a:gd name="T7" fmla="*/ 0 h 39"/>
                  </a:gdLst>
                  <a:ahLst/>
                  <a:cxnLst>
                    <a:cxn ang="0">
                      <a:pos x="T0" y="T1"/>
                    </a:cxn>
                    <a:cxn ang="0">
                      <a:pos x="T2" y="T3"/>
                    </a:cxn>
                    <a:cxn ang="0">
                      <a:pos x="T4" y="T5"/>
                    </a:cxn>
                    <a:cxn ang="0">
                      <a:pos x="T6" y="T7"/>
                    </a:cxn>
                  </a:cxnLst>
                  <a:rect l="0" t="0" r="r" b="b"/>
                  <a:pathLst>
                    <a:path w="44" h="39">
                      <a:moveTo>
                        <a:pt x="22" y="0"/>
                      </a:moveTo>
                      <a:lnTo>
                        <a:pt x="0" y="39"/>
                      </a:lnTo>
                      <a:lnTo>
                        <a:pt x="44" y="39"/>
                      </a:lnTo>
                      <a:lnTo>
                        <a:pt x="22"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7" name="Line 756">
                  <a:extLst>
                    <a:ext uri="{FF2B5EF4-FFF2-40B4-BE49-F238E27FC236}">
                      <a16:creationId xmlns:a16="http://schemas.microsoft.com/office/drawing/2014/main" id="{BEA6DE0B-33C4-A245-4C3D-FAFB581C5B62}"/>
                    </a:ext>
                  </a:extLst>
                </p:cNvPr>
                <p:cNvSpPr>
                  <a:spLocks noChangeShapeType="1"/>
                </p:cNvSpPr>
                <p:nvPr/>
              </p:nvSpPr>
              <p:spPr bwMode="auto">
                <a:xfrm>
                  <a:off x="7625877" y="4777443"/>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8" name="Line 757">
                  <a:extLst>
                    <a:ext uri="{FF2B5EF4-FFF2-40B4-BE49-F238E27FC236}">
                      <a16:creationId xmlns:a16="http://schemas.microsoft.com/office/drawing/2014/main" id="{E82FB59E-582C-983D-CD17-DA36DDC92D34}"/>
                    </a:ext>
                  </a:extLst>
                </p:cNvPr>
                <p:cNvSpPr>
                  <a:spLocks noChangeShapeType="1"/>
                </p:cNvSpPr>
                <p:nvPr/>
              </p:nvSpPr>
              <p:spPr bwMode="auto">
                <a:xfrm>
                  <a:off x="7625877" y="4777443"/>
                  <a:ext cx="0" cy="24765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29" name="Rectangle 758">
                  <a:extLst>
                    <a:ext uri="{FF2B5EF4-FFF2-40B4-BE49-F238E27FC236}">
                      <a16:creationId xmlns:a16="http://schemas.microsoft.com/office/drawing/2014/main" id="{DCC3E622-93B3-EDE8-91B4-09923FE40894}"/>
                    </a:ext>
                  </a:extLst>
                </p:cNvPr>
                <p:cNvSpPr>
                  <a:spLocks noChangeArrowheads="1"/>
                </p:cNvSpPr>
                <p:nvPr/>
              </p:nvSpPr>
              <p:spPr bwMode="auto">
                <a:xfrm>
                  <a:off x="7589365" y="5007630"/>
                  <a:ext cx="73025" cy="33338"/>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0" name="Freeform 760">
                  <a:extLst>
                    <a:ext uri="{FF2B5EF4-FFF2-40B4-BE49-F238E27FC236}">
                      <a16:creationId xmlns:a16="http://schemas.microsoft.com/office/drawing/2014/main" id="{09BE7A24-8ADD-994A-0F98-850A02E222AC}"/>
                    </a:ext>
                  </a:extLst>
                </p:cNvPr>
                <p:cNvSpPr>
                  <a:spLocks/>
                </p:cNvSpPr>
                <p:nvPr/>
              </p:nvSpPr>
              <p:spPr bwMode="auto">
                <a:xfrm>
                  <a:off x="7800502" y="4880630"/>
                  <a:ext cx="69850" cy="61913"/>
                </a:xfrm>
                <a:custGeom>
                  <a:avLst/>
                  <a:gdLst>
                    <a:gd name="T0" fmla="*/ 22 w 44"/>
                    <a:gd name="T1" fmla="*/ 0 h 39"/>
                    <a:gd name="T2" fmla="*/ 0 w 44"/>
                    <a:gd name="T3" fmla="*/ 39 h 39"/>
                    <a:gd name="T4" fmla="*/ 44 w 44"/>
                    <a:gd name="T5" fmla="*/ 39 h 39"/>
                    <a:gd name="T6" fmla="*/ 22 w 44"/>
                    <a:gd name="T7" fmla="*/ 0 h 39"/>
                  </a:gdLst>
                  <a:ahLst/>
                  <a:cxnLst>
                    <a:cxn ang="0">
                      <a:pos x="T0" y="T1"/>
                    </a:cxn>
                    <a:cxn ang="0">
                      <a:pos x="T2" y="T3"/>
                    </a:cxn>
                    <a:cxn ang="0">
                      <a:pos x="T4" y="T5"/>
                    </a:cxn>
                    <a:cxn ang="0">
                      <a:pos x="T6" y="T7"/>
                    </a:cxn>
                  </a:cxnLst>
                  <a:rect l="0" t="0" r="r" b="b"/>
                  <a:pathLst>
                    <a:path w="44" h="39">
                      <a:moveTo>
                        <a:pt x="22" y="0"/>
                      </a:moveTo>
                      <a:lnTo>
                        <a:pt x="0" y="39"/>
                      </a:lnTo>
                      <a:lnTo>
                        <a:pt x="44" y="39"/>
                      </a:lnTo>
                      <a:lnTo>
                        <a:pt x="2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31" name="Freeform 761">
                  <a:extLst>
                    <a:ext uri="{FF2B5EF4-FFF2-40B4-BE49-F238E27FC236}">
                      <a16:creationId xmlns:a16="http://schemas.microsoft.com/office/drawing/2014/main" id="{3EAE58F1-19B9-115F-425E-FBCAC1CAFB24}"/>
                    </a:ext>
                  </a:extLst>
                </p:cNvPr>
                <p:cNvSpPr>
                  <a:spLocks/>
                </p:cNvSpPr>
                <p:nvPr/>
              </p:nvSpPr>
              <p:spPr bwMode="auto">
                <a:xfrm>
                  <a:off x="7800502" y="4880630"/>
                  <a:ext cx="69850" cy="61913"/>
                </a:xfrm>
                <a:custGeom>
                  <a:avLst/>
                  <a:gdLst>
                    <a:gd name="T0" fmla="*/ 22 w 44"/>
                    <a:gd name="T1" fmla="*/ 0 h 39"/>
                    <a:gd name="T2" fmla="*/ 0 w 44"/>
                    <a:gd name="T3" fmla="*/ 39 h 39"/>
                    <a:gd name="T4" fmla="*/ 44 w 44"/>
                    <a:gd name="T5" fmla="*/ 39 h 39"/>
                    <a:gd name="T6" fmla="*/ 22 w 44"/>
                    <a:gd name="T7" fmla="*/ 0 h 39"/>
                  </a:gdLst>
                  <a:ahLst/>
                  <a:cxnLst>
                    <a:cxn ang="0">
                      <a:pos x="T0" y="T1"/>
                    </a:cxn>
                    <a:cxn ang="0">
                      <a:pos x="T2" y="T3"/>
                    </a:cxn>
                    <a:cxn ang="0">
                      <a:pos x="T4" y="T5"/>
                    </a:cxn>
                    <a:cxn ang="0">
                      <a:pos x="T6" y="T7"/>
                    </a:cxn>
                  </a:cxnLst>
                  <a:rect l="0" t="0" r="r" b="b"/>
                  <a:pathLst>
                    <a:path w="44" h="39">
                      <a:moveTo>
                        <a:pt x="22" y="0"/>
                      </a:moveTo>
                      <a:lnTo>
                        <a:pt x="0" y="39"/>
                      </a:lnTo>
                      <a:lnTo>
                        <a:pt x="44" y="39"/>
                      </a:lnTo>
                      <a:lnTo>
                        <a:pt x="22" y="0"/>
                      </a:lnTo>
                      <a:close/>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2" name="Line 762">
                  <a:extLst>
                    <a:ext uri="{FF2B5EF4-FFF2-40B4-BE49-F238E27FC236}">
                      <a16:creationId xmlns:a16="http://schemas.microsoft.com/office/drawing/2014/main" id="{27603CE0-70AA-7227-C37C-3291D4E3BB6E}"/>
                    </a:ext>
                  </a:extLst>
                </p:cNvPr>
                <p:cNvSpPr>
                  <a:spLocks noChangeShapeType="1"/>
                </p:cNvSpPr>
                <p:nvPr/>
              </p:nvSpPr>
              <p:spPr bwMode="auto">
                <a:xfrm flipV="1">
                  <a:off x="7835427" y="4917143"/>
                  <a:ext cx="0" cy="9525"/>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3" name="Line 763">
                  <a:extLst>
                    <a:ext uri="{FF2B5EF4-FFF2-40B4-BE49-F238E27FC236}">
                      <a16:creationId xmlns:a16="http://schemas.microsoft.com/office/drawing/2014/main" id="{A2620651-11C9-AB29-8C81-005EC13DFA48}"/>
                    </a:ext>
                  </a:extLst>
                </p:cNvPr>
                <p:cNvSpPr>
                  <a:spLocks noChangeShapeType="1"/>
                </p:cNvSpPr>
                <p:nvPr/>
              </p:nvSpPr>
              <p:spPr bwMode="auto">
                <a:xfrm>
                  <a:off x="7835427" y="4921905"/>
                  <a:ext cx="0" cy="166688"/>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4" name="Rectangle 764">
                  <a:extLst>
                    <a:ext uri="{FF2B5EF4-FFF2-40B4-BE49-F238E27FC236}">
                      <a16:creationId xmlns:a16="http://schemas.microsoft.com/office/drawing/2014/main" id="{6B960CCC-4C82-CABA-0AEE-FE5D9AF6FCA8}"/>
                    </a:ext>
                  </a:extLst>
                </p:cNvPr>
                <p:cNvSpPr>
                  <a:spLocks noChangeArrowheads="1"/>
                </p:cNvSpPr>
                <p:nvPr/>
              </p:nvSpPr>
              <p:spPr bwMode="auto">
                <a:xfrm>
                  <a:off x="7798915" y="5039380"/>
                  <a:ext cx="73025" cy="98425"/>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5" name="Freeform 766">
                  <a:extLst>
                    <a:ext uri="{FF2B5EF4-FFF2-40B4-BE49-F238E27FC236}">
                      <a16:creationId xmlns:a16="http://schemas.microsoft.com/office/drawing/2014/main" id="{C7E18EE0-5F95-23EB-9D21-059AD2CA0485}"/>
                    </a:ext>
                  </a:extLst>
                </p:cNvPr>
                <p:cNvSpPr>
                  <a:spLocks/>
                </p:cNvSpPr>
                <p:nvPr/>
              </p:nvSpPr>
              <p:spPr bwMode="auto">
                <a:xfrm>
                  <a:off x="8010052" y="5107643"/>
                  <a:ext cx="69850" cy="61913"/>
                </a:xfrm>
                <a:custGeom>
                  <a:avLst/>
                  <a:gdLst>
                    <a:gd name="T0" fmla="*/ 22 w 44"/>
                    <a:gd name="T1" fmla="*/ 0 h 39"/>
                    <a:gd name="T2" fmla="*/ 0 w 44"/>
                    <a:gd name="T3" fmla="*/ 39 h 39"/>
                    <a:gd name="T4" fmla="*/ 44 w 44"/>
                    <a:gd name="T5" fmla="*/ 39 h 39"/>
                    <a:gd name="T6" fmla="*/ 22 w 44"/>
                    <a:gd name="T7" fmla="*/ 0 h 39"/>
                  </a:gdLst>
                  <a:ahLst/>
                  <a:cxnLst>
                    <a:cxn ang="0">
                      <a:pos x="T0" y="T1"/>
                    </a:cxn>
                    <a:cxn ang="0">
                      <a:pos x="T2" y="T3"/>
                    </a:cxn>
                    <a:cxn ang="0">
                      <a:pos x="T4" y="T5"/>
                    </a:cxn>
                    <a:cxn ang="0">
                      <a:pos x="T6" y="T7"/>
                    </a:cxn>
                  </a:cxnLst>
                  <a:rect l="0" t="0" r="r" b="b"/>
                  <a:pathLst>
                    <a:path w="44" h="39">
                      <a:moveTo>
                        <a:pt x="22" y="0"/>
                      </a:moveTo>
                      <a:lnTo>
                        <a:pt x="0" y="39"/>
                      </a:lnTo>
                      <a:lnTo>
                        <a:pt x="44" y="39"/>
                      </a:lnTo>
                      <a:lnTo>
                        <a:pt x="22" y="0"/>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36" name="Freeform 767">
                  <a:extLst>
                    <a:ext uri="{FF2B5EF4-FFF2-40B4-BE49-F238E27FC236}">
                      <a16:creationId xmlns:a16="http://schemas.microsoft.com/office/drawing/2014/main" id="{7B051E9B-7D93-7D6F-8EF6-263281CEDF82}"/>
                    </a:ext>
                  </a:extLst>
                </p:cNvPr>
                <p:cNvSpPr>
                  <a:spLocks/>
                </p:cNvSpPr>
                <p:nvPr/>
              </p:nvSpPr>
              <p:spPr bwMode="auto">
                <a:xfrm>
                  <a:off x="8010052" y="5107643"/>
                  <a:ext cx="69850" cy="61913"/>
                </a:xfrm>
                <a:custGeom>
                  <a:avLst/>
                  <a:gdLst>
                    <a:gd name="T0" fmla="*/ 22 w 44"/>
                    <a:gd name="T1" fmla="*/ 0 h 39"/>
                    <a:gd name="T2" fmla="*/ 0 w 44"/>
                    <a:gd name="T3" fmla="*/ 39 h 39"/>
                    <a:gd name="T4" fmla="*/ 44 w 44"/>
                    <a:gd name="T5" fmla="*/ 39 h 39"/>
                    <a:gd name="T6" fmla="*/ 22 w 44"/>
                    <a:gd name="T7" fmla="*/ 0 h 39"/>
                  </a:gdLst>
                  <a:ahLst/>
                  <a:cxnLst>
                    <a:cxn ang="0">
                      <a:pos x="T0" y="T1"/>
                    </a:cxn>
                    <a:cxn ang="0">
                      <a:pos x="T2" y="T3"/>
                    </a:cxn>
                    <a:cxn ang="0">
                      <a:pos x="T4" y="T5"/>
                    </a:cxn>
                    <a:cxn ang="0">
                      <a:pos x="T6" y="T7"/>
                    </a:cxn>
                  </a:cxnLst>
                  <a:rect l="0" t="0" r="r" b="b"/>
                  <a:pathLst>
                    <a:path w="44" h="39">
                      <a:moveTo>
                        <a:pt x="22" y="0"/>
                      </a:moveTo>
                      <a:lnTo>
                        <a:pt x="0" y="39"/>
                      </a:lnTo>
                      <a:lnTo>
                        <a:pt x="44" y="39"/>
                      </a:lnTo>
                      <a:lnTo>
                        <a:pt x="22" y="0"/>
                      </a:lnTo>
                      <a:close/>
                    </a:path>
                  </a:pathLst>
                </a:custGeom>
                <a:noFill/>
                <a:ln w="4763" cap="flat">
                  <a:solidFill>
                    <a:srgbClr val="00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7" name="Line 768">
                  <a:extLst>
                    <a:ext uri="{FF2B5EF4-FFF2-40B4-BE49-F238E27FC236}">
                      <a16:creationId xmlns:a16="http://schemas.microsoft.com/office/drawing/2014/main" id="{14722776-674E-23CA-5A87-EF0EF1D85EDF}"/>
                    </a:ext>
                  </a:extLst>
                </p:cNvPr>
                <p:cNvSpPr>
                  <a:spLocks noChangeShapeType="1"/>
                </p:cNvSpPr>
                <p:nvPr/>
              </p:nvSpPr>
              <p:spPr bwMode="auto">
                <a:xfrm flipV="1">
                  <a:off x="8044977" y="5144155"/>
                  <a:ext cx="0" cy="9525"/>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8" name="Line 769">
                  <a:extLst>
                    <a:ext uri="{FF2B5EF4-FFF2-40B4-BE49-F238E27FC236}">
                      <a16:creationId xmlns:a16="http://schemas.microsoft.com/office/drawing/2014/main" id="{F58C60B4-572D-BFC4-8951-2C9C1B3B3A47}"/>
                    </a:ext>
                  </a:extLst>
                </p:cNvPr>
                <p:cNvSpPr>
                  <a:spLocks noChangeShapeType="1"/>
                </p:cNvSpPr>
                <p:nvPr/>
              </p:nvSpPr>
              <p:spPr bwMode="auto">
                <a:xfrm>
                  <a:off x="8044977" y="5148918"/>
                  <a:ext cx="0" cy="26988"/>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39" name="Rectangle 770">
                  <a:extLst>
                    <a:ext uri="{FF2B5EF4-FFF2-40B4-BE49-F238E27FC236}">
                      <a16:creationId xmlns:a16="http://schemas.microsoft.com/office/drawing/2014/main" id="{0BE905FF-288A-AC61-25E7-640DD06F7F50}"/>
                    </a:ext>
                  </a:extLst>
                </p:cNvPr>
                <p:cNvSpPr>
                  <a:spLocks noChangeArrowheads="1"/>
                </p:cNvSpPr>
                <p:nvPr/>
              </p:nvSpPr>
              <p:spPr bwMode="auto">
                <a:xfrm>
                  <a:off x="8008465" y="5123518"/>
                  <a:ext cx="73025" cy="103188"/>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0" name="Freeform 772">
                  <a:extLst>
                    <a:ext uri="{FF2B5EF4-FFF2-40B4-BE49-F238E27FC236}">
                      <a16:creationId xmlns:a16="http://schemas.microsoft.com/office/drawing/2014/main" id="{1BC712D5-5C9C-707E-334E-2FE2AE286ACA}"/>
                    </a:ext>
                  </a:extLst>
                </p:cNvPr>
                <p:cNvSpPr>
                  <a:spLocks/>
                </p:cNvSpPr>
                <p:nvPr/>
              </p:nvSpPr>
              <p:spPr bwMode="auto">
                <a:xfrm>
                  <a:off x="8219602" y="4496455"/>
                  <a:ext cx="69850" cy="60325"/>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41" name="Freeform 773">
                  <a:extLst>
                    <a:ext uri="{FF2B5EF4-FFF2-40B4-BE49-F238E27FC236}">
                      <a16:creationId xmlns:a16="http://schemas.microsoft.com/office/drawing/2014/main" id="{160E17E6-39F0-4975-E721-DB0CB7B21A5B}"/>
                    </a:ext>
                  </a:extLst>
                </p:cNvPr>
                <p:cNvSpPr>
                  <a:spLocks/>
                </p:cNvSpPr>
                <p:nvPr/>
              </p:nvSpPr>
              <p:spPr bwMode="auto">
                <a:xfrm>
                  <a:off x="8219602" y="4496455"/>
                  <a:ext cx="69850" cy="60325"/>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2" name="Line 774">
                  <a:extLst>
                    <a:ext uri="{FF2B5EF4-FFF2-40B4-BE49-F238E27FC236}">
                      <a16:creationId xmlns:a16="http://schemas.microsoft.com/office/drawing/2014/main" id="{E20FE231-F8C5-22C7-6D86-3DD42E08BBBE}"/>
                    </a:ext>
                  </a:extLst>
                </p:cNvPr>
                <p:cNvSpPr>
                  <a:spLocks noChangeShapeType="1"/>
                </p:cNvSpPr>
                <p:nvPr/>
              </p:nvSpPr>
              <p:spPr bwMode="auto">
                <a:xfrm flipV="1">
                  <a:off x="8254527" y="4532968"/>
                  <a:ext cx="0" cy="635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3" name="Line 775">
                  <a:extLst>
                    <a:ext uri="{FF2B5EF4-FFF2-40B4-BE49-F238E27FC236}">
                      <a16:creationId xmlns:a16="http://schemas.microsoft.com/office/drawing/2014/main" id="{F3CF1E91-E3C8-4E4A-3F1C-85551666CFCF}"/>
                    </a:ext>
                  </a:extLst>
                </p:cNvPr>
                <p:cNvSpPr>
                  <a:spLocks noChangeShapeType="1"/>
                </p:cNvSpPr>
                <p:nvPr/>
              </p:nvSpPr>
              <p:spPr bwMode="auto">
                <a:xfrm>
                  <a:off x="8254527" y="4536143"/>
                  <a:ext cx="0" cy="60325"/>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4" name="Rectangle 776">
                  <a:extLst>
                    <a:ext uri="{FF2B5EF4-FFF2-40B4-BE49-F238E27FC236}">
                      <a16:creationId xmlns:a16="http://schemas.microsoft.com/office/drawing/2014/main" id="{5DA6DB5C-4AD5-D1CD-E6A1-118F0CED9938}"/>
                    </a:ext>
                  </a:extLst>
                </p:cNvPr>
                <p:cNvSpPr>
                  <a:spLocks noChangeArrowheads="1"/>
                </p:cNvSpPr>
                <p:nvPr/>
              </p:nvSpPr>
              <p:spPr bwMode="auto">
                <a:xfrm>
                  <a:off x="8218015" y="4566305"/>
                  <a:ext cx="73025" cy="60325"/>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5" name="Freeform 778">
                  <a:extLst>
                    <a:ext uri="{FF2B5EF4-FFF2-40B4-BE49-F238E27FC236}">
                      <a16:creationId xmlns:a16="http://schemas.microsoft.com/office/drawing/2014/main" id="{B87A2854-14F0-BBC7-E14B-8D2B1B2E476B}"/>
                    </a:ext>
                  </a:extLst>
                </p:cNvPr>
                <p:cNvSpPr>
                  <a:spLocks/>
                </p:cNvSpPr>
                <p:nvPr/>
              </p:nvSpPr>
              <p:spPr bwMode="auto">
                <a:xfrm>
                  <a:off x="8429152" y="4525030"/>
                  <a:ext cx="71438" cy="61913"/>
                </a:xfrm>
                <a:custGeom>
                  <a:avLst/>
                  <a:gdLst>
                    <a:gd name="T0" fmla="*/ 23 w 45"/>
                    <a:gd name="T1" fmla="*/ 0 h 39"/>
                    <a:gd name="T2" fmla="*/ 0 w 45"/>
                    <a:gd name="T3" fmla="*/ 39 h 39"/>
                    <a:gd name="T4" fmla="*/ 45 w 45"/>
                    <a:gd name="T5" fmla="*/ 39 h 39"/>
                    <a:gd name="T6" fmla="*/ 23 w 45"/>
                    <a:gd name="T7" fmla="*/ 0 h 39"/>
                  </a:gdLst>
                  <a:ahLst/>
                  <a:cxnLst>
                    <a:cxn ang="0">
                      <a:pos x="T0" y="T1"/>
                    </a:cxn>
                    <a:cxn ang="0">
                      <a:pos x="T2" y="T3"/>
                    </a:cxn>
                    <a:cxn ang="0">
                      <a:pos x="T4" y="T5"/>
                    </a:cxn>
                    <a:cxn ang="0">
                      <a:pos x="T6" y="T7"/>
                    </a:cxn>
                  </a:cxnLst>
                  <a:rect l="0" t="0" r="r" b="b"/>
                  <a:pathLst>
                    <a:path w="45" h="39">
                      <a:moveTo>
                        <a:pt x="23" y="0"/>
                      </a:moveTo>
                      <a:lnTo>
                        <a:pt x="0" y="39"/>
                      </a:lnTo>
                      <a:lnTo>
                        <a:pt x="45" y="39"/>
                      </a:lnTo>
                      <a:lnTo>
                        <a:pt x="23"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46" name="Freeform 779">
                  <a:extLst>
                    <a:ext uri="{FF2B5EF4-FFF2-40B4-BE49-F238E27FC236}">
                      <a16:creationId xmlns:a16="http://schemas.microsoft.com/office/drawing/2014/main" id="{39ED58DE-6429-3EE4-2E77-126BCD582C8A}"/>
                    </a:ext>
                  </a:extLst>
                </p:cNvPr>
                <p:cNvSpPr>
                  <a:spLocks/>
                </p:cNvSpPr>
                <p:nvPr/>
              </p:nvSpPr>
              <p:spPr bwMode="auto">
                <a:xfrm>
                  <a:off x="8429152" y="4525030"/>
                  <a:ext cx="71438" cy="61913"/>
                </a:xfrm>
                <a:custGeom>
                  <a:avLst/>
                  <a:gdLst>
                    <a:gd name="T0" fmla="*/ 23 w 45"/>
                    <a:gd name="T1" fmla="*/ 0 h 39"/>
                    <a:gd name="T2" fmla="*/ 0 w 45"/>
                    <a:gd name="T3" fmla="*/ 39 h 39"/>
                    <a:gd name="T4" fmla="*/ 45 w 45"/>
                    <a:gd name="T5" fmla="*/ 39 h 39"/>
                    <a:gd name="T6" fmla="*/ 23 w 45"/>
                    <a:gd name="T7" fmla="*/ 0 h 39"/>
                  </a:gdLst>
                  <a:ahLst/>
                  <a:cxnLst>
                    <a:cxn ang="0">
                      <a:pos x="T0" y="T1"/>
                    </a:cxn>
                    <a:cxn ang="0">
                      <a:pos x="T2" y="T3"/>
                    </a:cxn>
                    <a:cxn ang="0">
                      <a:pos x="T4" y="T5"/>
                    </a:cxn>
                    <a:cxn ang="0">
                      <a:pos x="T6" y="T7"/>
                    </a:cxn>
                  </a:cxnLst>
                  <a:rect l="0" t="0" r="r" b="b"/>
                  <a:pathLst>
                    <a:path w="45" h="39">
                      <a:moveTo>
                        <a:pt x="23" y="0"/>
                      </a:moveTo>
                      <a:lnTo>
                        <a:pt x="0" y="39"/>
                      </a:lnTo>
                      <a:lnTo>
                        <a:pt x="45" y="39"/>
                      </a:lnTo>
                      <a:lnTo>
                        <a:pt x="23" y="0"/>
                      </a:lnTo>
                      <a:close/>
                    </a:path>
                  </a:pathLst>
                </a:custGeom>
                <a:noFill/>
                <a:ln w="4763" cap="flat">
                  <a:solidFill>
                    <a:srgbClr val="CC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7" name="Line 780">
                  <a:extLst>
                    <a:ext uri="{FF2B5EF4-FFF2-40B4-BE49-F238E27FC236}">
                      <a16:creationId xmlns:a16="http://schemas.microsoft.com/office/drawing/2014/main" id="{77057251-9505-C844-1FF0-D92702E6525C}"/>
                    </a:ext>
                  </a:extLst>
                </p:cNvPr>
                <p:cNvSpPr>
                  <a:spLocks noChangeShapeType="1"/>
                </p:cNvSpPr>
                <p:nvPr/>
              </p:nvSpPr>
              <p:spPr bwMode="auto">
                <a:xfrm flipV="1">
                  <a:off x="8465665" y="4563130"/>
                  <a:ext cx="0" cy="6350"/>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8" name="Line 781">
                  <a:extLst>
                    <a:ext uri="{FF2B5EF4-FFF2-40B4-BE49-F238E27FC236}">
                      <a16:creationId xmlns:a16="http://schemas.microsoft.com/office/drawing/2014/main" id="{0A69AD93-D5BB-9D44-45E9-62EEC52C197A}"/>
                    </a:ext>
                  </a:extLst>
                </p:cNvPr>
                <p:cNvSpPr>
                  <a:spLocks noChangeShapeType="1"/>
                </p:cNvSpPr>
                <p:nvPr/>
              </p:nvSpPr>
              <p:spPr bwMode="auto">
                <a:xfrm>
                  <a:off x="8465665" y="4566305"/>
                  <a:ext cx="0" cy="73025"/>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49" name="Rectangle 782">
                  <a:extLst>
                    <a:ext uri="{FF2B5EF4-FFF2-40B4-BE49-F238E27FC236}">
                      <a16:creationId xmlns:a16="http://schemas.microsoft.com/office/drawing/2014/main" id="{D6D85355-26B2-92AB-7F98-46DF8D712C9B}"/>
                    </a:ext>
                  </a:extLst>
                </p:cNvPr>
                <p:cNvSpPr>
                  <a:spLocks noChangeArrowheads="1"/>
                </p:cNvSpPr>
                <p:nvPr/>
              </p:nvSpPr>
              <p:spPr bwMode="auto">
                <a:xfrm>
                  <a:off x="8429152" y="4607580"/>
                  <a:ext cx="73025" cy="61913"/>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0" name="Rectangle 784">
                  <a:extLst>
                    <a:ext uri="{FF2B5EF4-FFF2-40B4-BE49-F238E27FC236}">
                      <a16:creationId xmlns:a16="http://schemas.microsoft.com/office/drawing/2014/main" id="{7E6787B2-3337-3930-6FA2-44CE51F5BF7C}"/>
                    </a:ext>
                  </a:extLst>
                </p:cNvPr>
                <p:cNvSpPr>
                  <a:spLocks noChangeArrowheads="1"/>
                </p:cNvSpPr>
                <p:nvPr/>
              </p:nvSpPr>
              <p:spPr bwMode="auto">
                <a:xfrm>
                  <a:off x="7636990" y="4504393"/>
                  <a:ext cx="46038" cy="46038"/>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751" name="Rectangle 785">
                  <a:extLst>
                    <a:ext uri="{FF2B5EF4-FFF2-40B4-BE49-F238E27FC236}">
                      <a16:creationId xmlns:a16="http://schemas.microsoft.com/office/drawing/2014/main" id="{C056F895-6C33-5520-2405-50BA50EC153A}"/>
                    </a:ext>
                  </a:extLst>
                </p:cNvPr>
                <p:cNvSpPr>
                  <a:spLocks noChangeArrowheads="1"/>
                </p:cNvSpPr>
                <p:nvPr/>
              </p:nvSpPr>
              <p:spPr bwMode="auto">
                <a:xfrm>
                  <a:off x="7636990" y="4504393"/>
                  <a:ext cx="46038" cy="460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2" name="Line 786">
                  <a:extLst>
                    <a:ext uri="{FF2B5EF4-FFF2-40B4-BE49-F238E27FC236}">
                      <a16:creationId xmlns:a16="http://schemas.microsoft.com/office/drawing/2014/main" id="{C66288D4-C273-920A-95FC-E2D7ECD1A577}"/>
                    </a:ext>
                  </a:extLst>
                </p:cNvPr>
                <p:cNvSpPr>
                  <a:spLocks noChangeShapeType="1"/>
                </p:cNvSpPr>
                <p:nvPr/>
              </p:nvSpPr>
              <p:spPr bwMode="auto">
                <a:xfrm flipV="1">
                  <a:off x="7660802" y="4526618"/>
                  <a:ext cx="0" cy="1588"/>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3" name="Line 787">
                  <a:extLst>
                    <a:ext uri="{FF2B5EF4-FFF2-40B4-BE49-F238E27FC236}">
                      <a16:creationId xmlns:a16="http://schemas.microsoft.com/office/drawing/2014/main" id="{E30847BC-6495-D90B-CC21-4C7D2B01209A}"/>
                    </a:ext>
                  </a:extLst>
                </p:cNvPr>
                <p:cNvSpPr>
                  <a:spLocks noChangeShapeType="1"/>
                </p:cNvSpPr>
                <p:nvPr/>
              </p:nvSpPr>
              <p:spPr bwMode="auto">
                <a:xfrm>
                  <a:off x="7660802" y="4528205"/>
                  <a:ext cx="0" cy="26035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4" name="Rectangle 788">
                  <a:extLst>
                    <a:ext uri="{FF2B5EF4-FFF2-40B4-BE49-F238E27FC236}">
                      <a16:creationId xmlns:a16="http://schemas.microsoft.com/office/drawing/2014/main" id="{2FBCD84E-1FD4-99B9-227F-B18178183EA0}"/>
                    </a:ext>
                  </a:extLst>
                </p:cNvPr>
                <p:cNvSpPr>
                  <a:spLocks noChangeArrowheads="1"/>
                </p:cNvSpPr>
                <p:nvPr/>
              </p:nvSpPr>
              <p:spPr bwMode="auto">
                <a:xfrm>
                  <a:off x="7624290" y="4774268"/>
                  <a:ext cx="73025" cy="28575"/>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5" name="Rectangle 790">
                  <a:extLst>
                    <a:ext uri="{FF2B5EF4-FFF2-40B4-BE49-F238E27FC236}">
                      <a16:creationId xmlns:a16="http://schemas.microsoft.com/office/drawing/2014/main" id="{CEDC1EA5-0498-9F57-083E-15CC07DA75C6}"/>
                    </a:ext>
                  </a:extLst>
                </p:cNvPr>
                <p:cNvSpPr>
                  <a:spLocks noChangeArrowheads="1"/>
                </p:cNvSpPr>
                <p:nvPr/>
              </p:nvSpPr>
              <p:spPr bwMode="auto">
                <a:xfrm>
                  <a:off x="7848127" y="4602818"/>
                  <a:ext cx="44450" cy="460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56" name="Rectangle 791">
                  <a:extLst>
                    <a:ext uri="{FF2B5EF4-FFF2-40B4-BE49-F238E27FC236}">
                      <a16:creationId xmlns:a16="http://schemas.microsoft.com/office/drawing/2014/main" id="{4757D6B1-57CD-8BB4-914B-CD74A36378EE}"/>
                    </a:ext>
                  </a:extLst>
                </p:cNvPr>
                <p:cNvSpPr>
                  <a:spLocks noChangeArrowheads="1"/>
                </p:cNvSpPr>
                <p:nvPr/>
              </p:nvSpPr>
              <p:spPr bwMode="auto">
                <a:xfrm>
                  <a:off x="7848127" y="4602818"/>
                  <a:ext cx="44450" cy="46038"/>
                </a:xfrm>
                <a:prstGeom prst="rect">
                  <a:avLst/>
                </a:pr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7" name="Line 792">
                  <a:extLst>
                    <a:ext uri="{FF2B5EF4-FFF2-40B4-BE49-F238E27FC236}">
                      <a16:creationId xmlns:a16="http://schemas.microsoft.com/office/drawing/2014/main" id="{779AFB37-9AAF-FCBC-2DC4-67E5BE03DC83}"/>
                    </a:ext>
                  </a:extLst>
                </p:cNvPr>
                <p:cNvSpPr>
                  <a:spLocks noChangeShapeType="1"/>
                </p:cNvSpPr>
                <p:nvPr/>
              </p:nvSpPr>
              <p:spPr bwMode="auto">
                <a:xfrm flipV="1">
                  <a:off x="7870352" y="4620280"/>
                  <a:ext cx="0" cy="9525"/>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8" name="Line 793">
                  <a:extLst>
                    <a:ext uri="{FF2B5EF4-FFF2-40B4-BE49-F238E27FC236}">
                      <a16:creationId xmlns:a16="http://schemas.microsoft.com/office/drawing/2014/main" id="{8FCE3C59-0F32-D25F-EEC8-12A9A5A2318A}"/>
                    </a:ext>
                  </a:extLst>
                </p:cNvPr>
                <p:cNvSpPr>
                  <a:spLocks noChangeShapeType="1"/>
                </p:cNvSpPr>
                <p:nvPr/>
              </p:nvSpPr>
              <p:spPr bwMode="auto">
                <a:xfrm>
                  <a:off x="7870352" y="4625043"/>
                  <a:ext cx="0" cy="304800"/>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59" name="Rectangle 794">
                  <a:extLst>
                    <a:ext uri="{FF2B5EF4-FFF2-40B4-BE49-F238E27FC236}">
                      <a16:creationId xmlns:a16="http://schemas.microsoft.com/office/drawing/2014/main" id="{22489712-B7D4-45BA-2A4D-BDAA7993FBC4}"/>
                    </a:ext>
                  </a:extLst>
                </p:cNvPr>
                <p:cNvSpPr>
                  <a:spLocks noChangeArrowheads="1"/>
                </p:cNvSpPr>
                <p:nvPr/>
              </p:nvSpPr>
              <p:spPr bwMode="auto">
                <a:xfrm>
                  <a:off x="7833840" y="4886980"/>
                  <a:ext cx="73025" cy="85725"/>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0" name="Rectangle 796">
                  <a:extLst>
                    <a:ext uri="{FF2B5EF4-FFF2-40B4-BE49-F238E27FC236}">
                      <a16:creationId xmlns:a16="http://schemas.microsoft.com/office/drawing/2014/main" id="{F680CB78-CDA5-B54B-A22C-0AA4AAF75741}"/>
                    </a:ext>
                  </a:extLst>
                </p:cNvPr>
                <p:cNvSpPr>
                  <a:spLocks noChangeArrowheads="1"/>
                </p:cNvSpPr>
                <p:nvPr/>
              </p:nvSpPr>
              <p:spPr bwMode="auto">
                <a:xfrm>
                  <a:off x="8057677" y="4594880"/>
                  <a:ext cx="46038" cy="46038"/>
                </a:xfrm>
                <a:prstGeom prst="rect">
                  <a:avLst/>
                </a:prstGeom>
                <a:solidFill>
                  <a:srgbClr val="00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61" name="Rectangle 797">
                  <a:extLst>
                    <a:ext uri="{FF2B5EF4-FFF2-40B4-BE49-F238E27FC236}">
                      <a16:creationId xmlns:a16="http://schemas.microsoft.com/office/drawing/2014/main" id="{096E04FA-F6AA-BF63-4065-8A5F64F3D074}"/>
                    </a:ext>
                  </a:extLst>
                </p:cNvPr>
                <p:cNvSpPr>
                  <a:spLocks noChangeArrowheads="1"/>
                </p:cNvSpPr>
                <p:nvPr/>
              </p:nvSpPr>
              <p:spPr bwMode="auto">
                <a:xfrm>
                  <a:off x="8057677" y="4594880"/>
                  <a:ext cx="46038" cy="46038"/>
                </a:xfrm>
                <a:prstGeom prst="rect">
                  <a:avLst/>
                </a:prstGeom>
                <a:noFill/>
                <a:ln w="4763" cap="flat">
                  <a:solidFill>
                    <a:srgbClr val="00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2" name="Line 798">
                  <a:extLst>
                    <a:ext uri="{FF2B5EF4-FFF2-40B4-BE49-F238E27FC236}">
                      <a16:creationId xmlns:a16="http://schemas.microsoft.com/office/drawing/2014/main" id="{9A2DCDFE-ECF3-2163-02B3-75F1F654B102}"/>
                    </a:ext>
                  </a:extLst>
                </p:cNvPr>
                <p:cNvSpPr>
                  <a:spLocks noChangeShapeType="1"/>
                </p:cNvSpPr>
                <p:nvPr/>
              </p:nvSpPr>
              <p:spPr bwMode="auto">
                <a:xfrm flipV="1">
                  <a:off x="8079902" y="4613930"/>
                  <a:ext cx="0" cy="6350"/>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3" name="Line 799">
                  <a:extLst>
                    <a:ext uri="{FF2B5EF4-FFF2-40B4-BE49-F238E27FC236}">
                      <a16:creationId xmlns:a16="http://schemas.microsoft.com/office/drawing/2014/main" id="{F30E4C49-7FE5-262A-4765-360FFCB06897}"/>
                    </a:ext>
                  </a:extLst>
                </p:cNvPr>
                <p:cNvSpPr>
                  <a:spLocks noChangeShapeType="1"/>
                </p:cNvSpPr>
                <p:nvPr/>
              </p:nvSpPr>
              <p:spPr bwMode="auto">
                <a:xfrm>
                  <a:off x="8079902" y="4617105"/>
                  <a:ext cx="0" cy="346075"/>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4" name="Rectangle 800">
                  <a:extLst>
                    <a:ext uri="{FF2B5EF4-FFF2-40B4-BE49-F238E27FC236}">
                      <a16:creationId xmlns:a16="http://schemas.microsoft.com/office/drawing/2014/main" id="{256796CE-B2D5-9EBB-6FFE-C154686E94BF}"/>
                    </a:ext>
                  </a:extLst>
                </p:cNvPr>
                <p:cNvSpPr>
                  <a:spLocks noChangeArrowheads="1"/>
                </p:cNvSpPr>
                <p:nvPr/>
              </p:nvSpPr>
              <p:spPr bwMode="auto">
                <a:xfrm>
                  <a:off x="8043390" y="4915555"/>
                  <a:ext cx="73025" cy="93663"/>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5" name="Rectangle 802">
                  <a:extLst>
                    <a:ext uri="{FF2B5EF4-FFF2-40B4-BE49-F238E27FC236}">
                      <a16:creationId xmlns:a16="http://schemas.microsoft.com/office/drawing/2014/main" id="{81779D0F-1652-66BD-749D-DC5A6CE6CE8C}"/>
                    </a:ext>
                  </a:extLst>
                </p:cNvPr>
                <p:cNvSpPr>
                  <a:spLocks noChangeArrowheads="1"/>
                </p:cNvSpPr>
                <p:nvPr/>
              </p:nvSpPr>
              <p:spPr bwMode="auto">
                <a:xfrm>
                  <a:off x="8267227" y="4348818"/>
                  <a:ext cx="46038" cy="4603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66" name="Rectangle 803">
                  <a:extLst>
                    <a:ext uri="{FF2B5EF4-FFF2-40B4-BE49-F238E27FC236}">
                      <a16:creationId xmlns:a16="http://schemas.microsoft.com/office/drawing/2014/main" id="{18F201AC-53CA-C7FE-4744-3817E5DE9E04}"/>
                    </a:ext>
                  </a:extLst>
                </p:cNvPr>
                <p:cNvSpPr>
                  <a:spLocks noChangeArrowheads="1"/>
                </p:cNvSpPr>
                <p:nvPr/>
              </p:nvSpPr>
              <p:spPr bwMode="auto">
                <a:xfrm>
                  <a:off x="8267227" y="4348818"/>
                  <a:ext cx="46038" cy="46038"/>
                </a:xfrm>
                <a:prstGeom prst="rect">
                  <a:avLst/>
                </a:pr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7" name="Line 804">
                  <a:extLst>
                    <a:ext uri="{FF2B5EF4-FFF2-40B4-BE49-F238E27FC236}">
                      <a16:creationId xmlns:a16="http://schemas.microsoft.com/office/drawing/2014/main" id="{06078854-40E6-1B16-3D83-B192220C82FD}"/>
                    </a:ext>
                  </a:extLst>
                </p:cNvPr>
                <p:cNvSpPr>
                  <a:spLocks noChangeShapeType="1"/>
                </p:cNvSpPr>
                <p:nvPr/>
              </p:nvSpPr>
              <p:spPr bwMode="auto">
                <a:xfrm flipV="1">
                  <a:off x="8289452" y="4371043"/>
                  <a:ext cx="0" cy="3175"/>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8" name="Line 805">
                  <a:extLst>
                    <a:ext uri="{FF2B5EF4-FFF2-40B4-BE49-F238E27FC236}">
                      <a16:creationId xmlns:a16="http://schemas.microsoft.com/office/drawing/2014/main" id="{7E7E88E9-8EC5-9062-5143-5756DB923E2A}"/>
                    </a:ext>
                  </a:extLst>
                </p:cNvPr>
                <p:cNvSpPr>
                  <a:spLocks noChangeShapeType="1"/>
                </p:cNvSpPr>
                <p:nvPr/>
              </p:nvSpPr>
              <p:spPr bwMode="auto">
                <a:xfrm>
                  <a:off x="8289452" y="4372630"/>
                  <a:ext cx="0" cy="14605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69" name="Rectangle 806">
                  <a:extLst>
                    <a:ext uri="{FF2B5EF4-FFF2-40B4-BE49-F238E27FC236}">
                      <a16:creationId xmlns:a16="http://schemas.microsoft.com/office/drawing/2014/main" id="{97F2B6D8-4CCF-3A53-1251-8CD94524B74D}"/>
                    </a:ext>
                  </a:extLst>
                </p:cNvPr>
                <p:cNvSpPr>
                  <a:spLocks noChangeArrowheads="1"/>
                </p:cNvSpPr>
                <p:nvPr/>
              </p:nvSpPr>
              <p:spPr bwMode="auto">
                <a:xfrm>
                  <a:off x="8252940" y="4493280"/>
                  <a:ext cx="74613" cy="49213"/>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0" name="Rectangle 809">
                  <a:extLst>
                    <a:ext uri="{FF2B5EF4-FFF2-40B4-BE49-F238E27FC236}">
                      <a16:creationId xmlns:a16="http://schemas.microsoft.com/office/drawing/2014/main" id="{E921EE5B-7F44-D667-87FA-DE48E3892FF1}"/>
                    </a:ext>
                  </a:extLst>
                </p:cNvPr>
                <p:cNvSpPr>
                  <a:spLocks noChangeArrowheads="1"/>
                </p:cNvSpPr>
                <p:nvPr/>
              </p:nvSpPr>
              <p:spPr bwMode="auto">
                <a:xfrm>
                  <a:off x="8476777" y="4442480"/>
                  <a:ext cx="46038" cy="4445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71" name="Rectangle 810">
                  <a:extLst>
                    <a:ext uri="{FF2B5EF4-FFF2-40B4-BE49-F238E27FC236}">
                      <a16:creationId xmlns:a16="http://schemas.microsoft.com/office/drawing/2014/main" id="{B619DF9F-15BE-A6F2-425D-662BC71E7598}"/>
                    </a:ext>
                  </a:extLst>
                </p:cNvPr>
                <p:cNvSpPr>
                  <a:spLocks noChangeArrowheads="1"/>
                </p:cNvSpPr>
                <p:nvPr/>
              </p:nvSpPr>
              <p:spPr bwMode="auto">
                <a:xfrm>
                  <a:off x="8476777" y="4442480"/>
                  <a:ext cx="46038" cy="44450"/>
                </a:xfrm>
                <a:prstGeom prst="rect">
                  <a:avLst/>
                </a:prstGeom>
                <a:noFill/>
                <a:ln w="4763" cap="flat">
                  <a:solidFill>
                    <a:srgbClr val="CC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2" name="Line 811">
                  <a:extLst>
                    <a:ext uri="{FF2B5EF4-FFF2-40B4-BE49-F238E27FC236}">
                      <a16:creationId xmlns:a16="http://schemas.microsoft.com/office/drawing/2014/main" id="{F19F42D0-BC7A-92B8-E04A-79F7B6AC104A}"/>
                    </a:ext>
                  </a:extLst>
                </p:cNvPr>
                <p:cNvSpPr>
                  <a:spLocks noChangeShapeType="1"/>
                </p:cNvSpPr>
                <p:nvPr/>
              </p:nvSpPr>
              <p:spPr bwMode="auto">
                <a:xfrm flipV="1">
                  <a:off x="8500589" y="4461530"/>
                  <a:ext cx="0" cy="4763"/>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3" name="Line 812">
                  <a:extLst>
                    <a:ext uri="{FF2B5EF4-FFF2-40B4-BE49-F238E27FC236}">
                      <a16:creationId xmlns:a16="http://schemas.microsoft.com/office/drawing/2014/main" id="{97FBDBB8-C3EE-A7D0-6D72-15458C8283D1}"/>
                    </a:ext>
                  </a:extLst>
                </p:cNvPr>
                <p:cNvSpPr>
                  <a:spLocks noChangeShapeType="1"/>
                </p:cNvSpPr>
                <p:nvPr/>
              </p:nvSpPr>
              <p:spPr bwMode="auto">
                <a:xfrm>
                  <a:off x="8500589" y="4464705"/>
                  <a:ext cx="0" cy="73025"/>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4" name="Rectangle 813">
                  <a:extLst>
                    <a:ext uri="{FF2B5EF4-FFF2-40B4-BE49-F238E27FC236}">
                      <a16:creationId xmlns:a16="http://schemas.microsoft.com/office/drawing/2014/main" id="{B50556BD-89DF-087A-6FCE-6C106F0D3593}"/>
                    </a:ext>
                  </a:extLst>
                </p:cNvPr>
                <p:cNvSpPr>
                  <a:spLocks noChangeArrowheads="1"/>
                </p:cNvSpPr>
                <p:nvPr/>
              </p:nvSpPr>
              <p:spPr bwMode="auto">
                <a:xfrm>
                  <a:off x="8462489" y="4510743"/>
                  <a:ext cx="74613" cy="53975"/>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5" name="Freeform 815">
                  <a:extLst>
                    <a:ext uri="{FF2B5EF4-FFF2-40B4-BE49-F238E27FC236}">
                      <a16:creationId xmlns:a16="http://schemas.microsoft.com/office/drawing/2014/main" id="{2EA569AA-000B-1407-E612-E1962226AFCC}"/>
                    </a:ext>
                  </a:extLst>
                </p:cNvPr>
                <p:cNvSpPr>
                  <a:spLocks/>
                </p:cNvSpPr>
                <p:nvPr/>
              </p:nvSpPr>
              <p:spPr bwMode="auto">
                <a:xfrm>
                  <a:off x="7660802" y="4648855"/>
                  <a:ext cx="69850" cy="61913"/>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776" name="Freeform 816">
                  <a:extLst>
                    <a:ext uri="{FF2B5EF4-FFF2-40B4-BE49-F238E27FC236}">
                      <a16:creationId xmlns:a16="http://schemas.microsoft.com/office/drawing/2014/main" id="{3B9AD760-6993-4906-6F71-ADAF4509B6C5}"/>
                    </a:ext>
                  </a:extLst>
                </p:cNvPr>
                <p:cNvSpPr>
                  <a:spLocks/>
                </p:cNvSpPr>
                <p:nvPr/>
              </p:nvSpPr>
              <p:spPr bwMode="auto">
                <a:xfrm>
                  <a:off x="7660802" y="4648855"/>
                  <a:ext cx="69850" cy="61913"/>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7" name="Line 817">
                  <a:extLst>
                    <a:ext uri="{FF2B5EF4-FFF2-40B4-BE49-F238E27FC236}">
                      <a16:creationId xmlns:a16="http://schemas.microsoft.com/office/drawing/2014/main" id="{134F5FC7-FC28-A831-AB8C-E60E41202AFB}"/>
                    </a:ext>
                  </a:extLst>
                </p:cNvPr>
                <p:cNvSpPr>
                  <a:spLocks noChangeShapeType="1"/>
                </p:cNvSpPr>
                <p:nvPr/>
              </p:nvSpPr>
              <p:spPr bwMode="auto">
                <a:xfrm>
                  <a:off x="7695727" y="4669493"/>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8" name="Line 818">
                  <a:extLst>
                    <a:ext uri="{FF2B5EF4-FFF2-40B4-BE49-F238E27FC236}">
                      <a16:creationId xmlns:a16="http://schemas.microsoft.com/office/drawing/2014/main" id="{068681BE-BE02-74F6-2F2D-2A0F3E454F4B}"/>
                    </a:ext>
                  </a:extLst>
                </p:cNvPr>
                <p:cNvSpPr>
                  <a:spLocks noChangeShapeType="1"/>
                </p:cNvSpPr>
                <p:nvPr/>
              </p:nvSpPr>
              <p:spPr bwMode="auto">
                <a:xfrm>
                  <a:off x="7695727" y="4669493"/>
                  <a:ext cx="0" cy="2714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79" name="Rectangle 819">
                  <a:extLst>
                    <a:ext uri="{FF2B5EF4-FFF2-40B4-BE49-F238E27FC236}">
                      <a16:creationId xmlns:a16="http://schemas.microsoft.com/office/drawing/2014/main" id="{7F933930-6F8E-F647-6F9F-C20143A9DB58}"/>
                    </a:ext>
                  </a:extLst>
                </p:cNvPr>
                <p:cNvSpPr>
                  <a:spLocks noChangeArrowheads="1"/>
                </p:cNvSpPr>
                <p:nvPr/>
              </p:nvSpPr>
              <p:spPr bwMode="auto">
                <a:xfrm>
                  <a:off x="7659214" y="4925080"/>
                  <a:ext cx="73025" cy="31750"/>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0" name="Freeform 821">
                  <a:extLst>
                    <a:ext uri="{FF2B5EF4-FFF2-40B4-BE49-F238E27FC236}">
                      <a16:creationId xmlns:a16="http://schemas.microsoft.com/office/drawing/2014/main" id="{C8CDB27E-34AF-974C-1E82-BB566B15373E}"/>
                    </a:ext>
                  </a:extLst>
                </p:cNvPr>
                <p:cNvSpPr>
                  <a:spLocks/>
                </p:cNvSpPr>
                <p:nvPr/>
              </p:nvSpPr>
              <p:spPr bwMode="auto">
                <a:xfrm>
                  <a:off x="7870352" y="4847293"/>
                  <a:ext cx="69850" cy="6032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81" name="Freeform 822">
                  <a:extLst>
                    <a:ext uri="{FF2B5EF4-FFF2-40B4-BE49-F238E27FC236}">
                      <a16:creationId xmlns:a16="http://schemas.microsoft.com/office/drawing/2014/main" id="{3FE533FE-A8A7-0B8C-F5A8-40F52D8CDB2B}"/>
                    </a:ext>
                  </a:extLst>
                </p:cNvPr>
                <p:cNvSpPr>
                  <a:spLocks/>
                </p:cNvSpPr>
                <p:nvPr/>
              </p:nvSpPr>
              <p:spPr bwMode="auto">
                <a:xfrm>
                  <a:off x="7870352" y="4847293"/>
                  <a:ext cx="69850" cy="6032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2" name="Line 823">
                  <a:extLst>
                    <a:ext uri="{FF2B5EF4-FFF2-40B4-BE49-F238E27FC236}">
                      <a16:creationId xmlns:a16="http://schemas.microsoft.com/office/drawing/2014/main" id="{DC700D8B-72F0-B8C7-C168-5026933457A5}"/>
                    </a:ext>
                  </a:extLst>
                </p:cNvPr>
                <p:cNvSpPr>
                  <a:spLocks noChangeShapeType="1"/>
                </p:cNvSpPr>
                <p:nvPr/>
              </p:nvSpPr>
              <p:spPr bwMode="auto">
                <a:xfrm flipV="1">
                  <a:off x="7905277" y="4863168"/>
                  <a:ext cx="0" cy="7938"/>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3" name="Line 824">
                  <a:extLst>
                    <a:ext uri="{FF2B5EF4-FFF2-40B4-BE49-F238E27FC236}">
                      <a16:creationId xmlns:a16="http://schemas.microsoft.com/office/drawing/2014/main" id="{F7A63619-C43C-C951-1AD2-E86D247A58B3}"/>
                    </a:ext>
                  </a:extLst>
                </p:cNvPr>
                <p:cNvSpPr>
                  <a:spLocks noChangeShapeType="1"/>
                </p:cNvSpPr>
                <p:nvPr/>
              </p:nvSpPr>
              <p:spPr bwMode="auto">
                <a:xfrm>
                  <a:off x="7905277" y="4867930"/>
                  <a:ext cx="0" cy="187325"/>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4" name="Rectangle 825">
                  <a:extLst>
                    <a:ext uri="{FF2B5EF4-FFF2-40B4-BE49-F238E27FC236}">
                      <a16:creationId xmlns:a16="http://schemas.microsoft.com/office/drawing/2014/main" id="{0716245D-1B4A-8EC5-2227-D29635570D8E}"/>
                    </a:ext>
                  </a:extLst>
                </p:cNvPr>
                <p:cNvSpPr>
                  <a:spLocks noChangeArrowheads="1"/>
                </p:cNvSpPr>
                <p:nvPr/>
              </p:nvSpPr>
              <p:spPr bwMode="auto">
                <a:xfrm>
                  <a:off x="7868764" y="5006043"/>
                  <a:ext cx="73025" cy="96838"/>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5" name="Freeform 827">
                  <a:extLst>
                    <a:ext uri="{FF2B5EF4-FFF2-40B4-BE49-F238E27FC236}">
                      <a16:creationId xmlns:a16="http://schemas.microsoft.com/office/drawing/2014/main" id="{37071B65-0319-858D-7384-382CBAB13492}"/>
                    </a:ext>
                  </a:extLst>
                </p:cNvPr>
                <p:cNvSpPr>
                  <a:spLocks/>
                </p:cNvSpPr>
                <p:nvPr/>
              </p:nvSpPr>
              <p:spPr bwMode="auto">
                <a:xfrm>
                  <a:off x="8079902" y="4820305"/>
                  <a:ext cx="71438" cy="60325"/>
                </a:xfrm>
                <a:custGeom>
                  <a:avLst/>
                  <a:gdLst>
                    <a:gd name="T0" fmla="*/ 22 w 45"/>
                    <a:gd name="T1" fmla="*/ 38 h 38"/>
                    <a:gd name="T2" fmla="*/ 0 w 45"/>
                    <a:gd name="T3" fmla="*/ 0 h 38"/>
                    <a:gd name="T4" fmla="*/ 45 w 45"/>
                    <a:gd name="T5" fmla="*/ 0 h 38"/>
                    <a:gd name="T6" fmla="*/ 22 w 45"/>
                    <a:gd name="T7" fmla="*/ 38 h 38"/>
                  </a:gdLst>
                  <a:ahLst/>
                  <a:cxnLst>
                    <a:cxn ang="0">
                      <a:pos x="T0" y="T1"/>
                    </a:cxn>
                    <a:cxn ang="0">
                      <a:pos x="T2" y="T3"/>
                    </a:cxn>
                    <a:cxn ang="0">
                      <a:pos x="T4" y="T5"/>
                    </a:cxn>
                    <a:cxn ang="0">
                      <a:pos x="T6" y="T7"/>
                    </a:cxn>
                  </a:cxnLst>
                  <a:rect l="0" t="0" r="r" b="b"/>
                  <a:pathLst>
                    <a:path w="45" h="38">
                      <a:moveTo>
                        <a:pt x="22" y="38"/>
                      </a:moveTo>
                      <a:lnTo>
                        <a:pt x="0" y="0"/>
                      </a:lnTo>
                      <a:lnTo>
                        <a:pt x="45" y="0"/>
                      </a:lnTo>
                      <a:lnTo>
                        <a:pt x="22" y="38"/>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86" name="Freeform 828">
                  <a:extLst>
                    <a:ext uri="{FF2B5EF4-FFF2-40B4-BE49-F238E27FC236}">
                      <a16:creationId xmlns:a16="http://schemas.microsoft.com/office/drawing/2014/main" id="{D0D9AB03-C3B5-4DC4-4412-D3C12D2F961A}"/>
                    </a:ext>
                  </a:extLst>
                </p:cNvPr>
                <p:cNvSpPr>
                  <a:spLocks/>
                </p:cNvSpPr>
                <p:nvPr/>
              </p:nvSpPr>
              <p:spPr bwMode="auto">
                <a:xfrm>
                  <a:off x="8079902" y="4820305"/>
                  <a:ext cx="71438" cy="60325"/>
                </a:xfrm>
                <a:custGeom>
                  <a:avLst/>
                  <a:gdLst>
                    <a:gd name="T0" fmla="*/ 22 w 45"/>
                    <a:gd name="T1" fmla="*/ 38 h 38"/>
                    <a:gd name="T2" fmla="*/ 0 w 45"/>
                    <a:gd name="T3" fmla="*/ 0 h 38"/>
                    <a:gd name="T4" fmla="*/ 45 w 45"/>
                    <a:gd name="T5" fmla="*/ 0 h 38"/>
                    <a:gd name="T6" fmla="*/ 22 w 45"/>
                    <a:gd name="T7" fmla="*/ 38 h 38"/>
                  </a:gdLst>
                  <a:ahLst/>
                  <a:cxnLst>
                    <a:cxn ang="0">
                      <a:pos x="T0" y="T1"/>
                    </a:cxn>
                    <a:cxn ang="0">
                      <a:pos x="T2" y="T3"/>
                    </a:cxn>
                    <a:cxn ang="0">
                      <a:pos x="T4" y="T5"/>
                    </a:cxn>
                    <a:cxn ang="0">
                      <a:pos x="T6" y="T7"/>
                    </a:cxn>
                  </a:cxnLst>
                  <a:rect l="0" t="0" r="r" b="b"/>
                  <a:pathLst>
                    <a:path w="45" h="38">
                      <a:moveTo>
                        <a:pt x="22" y="38"/>
                      </a:moveTo>
                      <a:lnTo>
                        <a:pt x="0" y="0"/>
                      </a:lnTo>
                      <a:lnTo>
                        <a:pt x="45" y="0"/>
                      </a:lnTo>
                      <a:lnTo>
                        <a:pt x="22" y="38"/>
                      </a:lnTo>
                      <a:close/>
                    </a:path>
                  </a:pathLst>
                </a:custGeom>
                <a:noFill/>
                <a:ln w="4763" cap="flat">
                  <a:solidFill>
                    <a:srgbClr val="00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7" name="Line 829">
                  <a:extLst>
                    <a:ext uri="{FF2B5EF4-FFF2-40B4-BE49-F238E27FC236}">
                      <a16:creationId xmlns:a16="http://schemas.microsoft.com/office/drawing/2014/main" id="{A88727BC-97AC-859E-80F7-A68442661758}"/>
                    </a:ext>
                  </a:extLst>
                </p:cNvPr>
                <p:cNvSpPr>
                  <a:spLocks noChangeShapeType="1"/>
                </p:cNvSpPr>
                <p:nvPr/>
              </p:nvSpPr>
              <p:spPr bwMode="auto">
                <a:xfrm flipV="1">
                  <a:off x="8114827" y="4836180"/>
                  <a:ext cx="0" cy="7938"/>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8" name="Line 830">
                  <a:extLst>
                    <a:ext uri="{FF2B5EF4-FFF2-40B4-BE49-F238E27FC236}">
                      <a16:creationId xmlns:a16="http://schemas.microsoft.com/office/drawing/2014/main" id="{D64A02F7-AB22-E630-C945-C47618A7FF3F}"/>
                    </a:ext>
                  </a:extLst>
                </p:cNvPr>
                <p:cNvSpPr>
                  <a:spLocks noChangeShapeType="1"/>
                </p:cNvSpPr>
                <p:nvPr/>
              </p:nvSpPr>
              <p:spPr bwMode="auto">
                <a:xfrm>
                  <a:off x="8114827" y="4839355"/>
                  <a:ext cx="0" cy="225425"/>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89" name="Rectangle 831">
                  <a:extLst>
                    <a:ext uri="{FF2B5EF4-FFF2-40B4-BE49-F238E27FC236}">
                      <a16:creationId xmlns:a16="http://schemas.microsoft.com/office/drawing/2014/main" id="{33E109A7-3A5A-AE8B-0267-DE02EE236CE2}"/>
                    </a:ext>
                  </a:extLst>
                </p:cNvPr>
                <p:cNvSpPr>
                  <a:spLocks noChangeArrowheads="1"/>
                </p:cNvSpPr>
                <p:nvPr/>
              </p:nvSpPr>
              <p:spPr bwMode="auto">
                <a:xfrm>
                  <a:off x="8078314" y="5015568"/>
                  <a:ext cx="73025" cy="96838"/>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0" name="Freeform 833">
                  <a:extLst>
                    <a:ext uri="{FF2B5EF4-FFF2-40B4-BE49-F238E27FC236}">
                      <a16:creationId xmlns:a16="http://schemas.microsoft.com/office/drawing/2014/main" id="{D6F0C1BA-DD40-BBAA-D1FF-AD89141B108A}"/>
                    </a:ext>
                  </a:extLst>
                </p:cNvPr>
                <p:cNvSpPr>
                  <a:spLocks/>
                </p:cNvSpPr>
                <p:nvPr/>
              </p:nvSpPr>
              <p:spPr bwMode="auto">
                <a:xfrm>
                  <a:off x="8289452" y="4431368"/>
                  <a:ext cx="71438" cy="60325"/>
                </a:xfrm>
                <a:custGeom>
                  <a:avLst/>
                  <a:gdLst>
                    <a:gd name="T0" fmla="*/ 22 w 45"/>
                    <a:gd name="T1" fmla="*/ 38 h 38"/>
                    <a:gd name="T2" fmla="*/ 0 w 45"/>
                    <a:gd name="T3" fmla="*/ 0 h 38"/>
                    <a:gd name="T4" fmla="*/ 45 w 45"/>
                    <a:gd name="T5" fmla="*/ 0 h 38"/>
                    <a:gd name="T6" fmla="*/ 22 w 45"/>
                    <a:gd name="T7" fmla="*/ 38 h 38"/>
                  </a:gdLst>
                  <a:ahLst/>
                  <a:cxnLst>
                    <a:cxn ang="0">
                      <a:pos x="T0" y="T1"/>
                    </a:cxn>
                    <a:cxn ang="0">
                      <a:pos x="T2" y="T3"/>
                    </a:cxn>
                    <a:cxn ang="0">
                      <a:pos x="T4" y="T5"/>
                    </a:cxn>
                    <a:cxn ang="0">
                      <a:pos x="T6" y="T7"/>
                    </a:cxn>
                  </a:cxnLst>
                  <a:rect l="0" t="0" r="r" b="b"/>
                  <a:pathLst>
                    <a:path w="45" h="38">
                      <a:moveTo>
                        <a:pt x="22" y="38"/>
                      </a:moveTo>
                      <a:lnTo>
                        <a:pt x="0" y="0"/>
                      </a:lnTo>
                      <a:lnTo>
                        <a:pt x="45" y="0"/>
                      </a:lnTo>
                      <a:lnTo>
                        <a:pt x="22" y="38"/>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91" name="Freeform 834">
                  <a:extLst>
                    <a:ext uri="{FF2B5EF4-FFF2-40B4-BE49-F238E27FC236}">
                      <a16:creationId xmlns:a16="http://schemas.microsoft.com/office/drawing/2014/main" id="{94370A4A-299B-8C97-EC89-8F8661F8E9D0}"/>
                    </a:ext>
                  </a:extLst>
                </p:cNvPr>
                <p:cNvSpPr>
                  <a:spLocks/>
                </p:cNvSpPr>
                <p:nvPr/>
              </p:nvSpPr>
              <p:spPr bwMode="auto">
                <a:xfrm>
                  <a:off x="8289452" y="4431368"/>
                  <a:ext cx="71438" cy="60325"/>
                </a:xfrm>
                <a:custGeom>
                  <a:avLst/>
                  <a:gdLst>
                    <a:gd name="T0" fmla="*/ 22 w 45"/>
                    <a:gd name="T1" fmla="*/ 38 h 38"/>
                    <a:gd name="T2" fmla="*/ 0 w 45"/>
                    <a:gd name="T3" fmla="*/ 0 h 38"/>
                    <a:gd name="T4" fmla="*/ 45 w 45"/>
                    <a:gd name="T5" fmla="*/ 0 h 38"/>
                    <a:gd name="T6" fmla="*/ 22 w 45"/>
                    <a:gd name="T7" fmla="*/ 38 h 38"/>
                  </a:gdLst>
                  <a:ahLst/>
                  <a:cxnLst>
                    <a:cxn ang="0">
                      <a:pos x="T0" y="T1"/>
                    </a:cxn>
                    <a:cxn ang="0">
                      <a:pos x="T2" y="T3"/>
                    </a:cxn>
                    <a:cxn ang="0">
                      <a:pos x="T4" y="T5"/>
                    </a:cxn>
                    <a:cxn ang="0">
                      <a:pos x="T6" y="T7"/>
                    </a:cxn>
                  </a:cxnLst>
                  <a:rect l="0" t="0" r="r" b="b"/>
                  <a:pathLst>
                    <a:path w="45" h="38">
                      <a:moveTo>
                        <a:pt x="22" y="38"/>
                      </a:moveTo>
                      <a:lnTo>
                        <a:pt x="0" y="0"/>
                      </a:lnTo>
                      <a:lnTo>
                        <a:pt x="45" y="0"/>
                      </a:lnTo>
                      <a:lnTo>
                        <a:pt x="22" y="38"/>
                      </a:lnTo>
                      <a:close/>
                    </a:path>
                  </a:pathLst>
                </a:cu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2" name="Line 835">
                  <a:extLst>
                    <a:ext uri="{FF2B5EF4-FFF2-40B4-BE49-F238E27FC236}">
                      <a16:creationId xmlns:a16="http://schemas.microsoft.com/office/drawing/2014/main" id="{2112FFC2-C54A-0868-7291-3B91D2333C5E}"/>
                    </a:ext>
                  </a:extLst>
                </p:cNvPr>
                <p:cNvSpPr>
                  <a:spLocks noChangeShapeType="1"/>
                </p:cNvSpPr>
                <p:nvPr/>
              </p:nvSpPr>
              <p:spPr bwMode="auto">
                <a:xfrm flipV="1">
                  <a:off x="8324377" y="4447243"/>
                  <a:ext cx="0" cy="635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3" name="Line 836">
                  <a:extLst>
                    <a:ext uri="{FF2B5EF4-FFF2-40B4-BE49-F238E27FC236}">
                      <a16:creationId xmlns:a16="http://schemas.microsoft.com/office/drawing/2014/main" id="{A1E22AFB-4835-64C9-C034-79DC8DD300D8}"/>
                    </a:ext>
                  </a:extLst>
                </p:cNvPr>
                <p:cNvSpPr>
                  <a:spLocks noChangeShapeType="1"/>
                </p:cNvSpPr>
                <p:nvPr/>
              </p:nvSpPr>
              <p:spPr bwMode="auto">
                <a:xfrm>
                  <a:off x="8324377" y="4450418"/>
                  <a:ext cx="0" cy="173038"/>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4" name="Rectangle 837">
                  <a:extLst>
                    <a:ext uri="{FF2B5EF4-FFF2-40B4-BE49-F238E27FC236}">
                      <a16:creationId xmlns:a16="http://schemas.microsoft.com/office/drawing/2014/main" id="{510A5449-2406-FB40-E9A7-9EFE65108F29}"/>
                    </a:ext>
                  </a:extLst>
                </p:cNvPr>
                <p:cNvSpPr>
                  <a:spLocks noChangeArrowheads="1"/>
                </p:cNvSpPr>
                <p:nvPr/>
              </p:nvSpPr>
              <p:spPr bwMode="auto">
                <a:xfrm>
                  <a:off x="8287864" y="4593293"/>
                  <a:ext cx="74613" cy="60325"/>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5" name="Freeform 839">
                  <a:extLst>
                    <a:ext uri="{FF2B5EF4-FFF2-40B4-BE49-F238E27FC236}">
                      <a16:creationId xmlns:a16="http://schemas.microsoft.com/office/drawing/2014/main" id="{B6797298-F961-7830-2697-CDE30950F043}"/>
                    </a:ext>
                  </a:extLst>
                </p:cNvPr>
                <p:cNvSpPr>
                  <a:spLocks/>
                </p:cNvSpPr>
                <p:nvPr/>
              </p:nvSpPr>
              <p:spPr bwMode="auto">
                <a:xfrm>
                  <a:off x="8499002" y="4374218"/>
                  <a:ext cx="71438" cy="61913"/>
                </a:xfrm>
                <a:custGeom>
                  <a:avLst/>
                  <a:gdLst>
                    <a:gd name="T0" fmla="*/ 23 w 45"/>
                    <a:gd name="T1" fmla="*/ 39 h 39"/>
                    <a:gd name="T2" fmla="*/ 0 w 45"/>
                    <a:gd name="T3" fmla="*/ 0 h 39"/>
                    <a:gd name="T4" fmla="*/ 45 w 45"/>
                    <a:gd name="T5" fmla="*/ 0 h 39"/>
                    <a:gd name="T6" fmla="*/ 23 w 45"/>
                    <a:gd name="T7" fmla="*/ 39 h 39"/>
                  </a:gdLst>
                  <a:ahLst/>
                  <a:cxnLst>
                    <a:cxn ang="0">
                      <a:pos x="T0" y="T1"/>
                    </a:cxn>
                    <a:cxn ang="0">
                      <a:pos x="T2" y="T3"/>
                    </a:cxn>
                    <a:cxn ang="0">
                      <a:pos x="T4" y="T5"/>
                    </a:cxn>
                    <a:cxn ang="0">
                      <a:pos x="T6" y="T7"/>
                    </a:cxn>
                  </a:cxnLst>
                  <a:rect l="0" t="0" r="r" b="b"/>
                  <a:pathLst>
                    <a:path w="45" h="39">
                      <a:moveTo>
                        <a:pt x="23" y="39"/>
                      </a:moveTo>
                      <a:lnTo>
                        <a:pt x="0" y="0"/>
                      </a:lnTo>
                      <a:lnTo>
                        <a:pt x="45" y="0"/>
                      </a:lnTo>
                      <a:lnTo>
                        <a:pt x="23" y="3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96" name="Freeform 840">
                  <a:extLst>
                    <a:ext uri="{FF2B5EF4-FFF2-40B4-BE49-F238E27FC236}">
                      <a16:creationId xmlns:a16="http://schemas.microsoft.com/office/drawing/2014/main" id="{B797392E-3266-58BC-5604-ADF519C3AB57}"/>
                    </a:ext>
                  </a:extLst>
                </p:cNvPr>
                <p:cNvSpPr>
                  <a:spLocks/>
                </p:cNvSpPr>
                <p:nvPr/>
              </p:nvSpPr>
              <p:spPr bwMode="auto">
                <a:xfrm>
                  <a:off x="8499002" y="4374218"/>
                  <a:ext cx="71438" cy="61913"/>
                </a:xfrm>
                <a:custGeom>
                  <a:avLst/>
                  <a:gdLst>
                    <a:gd name="T0" fmla="*/ 23 w 45"/>
                    <a:gd name="T1" fmla="*/ 39 h 39"/>
                    <a:gd name="T2" fmla="*/ 0 w 45"/>
                    <a:gd name="T3" fmla="*/ 0 h 39"/>
                    <a:gd name="T4" fmla="*/ 45 w 45"/>
                    <a:gd name="T5" fmla="*/ 0 h 39"/>
                    <a:gd name="T6" fmla="*/ 23 w 45"/>
                    <a:gd name="T7" fmla="*/ 39 h 39"/>
                  </a:gdLst>
                  <a:ahLst/>
                  <a:cxnLst>
                    <a:cxn ang="0">
                      <a:pos x="T0" y="T1"/>
                    </a:cxn>
                    <a:cxn ang="0">
                      <a:pos x="T2" y="T3"/>
                    </a:cxn>
                    <a:cxn ang="0">
                      <a:pos x="T4" y="T5"/>
                    </a:cxn>
                    <a:cxn ang="0">
                      <a:pos x="T6" y="T7"/>
                    </a:cxn>
                  </a:cxnLst>
                  <a:rect l="0" t="0" r="r" b="b"/>
                  <a:pathLst>
                    <a:path w="45" h="39">
                      <a:moveTo>
                        <a:pt x="23" y="39"/>
                      </a:moveTo>
                      <a:lnTo>
                        <a:pt x="0" y="0"/>
                      </a:lnTo>
                      <a:lnTo>
                        <a:pt x="45" y="0"/>
                      </a:lnTo>
                      <a:lnTo>
                        <a:pt x="23" y="39"/>
                      </a:lnTo>
                      <a:close/>
                    </a:path>
                  </a:pathLst>
                </a:custGeom>
                <a:noFill/>
                <a:ln w="4763" cap="flat">
                  <a:solidFill>
                    <a:srgbClr val="CC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7" name="Line 841">
                  <a:extLst>
                    <a:ext uri="{FF2B5EF4-FFF2-40B4-BE49-F238E27FC236}">
                      <a16:creationId xmlns:a16="http://schemas.microsoft.com/office/drawing/2014/main" id="{7401F81A-20ED-5B7F-38CB-4BCF4ABC1AA6}"/>
                    </a:ext>
                  </a:extLst>
                </p:cNvPr>
                <p:cNvSpPr>
                  <a:spLocks noChangeShapeType="1"/>
                </p:cNvSpPr>
                <p:nvPr/>
              </p:nvSpPr>
              <p:spPr bwMode="auto">
                <a:xfrm flipV="1">
                  <a:off x="8535514" y="4393268"/>
                  <a:ext cx="0" cy="4763"/>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8" name="Line 842">
                  <a:extLst>
                    <a:ext uri="{FF2B5EF4-FFF2-40B4-BE49-F238E27FC236}">
                      <a16:creationId xmlns:a16="http://schemas.microsoft.com/office/drawing/2014/main" id="{CFE73954-0243-68BE-22A9-410188B92757}"/>
                    </a:ext>
                  </a:extLst>
                </p:cNvPr>
                <p:cNvSpPr>
                  <a:spLocks noChangeShapeType="1"/>
                </p:cNvSpPr>
                <p:nvPr/>
              </p:nvSpPr>
              <p:spPr bwMode="auto">
                <a:xfrm>
                  <a:off x="8535514" y="4394855"/>
                  <a:ext cx="0" cy="127000"/>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799" name="Rectangle 843">
                  <a:extLst>
                    <a:ext uri="{FF2B5EF4-FFF2-40B4-BE49-F238E27FC236}">
                      <a16:creationId xmlns:a16="http://schemas.microsoft.com/office/drawing/2014/main" id="{F9EF07F2-EB62-B04E-6AEF-5E6E8C4CCBBB}"/>
                    </a:ext>
                  </a:extLst>
                </p:cNvPr>
                <p:cNvSpPr>
                  <a:spLocks noChangeArrowheads="1"/>
                </p:cNvSpPr>
                <p:nvPr/>
              </p:nvSpPr>
              <p:spPr bwMode="auto">
                <a:xfrm>
                  <a:off x="8497414" y="4494868"/>
                  <a:ext cx="74613" cy="53975"/>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00" name="Oval 845">
                  <a:extLst>
                    <a:ext uri="{FF2B5EF4-FFF2-40B4-BE49-F238E27FC236}">
                      <a16:creationId xmlns:a16="http://schemas.microsoft.com/office/drawing/2014/main" id="{000E588D-9EAB-62F5-10E8-725BF1058207}"/>
                    </a:ext>
                  </a:extLst>
                </p:cNvPr>
                <p:cNvSpPr>
                  <a:spLocks noChangeArrowheads="1"/>
                </p:cNvSpPr>
                <p:nvPr/>
              </p:nvSpPr>
              <p:spPr bwMode="auto">
                <a:xfrm>
                  <a:off x="7700489" y="4405968"/>
                  <a:ext cx="60325" cy="60325"/>
                </a:xfrm>
                <a:prstGeom prst="ellipse">
                  <a:avLst/>
                </a:pr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02" name="Line 847">
                  <a:extLst>
                    <a:ext uri="{FF2B5EF4-FFF2-40B4-BE49-F238E27FC236}">
                      <a16:creationId xmlns:a16="http://schemas.microsoft.com/office/drawing/2014/main" id="{0B55A97C-4DB1-A99A-7D88-ADD3FE17E4A7}"/>
                    </a:ext>
                  </a:extLst>
                </p:cNvPr>
                <p:cNvSpPr>
                  <a:spLocks noChangeShapeType="1"/>
                </p:cNvSpPr>
                <p:nvPr/>
              </p:nvSpPr>
              <p:spPr bwMode="auto">
                <a:xfrm>
                  <a:off x="7730652" y="4436130"/>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03" name="Line 848">
                  <a:extLst>
                    <a:ext uri="{FF2B5EF4-FFF2-40B4-BE49-F238E27FC236}">
                      <a16:creationId xmlns:a16="http://schemas.microsoft.com/office/drawing/2014/main" id="{2DADF482-56F8-67ED-59F3-8EC244A67BBF}"/>
                    </a:ext>
                  </a:extLst>
                </p:cNvPr>
                <p:cNvSpPr>
                  <a:spLocks noChangeShapeType="1"/>
                </p:cNvSpPr>
                <p:nvPr/>
              </p:nvSpPr>
              <p:spPr bwMode="auto">
                <a:xfrm>
                  <a:off x="7730652" y="4436130"/>
                  <a:ext cx="0" cy="31750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04" name="Rectangle 849">
                  <a:extLst>
                    <a:ext uri="{FF2B5EF4-FFF2-40B4-BE49-F238E27FC236}">
                      <a16:creationId xmlns:a16="http://schemas.microsoft.com/office/drawing/2014/main" id="{11E71A96-57D1-48A5-165E-0695C531EFA2}"/>
                    </a:ext>
                  </a:extLst>
                </p:cNvPr>
                <p:cNvSpPr>
                  <a:spLocks noChangeArrowheads="1"/>
                </p:cNvSpPr>
                <p:nvPr/>
              </p:nvSpPr>
              <p:spPr bwMode="auto">
                <a:xfrm>
                  <a:off x="7694139" y="4739343"/>
                  <a:ext cx="73025" cy="28575"/>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05" name="Oval 851">
                  <a:extLst>
                    <a:ext uri="{FF2B5EF4-FFF2-40B4-BE49-F238E27FC236}">
                      <a16:creationId xmlns:a16="http://schemas.microsoft.com/office/drawing/2014/main" id="{3D8630A4-2A60-7178-0107-8AAF239562B1}"/>
                    </a:ext>
                  </a:extLst>
                </p:cNvPr>
                <p:cNvSpPr>
                  <a:spLocks noChangeArrowheads="1"/>
                </p:cNvSpPr>
                <p:nvPr/>
              </p:nvSpPr>
              <p:spPr bwMode="auto">
                <a:xfrm>
                  <a:off x="7910039" y="4463118"/>
                  <a:ext cx="60325" cy="61913"/>
                </a:xfrm>
                <a:prstGeom prst="ellipse">
                  <a:avLst/>
                </a:pr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06" name="Freeform 852">
                  <a:extLst>
                    <a:ext uri="{FF2B5EF4-FFF2-40B4-BE49-F238E27FC236}">
                      <a16:creationId xmlns:a16="http://schemas.microsoft.com/office/drawing/2014/main" id="{F3DCCC36-58EC-DB10-CEB6-B843E690650C}"/>
                    </a:ext>
                  </a:extLst>
                </p:cNvPr>
                <p:cNvSpPr>
                  <a:spLocks noEditPoints="1"/>
                </p:cNvSpPr>
                <p:nvPr/>
              </p:nvSpPr>
              <p:spPr bwMode="auto">
                <a:xfrm>
                  <a:off x="7906864" y="4459943"/>
                  <a:ext cx="66675" cy="6667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0000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07" name="Line 853">
                  <a:extLst>
                    <a:ext uri="{FF2B5EF4-FFF2-40B4-BE49-F238E27FC236}">
                      <a16:creationId xmlns:a16="http://schemas.microsoft.com/office/drawing/2014/main" id="{9F6567CF-7151-6899-B677-6912C8FAC928}"/>
                    </a:ext>
                  </a:extLst>
                </p:cNvPr>
                <p:cNvSpPr>
                  <a:spLocks noChangeShapeType="1"/>
                </p:cNvSpPr>
                <p:nvPr/>
              </p:nvSpPr>
              <p:spPr bwMode="auto">
                <a:xfrm flipV="1">
                  <a:off x="7940202" y="4490105"/>
                  <a:ext cx="0" cy="6350"/>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08" name="Line 854">
                  <a:extLst>
                    <a:ext uri="{FF2B5EF4-FFF2-40B4-BE49-F238E27FC236}">
                      <a16:creationId xmlns:a16="http://schemas.microsoft.com/office/drawing/2014/main" id="{AC4F8F21-A72E-68A3-BE84-20ED7CDCC51C}"/>
                    </a:ext>
                  </a:extLst>
                </p:cNvPr>
                <p:cNvSpPr>
                  <a:spLocks noChangeShapeType="1"/>
                </p:cNvSpPr>
                <p:nvPr/>
              </p:nvSpPr>
              <p:spPr bwMode="auto">
                <a:xfrm>
                  <a:off x="7940202" y="4493280"/>
                  <a:ext cx="0" cy="298450"/>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09" name="Rectangle 855">
                  <a:extLst>
                    <a:ext uri="{FF2B5EF4-FFF2-40B4-BE49-F238E27FC236}">
                      <a16:creationId xmlns:a16="http://schemas.microsoft.com/office/drawing/2014/main" id="{DC5FF9AD-D533-D884-1F37-119329D9B918}"/>
                    </a:ext>
                  </a:extLst>
                </p:cNvPr>
                <p:cNvSpPr>
                  <a:spLocks noChangeArrowheads="1"/>
                </p:cNvSpPr>
                <p:nvPr/>
              </p:nvSpPr>
              <p:spPr bwMode="auto">
                <a:xfrm>
                  <a:off x="7903689" y="4753630"/>
                  <a:ext cx="73025" cy="77788"/>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10" name="Oval 857">
                  <a:extLst>
                    <a:ext uri="{FF2B5EF4-FFF2-40B4-BE49-F238E27FC236}">
                      <a16:creationId xmlns:a16="http://schemas.microsoft.com/office/drawing/2014/main" id="{674601DC-BC07-69F3-A7F4-25B2F274895A}"/>
                    </a:ext>
                  </a:extLst>
                </p:cNvPr>
                <p:cNvSpPr>
                  <a:spLocks noChangeArrowheads="1"/>
                </p:cNvSpPr>
                <p:nvPr/>
              </p:nvSpPr>
              <p:spPr bwMode="auto">
                <a:xfrm>
                  <a:off x="8119589" y="4545668"/>
                  <a:ext cx="60325" cy="60325"/>
                </a:xfrm>
                <a:prstGeom prst="ellipse">
                  <a:avLst/>
                </a:prstGeom>
                <a:solidFill>
                  <a:srgbClr val="00CC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11" name="Freeform 858">
                  <a:extLst>
                    <a:ext uri="{FF2B5EF4-FFF2-40B4-BE49-F238E27FC236}">
                      <a16:creationId xmlns:a16="http://schemas.microsoft.com/office/drawing/2014/main" id="{9789B7D7-70E0-0A5D-AFAD-FB3816EF6DA9}"/>
                    </a:ext>
                  </a:extLst>
                </p:cNvPr>
                <p:cNvSpPr>
                  <a:spLocks noEditPoints="1"/>
                </p:cNvSpPr>
                <p:nvPr/>
              </p:nvSpPr>
              <p:spPr bwMode="auto">
                <a:xfrm>
                  <a:off x="8116414" y="4544080"/>
                  <a:ext cx="66675" cy="65088"/>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00CC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12" name="Line 859">
                  <a:extLst>
                    <a:ext uri="{FF2B5EF4-FFF2-40B4-BE49-F238E27FC236}">
                      <a16:creationId xmlns:a16="http://schemas.microsoft.com/office/drawing/2014/main" id="{341C7010-D99F-A2E6-3483-99BDA3FF6CC5}"/>
                    </a:ext>
                  </a:extLst>
                </p:cNvPr>
                <p:cNvSpPr>
                  <a:spLocks noChangeShapeType="1"/>
                </p:cNvSpPr>
                <p:nvPr/>
              </p:nvSpPr>
              <p:spPr bwMode="auto">
                <a:xfrm flipV="1">
                  <a:off x="8149752" y="4572655"/>
                  <a:ext cx="0" cy="7938"/>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13" name="Line 860">
                  <a:extLst>
                    <a:ext uri="{FF2B5EF4-FFF2-40B4-BE49-F238E27FC236}">
                      <a16:creationId xmlns:a16="http://schemas.microsoft.com/office/drawing/2014/main" id="{CBAD66D7-9B65-8CEC-C14F-9FE79930A062}"/>
                    </a:ext>
                  </a:extLst>
                </p:cNvPr>
                <p:cNvSpPr>
                  <a:spLocks noChangeShapeType="1"/>
                </p:cNvSpPr>
                <p:nvPr/>
              </p:nvSpPr>
              <p:spPr bwMode="auto">
                <a:xfrm>
                  <a:off x="8149752" y="4575830"/>
                  <a:ext cx="0" cy="290513"/>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14" name="Rectangle 861">
                  <a:extLst>
                    <a:ext uri="{FF2B5EF4-FFF2-40B4-BE49-F238E27FC236}">
                      <a16:creationId xmlns:a16="http://schemas.microsoft.com/office/drawing/2014/main" id="{5D4508F4-5029-708D-3D06-AA8E9422B1C5}"/>
                    </a:ext>
                  </a:extLst>
                </p:cNvPr>
                <p:cNvSpPr>
                  <a:spLocks noChangeArrowheads="1"/>
                </p:cNvSpPr>
                <p:nvPr/>
              </p:nvSpPr>
              <p:spPr bwMode="auto">
                <a:xfrm>
                  <a:off x="8113239" y="4823480"/>
                  <a:ext cx="73025" cy="85725"/>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15" name="Oval 863">
                  <a:extLst>
                    <a:ext uri="{FF2B5EF4-FFF2-40B4-BE49-F238E27FC236}">
                      <a16:creationId xmlns:a16="http://schemas.microsoft.com/office/drawing/2014/main" id="{E39B7A94-DDD6-A821-4361-0F5F84D725C8}"/>
                    </a:ext>
                  </a:extLst>
                </p:cNvPr>
                <p:cNvSpPr>
                  <a:spLocks noChangeArrowheads="1"/>
                </p:cNvSpPr>
                <p:nvPr/>
              </p:nvSpPr>
              <p:spPr bwMode="auto">
                <a:xfrm>
                  <a:off x="8329139" y="4350405"/>
                  <a:ext cx="61913" cy="60325"/>
                </a:xfrm>
                <a:prstGeom prst="ellipse">
                  <a:avLst/>
                </a:prstGeom>
                <a:solidFill>
                  <a:srgbClr val="00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16" name="Freeform 864">
                  <a:extLst>
                    <a:ext uri="{FF2B5EF4-FFF2-40B4-BE49-F238E27FC236}">
                      <a16:creationId xmlns:a16="http://schemas.microsoft.com/office/drawing/2014/main" id="{CF15D652-65FB-04CA-6D2B-56ECFA9FBAE0}"/>
                    </a:ext>
                  </a:extLst>
                </p:cNvPr>
                <p:cNvSpPr>
                  <a:spLocks noEditPoints="1"/>
                </p:cNvSpPr>
                <p:nvPr/>
              </p:nvSpPr>
              <p:spPr bwMode="auto">
                <a:xfrm>
                  <a:off x="8327552" y="4347230"/>
                  <a:ext cx="65088" cy="6667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2"/>
                        <a:pt x="102" y="128"/>
                        <a:pt x="69" y="128"/>
                      </a:cubicBezTo>
                      <a:cubicBezTo>
                        <a:pt x="37" y="128"/>
                        <a:pt x="11" y="102"/>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00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17" name="Line 865">
                  <a:extLst>
                    <a:ext uri="{FF2B5EF4-FFF2-40B4-BE49-F238E27FC236}">
                      <a16:creationId xmlns:a16="http://schemas.microsoft.com/office/drawing/2014/main" id="{00C4E12A-E18E-B8ED-439B-C7CD68321FB5}"/>
                    </a:ext>
                  </a:extLst>
                </p:cNvPr>
                <p:cNvSpPr>
                  <a:spLocks noChangeShapeType="1"/>
                </p:cNvSpPr>
                <p:nvPr/>
              </p:nvSpPr>
              <p:spPr bwMode="auto">
                <a:xfrm flipV="1">
                  <a:off x="8359302" y="4378980"/>
                  <a:ext cx="0" cy="4763"/>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18" name="Line 866">
                  <a:extLst>
                    <a:ext uri="{FF2B5EF4-FFF2-40B4-BE49-F238E27FC236}">
                      <a16:creationId xmlns:a16="http://schemas.microsoft.com/office/drawing/2014/main" id="{337335BA-645C-5DA7-0164-9E605D4D3909}"/>
                    </a:ext>
                  </a:extLst>
                </p:cNvPr>
                <p:cNvSpPr>
                  <a:spLocks noChangeShapeType="1"/>
                </p:cNvSpPr>
                <p:nvPr/>
              </p:nvSpPr>
              <p:spPr bwMode="auto">
                <a:xfrm>
                  <a:off x="8359302" y="4380568"/>
                  <a:ext cx="0" cy="11430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19" name="Rectangle 867">
                  <a:extLst>
                    <a:ext uri="{FF2B5EF4-FFF2-40B4-BE49-F238E27FC236}">
                      <a16:creationId xmlns:a16="http://schemas.microsoft.com/office/drawing/2014/main" id="{76B33986-FA1F-8E57-0392-2573873BA116}"/>
                    </a:ext>
                  </a:extLst>
                </p:cNvPr>
                <p:cNvSpPr>
                  <a:spLocks noChangeArrowheads="1"/>
                </p:cNvSpPr>
                <p:nvPr/>
              </p:nvSpPr>
              <p:spPr bwMode="auto">
                <a:xfrm>
                  <a:off x="8322789" y="4469468"/>
                  <a:ext cx="73025" cy="50800"/>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20" name="Oval 869">
                  <a:extLst>
                    <a:ext uri="{FF2B5EF4-FFF2-40B4-BE49-F238E27FC236}">
                      <a16:creationId xmlns:a16="http://schemas.microsoft.com/office/drawing/2014/main" id="{769C5F4F-9784-0072-3F14-28C63EA3AB48}"/>
                    </a:ext>
                  </a:extLst>
                </p:cNvPr>
                <p:cNvSpPr>
                  <a:spLocks noChangeArrowheads="1"/>
                </p:cNvSpPr>
                <p:nvPr/>
              </p:nvSpPr>
              <p:spPr bwMode="auto">
                <a:xfrm>
                  <a:off x="8540277" y="4302780"/>
                  <a:ext cx="60325" cy="60325"/>
                </a:xfrm>
                <a:prstGeom prst="ellipse">
                  <a:avLst/>
                </a:prstGeom>
                <a:solidFill>
                  <a:srgbClr val="CC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21" name="Freeform 870">
                  <a:extLst>
                    <a:ext uri="{FF2B5EF4-FFF2-40B4-BE49-F238E27FC236}">
                      <a16:creationId xmlns:a16="http://schemas.microsoft.com/office/drawing/2014/main" id="{66F1805F-2B4B-E5D5-EAF9-FABE5FF5E313}"/>
                    </a:ext>
                  </a:extLst>
                </p:cNvPr>
                <p:cNvSpPr>
                  <a:spLocks noEditPoints="1"/>
                </p:cNvSpPr>
                <p:nvPr/>
              </p:nvSpPr>
              <p:spPr bwMode="auto">
                <a:xfrm>
                  <a:off x="8537102" y="4299605"/>
                  <a:ext cx="65088" cy="66675"/>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CC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822" name="Line 871">
                  <a:extLst>
                    <a:ext uri="{FF2B5EF4-FFF2-40B4-BE49-F238E27FC236}">
                      <a16:creationId xmlns:a16="http://schemas.microsoft.com/office/drawing/2014/main" id="{1454F6A3-AFF1-5D22-C004-BD74A3AD7EE7}"/>
                    </a:ext>
                  </a:extLst>
                </p:cNvPr>
                <p:cNvSpPr>
                  <a:spLocks noChangeShapeType="1"/>
                </p:cNvSpPr>
                <p:nvPr/>
              </p:nvSpPr>
              <p:spPr bwMode="auto">
                <a:xfrm flipV="1">
                  <a:off x="8570439" y="4331355"/>
                  <a:ext cx="0" cy="3175"/>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23" name="Line 872">
                  <a:extLst>
                    <a:ext uri="{FF2B5EF4-FFF2-40B4-BE49-F238E27FC236}">
                      <a16:creationId xmlns:a16="http://schemas.microsoft.com/office/drawing/2014/main" id="{C42F87E4-32AD-173A-F8B9-D79582CDEB78}"/>
                    </a:ext>
                  </a:extLst>
                </p:cNvPr>
                <p:cNvSpPr>
                  <a:spLocks noChangeShapeType="1"/>
                </p:cNvSpPr>
                <p:nvPr/>
              </p:nvSpPr>
              <p:spPr bwMode="auto">
                <a:xfrm>
                  <a:off x="8570439" y="4332943"/>
                  <a:ext cx="0" cy="77788"/>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824" name="Rectangle 873">
                  <a:extLst>
                    <a:ext uri="{FF2B5EF4-FFF2-40B4-BE49-F238E27FC236}">
                      <a16:creationId xmlns:a16="http://schemas.microsoft.com/office/drawing/2014/main" id="{BCE5EA64-0F6A-96F8-6972-32EEE12C7ABA}"/>
                    </a:ext>
                  </a:extLst>
                </p:cNvPr>
                <p:cNvSpPr>
                  <a:spLocks noChangeArrowheads="1"/>
                </p:cNvSpPr>
                <p:nvPr/>
              </p:nvSpPr>
              <p:spPr bwMode="auto">
                <a:xfrm>
                  <a:off x="8533927" y="4393268"/>
                  <a:ext cx="73025" cy="36513"/>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60" name="Group 59">
                <a:extLst>
                  <a:ext uri="{FF2B5EF4-FFF2-40B4-BE49-F238E27FC236}">
                    <a16:creationId xmlns:a16="http://schemas.microsoft.com/office/drawing/2014/main" id="{A5197F32-2647-2E43-32A5-30F8F6976094}"/>
                  </a:ext>
                </a:extLst>
              </p:cNvPr>
              <p:cNvGrpSpPr/>
              <p:nvPr/>
            </p:nvGrpSpPr>
            <p:grpSpPr>
              <a:xfrm>
                <a:off x="7348074" y="3545543"/>
                <a:ext cx="1435102" cy="2211388"/>
                <a:chOff x="2174877" y="1219200"/>
                <a:chExt cx="1435102" cy="2211388"/>
              </a:xfrm>
            </p:grpSpPr>
            <p:sp>
              <p:nvSpPr>
                <p:cNvPr id="9670" name="Line 680">
                  <a:extLst>
                    <a:ext uri="{FF2B5EF4-FFF2-40B4-BE49-F238E27FC236}">
                      <a16:creationId xmlns:a16="http://schemas.microsoft.com/office/drawing/2014/main" id="{FBA6602C-1AD4-8172-9E13-8CDF8F469067}"/>
                    </a:ext>
                  </a:extLst>
                </p:cNvPr>
                <p:cNvSpPr>
                  <a:spLocks noChangeShapeType="1"/>
                </p:cNvSpPr>
                <p:nvPr/>
              </p:nvSpPr>
              <p:spPr bwMode="auto">
                <a:xfrm>
                  <a:off x="2174877" y="3430587"/>
                  <a:ext cx="1435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1" name="Line 681">
                  <a:extLst>
                    <a:ext uri="{FF2B5EF4-FFF2-40B4-BE49-F238E27FC236}">
                      <a16:creationId xmlns:a16="http://schemas.microsoft.com/office/drawing/2014/main" id="{32ED70E2-7A6E-D822-4E8E-84BFEA2F31BD}"/>
                    </a:ext>
                  </a:extLst>
                </p:cNvPr>
                <p:cNvSpPr>
                  <a:spLocks noChangeShapeType="1"/>
                </p:cNvSpPr>
                <p:nvPr/>
              </p:nvSpPr>
              <p:spPr bwMode="auto">
                <a:xfrm>
                  <a:off x="2174877" y="1219200"/>
                  <a:ext cx="14351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2" name="Line 723">
                  <a:extLst>
                    <a:ext uri="{FF2B5EF4-FFF2-40B4-BE49-F238E27FC236}">
                      <a16:creationId xmlns:a16="http://schemas.microsoft.com/office/drawing/2014/main" id="{C3630C27-D27C-5B00-1933-0731AD48D3C8}"/>
                    </a:ext>
                  </a:extLst>
                </p:cNvPr>
                <p:cNvSpPr>
                  <a:spLocks noChangeShapeType="1"/>
                </p:cNvSpPr>
                <p:nvPr/>
              </p:nvSpPr>
              <p:spPr bwMode="auto">
                <a:xfrm flipV="1">
                  <a:off x="2174877" y="1219200"/>
                  <a:ext cx="0" cy="22113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3" name="Line 724">
                  <a:extLst>
                    <a:ext uri="{FF2B5EF4-FFF2-40B4-BE49-F238E27FC236}">
                      <a16:creationId xmlns:a16="http://schemas.microsoft.com/office/drawing/2014/main" id="{ABBFE8B7-9068-1CF5-6CFF-D68A4F9A6DA4}"/>
                    </a:ext>
                  </a:extLst>
                </p:cNvPr>
                <p:cNvSpPr>
                  <a:spLocks noChangeShapeType="1"/>
                </p:cNvSpPr>
                <p:nvPr/>
              </p:nvSpPr>
              <p:spPr bwMode="auto">
                <a:xfrm flipV="1">
                  <a:off x="3609977" y="1219200"/>
                  <a:ext cx="0" cy="22113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4" name="Line 725">
                  <a:extLst>
                    <a:ext uri="{FF2B5EF4-FFF2-40B4-BE49-F238E27FC236}">
                      <a16:creationId xmlns:a16="http://schemas.microsoft.com/office/drawing/2014/main" id="{787B6970-389F-AC29-EDA1-A2A418191D4B}"/>
                    </a:ext>
                  </a:extLst>
                </p:cNvPr>
                <p:cNvSpPr>
                  <a:spLocks noChangeShapeType="1"/>
                </p:cNvSpPr>
                <p:nvPr/>
              </p:nvSpPr>
              <p:spPr bwMode="auto">
                <a:xfrm>
                  <a:off x="2174877" y="3430587"/>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5" name="Line 726">
                  <a:extLst>
                    <a:ext uri="{FF2B5EF4-FFF2-40B4-BE49-F238E27FC236}">
                      <a16:creationId xmlns:a16="http://schemas.microsoft.com/office/drawing/2014/main" id="{477C5B81-BAE7-6F7A-F8F8-DD5A5318DA8B}"/>
                    </a:ext>
                  </a:extLst>
                </p:cNvPr>
                <p:cNvSpPr>
                  <a:spLocks noChangeShapeType="1"/>
                </p:cNvSpPr>
                <p:nvPr/>
              </p:nvSpPr>
              <p:spPr bwMode="auto">
                <a:xfrm>
                  <a:off x="2174877" y="2940050"/>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6" name="Line 727">
                  <a:extLst>
                    <a:ext uri="{FF2B5EF4-FFF2-40B4-BE49-F238E27FC236}">
                      <a16:creationId xmlns:a16="http://schemas.microsoft.com/office/drawing/2014/main" id="{4FF4C6A9-FD83-34E4-E6E7-9139D44D8322}"/>
                    </a:ext>
                  </a:extLst>
                </p:cNvPr>
                <p:cNvSpPr>
                  <a:spLocks noChangeShapeType="1"/>
                </p:cNvSpPr>
                <p:nvPr/>
              </p:nvSpPr>
              <p:spPr bwMode="auto">
                <a:xfrm>
                  <a:off x="2174877" y="2447925"/>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7" name="Line 728">
                  <a:extLst>
                    <a:ext uri="{FF2B5EF4-FFF2-40B4-BE49-F238E27FC236}">
                      <a16:creationId xmlns:a16="http://schemas.microsoft.com/office/drawing/2014/main" id="{C26B79E1-73D1-CA23-159C-5136ACCCC88C}"/>
                    </a:ext>
                  </a:extLst>
                </p:cNvPr>
                <p:cNvSpPr>
                  <a:spLocks noChangeShapeType="1"/>
                </p:cNvSpPr>
                <p:nvPr/>
              </p:nvSpPr>
              <p:spPr bwMode="auto">
                <a:xfrm>
                  <a:off x="2174877" y="1955800"/>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8" name="Line 729">
                  <a:extLst>
                    <a:ext uri="{FF2B5EF4-FFF2-40B4-BE49-F238E27FC236}">
                      <a16:creationId xmlns:a16="http://schemas.microsoft.com/office/drawing/2014/main" id="{372ED1B3-CD42-BE3B-DAF8-FA498CFC1C81}"/>
                    </a:ext>
                  </a:extLst>
                </p:cNvPr>
                <p:cNvSpPr>
                  <a:spLocks noChangeShapeType="1"/>
                </p:cNvSpPr>
                <p:nvPr/>
              </p:nvSpPr>
              <p:spPr bwMode="auto">
                <a:xfrm>
                  <a:off x="2174877" y="1465262"/>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79" name="Line 730">
                  <a:extLst>
                    <a:ext uri="{FF2B5EF4-FFF2-40B4-BE49-F238E27FC236}">
                      <a16:creationId xmlns:a16="http://schemas.microsoft.com/office/drawing/2014/main" id="{1CE4B665-3B85-E249-70E5-4A03D8B78815}"/>
                    </a:ext>
                  </a:extLst>
                </p:cNvPr>
                <p:cNvSpPr>
                  <a:spLocks noChangeShapeType="1"/>
                </p:cNvSpPr>
                <p:nvPr/>
              </p:nvSpPr>
              <p:spPr bwMode="auto">
                <a:xfrm flipH="1">
                  <a:off x="3587752" y="3430587"/>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0" name="Line 731">
                  <a:extLst>
                    <a:ext uri="{FF2B5EF4-FFF2-40B4-BE49-F238E27FC236}">
                      <a16:creationId xmlns:a16="http://schemas.microsoft.com/office/drawing/2014/main" id="{FF9E2344-A9AC-9765-72B7-92902E8A4D22}"/>
                    </a:ext>
                  </a:extLst>
                </p:cNvPr>
                <p:cNvSpPr>
                  <a:spLocks noChangeShapeType="1"/>
                </p:cNvSpPr>
                <p:nvPr/>
              </p:nvSpPr>
              <p:spPr bwMode="auto">
                <a:xfrm flipH="1">
                  <a:off x="3587752" y="2940050"/>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1" name="Line 732">
                  <a:extLst>
                    <a:ext uri="{FF2B5EF4-FFF2-40B4-BE49-F238E27FC236}">
                      <a16:creationId xmlns:a16="http://schemas.microsoft.com/office/drawing/2014/main" id="{1D7ECB0F-18F1-EC39-208E-782A82A4D067}"/>
                    </a:ext>
                  </a:extLst>
                </p:cNvPr>
                <p:cNvSpPr>
                  <a:spLocks noChangeShapeType="1"/>
                </p:cNvSpPr>
                <p:nvPr/>
              </p:nvSpPr>
              <p:spPr bwMode="auto">
                <a:xfrm flipH="1">
                  <a:off x="3587752" y="2447925"/>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2" name="Line 733">
                  <a:extLst>
                    <a:ext uri="{FF2B5EF4-FFF2-40B4-BE49-F238E27FC236}">
                      <a16:creationId xmlns:a16="http://schemas.microsoft.com/office/drawing/2014/main" id="{FA037076-6DF3-1814-D5A9-9325B40B07F6}"/>
                    </a:ext>
                  </a:extLst>
                </p:cNvPr>
                <p:cNvSpPr>
                  <a:spLocks noChangeShapeType="1"/>
                </p:cNvSpPr>
                <p:nvPr/>
              </p:nvSpPr>
              <p:spPr bwMode="auto">
                <a:xfrm flipH="1">
                  <a:off x="3587752" y="1955800"/>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3" name="Line 734">
                  <a:extLst>
                    <a:ext uri="{FF2B5EF4-FFF2-40B4-BE49-F238E27FC236}">
                      <a16:creationId xmlns:a16="http://schemas.microsoft.com/office/drawing/2014/main" id="{BB7E1D2A-F200-1C8D-84A8-322BAA7EB839}"/>
                    </a:ext>
                  </a:extLst>
                </p:cNvPr>
                <p:cNvSpPr>
                  <a:spLocks noChangeShapeType="1"/>
                </p:cNvSpPr>
                <p:nvPr/>
              </p:nvSpPr>
              <p:spPr bwMode="auto">
                <a:xfrm flipH="1">
                  <a:off x="3587752" y="1465262"/>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84" name="Line 971">
                  <a:extLst>
                    <a:ext uri="{FF2B5EF4-FFF2-40B4-BE49-F238E27FC236}">
                      <a16:creationId xmlns:a16="http://schemas.microsoft.com/office/drawing/2014/main" id="{ECFFB95B-39A0-A4D7-95C5-E11C97619F0F}"/>
                    </a:ext>
                  </a:extLst>
                </p:cNvPr>
                <p:cNvSpPr>
                  <a:spLocks noChangeShapeType="1"/>
                </p:cNvSpPr>
                <p:nvPr/>
              </p:nvSpPr>
              <p:spPr bwMode="auto">
                <a:xfrm flipV="1">
                  <a:off x="2185990" y="1954403"/>
                  <a:ext cx="1423989" cy="2105"/>
                </a:xfrm>
                <a:prstGeom prst="line">
                  <a:avLst/>
                </a:prstGeom>
                <a:noFill/>
                <a:ln w="4763" cap="flat">
                  <a:solidFill>
                    <a:srgbClr val="262626"/>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grpSp>
      <p:grpSp>
        <p:nvGrpSpPr>
          <p:cNvPr id="10516" name="Group 10515">
            <a:extLst>
              <a:ext uri="{FF2B5EF4-FFF2-40B4-BE49-F238E27FC236}">
                <a16:creationId xmlns:a16="http://schemas.microsoft.com/office/drawing/2014/main" id="{1F303E74-7744-0D2C-1292-E4B0019BC403}"/>
              </a:ext>
            </a:extLst>
          </p:cNvPr>
          <p:cNvGrpSpPr/>
          <p:nvPr/>
        </p:nvGrpSpPr>
        <p:grpSpPr>
          <a:xfrm>
            <a:off x="6851951" y="1253527"/>
            <a:ext cx="456689" cy="860971"/>
            <a:chOff x="6851951" y="1253527"/>
            <a:chExt cx="456689" cy="860971"/>
          </a:xfrm>
        </p:grpSpPr>
        <p:sp>
          <p:nvSpPr>
            <p:cNvPr id="9554" name="Freeform 564">
              <a:extLst>
                <a:ext uri="{FF2B5EF4-FFF2-40B4-BE49-F238E27FC236}">
                  <a16:creationId xmlns:a16="http://schemas.microsoft.com/office/drawing/2014/main" id="{C8363AEA-3A1C-F343-5BC7-D8D8BE09FAE3}"/>
                </a:ext>
              </a:extLst>
            </p:cNvPr>
            <p:cNvSpPr>
              <a:spLocks/>
            </p:cNvSpPr>
            <p:nvPr/>
          </p:nvSpPr>
          <p:spPr bwMode="auto">
            <a:xfrm>
              <a:off x="6851951" y="1277859"/>
              <a:ext cx="84226" cy="72996"/>
            </a:xfrm>
            <a:custGeom>
              <a:avLst/>
              <a:gdLst>
                <a:gd name="T0" fmla="*/ 23 w 45"/>
                <a:gd name="T1" fmla="*/ 0 h 39"/>
                <a:gd name="T2" fmla="*/ 0 w 45"/>
                <a:gd name="T3" fmla="*/ 39 h 39"/>
                <a:gd name="T4" fmla="*/ 45 w 45"/>
                <a:gd name="T5" fmla="*/ 39 h 39"/>
                <a:gd name="T6" fmla="*/ 23 w 45"/>
                <a:gd name="T7" fmla="*/ 0 h 39"/>
              </a:gdLst>
              <a:ahLst/>
              <a:cxnLst>
                <a:cxn ang="0">
                  <a:pos x="T0" y="T1"/>
                </a:cxn>
                <a:cxn ang="0">
                  <a:pos x="T2" y="T3"/>
                </a:cxn>
                <a:cxn ang="0">
                  <a:pos x="T4" y="T5"/>
                </a:cxn>
                <a:cxn ang="0">
                  <a:pos x="T6" y="T7"/>
                </a:cxn>
              </a:cxnLst>
              <a:rect l="0" t="0" r="r" b="b"/>
              <a:pathLst>
                <a:path w="45" h="39">
                  <a:moveTo>
                    <a:pt x="23" y="0"/>
                  </a:moveTo>
                  <a:lnTo>
                    <a:pt x="0" y="39"/>
                  </a:lnTo>
                  <a:lnTo>
                    <a:pt x="45" y="39"/>
                  </a:lnTo>
                  <a:lnTo>
                    <a:pt x="2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55" name="Freeform 565">
              <a:extLst>
                <a:ext uri="{FF2B5EF4-FFF2-40B4-BE49-F238E27FC236}">
                  <a16:creationId xmlns:a16="http://schemas.microsoft.com/office/drawing/2014/main" id="{D04A6F13-7A77-990A-5123-E4F0E6793542}"/>
                </a:ext>
              </a:extLst>
            </p:cNvPr>
            <p:cNvSpPr>
              <a:spLocks/>
            </p:cNvSpPr>
            <p:nvPr/>
          </p:nvSpPr>
          <p:spPr bwMode="auto">
            <a:xfrm>
              <a:off x="6851951" y="1277859"/>
              <a:ext cx="84226" cy="72996"/>
            </a:xfrm>
            <a:custGeom>
              <a:avLst/>
              <a:gdLst>
                <a:gd name="T0" fmla="*/ 23 w 45"/>
                <a:gd name="T1" fmla="*/ 0 h 39"/>
                <a:gd name="T2" fmla="*/ 0 w 45"/>
                <a:gd name="T3" fmla="*/ 39 h 39"/>
                <a:gd name="T4" fmla="*/ 45 w 45"/>
                <a:gd name="T5" fmla="*/ 39 h 39"/>
                <a:gd name="T6" fmla="*/ 23 w 45"/>
                <a:gd name="T7" fmla="*/ 0 h 39"/>
              </a:gdLst>
              <a:ahLst/>
              <a:cxnLst>
                <a:cxn ang="0">
                  <a:pos x="T0" y="T1"/>
                </a:cxn>
                <a:cxn ang="0">
                  <a:pos x="T2" y="T3"/>
                </a:cxn>
                <a:cxn ang="0">
                  <a:pos x="T4" y="T5"/>
                </a:cxn>
                <a:cxn ang="0">
                  <a:pos x="T6" y="T7"/>
                </a:cxn>
              </a:cxnLst>
              <a:rect l="0" t="0" r="r" b="b"/>
              <a:pathLst>
                <a:path w="45" h="39">
                  <a:moveTo>
                    <a:pt x="23" y="0"/>
                  </a:moveTo>
                  <a:lnTo>
                    <a:pt x="0" y="39"/>
                  </a:lnTo>
                  <a:lnTo>
                    <a:pt x="45" y="39"/>
                  </a:lnTo>
                  <a:lnTo>
                    <a:pt x="23" y="0"/>
                  </a:lnTo>
                  <a:close/>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6" name="Line 566">
              <a:extLst>
                <a:ext uri="{FF2B5EF4-FFF2-40B4-BE49-F238E27FC236}">
                  <a16:creationId xmlns:a16="http://schemas.microsoft.com/office/drawing/2014/main" id="{321FF23D-67A8-2849-2C18-DB7B48A9A6DE}"/>
                </a:ext>
              </a:extLst>
            </p:cNvPr>
            <p:cNvSpPr>
              <a:spLocks noChangeShapeType="1"/>
            </p:cNvSpPr>
            <p:nvPr/>
          </p:nvSpPr>
          <p:spPr bwMode="auto">
            <a:xfrm>
              <a:off x="6894999" y="1326522"/>
              <a:ext cx="0" cy="0"/>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7" name="Line 567">
              <a:extLst>
                <a:ext uri="{FF2B5EF4-FFF2-40B4-BE49-F238E27FC236}">
                  <a16:creationId xmlns:a16="http://schemas.microsoft.com/office/drawing/2014/main" id="{2F73129F-C416-41EA-97C1-172621A7E368}"/>
                </a:ext>
              </a:extLst>
            </p:cNvPr>
            <p:cNvSpPr>
              <a:spLocks noChangeShapeType="1"/>
            </p:cNvSpPr>
            <p:nvPr/>
          </p:nvSpPr>
          <p:spPr bwMode="auto">
            <a:xfrm>
              <a:off x="6894999" y="1326522"/>
              <a:ext cx="0" cy="724339"/>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8" name="Rectangle 568">
              <a:extLst>
                <a:ext uri="{FF2B5EF4-FFF2-40B4-BE49-F238E27FC236}">
                  <a16:creationId xmlns:a16="http://schemas.microsoft.com/office/drawing/2014/main" id="{31FA814C-D16F-D7A1-D037-3E3613C987AC}"/>
                </a:ext>
              </a:extLst>
            </p:cNvPr>
            <p:cNvSpPr>
              <a:spLocks noChangeArrowheads="1"/>
            </p:cNvSpPr>
            <p:nvPr/>
          </p:nvSpPr>
          <p:spPr bwMode="auto">
            <a:xfrm>
              <a:off x="6851951" y="2026528"/>
              <a:ext cx="86097" cy="46792"/>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9" name="Freeform 570">
              <a:extLst>
                <a:ext uri="{FF2B5EF4-FFF2-40B4-BE49-F238E27FC236}">
                  <a16:creationId xmlns:a16="http://schemas.microsoft.com/office/drawing/2014/main" id="{2A29D6B4-E53C-FEA5-5C30-29E16F69B58B}"/>
                </a:ext>
              </a:extLst>
            </p:cNvPr>
            <p:cNvSpPr>
              <a:spLocks/>
            </p:cNvSpPr>
            <p:nvPr/>
          </p:nvSpPr>
          <p:spPr bwMode="auto">
            <a:xfrm>
              <a:off x="7100883" y="1253527"/>
              <a:ext cx="82354" cy="71124"/>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60" name="Freeform 571">
              <a:extLst>
                <a:ext uri="{FF2B5EF4-FFF2-40B4-BE49-F238E27FC236}">
                  <a16:creationId xmlns:a16="http://schemas.microsoft.com/office/drawing/2014/main" id="{7C956879-1757-0509-7EE2-2F645F185D3E}"/>
                </a:ext>
              </a:extLst>
            </p:cNvPr>
            <p:cNvSpPr>
              <a:spLocks/>
            </p:cNvSpPr>
            <p:nvPr/>
          </p:nvSpPr>
          <p:spPr bwMode="auto">
            <a:xfrm>
              <a:off x="7100883" y="1253527"/>
              <a:ext cx="82354" cy="71124"/>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noFill/>
            <a:ln w="4763" cap="flat">
              <a:solidFill>
                <a:srgbClr val="00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1" name="Line 572">
              <a:extLst>
                <a:ext uri="{FF2B5EF4-FFF2-40B4-BE49-F238E27FC236}">
                  <a16:creationId xmlns:a16="http://schemas.microsoft.com/office/drawing/2014/main" id="{72E5752D-5D14-BE38-E08B-5A567A63BA26}"/>
                </a:ext>
              </a:extLst>
            </p:cNvPr>
            <p:cNvSpPr>
              <a:spLocks noChangeShapeType="1"/>
            </p:cNvSpPr>
            <p:nvPr/>
          </p:nvSpPr>
          <p:spPr bwMode="auto">
            <a:xfrm flipV="1">
              <a:off x="7142060" y="1300319"/>
              <a:ext cx="0" cy="1872"/>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2" name="Line 573">
              <a:extLst>
                <a:ext uri="{FF2B5EF4-FFF2-40B4-BE49-F238E27FC236}">
                  <a16:creationId xmlns:a16="http://schemas.microsoft.com/office/drawing/2014/main" id="{132D1D78-818F-6257-5AE8-8205EAF6D2B7}"/>
                </a:ext>
              </a:extLst>
            </p:cNvPr>
            <p:cNvSpPr>
              <a:spLocks noChangeShapeType="1"/>
            </p:cNvSpPr>
            <p:nvPr/>
          </p:nvSpPr>
          <p:spPr bwMode="auto">
            <a:xfrm>
              <a:off x="7142060" y="1300319"/>
              <a:ext cx="0" cy="789847"/>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3" name="Rectangle 574">
              <a:extLst>
                <a:ext uri="{FF2B5EF4-FFF2-40B4-BE49-F238E27FC236}">
                  <a16:creationId xmlns:a16="http://schemas.microsoft.com/office/drawing/2014/main" id="{323FC6E6-EF1D-54DB-4B08-2BAF53251F1F}"/>
                </a:ext>
              </a:extLst>
            </p:cNvPr>
            <p:cNvSpPr>
              <a:spLocks noChangeArrowheads="1"/>
            </p:cNvSpPr>
            <p:nvPr/>
          </p:nvSpPr>
          <p:spPr bwMode="auto">
            <a:xfrm>
              <a:off x="7099012" y="2063962"/>
              <a:ext cx="86097" cy="50536"/>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9" name="Rectangle 594">
              <a:extLst>
                <a:ext uri="{FF2B5EF4-FFF2-40B4-BE49-F238E27FC236}">
                  <a16:creationId xmlns:a16="http://schemas.microsoft.com/office/drawing/2014/main" id="{AC60069B-9B9C-E58B-89CA-E258A666E3FF}"/>
                </a:ext>
              </a:extLst>
            </p:cNvPr>
            <p:cNvSpPr>
              <a:spLocks noChangeArrowheads="1"/>
            </p:cNvSpPr>
            <p:nvPr/>
          </p:nvSpPr>
          <p:spPr bwMode="auto">
            <a:xfrm>
              <a:off x="6908102" y="1401389"/>
              <a:ext cx="54279" cy="5427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80" name="Rectangle 595">
              <a:extLst>
                <a:ext uri="{FF2B5EF4-FFF2-40B4-BE49-F238E27FC236}">
                  <a16:creationId xmlns:a16="http://schemas.microsoft.com/office/drawing/2014/main" id="{AB2CFEEB-425A-CDAF-0719-F886A830E02F}"/>
                </a:ext>
              </a:extLst>
            </p:cNvPr>
            <p:cNvSpPr>
              <a:spLocks noChangeArrowheads="1"/>
            </p:cNvSpPr>
            <p:nvPr/>
          </p:nvSpPr>
          <p:spPr bwMode="auto">
            <a:xfrm>
              <a:off x="6908102" y="1401389"/>
              <a:ext cx="54279" cy="54279"/>
            </a:xfrm>
            <a:prstGeom prst="rect">
              <a:avLst/>
            </a:pr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1" name="Line 596">
              <a:extLst>
                <a:ext uri="{FF2B5EF4-FFF2-40B4-BE49-F238E27FC236}">
                  <a16:creationId xmlns:a16="http://schemas.microsoft.com/office/drawing/2014/main" id="{A791565D-335E-341A-5DB5-05675FDCF99D}"/>
                </a:ext>
              </a:extLst>
            </p:cNvPr>
            <p:cNvSpPr>
              <a:spLocks noChangeShapeType="1"/>
            </p:cNvSpPr>
            <p:nvPr/>
          </p:nvSpPr>
          <p:spPr bwMode="auto">
            <a:xfrm>
              <a:off x="6936176" y="1427593"/>
              <a:ext cx="0" cy="0"/>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2" name="Line 597">
              <a:extLst>
                <a:ext uri="{FF2B5EF4-FFF2-40B4-BE49-F238E27FC236}">
                  <a16:creationId xmlns:a16="http://schemas.microsoft.com/office/drawing/2014/main" id="{1BAB0C75-25C4-3B92-46E9-FDA421BE0900}"/>
                </a:ext>
              </a:extLst>
            </p:cNvPr>
            <p:cNvSpPr>
              <a:spLocks noChangeShapeType="1"/>
            </p:cNvSpPr>
            <p:nvPr/>
          </p:nvSpPr>
          <p:spPr bwMode="auto">
            <a:xfrm>
              <a:off x="6936176" y="1427593"/>
              <a:ext cx="0" cy="544658"/>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3" name="Rectangle 598">
              <a:extLst>
                <a:ext uri="{FF2B5EF4-FFF2-40B4-BE49-F238E27FC236}">
                  <a16:creationId xmlns:a16="http://schemas.microsoft.com/office/drawing/2014/main" id="{C4BA5BF1-D24D-41D4-A3B2-0A9336791093}"/>
                </a:ext>
              </a:extLst>
            </p:cNvPr>
            <p:cNvSpPr>
              <a:spLocks noChangeArrowheads="1"/>
            </p:cNvSpPr>
            <p:nvPr/>
          </p:nvSpPr>
          <p:spPr bwMode="auto">
            <a:xfrm>
              <a:off x="6891256" y="1949790"/>
              <a:ext cx="87969" cy="41177"/>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4" name="Rectangle 600">
              <a:extLst>
                <a:ext uri="{FF2B5EF4-FFF2-40B4-BE49-F238E27FC236}">
                  <a16:creationId xmlns:a16="http://schemas.microsoft.com/office/drawing/2014/main" id="{5E308AA8-E50A-43B6-C740-E4172797725C}"/>
                </a:ext>
              </a:extLst>
            </p:cNvPr>
            <p:cNvSpPr>
              <a:spLocks noChangeArrowheads="1"/>
            </p:cNvSpPr>
            <p:nvPr/>
          </p:nvSpPr>
          <p:spPr bwMode="auto">
            <a:xfrm>
              <a:off x="7157034" y="1431336"/>
              <a:ext cx="52407" cy="54279"/>
            </a:xfrm>
            <a:prstGeom prst="rect">
              <a:avLst/>
            </a:prstGeom>
            <a:solidFill>
              <a:srgbClr val="00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9585" name="Rectangle 601">
              <a:extLst>
                <a:ext uri="{FF2B5EF4-FFF2-40B4-BE49-F238E27FC236}">
                  <a16:creationId xmlns:a16="http://schemas.microsoft.com/office/drawing/2014/main" id="{2EE0B91F-1E26-FA7D-B41B-876EC87B6194}"/>
                </a:ext>
              </a:extLst>
            </p:cNvPr>
            <p:cNvSpPr>
              <a:spLocks noChangeArrowheads="1"/>
            </p:cNvSpPr>
            <p:nvPr/>
          </p:nvSpPr>
          <p:spPr bwMode="auto">
            <a:xfrm>
              <a:off x="7157034" y="1431336"/>
              <a:ext cx="52407" cy="54279"/>
            </a:xfrm>
            <a:prstGeom prst="rect">
              <a:avLst/>
            </a:prstGeom>
            <a:noFill/>
            <a:ln w="4763"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6" name="Line 602">
              <a:extLst>
                <a:ext uri="{FF2B5EF4-FFF2-40B4-BE49-F238E27FC236}">
                  <a16:creationId xmlns:a16="http://schemas.microsoft.com/office/drawing/2014/main" id="{D418676C-9287-551C-81C2-271371D48BA5}"/>
                </a:ext>
              </a:extLst>
            </p:cNvPr>
            <p:cNvSpPr>
              <a:spLocks noChangeShapeType="1"/>
            </p:cNvSpPr>
            <p:nvPr/>
          </p:nvSpPr>
          <p:spPr bwMode="auto">
            <a:xfrm>
              <a:off x="7183237" y="1459412"/>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7" name="Line 603">
              <a:extLst>
                <a:ext uri="{FF2B5EF4-FFF2-40B4-BE49-F238E27FC236}">
                  <a16:creationId xmlns:a16="http://schemas.microsoft.com/office/drawing/2014/main" id="{0BE1A7B8-3914-A6EF-B07E-841495E1567A}"/>
                </a:ext>
              </a:extLst>
            </p:cNvPr>
            <p:cNvSpPr>
              <a:spLocks noChangeShapeType="1"/>
            </p:cNvSpPr>
            <p:nvPr/>
          </p:nvSpPr>
          <p:spPr bwMode="auto">
            <a:xfrm>
              <a:off x="7183237" y="1459412"/>
              <a:ext cx="0" cy="524069"/>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8" name="Rectangle 604">
              <a:extLst>
                <a:ext uri="{FF2B5EF4-FFF2-40B4-BE49-F238E27FC236}">
                  <a16:creationId xmlns:a16="http://schemas.microsoft.com/office/drawing/2014/main" id="{43527CBC-D526-EABA-A61A-BEFED126AC03}"/>
                </a:ext>
              </a:extLst>
            </p:cNvPr>
            <p:cNvSpPr>
              <a:spLocks noChangeArrowheads="1"/>
            </p:cNvSpPr>
            <p:nvPr/>
          </p:nvSpPr>
          <p:spPr bwMode="auto">
            <a:xfrm>
              <a:off x="7140189" y="1962892"/>
              <a:ext cx="86097" cy="41177"/>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5" name="Freeform 625">
              <a:extLst>
                <a:ext uri="{FF2B5EF4-FFF2-40B4-BE49-F238E27FC236}">
                  <a16:creationId xmlns:a16="http://schemas.microsoft.com/office/drawing/2014/main" id="{A5613DDB-C1A4-79F0-8521-ACE70D40E7C0}"/>
                </a:ext>
              </a:extLst>
            </p:cNvPr>
            <p:cNvSpPr>
              <a:spLocks/>
            </p:cNvSpPr>
            <p:nvPr/>
          </p:nvSpPr>
          <p:spPr bwMode="auto">
            <a:xfrm>
              <a:off x="6936177" y="1328394"/>
              <a:ext cx="82354" cy="72996"/>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06" name="Freeform 626">
              <a:extLst>
                <a:ext uri="{FF2B5EF4-FFF2-40B4-BE49-F238E27FC236}">
                  <a16:creationId xmlns:a16="http://schemas.microsoft.com/office/drawing/2014/main" id="{2F6CE4C9-E03F-35DD-D4A1-6BCBEF35FE8B}"/>
                </a:ext>
              </a:extLst>
            </p:cNvPr>
            <p:cNvSpPr>
              <a:spLocks/>
            </p:cNvSpPr>
            <p:nvPr/>
          </p:nvSpPr>
          <p:spPr bwMode="auto">
            <a:xfrm>
              <a:off x="6936177" y="1328394"/>
              <a:ext cx="82354" cy="72996"/>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7" name="Line 627">
              <a:extLst>
                <a:ext uri="{FF2B5EF4-FFF2-40B4-BE49-F238E27FC236}">
                  <a16:creationId xmlns:a16="http://schemas.microsoft.com/office/drawing/2014/main" id="{E73F472B-D7B5-9C91-9214-DD0107EDBE67}"/>
                </a:ext>
              </a:extLst>
            </p:cNvPr>
            <p:cNvSpPr>
              <a:spLocks noChangeShapeType="1"/>
            </p:cNvSpPr>
            <p:nvPr/>
          </p:nvSpPr>
          <p:spPr bwMode="auto">
            <a:xfrm>
              <a:off x="6977354" y="1352726"/>
              <a:ext cx="0" cy="0"/>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8" name="Line 628">
              <a:extLst>
                <a:ext uri="{FF2B5EF4-FFF2-40B4-BE49-F238E27FC236}">
                  <a16:creationId xmlns:a16="http://schemas.microsoft.com/office/drawing/2014/main" id="{B8E7B35A-DF9F-5AA1-26D3-6EF689231476}"/>
                </a:ext>
              </a:extLst>
            </p:cNvPr>
            <p:cNvSpPr>
              <a:spLocks noChangeShapeType="1"/>
            </p:cNvSpPr>
            <p:nvPr/>
          </p:nvSpPr>
          <p:spPr bwMode="auto">
            <a:xfrm>
              <a:off x="6977354" y="1352726"/>
              <a:ext cx="0" cy="675675"/>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9" name="Rectangle 629">
              <a:extLst>
                <a:ext uri="{FF2B5EF4-FFF2-40B4-BE49-F238E27FC236}">
                  <a16:creationId xmlns:a16="http://schemas.microsoft.com/office/drawing/2014/main" id="{42CB2910-484E-AF6C-795E-F75F460522E8}"/>
                </a:ext>
              </a:extLst>
            </p:cNvPr>
            <p:cNvSpPr>
              <a:spLocks noChangeArrowheads="1"/>
            </p:cNvSpPr>
            <p:nvPr/>
          </p:nvSpPr>
          <p:spPr bwMode="auto">
            <a:xfrm>
              <a:off x="6934305" y="2004068"/>
              <a:ext cx="86097" cy="46792"/>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0" name="Freeform 631">
              <a:extLst>
                <a:ext uri="{FF2B5EF4-FFF2-40B4-BE49-F238E27FC236}">
                  <a16:creationId xmlns:a16="http://schemas.microsoft.com/office/drawing/2014/main" id="{E428F083-1BB4-F557-3FB1-EF1F47499604}"/>
                </a:ext>
              </a:extLst>
            </p:cNvPr>
            <p:cNvSpPr>
              <a:spLocks/>
            </p:cNvSpPr>
            <p:nvPr/>
          </p:nvSpPr>
          <p:spPr bwMode="auto">
            <a:xfrm>
              <a:off x="7183238" y="1354598"/>
              <a:ext cx="82354" cy="72996"/>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11" name="Freeform 632">
              <a:extLst>
                <a:ext uri="{FF2B5EF4-FFF2-40B4-BE49-F238E27FC236}">
                  <a16:creationId xmlns:a16="http://schemas.microsoft.com/office/drawing/2014/main" id="{6F28FE36-F58F-D56B-EC16-A040613796E2}"/>
                </a:ext>
              </a:extLst>
            </p:cNvPr>
            <p:cNvSpPr>
              <a:spLocks/>
            </p:cNvSpPr>
            <p:nvPr/>
          </p:nvSpPr>
          <p:spPr bwMode="auto">
            <a:xfrm>
              <a:off x="7183238" y="1354598"/>
              <a:ext cx="82354" cy="72996"/>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00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2" name="Line 633">
              <a:extLst>
                <a:ext uri="{FF2B5EF4-FFF2-40B4-BE49-F238E27FC236}">
                  <a16:creationId xmlns:a16="http://schemas.microsoft.com/office/drawing/2014/main" id="{82D3AF18-BBC3-A064-4EE6-F5D7BC4166E8}"/>
                </a:ext>
              </a:extLst>
            </p:cNvPr>
            <p:cNvSpPr>
              <a:spLocks noChangeShapeType="1"/>
            </p:cNvSpPr>
            <p:nvPr/>
          </p:nvSpPr>
          <p:spPr bwMode="auto">
            <a:xfrm>
              <a:off x="7224415" y="1378929"/>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3" name="Line 634">
              <a:extLst>
                <a:ext uri="{FF2B5EF4-FFF2-40B4-BE49-F238E27FC236}">
                  <a16:creationId xmlns:a16="http://schemas.microsoft.com/office/drawing/2014/main" id="{DB6F0DBA-4749-5D52-E197-82E1E7D9AB60}"/>
                </a:ext>
              </a:extLst>
            </p:cNvPr>
            <p:cNvSpPr>
              <a:spLocks noChangeShapeType="1"/>
            </p:cNvSpPr>
            <p:nvPr/>
          </p:nvSpPr>
          <p:spPr bwMode="auto">
            <a:xfrm>
              <a:off x="7224415" y="1378929"/>
              <a:ext cx="0" cy="658829"/>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4" name="Rectangle 635">
              <a:extLst>
                <a:ext uri="{FF2B5EF4-FFF2-40B4-BE49-F238E27FC236}">
                  <a16:creationId xmlns:a16="http://schemas.microsoft.com/office/drawing/2014/main" id="{D4C92B5D-D460-410B-65C5-981F3F32B506}"/>
                </a:ext>
              </a:extLst>
            </p:cNvPr>
            <p:cNvSpPr>
              <a:spLocks noChangeArrowheads="1"/>
            </p:cNvSpPr>
            <p:nvPr/>
          </p:nvSpPr>
          <p:spPr bwMode="auto">
            <a:xfrm>
              <a:off x="7181366" y="2015298"/>
              <a:ext cx="86097" cy="46792"/>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30" name="Oval 655">
              <a:extLst>
                <a:ext uri="{FF2B5EF4-FFF2-40B4-BE49-F238E27FC236}">
                  <a16:creationId xmlns:a16="http://schemas.microsoft.com/office/drawing/2014/main" id="{01018864-BCB0-37C1-0144-A2A9886484F7}"/>
                </a:ext>
              </a:extLst>
            </p:cNvPr>
            <p:cNvSpPr>
              <a:spLocks noChangeArrowheads="1"/>
            </p:cNvSpPr>
            <p:nvPr/>
          </p:nvSpPr>
          <p:spPr bwMode="auto">
            <a:xfrm>
              <a:off x="6981097" y="1453796"/>
              <a:ext cx="72996" cy="71124"/>
            </a:xfrm>
            <a:prstGeom prst="ellipse">
              <a:avLst/>
            </a:prstGeom>
            <a:solidFill>
              <a:srgbClr val="0000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31" name="Freeform 656">
              <a:extLst>
                <a:ext uri="{FF2B5EF4-FFF2-40B4-BE49-F238E27FC236}">
                  <a16:creationId xmlns:a16="http://schemas.microsoft.com/office/drawing/2014/main" id="{DEB5E4FF-CEF7-3272-7428-61A4D0465A70}"/>
                </a:ext>
              </a:extLst>
            </p:cNvPr>
            <p:cNvSpPr>
              <a:spLocks noEditPoints="1"/>
            </p:cNvSpPr>
            <p:nvPr/>
          </p:nvSpPr>
          <p:spPr bwMode="auto">
            <a:xfrm>
              <a:off x="6979225" y="1450053"/>
              <a:ext cx="76739" cy="78610"/>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1"/>
                    <a:pt x="102"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0000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32" name="Line 657">
              <a:extLst>
                <a:ext uri="{FF2B5EF4-FFF2-40B4-BE49-F238E27FC236}">
                  <a16:creationId xmlns:a16="http://schemas.microsoft.com/office/drawing/2014/main" id="{F92DC549-1C51-C521-633A-FF9EFF0D4D85}"/>
                </a:ext>
              </a:extLst>
            </p:cNvPr>
            <p:cNvSpPr>
              <a:spLocks noChangeShapeType="1"/>
            </p:cNvSpPr>
            <p:nvPr/>
          </p:nvSpPr>
          <p:spPr bwMode="auto">
            <a:xfrm>
              <a:off x="7018531" y="1489358"/>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33" name="Line 658">
              <a:extLst>
                <a:ext uri="{FF2B5EF4-FFF2-40B4-BE49-F238E27FC236}">
                  <a16:creationId xmlns:a16="http://schemas.microsoft.com/office/drawing/2014/main" id="{82AC0BED-1652-FD10-878D-3AABA7381AAD}"/>
                </a:ext>
              </a:extLst>
            </p:cNvPr>
            <p:cNvSpPr>
              <a:spLocks noChangeShapeType="1"/>
            </p:cNvSpPr>
            <p:nvPr/>
          </p:nvSpPr>
          <p:spPr bwMode="auto">
            <a:xfrm>
              <a:off x="7018531" y="1489358"/>
              <a:ext cx="0" cy="415512"/>
            </a:xfrm>
            <a:prstGeom prst="line">
              <a:avLst/>
            </a:prstGeom>
            <a:noFill/>
            <a:ln w="476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34" name="Rectangle 659">
              <a:extLst>
                <a:ext uri="{FF2B5EF4-FFF2-40B4-BE49-F238E27FC236}">
                  <a16:creationId xmlns:a16="http://schemas.microsoft.com/office/drawing/2014/main" id="{F8D4C6C1-F017-5870-697C-6A5380701668}"/>
                </a:ext>
              </a:extLst>
            </p:cNvPr>
            <p:cNvSpPr>
              <a:spLocks noChangeArrowheads="1"/>
            </p:cNvSpPr>
            <p:nvPr/>
          </p:nvSpPr>
          <p:spPr bwMode="auto">
            <a:xfrm>
              <a:off x="6975482" y="1888025"/>
              <a:ext cx="86097" cy="35562"/>
            </a:xfrm>
            <a:prstGeom prst="rect">
              <a:avLst/>
            </a:prstGeom>
            <a:noFill/>
            <a:ln w="476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35" name="Oval 661">
              <a:extLst>
                <a:ext uri="{FF2B5EF4-FFF2-40B4-BE49-F238E27FC236}">
                  <a16:creationId xmlns:a16="http://schemas.microsoft.com/office/drawing/2014/main" id="{D57D7C96-9064-1F16-F8C6-DD63DFD4628A}"/>
                </a:ext>
              </a:extLst>
            </p:cNvPr>
            <p:cNvSpPr>
              <a:spLocks noChangeArrowheads="1"/>
            </p:cNvSpPr>
            <p:nvPr/>
          </p:nvSpPr>
          <p:spPr bwMode="auto">
            <a:xfrm>
              <a:off x="7230030" y="1416363"/>
              <a:ext cx="71124" cy="71124"/>
            </a:xfrm>
            <a:prstGeom prst="ellipse">
              <a:avLst/>
            </a:prstGeom>
            <a:solidFill>
              <a:srgbClr val="00CC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36" name="Freeform 662">
              <a:extLst>
                <a:ext uri="{FF2B5EF4-FFF2-40B4-BE49-F238E27FC236}">
                  <a16:creationId xmlns:a16="http://schemas.microsoft.com/office/drawing/2014/main" id="{5D53DD14-275B-C714-E490-110A1359A8F1}"/>
                </a:ext>
              </a:extLst>
            </p:cNvPr>
            <p:cNvSpPr>
              <a:spLocks noEditPoints="1"/>
            </p:cNvSpPr>
            <p:nvPr/>
          </p:nvSpPr>
          <p:spPr bwMode="auto">
            <a:xfrm>
              <a:off x="7226286" y="1412619"/>
              <a:ext cx="78610" cy="78610"/>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00CC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37" name="Line 663">
              <a:extLst>
                <a:ext uri="{FF2B5EF4-FFF2-40B4-BE49-F238E27FC236}">
                  <a16:creationId xmlns:a16="http://schemas.microsoft.com/office/drawing/2014/main" id="{4FC0D949-0DFF-712A-43E7-10703603BA2C}"/>
                </a:ext>
              </a:extLst>
            </p:cNvPr>
            <p:cNvSpPr>
              <a:spLocks noChangeShapeType="1"/>
            </p:cNvSpPr>
            <p:nvPr/>
          </p:nvSpPr>
          <p:spPr bwMode="auto">
            <a:xfrm>
              <a:off x="7265592" y="1451925"/>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38" name="Line 664">
              <a:extLst>
                <a:ext uri="{FF2B5EF4-FFF2-40B4-BE49-F238E27FC236}">
                  <a16:creationId xmlns:a16="http://schemas.microsoft.com/office/drawing/2014/main" id="{AA1C3872-72D9-A3B1-857A-DD2EB2173FDB}"/>
                </a:ext>
              </a:extLst>
            </p:cNvPr>
            <p:cNvSpPr>
              <a:spLocks noChangeShapeType="1"/>
            </p:cNvSpPr>
            <p:nvPr/>
          </p:nvSpPr>
          <p:spPr bwMode="auto">
            <a:xfrm>
              <a:off x="7265592" y="1451925"/>
              <a:ext cx="0" cy="481021"/>
            </a:xfrm>
            <a:prstGeom prst="line">
              <a:avLst/>
            </a:prstGeom>
            <a:noFill/>
            <a:ln w="4763" cap="flat">
              <a:solidFill>
                <a:srgbClr val="00CC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39" name="Rectangle 665">
              <a:extLst>
                <a:ext uri="{FF2B5EF4-FFF2-40B4-BE49-F238E27FC236}">
                  <a16:creationId xmlns:a16="http://schemas.microsoft.com/office/drawing/2014/main" id="{946307E5-2266-9CF7-1405-802C6307BA92}"/>
                </a:ext>
              </a:extLst>
            </p:cNvPr>
            <p:cNvSpPr>
              <a:spLocks noChangeArrowheads="1"/>
            </p:cNvSpPr>
            <p:nvPr/>
          </p:nvSpPr>
          <p:spPr bwMode="auto">
            <a:xfrm>
              <a:off x="7222543" y="1912357"/>
              <a:ext cx="86097" cy="37433"/>
            </a:xfrm>
            <a:prstGeom prst="rect">
              <a:avLst/>
            </a:prstGeom>
            <a:noFill/>
            <a:ln w="4763" cap="flat">
              <a:solidFill>
                <a:srgbClr val="00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0517" name="Group 10516">
            <a:extLst>
              <a:ext uri="{FF2B5EF4-FFF2-40B4-BE49-F238E27FC236}">
                <a16:creationId xmlns:a16="http://schemas.microsoft.com/office/drawing/2014/main" id="{A500DC8D-1A45-5B11-ABA5-FBC55209C666}"/>
              </a:ext>
            </a:extLst>
          </p:cNvPr>
          <p:cNvGrpSpPr/>
          <p:nvPr/>
        </p:nvGrpSpPr>
        <p:grpSpPr>
          <a:xfrm>
            <a:off x="7346073" y="1451925"/>
            <a:ext cx="456689" cy="389309"/>
            <a:chOff x="7346073" y="1451925"/>
            <a:chExt cx="456689" cy="389309"/>
          </a:xfrm>
        </p:grpSpPr>
        <p:sp>
          <p:nvSpPr>
            <p:cNvPr id="9566" name="Line 578">
              <a:extLst>
                <a:ext uri="{FF2B5EF4-FFF2-40B4-BE49-F238E27FC236}">
                  <a16:creationId xmlns:a16="http://schemas.microsoft.com/office/drawing/2014/main" id="{8F050033-EFD0-70D8-9661-31DAD7028AA4}"/>
                </a:ext>
              </a:extLst>
            </p:cNvPr>
            <p:cNvSpPr>
              <a:spLocks noChangeShapeType="1"/>
            </p:cNvSpPr>
            <p:nvPr/>
          </p:nvSpPr>
          <p:spPr bwMode="auto">
            <a:xfrm>
              <a:off x="7389121" y="1509946"/>
              <a:ext cx="0" cy="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7" name="Line 579">
              <a:extLst>
                <a:ext uri="{FF2B5EF4-FFF2-40B4-BE49-F238E27FC236}">
                  <a16:creationId xmlns:a16="http://schemas.microsoft.com/office/drawing/2014/main" id="{53F87D60-99E4-CFDE-723E-E2E4E24A6745}"/>
                </a:ext>
              </a:extLst>
            </p:cNvPr>
            <p:cNvSpPr>
              <a:spLocks noChangeShapeType="1"/>
            </p:cNvSpPr>
            <p:nvPr/>
          </p:nvSpPr>
          <p:spPr bwMode="auto">
            <a:xfrm>
              <a:off x="7389121" y="1509946"/>
              <a:ext cx="0" cy="305084"/>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4" name="Freeform 576">
              <a:extLst>
                <a:ext uri="{FF2B5EF4-FFF2-40B4-BE49-F238E27FC236}">
                  <a16:creationId xmlns:a16="http://schemas.microsoft.com/office/drawing/2014/main" id="{10C9290A-A2AC-BAF3-2347-C2D45428C263}"/>
                </a:ext>
              </a:extLst>
            </p:cNvPr>
            <p:cNvSpPr>
              <a:spLocks/>
            </p:cNvSpPr>
            <p:nvPr/>
          </p:nvSpPr>
          <p:spPr bwMode="auto">
            <a:xfrm>
              <a:off x="7347944" y="1463155"/>
              <a:ext cx="82354" cy="71124"/>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65" name="Freeform 577">
              <a:extLst>
                <a:ext uri="{FF2B5EF4-FFF2-40B4-BE49-F238E27FC236}">
                  <a16:creationId xmlns:a16="http://schemas.microsoft.com/office/drawing/2014/main" id="{11506C9F-C827-3636-7F51-61D3C9955DC9}"/>
                </a:ext>
              </a:extLst>
            </p:cNvPr>
            <p:cNvSpPr>
              <a:spLocks/>
            </p:cNvSpPr>
            <p:nvPr/>
          </p:nvSpPr>
          <p:spPr bwMode="auto">
            <a:xfrm>
              <a:off x="7347944" y="1463155"/>
              <a:ext cx="82354" cy="71124"/>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8" name="Rectangle 580">
              <a:extLst>
                <a:ext uri="{FF2B5EF4-FFF2-40B4-BE49-F238E27FC236}">
                  <a16:creationId xmlns:a16="http://schemas.microsoft.com/office/drawing/2014/main" id="{EF961461-E50F-FEA0-34EB-98F06A294B2F}"/>
                </a:ext>
              </a:extLst>
            </p:cNvPr>
            <p:cNvSpPr>
              <a:spLocks noChangeArrowheads="1"/>
            </p:cNvSpPr>
            <p:nvPr/>
          </p:nvSpPr>
          <p:spPr bwMode="auto">
            <a:xfrm>
              <a:off x="7346073" y="1801928"/>
              <a:ext cx="86097" cy="26203"/>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69" name="Freeform 582">
              <a:extLst>
                <a:ext uri="{FF2B5EF4-FFF2-40B4-BE49-F238E27FC236}">
                  <a16:creationId xmlns:a16="http://schemas.microsoft.com/office/drawing/2014/main" id="{8EC116DD-42CB-048B-CDB4-A70B1606B13A}"/>
                </a:ext>
              </a:extLst>
            </p:cNvPr>
            <p:cNvSpPr>
              <a:spLocks/>
            </p:cNvSpPr>
            <p:nvPr/>
          </p:nvSpPr>
          <p:spPr bwMode="auto">
            <a:xfrm>
              <a:off x="7595006" y="1451925"/>
              <a:ext cx="82354" cy="71124"/>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70" name="Freeform 583">
              <a:extLst>
                <a:ext uri="{FF2B5EF4-FFF2-40B4-BE49-F238E27FC236}">
                  <a16:creationId xmlns:a16="http://schemas.microsoft.com/office/drawing/2014/main" id="{1FC5DBD3-07FB-712D-171F-F767C48C334A}"/>
                </a:ext>
              </a:extLst>
            </p:cNvPr>
            <p:cNvSpPr>
              <a:spLocks/>
            </p:cNvSpPr>
            <p:nvPr/>
          </p:nvSpPr>
          <p:spPr bwMode="auto">
            <a:xfrm>
              <a:off x="7595006" y="1451925"/>
              <a:ext cx="82354" cy="71124"/>
            </a:xfrm>
            <a:custGeom>
              <a:avLst/>
              <a:gdLst>
                <a:gd name="T0" fmla="*/ 22 w 44"/>
                <a:gd name="T1" fmla="*/ 0 h 38"/>
                <a:gd name="T2" fmla="*/ 0 w 44"/>
                <a:gd name="T3" fmla="*/ 38 h 38"/>
                <a:gd name="T4" fmla="*/ 44 w 44"/>
                <a:gd name="T5" fmla="*/ 38 h 38"/>
                <a:gd name="T6" fmla="*/ 22 w 44"/>
                <a:gd name="T7" fmla="*/ 0 h 38"/>
              </a:gdLst>
              <a:ahLst/>
              <a:cxnLst>
                <a:cxn ang="0">
                  <a:pos x="T0" y="T1"/>
                </a:cxn>
                <a:cxn ang="0">
                  <a:pos x="T2" y="T3"/>
                </a:cxn>
                <a:cxn ang="0">
                  <a:pos x="T4" y="T5"/>
                </a:cxn>
                <a:cxn ang="0">
                  <a:pos x="T6" y="T7"/>
                </a:cxn>
              </a:cxnLst>
              <a:rect l="0" t="0" r="r" b="b"/>
              <a:pathLst>
                <a:path w="44" h="38">
                  <a:moveTo>
                    <a:pt x="22" y="0"/>
                  </a:moveTo>
                  <a:lnTo>
                    <a:pt x="0" y="38"/>
                  </a:lnTo>
                  <a:lnTo>
                    <a:pt x="44" y="38"/>
                  </a:lnTo>
                  <a:lnTo>
                    <a:pt x="22" y="0"/>
                  </a:lnTo>
                  <a:close/>
                </a:path>
              </a:pathLst>
            </a:custGeom>
            <a:noFill/>
            <a:ln w="4763" cap="flat">
              <a:solidFill>
                <a:srgbClr val="CC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1" name="Line 584">
              <a:extLst>
                <a:ext uri="{FF2B5EF4-FFF2-40B4-BE49-F238E27FC236}">
                  <a16:creationId xmlns:a16="http://schemas.microsoft.com/office/drawing/2014/main" id="{2A11B319-78BC-7418-A28A-1104692B47B6}"/>
                </a:ext>
              </a:extLst>
            </p:cNvPr>
            <p:cNvSpPr>
              <a:spLocks noChangeShapeType="1"/>
            </p:cNvSpPr>
            <p:nvPr/>
          </p:nvSpPr>
          <p:spPr bwMode="auto">
            <a:xfrm>
              <a:off x="7636182" y="1498716"/>
              <a:ext cx="0" cy="0"/>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2" name="Line 585">
              <a:extLst>
                <a:ext uri="{FF2B5EF4-FFF2-40B4-BE49-F238E27FC236}">
                  <a16:creationId xmlns:a16="http://schemas.microsoft.com/office/drawing/2014/main" id="{80142284-CC77-46C0-A118-F4C40F4408A5}"/>
                </a:ext>
              </a:extLst>
            </p:cNvPr>
            <p:cNvSpPr>
              <a:spLocks noChangeShapeType="1"/>
            </p:cNvSpPr>
            <p:nvPr/>
          </p:nvSpPr>
          <p:spPr bwMode="auto">
            <a:xfrm>
              <a:off x="7636182" y="1498716"/>
              <a:ext cx="0" cy="329415"/>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3" name="Rectangle 586">
              <a:extLst>
                <a:ext uri="{FF2B5EF4-FFF2-40B4-BE49-F238E27FC236}">
                  <a16:creationId xmlns:a16="http://schemas.microsoft.com/office/drawing/2014/main" id="{EEDCB73D-A485-4719-DF5D-BBBB8262F2C0}"/>
                </a:ext>
              </a:extLst>
            </p:cNvPr>
            <p:cNvSpPr>
              <a:spLocks noChangeArrowheads="1"/>
            </p:cNvSpPr>
            <p:nvPr/>
          </p:nvSpPr>
          <p:spPr bwMode="auto">
            <a:xfrm>
              <a:off x="7593134" y="1813158"/>
              <a:ext cx="86097" cy="28076"/>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89" name="Rectangle 606">
              <a:extLst>
                <a:ext uri="{FF2B5EF4-FFF2-40B4-BE49-F238E27FC236}">
                  <a16:creationId xmlns:a16="http://schemas.microsoft.com/office/drawing/2014/main" id="{E98CA4D9-BFB2-9718-0EFE-3E570A8C39A2}"/>
                </a:ext>
              </a:extLst>
            </p:cNvPr>
            <p:cNvSpPr>
              <a:spLocks noChangeArrowheads="1"/>
            </p:cNvSpPr>
            <p:nvPr/>
          </p:nvSpPr>
          <p:spPr bwMode="auto">
            <a:xfrm>
              <a:off x="7404095" y="1618503"/>
              <a:ext cx="52407" cy="52407"/>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90" name="Rectangle 608">
              <a:extLst>
                <a:ext uri="{FF2B5EF4-FFF2-40B4-BE49-F238E27FC236}">
                  <a16:creationId xmlns:a16="http://schemas.microsoft.com/office/drawing/2014/main" id="{81F6B7AE-65CB-74A4-B5D8-8936CA80C357}"/>
                </a:ext>
              </a:extLst>
            </p:cNvPr>
            <p:cNvSpPr>
              <a:spLocks noChangeArrowheads="1"/>
            </p:cNvSpPr>
            <p:nvPr/>
          </p:nvSpPr>
          <p:spPr bwMode="auto">
            <a:xfrm>
              <a:off x="7404096" y="1618503"/>
              <a:ext cx="52407" cy="52407"/>
            </a:xfrm>
            <a:prstGeom prst="rect">
              <a:avLst/>
            </a:pr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1" name="Line 609">
              <a:extLst>
                <a:ext uri="{FF2B5EF4-FFF2-40B4-BE49-F238E27FC236}">
                  <a16:creationId xmlns:a16="http://schemas.microsoft.com/office/drawing/2014/main" id="{381BDB3C-8345-2CD7-9119-C83CBC49F7C8}"/>
                </a:ext>
              </a:extLst>
            </p:cNvPr>
            <p:cNvSpPr>
              <a:spLocks noChangeShapeType="1"/>
            </p:cNvSpPr>
            <p:nvPr/>
          </p:nvSpPr>
          <p:spPr bwMode="auto">
            <a:xfrm>
              <a:off x="7430299" y="1644707"/>
              <a:ext cx="0" cy="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2" name="Line 610">
              <a:extLst>
                <a:ext uri="{FF2B5EF4-FFF2-40B4-BE49-F238E27FC236}">
                  <a16:creationId xmlns:a16="http://schemas.microsoft.com/office/drawing/2014/main" id="{6CDEAC7B-252C-5D95-1AEB-8003770C7D48}"/>
                </a:ext>
              </a:extLst>
            </p:cNvPr>
            <p:cNvSpPr>
              <a:spLocks noChangeShapeType="1"/>
            </p:cNvSpPr>
            <p:nvPr/>
          </p:nvSpPr>
          <p:spPr bwMode="auto">
            <a:xfrm>
              <a:off x="7430299" y="1644707"/>
              <a:ext cx="0" cy="127274"/>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3" name="Rectangle 611">
              <a:extLst>
                <a:ext uri="{FF2B5EF4-FFF2-40B4-BE49-F238E27FC236}">
                  <a16:creationId xmlns:a16="http://schemas.microsoft.com/office/drawing/2014/main" id="{CC159053-7CDE-A003-7740-2E1DAED2B4D0}"/>
                </a:ext>
              </a:extLst>
            </p:cNvPr>
            <p:cNvSpPr>
              <a:spLocks noChangeArrowheads="1"/>
            </p:cNvSpPr>
            <p:nvPr/>
          </p:nvSpPr>
          <p:spPr bwMode="auto">
            <a:xfrm>
              <a:off x="7387250" y="1760751"/>
              <a:ext cx="86097" cy="22460"/>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4" name="Freeform 612">
              <a:extLst>
                <a:ext uri="{FF2B5EF4-FFF2-40B4-BE49-F238E27FC236}">
                  <a16:creationId xmlns:a16="http://schemas.microsoft.com/office/drawing/2014/main" id="{7CC8F6A3-4568-960C-131B-667E36E5092F}"/>
                </a:ext>
              </a:extLst>
            </p:cNvPr>
            <p:cNvSpPr>
              <a:spLocks noEditPoints="1"/>
            </p:cNvSpPr>
            <p:nvPr/>
          </p:nvSpPr>
          <p:spPr bwMode="auto">
            <a:xfrm>
              <a:off x="7394737" y="1620376"/>
              <a:ext cx="71124" cy="72996"/>
            </a:xfrm>
            <a:custGeom>
              <a:avLst/>
              <a:gdLst>
                <a:gd name="T0" fmla="*/ 19 w 38"/>
                <a:gd name="T1" fmla="*/ 0 h 39"/>
                <a:gd name="T2" fmla="*/ 19 w 38"/>
                <a:gd name="T3" fmla="*/ 39 h 39"/>
                <a:gd name="T4" fmla="*/ 0 w 38"/>
                <a:gd name="T5" fmla="*/ 19 h 39"/>
                <a:gd name="T6" fmla="*/ 38 w 38"/>
                <a:gd name="T7" fmla="*/ 19 h 39"/>
                <a:gd name="T8" fmla="*/ 6 w 38"/>
                <a:gd name="T9" fmla="*/ 6 h 39"/>
                <a:gd name="T10" fmla="*/ 33 w 38"/>
                <a:gd name="T11" fmla="*/ 33 h 39"/>
                <a:gd name="T12" fmla="*/ 6 w 38"/>
                <a:gd name="T13" fmla="*/ 33 h 39"/>
                <a:gd name="T14" fmla="*/ 33 w 38"/>
                <a:gd name="T15" fmla="*/ 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9" y="0"/>
                  </a:moveTo>
                  <a:lnTo>
                    <a:pt x="19" y="39"/>
                  </a:lnTo>
                  <a:moveTo>
                    <a:pt x="0" y="19"/>
                  </a:moveTo>
                  <a:lnTo>
                    <a:pt x="38" y="19"/>
                  </a:lnTo>
                  <a:moveTo>
                    <a:pt x="6" y="6"/>
                  </a:moveTo>
                  <a:lnTo>
                    <a:pt x="33" y="33"/>
                  </a:lnTo>
                  <a:moveTo>
                    <a:pt x="6" y="33"/>
                  </a:moveTo>
                  <a:lnTo>
                    <a:pt x="33" y="6"/>
                  </a:lnTo>
                </a:path>
              </a:pathLst>
            </a:cu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5" name="Rectangle 613">
              <a:extLst>
                <a:ext uri="{FF2B5EF4-FFF2-40B4-BE49-F238E27FC236}">
                  <a16:creationId xmlns:a16="http://schemas.microsoft.com/office/drawing/2014/main" id="{067EF0CD-1D00-DFBC-5522-1D68D5739815}"/>
                </a:ext>
              </a:extLst>
            </p:cNvPr>
            <p:cNvSpPr>
              <a:spLocks noChangeArrowheads="1"/>
            </p:cNvSpPr>
            <p:nvPr/>
          </p:nvSpPr>
          <p:spPr bwMode="auto">
            <a:xfrm>
              <a:off x="7651157" y="1567969"/>
              <a:ext cx="54279" cy="52407"/>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96" name="Rectangle 614">
              <a:extLst>
                <a:ext uri="{FF2B5EF4-FFF2-40B4-BE49-F238E27FC236}">
                  <a16:creationId xmlns:a16="http://schemas.microsoft.com/office/drawing/2014/main" id="{0C043AA5-777D-0F40-38E7-AE8CB0960D1D}"/>
                </a:ext>
              </a:extLst>
            </p:cNvPr>
            <p:cNvSpPr>
              <a:spLocks noChangeArrowheads="1"/>
            </p:cNvSpPr>
            <p:nvPr/>
          </p:nvSpPr>
          <p:spPr bwMode="auto">
            <a:xfrm>
              <a:off x="7651157" y="1567969"/>
              <a:ext cx="54279" cy="52407"/>
            </a:xfrm>
            <a:prstGeom prst="rect">
              <a:avLst/>
            </a:prstGeom>
            <a:noFill/>
            <a:ln w="4763" cap="flat">
              <a:solidFill>
                <a:srgbClr val="CC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7" name="Line 615">
              <a:extLst>
                <a:ext uri="{FF2B5EF4-FFF2-40B4-BE49-F238E27FC236}">
                  <a16:creationId xmlns:a16="http://schemas.microsoft.com/office/drawing/2014/main" id="{534DA311-71A9-D8E3-5E9D-590AB43FECBC}"/>
                </a:ext>
              </a:extLst>
            </p:cNvPr>
            <p:cNvSpPr>
              <a:spLocks noChangeShapeType="1"/>
            </p:cNvSpPr>
            <p:nvPr/>
          </p:nvSpPr>
          <p:spPr bwMode="auto">
            <a:xfrm>
              <a:off x="7677360" y="1594172"/>
              <a:ext cx="0" cy="0"/>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8" name="Line 616">
              <a:extLst>
                <a:ext uri="{FF2B5EF4-FFF2-40B4-BE49-F238E27FC236}">
                  <a16:creationId xmlns:a16="http://schemas.microsoft.com/office/drawing/2014/main" id="{D697F626-2858-CB8B-FC27-8AFC52BC3CE5}"/>
                </a:ext>
              </a:extLst>
            </p:cNvPr>
            <p:cNvSpPr>
              <a:spLocks noChangeShapeType="1"/>
            </p:cNvSpPr>
            <p:nvPr/>
          </p:nvSpPr>
          <p:spPr bwMode="auto">
            <a:xfrm>
              <a:off x="7677360" y="1594172"/>
              <a:ext cx="0" cy="189040"/>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99" name="Rectangle 617">
              <a:extLst>
                <a:ext uri="{FF2B5EF4-FFF2-40B4-BE49-F238E27FC236}">
                  <a16:creationId xmlns:a16="http://schemas.microsoft.com/office/drawing/2014/main" id="{4DDED961-29A0-D7DC-793D-441F538BEDE2}"/>
                </a:ext>
              </a:extLst>
            </p:cNvPr>
            <p:cNvSpPr>
              <a:spLocks noChangeArrowheads="1"/>
            </p:cNvSpPr>
            <p:nvPr/>
          </p:nvSpPr>
          <p:spPr bwMode="auto">
            <a:xfrm>
              <a:off x="7634311" y="1771981"/>
              <a:ext cx="86097" cy="24332"/>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5" name="Freeform 637">
              <a:extLst>
                <a:ext uri="{FF2B5EF4-FFF2-40B4-BE49-F238E27FC236}">
                  <a16:creationId xmlns:a16="http://schemas.microsoft.com/office/drawing/2014/main" id="{EDF8D85F-6B8C-B82F-7875-4445D05A68D2}"/>
                </a:ext>
              </a:extLst>
            </p:cNvPr>
            <p:cNvSpPr>
              <a:spLocks/>
            </p:cNvSpPr>
            <p:nvPr/>
          </p:nvSpPr>
          <p:spPr bwMode="auto">
            <a:xfrm>
              <a:off x="7430299" y="1541765"/>
              <a:ext cx="82354" cy="72996"/>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16" name="Freeform 638">
              <a:extLst>
                <a:ext uri="{FF2B5EF4-FFF2-40B4-BE49-F238E27FC236}">
                  <a16:creationId xmlns:a16="http://schemas.microsoft.com/office/drawing/2014/main" id="{E5E14D94-C659-4599-04AB-BD08894CAE12}"/>
                </a:ext>
              </a:extLst>
            </p:cNvPr>
            <p:cNvSpPr>
              <a:spLocks/>
            </p:cNvSpPr>
            <p:nvPr/>
          </p:nvSpPr>
          <p:spPr bwMode="auto">
            <a:xfrm>
              <a:off x="7430299" y="1541765"/>
              <a:ext cx="82354" cy="72996"/>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00C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7" name="Line 639">
              <a:extLst>
                <a:ext uri="{FF2B5EF4-FFF2-40B4-BE49-F238E27FC236}">
                  <a16:creationId xmlns:a16="http://schemas.microsoft.com/office/drawing/2014/main" id="{720F0EE0-DE85-79A2-258D-F5BC63F747B4}"/>
                </a:ext>
              </a:extLst>
            </p:cNvPr>
            <p:cNvSpPr>
              <a:spLocks noChangeShapeType="1"/>
            </p:cNvSpPr>
            <p:nvPr/>
          </p:nvSpPr>
          <p:spPr bwMode="auto">
            <a:xfrm>
              <a:off x="7471476" y="1566097"/>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8" name="Line 640">
              <a:extLst>
                <a:ext uri="{FF2B5EF4-FFF2-40B4-BE49-F238E27FC236}">
                  <a16:creationId xmlns:a16="http://schemas.microsoft.com/office/drawing/2014/main" id="{AA6F75F4-18E8-705C-2A44-42974ED1D66F}"/>
                </a:ext>
              </a:extLst>
            </p:cNvPr>
            <p:cNvSpPr>
              <a:spLocks noChangeShapeType="1"/>
            </p:cNvSpPr>
            <p:nvPr/>
          </p:nvSpPr>
          <p:spPr bwMode="auto">
            <a:xfrm>
              <a:off x="7471476" y="1566097"/>
              <a:ext cx="0" cy="25642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19" name="Rectangle 641">
              <a:extLst>
                <a:ext uri="{FF2B5EF4-FFF2-40B4-BE49-F238E27FC236}">
                  <a16:creationId xmlns:a16="http://schemas.microsoft.com/office/drawing/2014/main" id="{F196DA5C-E8D4-3A3B-A28E-77BA15402888}"/>
                </a:ext>
              </a:extLst>
            </p:cNvPr>
            <p:cNvSpPr>
              <a:spLocks noChangeArrowheads="1"/>
            </p:cNvSpPr>
            <p:nvPr/>
          </p:nvSpPr>
          <p:spPr bwMode="auto">
            <a:xfrm>
              <a:off x="7428427" y="1807543"/>
              <a:ext cx="86097" cy="28076"/>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0" name="Freeform 643">
              <a:extLst>
                <a:ext uri="{FF2B5EF4-FFF2-40B4-BE49-F238E27FC236}">
                  <a16:creationId xmlns:a16="http://schemas.microsoft.com/office/drawing/2014/main" id="{6CBA107C-B39B-9DE4-451B-B42C2355D5FC}"/>
                </a:ext>
              </a:extLst>
            </p:cNvPr>
            <p:cNvSpPr>
              <a:spLocks/>
            </p:cNvSpPr>
            <p:nvPr/>
          </p:nvSpPr>
          <p:spPr bwMode="auto">
            <a:xfrm>
              <a:off x="7677360" y="1577327"/>
              <a:ext cx="82354" cy="71124"/>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21" name="Freeform 644">
              <a:extLst>
                <a:ext uri="{FF2B5EF4-FFF2-40B4-BE49-F238E27FC236}">
                  <a16:creationId xmlns:a16="http://schemas.microsoft.com/office/drawing/2014/main" id="{13BF3F95-E134-6725-E005-051ACA17F846}"/>
                </a:ext>
              </a:extLst>
            </p:cNvPr>
            <p:cNvSpPr>
              <a:spLocks/>
            </p:cNvSpPr>
            <p:nvPr/>
          </p:nvSpPr>
          <p:spPr bwMode="auto">
            <a:xfrm>
              <a:off x="7677360" y="1577327"/>
              <a:ext cx="82354" cy="71124"/>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noFill/>
            <a:ln w="4763" cap="flat">
              <a:solidFill>
                <a:srgbClr val="CC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2" name="Line 645">
              <a:extLst>
                <a:ext uri="{FF2B5EF4-FFF2-40B4-BE49-F238E27FC236}">
                  <a16:creationId xmlns:a16="http://schemas.microsoft.com/office/drawing/2014/main" id="{88C00807-BC3E-26FB-E73B-20326E3CDBB2}"/>
                </a:ext>
              </a:extLst>
            </p:cNvPr>
            <p:cNvSpPr>
              <a:spLocks noChangeShapeType="1"/>
            </p:cNvSpPr>
            <p:nvPr/>
          </p:nvSpPr>
          <p:spPr bwMode="auto">
            <a:xfrm>
              <a:off x="7718537" y="1601659"/>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3" name="Line 646">
              <a:extLst>
                <a:ext uri="{FF2B5EF4-FFF2-40B4-BE49-F238E27FC236}">
                  <a16:creationId xmlns:a16="http://schemas.microsoft.com/office/drawing/2014/main" id="{A18298D1-8C46-BA6E-A7AE-70254F5D61D1}"/>
                </a:ext>
              </a:extLst>
            </p:cNvPr>
            <p:cNvSpPr>
              <a:spLocks noChangeShapeType="1"/>
            </p:cNvSpPr>
            <p:nvPr/>
          </p:nvSpPr>
          <p:spPr bwMode="auto">
            <a:xfrm>
              <a:off x="7718537" y="1601659"/>
              <a:ext cx="0" cy="175937"/>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4" name="Rectangle 647">
              <a:extLst>
                <a:ext uri="{FF2B5EF4-FFF2-40B4-BE49-F238E27FC236}">
                  <a16:creationId xmlns:a16="http://schemas.microsoft.com/office/drawing/2014/main" id="{66D8038C-FCC8-01BD-4DCF-C0448EF22477}"/>
                </a:ext>
              </a:extLst>
            </p:cNvPr>
            <p:cNvSpPr>
              <a:spLocks noChangeArrowheads="1"/>
            </p:cNvSpPr>
            <p:nvPr/>
          </p:nvSpPr>
          <p:spPr bwMode="auto">
            <a:xfrm>
              <a:off x="7675488" y="1766366"/>
              <a:ext cx="86097" cy="22460"/>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40" name="Oval 667">
              <a:extLst>
                <a:ext uri="{FF2B5EF4-FFF2-40B4-BE49-F238E27FC236}">
                  <a16:creationId xmlns:a16="http://schemas.microsoft.com/office/drawing/2014/main" id="{2C96248C-58C9-B0BE-F3D5-D17323FA1A79}"/>
                </a:ext>
              </a:extLst>
            </p:cNvPr>
            <p:cNvSpPr>
              <a:spLocks noChangeArrowheads="1"/>
            </p:cNvSpPr>
            <p:nvPr/>
          </p:nvSpPr>
          <p:spPr bwMode="auto">
            <a:xfrm>
              <a:off x="7477091" y="1573583"/>
              <a:ext cx="71124" cy="72996"/>
            </a:xfrm>
            <a:prstGeom prst="ellipse">
              <a:avLst/>
            </a:prstGeom>
            <a:solidFill>
              <a:srgbClr val="00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41" name="Freeform 668">
              <a:extLst>
                <a:ext uri="{FF2B5EF4-FFF2-40B4-BE49-F238E27FC236}">
                  <a16:creationId xmlns:a16="http://schemas.microsoft.com/office/drawing/2014/main" id="{DEA3547C-AA21-083F-7F21-43F907B18A44}"/>
                </a:ext>
              </a:extLst>
            </p:cNvPr>
            <p:cNvSpPr>
              <a:spLocks noEditPoints="1"/>
            </p:cNvSpPr>
            <p:nvPr/>
          </p:nvSpPr>
          <p:spPr bwMode="auto">
            <a:xfrm>
              <a:off x="7473347" y="1571712"/>
              <a:ext cx="78610" cy="76739"/>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00C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42" name="Line 669">
              <a:extLst>
                <a:ext uri="{FF2B5EF4-FFF2-40B4-BE49-F238E27FC236}">
                  <a16:creationId xmlns:a16="http://schemas.microsoft.com/office/drawing/2014/main" id="{94E5B4DE-D822-07D9-4E30-EAE2F20D1D87}"/>
                </a:ext>
              </a:extLst>
            </p:cNvPr>
            <p:cNvSpPr>
              <a:spLocks noChangeShapeType="1"/>
            </p:cNvSpPr>
            <p:nvPr/>
          </p:nvSpPr>
          <p:spPr bwMode="auto">
            <a:xfrm>
              <a:off x="7512653" y="1609146"/>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43" name="Line 670">
              <a:extLst>
                <a:ext uri="{FF2B5EF4-FFF2-40B4-BE49-F238E27FC236}">
                  <a16:creationId xmlns:a16="http://schemas.microsoft.com/office/drawing/2014/main" id="{8C522896-8242-BC0C-89F9-348A19DB9622}"/>
                </a:ext>
              </a:extLst>
            </p:cNvPr>
            <p:cNvSpPr>
              <a:spLocks noChangeShapeType="1"/>
            </p:cNvSpPr>
            <p:nvPr/>
          </p:nvSpPr>
          <p:spPr bwMode="auto">
            <a:xfrm>
              <a:off x="7512653" y="1609146"/>
              <a:ext cx="0" cy="155350"/>
            </a:xfrm>
            <a:prstGeom prst="line">
              <a:avLst/>
            </a:prstGeom>
            <a:noFill/>
            <a:ln w="4763" cap="flat">
              <a:solidFill>
                <a:srgbClr val="00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44" name="Rectangle 671">
              <a:extLst>
                <a:ext uri="{FF2B5EF4-FFF2-40B4-BE49-F238E27FC236}">
                  <a16:creationId xmlns:a16="http://schemas.microsoft.com/office/drawing/2014/main" id="{24E5AA68-20E9-9170-DBCA-45FA5416EACC}"/>
                </a:ext>
              </a:extLst>
            </p:cNvPr>
            <p:cNvSpPr>
              <a:spLocks noChangeArrowheads="1"/>
            </p:cNvSpPr>
            <p:nvPr/>
          </p:nvSpPr>
          <p:spPr bwMode="auto">
            <a:xfrm>
              <a:off x="7469604" y="1755136"/>
              <a:ext cx="86097" cy="20589"/>
            </a:xfrm>
            <a:prstGeom prst="rect">
              <a:avLst/>
            </a:prstGeom>
            <a:noFill/>
            <a:ln w="4763" cap="flat">
              <a:solidFill>
                <a:srgbClr val="00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45" name="Oval 673">
              <a:extLst>
                <a:ext uri="{FF2B5EF4-FFF2-40B4-BE49-F238E27FC236}">
                  <a16:creationId xmlns:a16="http://schemas.microsoft.com/office/drawing/2014/main" id="{2EFB9B9F-F3C4-E307-37EC-E009958020F9}"/>
                </a:ext>
              </a:extLst>
            </p:cNvPr>
            <p:cNvSpPr>
              <a:spLocks noChangeArrowheads="1"/>
            </p:cNvSpPr>
            <p:nvPr/>
          </p:nvSpPr>
          <p:spPr bwMode="auto">
            <a:xfrm>
              <a:off x="7724152" y="1558610"/>
              <a:ext cx="72996" cy="72996"/>
            </a:xfrm>
            <a:prstGeom prst="ellipse">
              <a:avLst/>
            </a:prstGeom>
            <a:solidFill>
              <a:srgbClr val="CC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46" name="Freeform 674">
              <a:extLst>
                <a:ext uri="{FF2B5EF4-FFF2-40B4-BE49-F238E27FC236}">
                  <a16:creationId xmlns:a16="http://schemas.microsoft.com/office/drawing/2014/main" id="{A224B7B9-2143-6B4D-7D6F-30F002115532}"/>
                </a:ext>
              </a:extLst>
            </p:cNvPr>
            <p:cNvSpPr>
              <a:spLocks noEditPoints="1"/>
            </p:cNvSpPr>
            <p:nvPr/>
          </p:nvSpPr>
          <p:spPr bwMode="auto">
            <a:xfrm>
              <a:off x="7720408" y="1554866"/>
              <a:ext cx="78610" cy="78610"/>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CC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47" name="Line 675">
              <a:extLst>
                <a:ext uri="{FF2B5EF4-FFF2-40B4-BE49-F238E27FC236}">
                  <a16:creationId xmlns:a16="http://schemas.microsoft.com/office/drawing/2014/main" id="{A70DDE74-89ED-A28A-416D-281F5F788AA1}"/>
                </a:ext>
              </a:extLst>
            </p:cNvPr>
            <p:cNvSpPr>
              <a:spLocks noChangeShapeType="1"/>
            </p:cNvSpPr>
            <p:nvPr/>
          </p:nvSpPr>
          <p:spPr bwMode="auto">
            <a:xfrm>
              <a:off x="7759714" y="1594172"/>
              <a:ext cx="0" cy="0"/>
            </a:xfrm>
            <a:prstGeom prst="line">
              <a:avLst/>
            </a:prstGeom>
            <a:noFill/>
            <a:ln w="4763"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48" name="Line 676">
              <a:extLst>
                <a:ext uri="{FF2B5EF4-FFF2-40B4-BE49-F238E27FC236}">
                  <a16:creationId xmlns:a16="http://schemas.microsoft.com/office/drawing/2014/main" id="{C3702155-6436-BE3C-3EFA-3276D3976983}"/>
                </a:ext>
              </a:extLst>
            </p:cNvPr>
            <p:cNvSpPr>
              <a:spLocks noChangeShapeType="1"/>
            </p:cNvSpPr>
            <p:nvPr/>
          </p:nvSpPr>
          <p:spPr bwMode="auto">
            <a:xfrm>
              <a:off x="7759714" y="1594172"/>
              <a:ext cx="0" cy="129146"/>
            </a:xfrm>
            <a:prstGeom prst="line">
              <a:avLst/>
            </a:prstGeom>
            <a:noFill/>
            <a:ln w="4763" cap="flat">
              <a:solidFill>
                <a:srgbClr val="CC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49" name="Rectangle 677">
              <a:extLst>
                <a:ext uri="{FF2B5EF4-FFF2-40B4-BE49-F238E27FC236}">
                  <a16:creationId xmlns:a16="http://schemas.microsoft.com/office/drawing/2014/main" id="{A2EE4E41-4C89-4A3A-B5C9-7F981E61D286}"/>
                </a:ext>
              </a:extLst>
            </p:cNvPr>
            <p:cNvSpPr>
              <a:spLocks noChangeArrowheads="1"/>
            </p:cNvSpPr>
            <p:nvPr/>
          </p:nvSpPr>
          <p:spPr bwMode="auto">
            <a:xfrm>
              <a:off x="7716665" y="1715830"/>
              <a:ext cx="86097" cy="14973"/>
            </a:xfrm>
            <a:prstGeom prst="rect">
              <a:avLst/>
            </a:prstGeom>
            <a:noFill/>
            <a:ln w="4763" cap="flat">
              <a:solidFill>
                <a:srgbClr val="CC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0520" name="Group 10519">
            <a:extLst>
              <a:ext uri="{FF2B5EF4-FFF2-40B4-BE49-F238E27FC236}">
                <a16:creationId xmlns:a16="http://schemas.microsoft.com/office/drawing/2014/main" id="{1B188CDA-A23A-4393-F0C8-3AAC2FE78CE3}"/>
              </a:ext>
            </a:extLst>
          </p:cNvPr>
          <p:cNvGrpSpPr/>
          <p:nvPr/>
        </p:nvGrpSpPr>
        <p:grpSpPr>
          <a:xfrm>
            <a:off x="8301472" y="2465767"/>
            <a:ext cx="575164" cy="817107"/>
            <a:chOff x="8301472" y="2465767"/>
            <a:chExt cx="575164" cy="817107"/>
          </a:xfrm>
        </p:grpSpPr>
        <p:grpSp>
          <p:nvGrpSpPr>
            <p:cNvPr id="10488" name="Group 10487">
              <a:extLst>
                <a:ext uri="{FF2B5EF4-FFF2-40B4-BE49-F238E27FC236}">
                  <a16:creationId xmlns:a16="http://schemas.microsoft.com/office/drawing/2014/main" id="{FFE7B2C1-9C9E-F354-70CF-1EEFD9054995}"/>
                </a:ext>
              </a:extLst>
            </p:cNvPr>
            <p:cNvGrpSpPr/>
            <p:nvPr/>
          </p:nvGrpSpPr>
          <p:grpSpPr>
            <a:xfrm>
              <a:off x="8369600" y="2465767"/>
              <a:ext cx="494343" cy="153888"/>
              <a:chOff x="4473465" y="5499463"/>
              <a:chExt cx="494343" cy="153888"/>
            </a:xfrm>
          </p:grpSpPr>
          <p:sp>
            <p:nvSpPr>
              <p:cNvPr id="10421" name="Rectangle 1293">
                <a:extLst>
                  <a:ext uri="{FF2B5EF4-FFF2-40B4-BE49-F238E27FC236}">
                    <a16:creationId xmlns:a16="http://schemas.microsoft.com/office/drawing/2014/main" id="{8E75588B-AE2B-4089-AA52-7CA26183AFE6}"/>
                  </a:ext>
                </a:extLst>
              </p:cNvPr>
              <p:cNvSpPr>
                <a:spLocks noChangeArrowheads="1"/>
              </p:cNvSpPr>
              <p:nvPr/>
            </p:nvSpPr>
            <p:spPr bwMode="auto">
              <a:xfrm rot="10800000" flipV="1">
                <a:off x="4473465" y="5499463"/>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BL</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0425" name="Freeform 1294">
                <a:extLst>
                  <a:ext uri="{FF2B5EF4-FFF2-40B4-BE49-F238E27FC236}">
                    <a16:creationId xmlns:a16="http://schemas.microsoft.com/office/drawing/2014/main" id="{70737BDC-8C7E-7604-E9DB-15CD4CB1B453}"/>
                  </a:ext>
                </a:extLst>
              </p:cNvPr>
              <p:cNvSpPr>
                <a:spLocks noChangeAspect="1"/>
              </p:cNvSpPr>
              <p:nvPr/>
            </p:nvSpPr>
            <p:spPr bwMode="auto">
              <a:xfrm rot="10800000" flipV="1">
                <a:off x="4904097" y="5528265"/>
                <a:ext cx="63711" cy="67582"/>
              </a:xfrm>
              <a:custGeom>
                <a:avLst/>
                <a:gdLst>
                  <a:gd name="T0" fmla="*/ 16 w 33"/>
                  <a:gd name="T1" fmla="*/ 0 h 29"/>
                  <a:gd name="T2" fmla="*/ 0 w 33"/>
                  <a:gd name="T3" fmla="*/ 29 h 29"/>
                  <a:gd name="T4" fmla="*/ 33 w 33"/>
                  <a:gd name="T5" fmla="*/ 29 h 29"/>
                  <a:gd name="T6" fmla="*/ 16 w 33"/>
                  <a:gd name="T7" fmla="*/ 0 h 29"/>
                </a:gdLst>
                <a:ahLst/>
                <a:cxnLst>
                  <a:cxn ang="0">
                    <a:pos x="T0" y="T1"/>
                  </a:cxn>
                  <a:cxn ang="0">
                    <a:pos x="T2" y="T3"/>
                  </a:cxn>
                  <a:cxn ang="0">
                    <a:pos x="T4" y="T5"/>
                  </a:cxn>
                  <a:cxn ang="0">
                    <a:pos x="T6" y="T7"/>
                  </a:cxn>
                </a:cxnLst>
                <a:rect l="0" t="0" r="r" b="b"/>
                <a:pathLst>
                  <a:path w="33" h="29">
                    <a:moveTo>
                      <a:pt x="16" y="0"/>
                    </a:moveTo>
                    <a:lnTo>
                      <a:pt x="0" y="29"/>
                    </a:lnTo>
                    <a:lnTo>
                      <a:pt x="33" y="29"/>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6" name="Freeform 1295">
                <a:extLst>
                  <a:ext uri="{FF2B5EF4-FFF2-40B4-BE49-F238E27FC236}">
                    <a16:creationId xmlns:a16="http://schemas.microsoft.com/office/drawing/2014/main" id="{3EE46A99-8A53-D051-7843-9A12F3FED37E}"/>
                  </a:ext>
                </a:extLst>
              </p:cNvPr>
              <p:cNvSpPr>
                <a:spLocks noChangeAspect="1"/>
              </p:cNvSpPr>
              <p:nvPr/>
            </p:nvSpPr>
            <p:spPr bwMode="auto">
              <a:xfrm rot="10800000" flipV="1">
                <a:off x="4904097" y="5528265"/>
                <a:ext cx="63711" cy="67582"/>
              </a:xfrm>
              <a:custGeom>
                <a:avLst/>
                <a:gdLst>
                  <a:gd name="T0" fmla="*/ 16 w 33"/>
                  <a:gd name="T1" fmla="*/ 0 h 29"/>
                  <a:gd name="T2" fmla="*/ 0 w 33"/>
                  <a:gd name="T3" fmla="*/ 29 h 29"/>
                  <a:gd name="T4" fmla="*/ 33 w 33"/>
                  <a:gd name="T5" fmla="*/ 29 h 29"/>
                  <a:gd name="T6" fmla="*/ 16 w 33"/>
                  <a:gd name="T7" fmla="*/ 0 h 29"/>
                </a:gdLst>
                <a:ahLst/>
                <a:cxnLst>
                  <a:cxn ang="0">
                    <a:pos x="T0" y="T1"/>
                  </a:cxn>
                  <a:cxn ang="0">
                    <a:pos x="T2" y="T3"/>
                  </a:cxn>
                  <a:cxn ang="0">
                    <a:pos x="T4" y="T5"/>
                  </a:cxn>
                  <a:cxn ang="0">
                    <a:pos x="T6" y="T7"/>
                  </a:cxn>
                </a:cxnLst>
                <a:rect l="0" t="0" r="r" b="b"/>
                <a:pathLst>
                  <a:path w="33" h="29">
                    <a:moveTo>
                      <a:pt x="16" y="0"/>
                    </a:moveTo>
                    <a:lnTo>
                      <a:pt x="0" y="29"/>
                    </a:lnTo>
                    <a:lnTo>
                      <a:pt x="33" y="29"/>
                    </a:lnTo>
                    <a:lnTo>
                      <a:pt x="16"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89" name="Group 10488">
              <a:extLst>
                <a:ext uri="{FF2B5EF4-FFF2-40B4-BE49-F238E27FC236}">
                  <a16:creationId xmlns:a16="http://schemas.microsoft.com/office/drawing/2014/main" id="{A6C1A817-3097-4066-4A78-B823691A9ED4}"/>
                </a:ext>
              </a:extLst>
            </p:cNvPr>
            <p:cNvGrpSpPr/>
            <p:nvPr/>
          </p:nvGrpSpPr>
          <p:grpSpPr>
            <a:xfrm>
              <a:off x="8347158" y="2686840"/>
              <a:ext cx="511510" cy="153888"/>
              <a:chOff x="4451023" y="5768776"/>
              <a:chExt cx="511510" cy="153888"/>
            </a:xfrm>
          </p:grpSpPr>
          <p:sp>
            <p:nvSpPr>
              <p:cNvPr id="10422" name="Rectangle 1296">
                <a:extLst>
                  <a:ext uri="{FF2B5EF4-FFF2-40B4-BE49-F238E27FC236}">
                    <a16:creationId xmlns:a16="http://schemas.microsoft.com/office/drawing/2014/main" id="{B156FBEF-1970-45DD-BB0C-1DF0195780C9}"/>
                  </a:ext>
                </a:extLst>
              </p:cNvPr>
              <p:cNvSpPr>
                <a:spLocks noChangeArrowheads="1"/>
              </p:cNvSpPr>
              <p:nvPr/>
            </p:nvSpPr>
            <p:spPr bwMode="auto">
              <a:xfrm rot="10800000" flipV="1">
                <a:off x="4451023" y="5768776"/>
                <a:ext cx="200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MC</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grpSp>
            <p:nvGrpSpPr>
              <p:cNvPr id="10427" name="Group 10426">
                <a:extLst>
                  <a:ext uri="{FF2B5EF4-FFF2-40B4-BE49-F238E27FC236}">
                    <a16:creationId xmlns:a16="http://schemas.microsoft.com/office/drawing/2014/main" id="{F0C6682A-D78C-6DBF-E7FB-F1A4AB5B25FC}"/>
                  </a:ext>
                </a:extLst>
              </p:cNvPr>
              <p:cNvGrpSpPr>
                <a:grpSpLocks noChangeAspect="1"/>
              </p:cNvGrpSpPr>
              <p:nvPr/>
            </p:nvGrpSpPr>
            <p:grpSpPr>
              <a:xfrm rot="5400000" flipV="1">
                <a:off x="4915662" y="5805735"/>
                <a:ext cx="42473" cy="51268"/>
                <a:chOff x="3549650" y="5718968"/>
                <a:chExt cx="34925" cy="34925"/>
              </a:xfrm>
            </p:grpSpPr>
            <p:sp>
              <p:nvSpPr>
                <p:cNvPr id="10486" name="Rectangle 1309">
                  <a:extLst>
                    <a:ext uri="{FF2B5EF4-FFF2-40B4-BE49-F238E27FC236}">
                      <a16:creationId xmlns:a16="http://schemas.microsoft.com/office/drawing/2014/main" id="{7F3B47B9-27EC-0E96-0E3B-EA8265D30DDE}"/>
                    </a:ext>
                  </a:extLst>
                </p:cNvPr>
                <p:cNvSpPr>
                  <a:spLocks noChangeArrowheads="1"/>
                </p:cNvSpPr>
                <p:nvPr/>
              </p:nvSpPr>
              <p:spPr bwMode="auto">
                <a:xfrm>
                  <a:off x="3549650" y="5718968"/>
                  <a:ext cx="34925" cy="34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7" name="Rectangle 1310">
                  <a:extLst>
                    <a:ext uri="{FF2B5EF4-FFF2-40B4-BE49-F238E27FC236}">
                      <a16:creationId xmlns:a16="http://schemas.microsoft.com/office/drawing/2014/main" id="{C62CCFC9-56D7-CDDB-A843-A0161FCC01A9}"/>
                    </a:ext>
                  </a:extLst>
                </p:cNvPr>
                <p:cNvSpPr>
                  <a:spLocks noChangeArrowheads="1"/>
                </p:cNvSpPr>
                <p:nvPr/>
              </p:nvSpPr>
              <p:spPr bwMode="auto">
                <a:xfrm>
                  <a:off x="3549650" y="5718968"/>
                  <a:ext cx="34925" cy="3492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490" name="Group 10489">
              <a:extLst>
                <a:ext uri="{FF2B5EF4-FFF2-40B4-BE49-F238E27FC236}">
                  <a16:creationId xmlns:a16="http://schemas.microsoft.com/office/drawing/2014/main" id="{20508DD7-2563-CBC4-A523-E79E72DC4896}"/>
                </a:ext>
              </a:extLst>
            </p:cNvPr>
            <p:cNvGrpSpPr/>
            <p:nvPr/>
          </p:nvGrpSpPr>
          <p:grpSpPr>
            <a:xfrm>
              <a:off x="8301472" y="2907913"/>
              <a:ext cx="569575" cy="153888"/>
              <a:chOff x="4405337" y="6106216"/>
              <a:chExt cx="569575" cy="153888"/>
            </a:xfrm>
          </p:grpSpPr>
          <p:sp>
            <p:nvSpPr>
              <p:cNvPr id="10423" name="Rectangle 1299">
                <a:extLst>
                  <a:ext uri="{FF2B5EF4-FFF2-40B4-BE49-F238E27FC236}">
                    <a16:creationId xmlns:a16="http://schemas.microsoft.com/office/drawing/2014/main" id="{2FB68865-FE56-408A-C5CC-337C43F39464}"/>
                  </a:ext>
                </a:extLst>
              </p:cNvPr>
              <p:cNvSpPr>
                <a:spLocks noChangeArrowheads="1"/>
              </p:cNvSpPr>
              <p:nvPr/>
            </p:nvSpPr>
            <p:spPr bwMode="auto">
              <a:xfrm rot="10800000" flipV="1">
                <a:off x="4405337" y="6106216"/>
                <a:ext cx="2917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SAW</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grpSp>
            <p:nvGrpSpPr>
              <p:cNvPr id="10428" name="Group 10427">
                <a:extLst>
                  <a:ext uri="{FF2B5EF4-FFF2-40B4-BE49-F238E27FC236}">
                    <a16:creationId xmlns:a16="http://schemas.microsoft.com/office/drawing/2014/main" id="{BEC5DB4A-724C-BAA2-AAA0-A83C95B8ABCB}"/>
                  </a:ext>
                </a:extLst>
              </p:cNvPr>
              <p:cNvGrpSpPr>
                <a:grpSpLocks noChangeAspect="1"/>
              </p:cNvGrpSpPr>
              <p:nvPr/>
            </p:nvGrpSpPr>
            <p:grpSpPr>
              <a:xfrm rot="10800000" flipV="1">
                <a:off x="4911201" y="6135018"/>
                <a:ext cx="63711" cy="67582"/>
                <a:chOff x="3541712" y="5803106"/>
                <a:chExt cx="52388" cy="46038"/>
              </a:xfrm>
            </p:grpSpPr>
            <p:sp>
              <p:nvSpPr>
                <p:cNvPr id="10484" name="Freeform 1312">
                  <a:extLst>
                    <a:ext uri="{FF2B5EF4-FFF2-40B4-BE49-F238E27FC236}">
                      <a16:creationId xmlns:a16="http://schemas.microsoft.com/office/drawing/2014/main" id="{77D2DE77-31A4-1793-7B77-275A42A417F0}"/>
                    </a:ext>
                  </a:extLst>
                </p:cNvPr>
                <p:cNvSpPr>
                  <a:spLocks/>
                </p:cNvSpPr>
                <p:nvPr/>
              </p:nvSpPr>
              <p:spPr bwMode="auto">
                <a:xfrm>
                  <a:off x="3541712" y="5803106"/>
                  <a:ext cx="52388" cy="46038"/>
                </a:xfrm>
                <a:custGeom>
                  <a:avLst/>
                  <a:gdLst>
                    <a:gd name="T0" fmla="*/ 16 w 33"/>
                    <a:gd name="T1" fmla="*/ 29 h 29"/>
                    <a:gd name="T2" fmla="*/ 0 w 33"/>
                    <a:gd name="T3" fmla="*/ 0 h 29"/>
                    <a:gd name="T4" fmla="*/ 33 w 33"/>
                    <a:gd name="T5" fmla="*/ 0 h 29"/>
                    <a:gd name="T6" fmla="*/ 16 w 33"/>
                    <a:gd name="T7" fmla="*/ 29 h 29"/>
                  </a:gdLst>
                  <a:ahLst/>
                  <a:cxnLst>
                    <a:cxn ang="0">
                      <a:pos x="T0" y="T1"/>
                    </a:cxn>
                    <a:cxn ang="0">
                      <a:pos x="T2" y="T3"/>
                    </a:cxn>
                    <a:cxn ang="0">
                      <a:pos x="T4" y="T5"/>
                    </a:cxn>
                    <a:cxn ang="0">
                      <a:pos x="T6" y="T7"/>
                    </a:cxn>
                  </a:cxnLst>
                  <a:rect l="0" t="0" r="r" b="b"/>
                  <a:pathLst>
                    <a:path w="33" h="29">
                      <a:moveTo>
                        <a:pt x="16" y="29"/>
                      </a:moveTo>
                      <a:lnTo>
                        <a:pt x="0" y="0"/>
                      </a:lnTo>
                      <a:lnTo>
                        <a:pt x="33" y="0"/>
                      </a:lnTo>
                      <a:lnTo>
                        <a:pt x="1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5" name="Freeform 1313">
                  <a:extLst>
                    <a:ext uri="{FF2B5EF4-FFF2-40B4-BE49-F238E27FC236}">
                      <a16:creationId xmlns:a16="http://schemas.microsoft.com/office/drawing/2014/main" id="{5AB5F385-E616-3C69-C94D-BE0B1EA2C9CD}"/>
                    </a:ext>
                  </a:extLst>
                </p:cNvPr>
                <p:cNvSpPr>
                  <a:spLocks/>
                </p:cNvSpPr>
                <p:nvPr/>
              </p:nvSpPr>
              <p:spPr bwMode="auto">
                <a:xfrm>
                  <a:off x="3541712" y="5803106"/>
                  <a:ext cx="52388" cy="46038"/>
                </a:xfrm>
                <a:custGeom>
                  <a:avLst/>
                  <a:gdLst>
                    <a:gd name="T0" fmla="*/ 16 w 33"/>
                    <a:gd name="T1" fmla="*/ 29 h 29"/>
                    <a:gd name="T2" fmla="*/ 0 w 33"/>
                    <a:gd name="T3" fmla="*/ 0 h 29"/>
                    <a:gd name="T4" fmla="*/ 33 w 33"/>
                    <a:gd name="T5" fmla="*/ 0 h 29"/>
                    <a:gd name="T6" fmla="*/ 16 w 33"/>
                    <a:gd name="T7" fmla="*/ 29 h 29"/>
                  </a:gdLst>
                  <a:ahLst/>
                  <a:cxnLst>
                    <a:cxn ang="0">
                      <a:pos x="T0" y="T1"/>
                    </a:cxn>
                    <a:cxn ang="0">
                      <a:pos x="T2" y="T3"/>
                    </a:cxn>
                    <a:cxn ang="0">
                      <a:pos x="T4" y="T5"/>
                    </a:cxn>
                    <a:cxn ang="0">
                      <a:pos x="T6" y="T7"/>
                    </a:cxn>
                  </a:cxnLst>
                  <a:rect l="0" t="0" r="r" b="b"/>
                  <a:pathLst>
                    <a:path w="33" h="29">
                      <a:moveTo>
                        <a:pt x="16" y="29"/>
                      </a:moveTo>
                      <a:lnTo>
                        <a:pt x="0" y="0"/>
                      </a:lnTo>
                      <a:lnTo>
                        <a:pt x="33" y="0"/>
                      </a:lnTo>
                      <a:lnTo>
                        <a:pt x="16" y="2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491" name="Group 10490">
              <a:extLst>
                <a:ext uri="{FF2B5EF4-FFF2-40B4-BE49-F238E27FC236}">
                  <a16:creationId xmlns:a16="http://schemas.microsoft.com/office/drawing/2014/main" id="{1473B36E-74EB-16EA-E23E-AAD913BA7D97}"/>
                </a:ext>
              </a:extLst>
            </p:cNvPr>
            <p:cNvGrpSpPr/>
            <p:nvPr/>
          </p:nvGrpSpPr>
          <p:grpSpPr>
            <a:xfrm>
              <a:off x="8365593" y="3128986"/>
              <a:ext cx="511043" cy="153888"/>
              <a:chOff x="4469458" y="6425223"/>
              <a:chExt cx="511043" cy="153888"/>
            </a:xfrm>
          </p:grpSpPr>
          <p:sp>
            <p:nvSpPr>
              <p:cNvPr id="10424" name="Rectangle 1302">
                <a:extLst>
                  <a:ext uri="{FF2B5EF4-FFF2-40B4-BE49-F238E27FC236}">
                    <a16:creationId xmlns:a16="http://schemas.microsoft.com/office/drawing/2014/main" id="{C3A995B6-8A3E-A5E0-3AD8-76E9A181C067}"/>
                  </a:ext>
                </a:extLst>
              </p:cNvPr>
              <p:cNvSpPr>
                <a:spLocks noChangeArrowheads="1"/>
              </p:cNvSpPr>
              <p:nvPr/>
            </p:nvSpPr>
            <p:spPr bwMode="auto">
              <a:xfrm rot="10800000" flipV="1">
                <a:off x="4469458" y="6425223"/>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ZK</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grpSp>
            <p:nvGrpSpPr>
              <p:cNvPr id="10429" name="Group 10428">
                <a:extLst>
                  <a:ext uri="{FF2B5EF4-FFF2-40B4-BE49-F238E27FC236}">
                    <a16:creationId xmlns:a16="http://schemas.microsoft.com/office/drawing/2014/main" id="{82FAD34F-BD85-E4AE-CA26-08F09824FEAC}"/>
                  </a:ext>
                </a:extLst>
              </p:cNvPr>
              <p:cNvGrpSpPr>
                <a:grpSpLocks noChangeAspect="1"/>
              </p:cNvGrpSpPr>
              <p:nvPr/>
            </p:nvGrpSpPr>
            <p:grpSpPr>
              <a:xfrm rot="5400000" flipV="1">
                <a:off x="4907349" y="6451240"/>
                <a:ext cx="73152" cy="73152"/>
                <a:chOff x="3541712" y="5876131"/>
                <a:chExt cx="50800" cy="49213"/>
              </a:xfrm>
            </p:grpSpPr>
            <p:sp>
              <p:nvSpPr>
                <p:cNvPr id="10482" name="Oval 1315">
                  <a:extLst>
                    <a:ext uri="{FF2B5EF4-FFF2-40B4-BE49-F238E27FC236}">
                      <a16:creationId xmlns:a16="http://schemas.microsoft.com/office/drawing/2014/main" id="{48C2E94D-7801-E023-3036-122948B4B21C}"/>
                    </a:ext>
                  </a:extLst>
                </p:cNvPr>
                <p:cNvSpPr>
                  <a:spLocks noChangeArrowheads="1"/>
                </p:cNvSpPr>
                <p:nvPr/>
              </p:nvSpPr>
              <p:spPr bwMode="auto">
                <a:xfrm>
                  <a:off x="3544887" y="5877718"/>
                  <a:ext cx="44450" cy="46038"/>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3" name="Freeform 1316">
                  <a:extLst>
                    <a:ext uri="{FF2B5EF4-FFF2-40B4-BE49-F238E27FC236}">
                      <a16:creationId xmlns:a16="http://schemas.microsoft.com/office/drawing/2014/main" id="{664B512D-43E4-D505-113E-C9A93BBA4C17}"/>
                    </a:ext>
                  </a:extLst>
                </p:cNvPr>
                <p:cNvSpPr>
                  <a:spLocks noEditPoints="1"/>
                </p:cNvSpPr>
                <p:nvPr/>
              </p:nvSpPr>
              <p:spPr bwMode="auto">
                <a:xfrm>
                  <a:off x="3541712" y="5876131"/>
                  <a:ext cx="50800" cy="49213"/>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0519" name="Group 10518">
            <a:extLst>
              <a:ext uri="{FF2B5EF4-FFF2-40B4-BE49-F238E27FC236}">
                <a16:creationId xmlns:a16="http://schemas.microsoft.com/office/drawing/2014/main" id="{3007E82F-F557-D9C9-0090-9D52DC4D3333}"/>
              </a:ext>
            </a:extLst>
          </p:cNvPr>
          <p:cNvGrpSpPr/>
          <p:nvPr/>
        </p:nvGrpSpPr>
        <p:grpSpPr>
          <a:xfrm>
            <a:off x="5562601" y="697048"/>
            <a:ext cx="3478214" cy="2884351"/>
            <a:chOff x="5562601" y="697048"/>
            <a:chExt cx="3478214" cy="2884351"/>
          </a:xfrm>
        </p:grpSpPr>
        <p:sp>
          <p:nvSpPr>
            <p:cNvPr id="9826" name="TextBox 9825">
              <a:extLst>
                <a:ext uri="{FF2B5EF4-FFF2-40B4-BE49-F238E27FC236}">
                  <a16:creationId xmlns:a16="http://schemas.microsoft.com/office/drawing/2014/main" id="{291ACE23-F894-DD2F-5A82-328CEE694968}"/>
                </a:ext>
              </a:extLst>
            </p:cNvPr>
            <p:cNvSpPr txBox="1"/>
            <p:nvPr/>
          </p:nvSpPr>
          <p:spPr>
            <a:xfrm rot="16200000">
              <a:off x="4731604" y="2381071"/>
              <a:ext cx="2031325" cy="369332"/>
            </a:xfrm>
            <a:prstGeom prst="rect">
              <a:avLst/>
            </a:prstGeom>
            <a:noFill/>
          </p:spPr>
          <p:txBody>
            <a:bodyPr wrap="none" rtlCol="0">
              <a:spAutoFit/>
            </a:bodyPr>
            <a:lstStyle/>
            <a:p>
              <a:r>
                <a:rPr lang="en-US" sz="1800" dirty="0">
                  <a:cs typeface="Arial" panose="020B0604020202020204" pitchFamily="34" charset="0"/>
                </a:rPr>
                <a:t>l</a:t>
              </a:r>
              <a:r>
                <a:rPr lang="en-US" sz="1800" dirty="0">
                  <a:latin typeface="Arial" panose="020B0604020202020204" pitchFamily="34" charset="0"/>
                  <a:cs typeface="Arial" panose="020B0604020202020204" pitchFamily="34" charset="0"/>
                </a:rPr>
                <a:t>og likelihood ratio</a:t>
              </a:r>
            </a:p>
          </p:txBody>
        </p:sp>
        <p:sp>
          <p:nvSpPr>
            <p:cNvPr id="9827" name="TextBox 9826">
              <a:extLst>
                <a:ext uri="{FF2B5EF4-FFF2-40B4-BE49-F238E27FC236}">
                  <a16:creationId xmlns:a16="http://schemas.microsoft.com/office/drawing/2014/main" id="{9FAD5A34-8AF9-AF36-65A8-D00B4FFCB184}"/>
                </a:ext>
              </a:extLst>
            </p:cNvPr>
            <p:cNvSpPr txBox="1"/>
            <p:nvPr/>
          </p:nvSpPr>
          <p:spPr>
            <a:xfrm>
              <a:off x="6643889" y="697048"/>
              <a:ext cx="1047584"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addtree</a:t>
              </a:r>
            </a:p>
          </p:txBody>
        </p:sp>
        <p:grpSp>
          <p:nvGrpSpPr>
            <p:cNvPr id="10518" name="Group 10517">
              <a:extLst>
                <a:ext uri="{FF2B5EF4-FFF2-40B4-BE49-F238E27FC236}">
                  <a16:creationId xmlns:a16="http://schemas.microsoft.com/office/drawing/2014/main" id="{178740FC-21B4-5F9F-7647-67AEF0E4FF27}"/>
                </a:ext>
              </a:extLst>
            </p:cNvPr>
            <p:cNvGrpSpPr/>
            <p:nvPr/>
          </p:nvGrpSpPr>
          <p:grpSpPr>
            <a:xfrm>
              <a:off x="6017178" y="1074585"/>
              <a:ext cx="2010191" cy="1919466"/>
              <a:chOff x="6017178" y="1074585"/>
              <a:chExt cx="2010191" cy="1919466"/>
            </a:xfrm>
          </p:grpSpPr>
          <p:sp>
            <p:nvSpPr>
              <p:cNvPr id="9832" name="Rectangle 502">
                <a:extLst>
                  <a:ext uri="{FF2B5EF4-FFF2-40B4-BE49-F238E27FC236}">
                    <a16:creationId xmlns:a16="http://schemas.microsoft.com/office/drawing/2014/main" id="{210AD993-307A-23AD-7CAC-1C8C63F8EE5F}"/>
                  </a:ext>
                </a:extLst>
              </p:cNvPr>
              <p:cNvSpPr>
                <a:spLocks noChangeArrowheads="1"/>
              </p:cNvSpPr>
              <p:nvPr/>
            </p:nvSpPr>
            <p:spPr bwMode="auto">
              <a:xfrm>
                <a:off x="6017178" y="2809385"/>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-1.5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9833" name="Rectangle 503">
                <a:extLst>
                  <a:ext uri="{FF2B5EF4-FFF2-40B4-BE49-F238E27FC236}">
                    <a16:creationId xmlns:a16="http://schemas.microsoft.com/office/drawing/2014/main" id="{6294924A-E601-2697-38E5-8DA3E485D6BA}"/>
                  </a:ext>
                </a:extLst>
              </p:cNvPr>
              <p:cNvSpPr>
                <a:spLocks noChangeArrowheads="1"/>
              </p:cNvSpPr>
              <p:nvPr/>
            </p:nvSpPr>
            <p:spPr bwMode="auto">
              <a:xfrm>
                <a:off x="6141915" y="2231119"/>
                <a:ext cx="1362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-1</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834" name="Rectangle 504">
                <a:extLst>
                  <a:ext uri="{FF2B5EF4-FFF2-40B4-BE49-F238E27FC236}">
                    <a16:creationId xmlns:a16="http://schemas.microsoft.com/office/drawing/2014/main" id="{B0392563-47E3-56A9-EB4C-26A62A67FC56}"/>
                  </a:ext>
                </a:extLst>
              </p:cNvPr>
              <p:cNvSpPr>
                <a:spLocks noChangeArrowheads="1"/>
              </p:cNvSpPr>
              <p:nvPr/>
            </p:nvSpPr>
            <p:spPr bwMode="auto">
              <a:xfrm>
                <a:off x="6017178" y="1652852"/>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-0.5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9835" name="Rectangle 505">
                <a:extLst>
                  <a:ext uri="{FF2B5EF4-FFF2-40B4-BE49-F238E27FC236}">
                    <a16:creationId xmlns:a16="http://schemas.microsoft.com/office/drawing/2014/main" id="{847F8E2C-AE5E-C068-CA41-46DC0CB04B81}"/>
                  </a:ext>
                </a:extLst>
              </p:cNvPr>
              <p:cNvSpPr>
                <a:spLocks noChangeArrowheads="1"/>
              </p:cNvSpPr>
              <p:nvPr/>
            </p:nvSpPr>
            <p:spPr bwMode="auto">
              <a:xfrm>
                <a:off x="6192944" y="107458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529" name="Line 494">
                <a:extLst>
                  <a:ext uri="{FF2B5EF4-FFF2-40B4-BE49-F238E27FC236}">
                    <a16:creationId xmlns:a16="http://schemas.microsoft.com/office/drawing/2014/main" id="{4C20430C-0F86-9F63-5C62-EA1C308CD93E}"/>
                  </a:ext>
                </a:extLst>
              </p:cNvPr>
              <p:cNvSpPr>
                <a:spLocks noChangeShapeType="1"/>
              </p:cNvSpPr>
              <p:nvPr/>
            </p:nvSpPr>
            <p:spPr bwMode="auto">
              <a:xfrm flipV="1">
                <a:off x="6642323"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0" name="Line 495">
                <a:extLst>
                  <a:ext uri="{FF2B5EF4-FFF2-40B4-BE49-F238E27FC236}">
                    <a16:creationId xmlns:a16="http://schemas.microsoft.com/office/drawing/2014/main" id="{20AA7DC9-4BB5-7866-ABAD-98BB56A0B4CA}"/>
                  </a:ext>
                </a:extLst>
              </p:cNvPr>
              <p:cNvSpPr>
                <a:spLocks noChangeShapeType="1"/>
              </p:cNvSpPr>
              <p:nvPr/>
            </p:nvSpPr>
            <p:spPr bwMode="auto">
              <a:xfrm flipV="1">
                <a:off x="6681628"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1" name="Line 496">
                <a:extLst>
                  <a:ext uri="{FF2B5EF4-FFF2-40B4-BE49-F238E27FC236}">
                    <a16:creationId xmlns:a16="http://schemas.microsoft.com/office/drawing/2014/main" id="{6E5B0DDB-9842-8E16-FBB1-8D407A176D06}"/>
                  </a:ext>
                </a:extLst>
              </p:cNvPr>
              <p:cNvSpPr>
                <a:spLocks noChangeShapeType="1"/>
              </p:cNvSpPr>
              <p:nvPr/>
            </p:nvSpPr>
            <p:spPr bwMode="auto">
              <a:xfrm flipV="1">
                <a:off x="6724676"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2" name="Line 497">
                <a:extLst>
                  <a:ext uri="{FF2B5EF4-FFF2-40B4-BE49-F238E27FC236}">
                    <a16:creationId xmlns:a16="http://schemas.microsoft.com/office/drawing/2014/main" id="{3760A33E-2382-5814-B7CD-C2193B7B424F}"/>
                  </a:ext>
                </a:extLst>
              </p:cNvPr>
              <p:cNvSpPr>
                <a:spLocks noChangeShapeType="1"/>
              </p:cNvSpPr>
              <p:nvPr/>
            </p:nvSpPr>
            <p:spPr bwMode="auto">
              <a:xfrm flipV="1">
                <a:off x="6765853"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3" name="Line 498">
                <a:extLst>
                  <a:ext uri="{FF2B5EF4-FFF2-40B4-BE49-F238E27FC236}">
                    <a16:creationId xmlns:a16="http://schemas.microsoft.com/office/drawing/2014/main" id="{85CD656F-BF5D-758B-8C42-79C728FBE609}"/>
                  </a:ext>
                </a:extLst>
              </p:cNvPr>
              <p:cNvSpPr>
                <a:spLocks noChangeShapeType="1"/>
              </p:cNvSpPr>
              <p:nvPr/>
            </p:nvSpPr>
            <p:spPr bwMode="auto">
              <a:xfrm flipV="1">
                <a:off x="6889384"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4" name="Line 499">
                <a:extLst>
                  <a:ext uri="{FF2B5EF4-FFF2-40B4-BE49-F238E27FC236}">
                    <a16:creationId xmlns:a16="http://schemas.microsoft.com/office/drawing/2014/main" id="{7EEEEB43-AB78-E555-031C-A510F1F97AF9}"/>
                  </a:ext>
                </a:extLst>
              </p:cNvPr>
              <p:cNvSpPr>
                <a:spLocks noChangeShapeType="1"/>
              </p:cNvSpPr>
              <p:nvPr/>
            </p:nvSpPr>
            <p:spPr bwMode="auto">
              <a:xfrm flipV="1">
                <a:off x="6930560"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5" name="Line 500">
                <a:extLst>
                  <a:ext uri="{FF2B5EF4-FFF2-40B4-BE49-F238E27FC236}">
                    <a16:creationId xmlns:a16="http://schemas.microsoft.com/office/drawing/2014/main" id="{0ADCAF88-2D95-F8A9-EDB1-9468491DDB28}"/>
                  </a:ext>
                </a:extLst>
              </p:cNvPr>
              <p:cNvSpPr>
                <a:spLocks noChangeShapeType="1"/>
              </p:cNvSpPr>
              <p:nvPr/>
            </p:nvSpPr>
            <p:spPr bwMode="auto">
              <a:xfrm flipV="1">
                <a:off x="6971737"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6" name="Line 501">
                <a:extLst>
                  <a:ext uri="{FF2B5EF4-FFF2-40B4-BE49-F238E27FC236}">
                    <a16:creationId xmlns:a16="http://schemas.microsoft.com/office/drawing/2014/main" id="{7C504668-8731-CD78-7B51-425308077B18}"/>
                  </a:ext>
                </a:extLst>
              </p:cNvPr>
              <p:cNvSpPr>
                <a:spLocks noChangeShapeType="1"/>
              </p:cNvSpPr>
              <p:nvPr/>
            </p:nvSpPr>
            <p:spPr bwMode="auto">
              <a:xfrm flipV="1">
                <a:off x="7012914"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7" name="Line 502">
                <a:extLst>
                  <a:ext uri="{FF2B5EF4-FFF2-40B4-BE49-F238E27FC236}">
                    <a16:creationId xmlns:a16="http://schemas.microsoft.com/office/drawing/2014/main" id="{2EC9F086-A82B-6D13-DCF1-63168EA4804B}"/>
                  </a:ext>
                </a:extLst>
              </p:cNvPr>
              <p:cNvSpPr>
                <a:spLocks noChangeShapeType="1"/>
              </p:cNvSpPr>
              <p:nvPr/>
            </p:nvSpPr>
            <p:spPr bwMode="auto">
              <a:xfrm flipV="1">
                <a:off x="7136445"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8" name="Line 503">
                <a:extLst>
                  <a:ext uri="{FF2B5EF4-FFF2-40B4-BE49-F238E27FC236}">
                    <a16:creationId xmlns:a16="http://schemas.microsoft.com/office/drawing/2014/main" id="{FBCD482A-76E1-ABA0-9CEE-F8297CF00A00}"/>
                  </a:ext>
                </a:extLst>
              </p:cNvPr>
              <p:cNvSpPr>
                <a:spLocks noChangeShapeType="1"/>
              </p:cNvSpPr>
              <p:nvPr/>
            </p:nvSpPr>
            <p:spPr bwMode="auto">
              <a:xfrm flipV="1">
                <a:off x="7177622"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9" name="Line 504">
                <a:extLst>
                  <a:ext uri="{FF2B5EF4-FFF2-40B4-BE49-F238E27FC236}">
                    <a16:creationId xmlns:a16="http://schemas.microsoft.com/office/drawing/2014/main" id="{5D7B9BA8-6D48-61FB-F861-B9F1D1D4518B}"/>
                  </a:ext>
                </a:extLst>
              </p:cNvPr>
              <p:cNvSpPr>
                <a:spLocks noChangeShapeType="1"/>
              </p:cNvSpPr>
              <p:nvPr/>
            </p:nvSpPr>
            <p:spPr bwMode="auto">
              <a:xfrm flipV="1">
                <a:off x="7218798"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0" name="Line 505">
                <a:extLst>
                  <a:ext uri="{FF2B5EF4-FFF2-40B4-BE49-F238E27FC236}">
                    <a16:creationId xmlns:a16="http://schemas.microsoft.com/office/drawing/2014/main" id="{E357FBD6-E493-D8FF-AFDF-A534388DD8F9}"/>
                  </a:ext>
                </a:extLst>
              </p:cNvPr>
              <p:cNvSpPr>
                <a:spLocks noChangeShapeType="1"/>
              </p:cNvSpPr>
              <p:nvPr/>
            </p:nvSpPr>
            <p:spPr bwMode="auto">
              <a:xfrm flipV="1">
                <a:off x="7259975"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1" name="Line 506">
                <a:extLst>
                  <a:ext uri="{FF2B5EF4-FFF2-40B4-BE49-F238E27FC236}">
                    <a16:creationId xmlns:a16="http://schemas.microsoft.com/office/drawing/2014/main" id="{75B73013-C170-037D-4787-1E344109F974}"/>
                  </a:ext>
                </a:extLst>
              </p:cNvPr>
              <p:cNvSpPr>
                <a:spLocks noChangeShapeType="1"/>
              </p:cNvSpPr>
              <p:nvPr/>
            </p:nvSpPr>
            <p:spPr bwMode="auto">
              <a:xfrm flipV="1">
                <a:off x="7383506"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2" name="Line 507">
                <a:extLst>
                  <a:ext uri="{FF2B5EF4-FFF2-40B4-BE49-F238E27FC236}">
                    <a16:creationId xmlns:a16="http://schemas.microsoft.com/office/drawing/2014/main" id="{76331F63-DA6E-D234-0C23-888E9DDC0488}"/>
                  </a:ext>
                </a:extLst>
              </p:cNvPr>
              <p:cNvSpPr>
                <a:spLocks noChangeShapeType="1"/>
              </p:cNvSpPr>
              <p:nvPr/>
            </p:nvSpPr>
            <p:spPr bwMode="auto">
              <a:xfrm flipV="1">
                <a:off x="7424683"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3" name="Line 508">
                <a:extLst>
                  <a:ext uri="{FF2B5EF4-FFF2-40B4-BE49-F238E27FC236}">
                    <a16:creationId xmlns:a16="http://schemas.microsoft.com/office/drawing/2014/main" id="{CE038886-7AB5-19FB-C403-FB601E409EA4}"/>
                  </a:ext>
                </a:extLst>
              </p:cNvPr>
              <p:cNvSpPr>
                <a:spLocks noChangeShapeType="1"/>
              </p:cNvSpPr>
              <p:nvPr/>
            </p:nvSpPr>
            <p:spPr bwMode="auto">
              <a:xfrm flipV="1">
                <a:off x="7465859"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4" name="Line 509">
                <a:extLst>
                  <a:ext uri="{FF2B5EF4-FFF2-40B4-BE49-F238E27FC236}">
                    <a16:creationId xmlns:a16="http://schemas.microsoft.com/office/drawing/2014/main" id="{D0C92608-FDA4-2858-121B-EB333532EDEB}"/>
                  </a:ext>
                </a:extLst>
              </p:cNvPr>
              <p:cNvSpPr>
                <a:spLocks noChangeShapeType="1"/>
              </p:cNvSpPr>
              <p:nvPr/>
            </p:nvSpPr>
            <p:spPr bwMode="auto">
              <a:xfrm flipV="1">
                <a:off x="7507036"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5" name="Line 510">
                <a:extLst>
                  <a:ext uri="{FF2B5EF4-FFF2-40B4-BE49-F238E27FC236}">
                    <a16:creationId xmlns:a16="http://schemas.microsoft.com/office/drawing/2014/main" id="{BFE6F327-5EEE-8B15-BEBA-04E626DC459C}"/>
                  </a:ext>
                </a:extLst>
              </p:cNvPr>
              <p:cNvSpPr>
                <a:spLocks noChangeShapeType="1"/>
              </p:cNvSpPr>
              <p:nvPr/>
            </p:nvSpPr>
            <p:spPr bwMode="auto">
              <a:xfrm flipV="1">
                <a:off x="7630567"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6" name="Line 511">
                <a:extLst>
                  <a:ext uri="{FF2B5EF4-FFF2-40B4-BE49-F238E27FC236}">
                    <a16:creationId xmlns:a16="http://schemas.microsoft.com/office/drawing/2014/main" id="{2740201F-06D2-40C5-4D2F-61001FFD6E36}"/>
                  </a:ext>
                </a:extLst>
              </p:cNvPr>
              <p:cNvSpPr>
                <a:spLocks noChangeShapeType="1"/>
              </p:cNvSpPr>
              <p:nvPr/>
            </p:nvSpPr>
            <p:spPr bwMode="auto">
              <a:xfrm flipV="1">
                <a:off x="7671744"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7" name="Line 512">
                <a:extLst>
                  <a:ext uri="{FF2B5EF4-FFF2-40B4-BE49-F238E27FC236}">
                    <a16:creationId xmlns:a16="http://schemas.microsoft.com/office/drawing/2014/main" id="{FA54E0BA-8B29-DA73-2FD4-5A421CD4D474}"/>
                  </a:ext>
                </a:extLst>
              </p:cNvPr>
              <p:cNvSpPr>
                <a:spLocks noChangeShapeType="1"/>
              </p:cNvSpPr>
              <p:nvPr/>
            </p:nvSpPr>
            <p:spPr bwMode="auto">
              <a:xfrm flipV="1">
                <a:off x="7712920"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8" name="Line 513">
                <a:extLst>
                  <a:ext uri="{FF2B5EF4-FFF2-40B4-BE49-F238E27FC236}">
                    <a16:creationId xmlns:a16="http://schemas.microsoft.com/office/drawing/2014/main" id="{2A2F87B9-8AAE-4BA1-9604-2AFB75AD3DDB}"/>
                  </a:ext>
                </a:extLst>
              </p:cNvPr>
              <p:cNvSpPr>
                <a:spLocks noChangeShapeType="1"/>
              </p:cNvSpPr>
              <p:nvPr/>
            </p:nvSpPr>
            <p:spPr bwMode="auto">
              <a:xfrm flipV="1">
                <a:off x="7754097" y="2887498"/>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9" name="Freeform 558">
                <a:extLst>
                  <a:ext uri="{FF2B5EF4-FFF2-40B4-BE49-F238E27FC236}">
                    <a16:creationId xmlns:a16="http://schemas.microsoft.com/office/drawing/2014/main" id="{3005CE50-F740-27D8-ABC6-6CF8E6CCB86D}"/>
                  </a:ext>
                </a:extLst>
              </p:cNvPr>
              <p:cNvSpPr>
                <a:spLocks/>
              </p:cNvSpPr>
              <p:nvPr/>
            </p:nvSpPr>
            <p:spPr bwMode="auto">
              <a:xfrm>
                <a:off x="6604890" y="1341496"/>
                <a:ext cx="84226" cy="72996"/>
              </a:xfrm>
              <a:custGeom>
                <a:avLst/>
                <a:gdLst>
                  <a:gd name="T0" fmla="*/ 23 w 45"/>
                  <a:gd name="T1" fmla="*/ 0 h 39"/>
                  <a:gd name="T2" fmla="*/ 0 w 45"/>
                  <a:gd name="T3" fmla="*/ 39 h 39"/>
                  <a:gd name="T4" fmla="*/ 45 w 45"/>
                  <a:gd name="T5" fmla="*/ 39 h 39"/>
                  <a:gd name="T6" fmla="*/ 23 w 45"/>
                  <a:gd name="T7" fmla="*/ 0 h 39"/>
                </a:gdLst>
                <a:ahLst/>
                <a:cxnLst>
                  <a:cxn ang="0">
                    <a:pos x="T0" y="T1"/>
                  </a:cxn>
                  <a:cxn ang="0">
                    <a:pos x="T2" y="T3"/>
                  </a:cxn>
                  <a:cxn ang="0">
                    <a:pos x="T4" y="T5"/>
                  </a:cxn>
                  <a:cxn ang="0">
                    <a:pos x="T6" y="T7"/>
                  </a:cxn>
                </a:cxnLst>
                <a:rect l="0" t="0" r="r" b="b"/>
                <a:pathLst>
                  <a:path w="45" h="39">
                    <a:moveTo>
                      <a:pt x="23" y="0"/>
                    </a:moveTo>
                    <a:lnTo>
                      <a:pt x="0" y="39"/>
                    </a:lnTo>
                    <a:lnTo>
                      <a:pt x="45" y="39"/>
                    </a:lnTo>
                    <a:lnTo>
                      <a:pt x="23"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550" name="Freeform 559">
                <a:extLst>
                  <a:ext uri="{FF2B5EF4-FFF2-40B4-BE49-F238E27FC236}">
                    <a16:creationId xmlns:a16="http://schemas.microsoft.com/office/drawing/2014/main" id="{DF540BF6-CD68-B11D-2EB6-3A668EB4E8EF}"/>
                  </a:ext>
                </a:extLst>
              </p:cNvPr>
              <p:cNvSpPr>
                <a:spLocks/>
              </p:cNvSpPr>
              <p:nvPr/>
            </p:nvSpPr>
            <p:spPr bwMode="auto">
              <a:xfrm>
                <a:off x="6604890" y="1341496"/>
                <a:ext cx="84226" cy="72996"/>
              </a:xfrm>
              <a:custGeom>
                <a:avLst/>
                <a:gdLst>
                  <a:gd name="T0" fmla="*/ 23 w 45"/>
                  <a:gd name="T1" fmla="*/ 0 h 39"/>
                  <a:gd name="T2" fmla="*/ 0 w 45"/>
                  <a:gd name="T3" fmla="*/ 39 h 39"/>
                  <a:gd name="T4" fmla="*/ 45 w 45"/>
                  <a:gd name="T5" fmla="*/ 39 h 39"/>
                  <a:gd name="T6" fmla="*/ 23 w 45"/>
                  <a:gd name="T7" fmla="*/ 0 h 39"/>
                </a:gdLst>
                <a:ahLst/>
                <a:cxnLst>
                  <a:cxn ang="0">
                    <a:pos x="T0" y="T1"/>
                  </a:cxn>
                  <a:cxn ang="0">
                    <a:pos x="T2" y="T3"/>
                  </a:cxn>
                  <a:cxn ang="0">
                    <a:pos x="T4" y="T5"/>
                  </a:cxn>
                  <a:cxn ang="0">
                    <a:pos x="T6" y="T7"/>
                  </a:cxn>
                </a:cxnLst>
                <a:rect l="0" t="0" r="r" b="b"/>
                <a:pathLst>
                  <a:path w="45" h="39">
                    <a:moveTo>
                      <a:pt x="23" y="0"/>
                    </a:moveTo>
                    <a:lnTo>
                      <a:pt x="0" y="39"/>
                    </a:lnTo>
                    <a:lnTo>
                      <a:pt x="45" y="39"/>
                    </a:lnTo>
                    <a:lnTo>
                      <a:pt x="23" y="0"/>
                    </a:lnTo>
                    <a:close/>
                  </a:path>
                </a:pathLst>
              </a:custGeom>
              <a:solidFill>
                <a:srgbClr val="FFC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9551" name="Line 560">
                <a:extLst>
                  <a:ext uri="{FF2B5EF4-FFF2-40B4-BE49-F238E27FC236}">
                    <a16:creationId xmlns:a16="http://schemas.microsoft.com/office/drawing/2014/main" id="{88622ECB-16A0-AFB3-21C1-94DFA49EEFD0}"/>
                  </a:ext>
                </a:extLst>
              </p:cNvPr>
              <p:cNvSpPr>
                <a:spLocks noChangeShapeType="1"/>
              </p:cNvSpPr>
              <p:nvPr/>
            </p:nvSpPr>
            <p:spPr bwMode="auto">
              <a:xfrm>
                <a:off x="6647938" y="1390159"/>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2" name="Line 561">
                <a:extLst>
                  <a:ext uri="{FF2B5EF4-FFF2-40B4-BE49-F238E27FC236}">
                    <a16:creationId xmlns:a16="http://schemas.microsoft.com/office/drawing/2014/main" id="{707AAC61-CF81-22BC-DD5A-69C1EC88E31C}"/>
                  </a:ext>
                </a:extLst>
              </p:cNvPr>
              <p:cNvSpPr>
                <a:spLocks noChangeShapeType="1"/>
              </p:cNvSpPr>
              <p:nvPr/>
            </p:nvSpPr>
            <p:spPr bwMode="auto">
              <a:xfrm>
                <a:off x="6647938" y="1390159"/>
                <a:ext cx="0" cy="627012"/>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3" name="Rectangle 562">
                <a:extLst>
                  <a:ext uri="{FF2B5EF4-FFF2-40B4-BE49-F238E27FC236}">
                    <a16:creationId xmlns:a16="http://schemas.microsoft.com/office/drawing/2014/main" id="{51137779-9065-B6B0-C52C-8627FEA3F73D}"/>
                  </a:ext>
                </a:extLst>
              </p:cNvPr>
              <p:cNvSpPr>
                <a:spLocks noChangeArrowheads="1"/>
              </p:cNvSpPr>
              <p:nvPr/>
            </p:nvSpPr>
            <p:spPr bwMode="auto">
              <a:xfrm>
                <a:off x="6603018" y="2011555"/>
                <a:ext cx="87969" cy="11230"/>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4" name="Rectangle 588">
                <a:extLst>
                  <a:ext uri="{FF2B5EF4-FFF2-40B4-BE49-F238E27FC236}">
                    <a16:creationId xmlns:a16="http://schemas.microsoft.com/office/drawing/2014/main" id="{85689AB1-BD72-A4A3-D28F-1D169CD4601E}"/>
                  </a:ext>
                </a:extLst>
              </p:cNvPr>
              <p:cNvSpPr>
                <a:spLocks noChangeArrowheads="1"/>
              </p:cNvSpPr>
              <p:nvPr/>
            </p:nvSpPr>
            <p:spPr bwMode="auto">
              <a:xfrm>
                <a:off x="6661041" y="1528663"/>
                <a:ext cx="54279" cy="524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575" name="Rectangle 589">
                <a:extLst>
                  <a:ext uri="{FF2B5EF4-FFF2-40B4-BE49-F238E27FC236}">
                    <a16:creationId xmlns:a16="http://schemas.microsoft.com/office/drawing/2014/main" id="{128B5A83-9723-2E2B-042A-8A47F743F99E}"/>
                  </a:ext>
                </a:extLst>
              </p:cNvPr>
              <p:cNvSpPr>
                <a:spLocks noChangeArrowheads="1"/>
              </p:cNvSpPr>
              <p:nvPr/>
            </p:nvSpPr>
            <p:spPr bwMode="auto">
              <a:xfrm>
                <a:off x="6661041" y="1528663"/>
                <a:ext cx="54279" cy="52407"/>
              </a:xfrm>
              <a:prstGeom prst="rect">
                <a:avLst/>
              </a:prstGeom>
              <a:solidFill>
                <a:srgbClr val="FFC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9576" name="Line 590">
                <a:extLst>
                  <a:ext uri="{FF2B5EF4-FFF2-40B4-BE49-F238E27FC236}">
                    <a16:creationId xmlns:a16="http://schemas.microsoft.com/office/drawing/2014/main" id="{D7054ABC-5DE3-DCA2-2801-5BC705D9BA97}"/>
                  </a:ext>
                </a:extLst>
              </p:cNvPr>
              <p:cNvSpPr>
                <a:spLocks noChangeShapeType="1"/>
              </p:cNvSpPr>
              <p:nvPr/>
            </p:nvSpPr>
            <p:spPr bwMode="auto">
              <a:xfrm>
                <a:off x="6687244" y="1554866"/>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7" name="Line 591">
                <a:extLst>
                  <a:ext uri="{FF2B5EF4-FFF2-40B4-BE49-F238E27FC236}">
                    <a16:creationId xmlns:a16="http://schemas.microsoft.com/office/drawing/2014/main" id="{B6D443BD-2B74-42DF-766C-D6B5A902D227}"/>
                  </a:ext>
                </a:extLst>
              </p:cNvPr>
              <p:cNvSpPr>
                <a:spLocks noChangeShapeType="1"/>
              </p:cNvSpPr>
              <p:nvPr/>
            </p:nvSpPr>
            <p:spPr bwMode="auto">
              <a:xfrm>
                <a:off x="6687244" y="1554866"/>
                <a:ext cx="0" cy="342517"/>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78" name="Rectangle 592">
                <a:extLst>
                  <a:ext uri="{FF2B5EF4-FFF2-40B4-BE49-F238E27FC236}">
                    <a16:creationId xmlns:a16="http://schemas.microsoft.com/office/drawing/2014/main" id="{ABA7E498-D149-9BE3-E925-CE0E36B4381F}"/>
                  </a:ext>
                </a:extLst>
              </p:cNvPr>
              <p:cNvSpPr>
                <a:spLocks noChangeArrowheads="1"/>
              </p:cNvSpPr>
              <p:nvPr/>
            </p:nvSpPr>
            <p:spPr bwMode="auto">
              <a:xfrm>
                <a:off x="6644195" y="1893640"/>
                <a:ext cx="87969" cy="9359"/>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0" name="Freeform 619">
                <a:extLst>
                  <a:ext uri="{FF2B5EF4-FFF2-40B4-BE49-F238E27FC236}">
                    <a16:creationId xmlns:a16="http://schemas.microsoft.com/office/drawing/2014/main" id="{C56D47D6-542B-557D-CFEB-EF1DFEB9880A}"/>
                  </a:ext>
                </a:extLst>
              </p:cNvPr>
              <p:cNvSpPr>
                <a:spLocks/>
              </p:cNvSpPr>
              <p:nvPr/>
            </p:nvSpPr>
            <p:spPr bwMode="auto">
              <a:xfrm>
                <a:off x="6687244" y="1461283"/>
                <a:ext cx="84226" cy="72996"/>
              </a:xfrm>
              <a:custGeom>
                <a:avLst/>
                <a:gdLst>
                  <a:gd name="T0" fmla="*/ 23 w 45"/>
                  <a:gd name="T1" fmla="*/ 39 h 39"/>
                  <a:gd name="T2" fmla="*/ 0 w 45"/>
                  <a:gd name="T3" fmla="*/ 0 h 39"/>
                  <a:gd name="T4" fmla="*/ 45 w 45"/>
                  <a:gd name="T5" fmla="*/ 0 h 39"/>
                  <a:gd name="T6" fmla="*/ 23 w 45"/>
                  <a:gd name="T7" fmla="*/ 39 h 39"/>
                </a:gdLst>
                <a:ahLst/>
                <a:cxnLst>
                  <a:cxn ang="0">
                    <a:pos x="T0" y="T1"/>
                  </a:cxn>
                  <a:cxn ang="0">
                    <a:pos x="T2" y="T3"/>
                  </a:cxn>
                  <a:cxn ang="0">
                    <a:pos x="T4" y="T5"/>
                  </a:cxn>
                  <a:cxn ang="0">
                    <a:pos x="T6" y="T7"/>
                  </a:cxn>
                </a:cxnLst>
                <a:rect l="0" t="0" r="r" b="b"/>
                <a:pathLst>
                  <a:path w="45" h="39">
                    <a:moveTo>
                      <a:pt x="23" y="39"/>
                    </a:moveTo>
                    <a:lnTo>
                      <a:pt x="0" y="0"/>
                    </a:lnTo>
                    <a:lnTo>
                      <a:pt x="45" y="0"/>
                    </a:lnTo>
                    <a:lnTo>
                      <a:pt x="23" y="3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601" name="Freeform 620">
                <a:extLst>
                  <a:ext uri="{FF2B5EF4-FFF2-40B4-BE49-F238E27FC236}">
                    <a16:creationId xmlns:a16="http://schemas.microsoft.com/office/drawing/2014/main" id="{78BF8E71-7E7B-34C5-F8F9-5BA10C94E0FA}"/>
                  </a:ext>
                </a:extLst>
              </p:cNvPr>
              <p:cNvSpPr>
                <a:spLocks/>
              </p:cNvSpPr>
              <p:nvPr/>
            </p:nvSpPr>
            <p:spPr bwMode="auto">
              <a:xfrm>
                <a:off x="6687244" y="1461283"/>
                <a:ext cx="84226" cy="72996"/>
              </a:xfrm>
              <a:custGeom>
                <a:avLst/>
                <a:gdLst>
                  <a:gd name="T0" fmla="*/ 23 w 45"/>
                  <a:gd name="T1" fmla="*/ 39 h 39"/>
                  <a:gd name="T2" fmla="*/ 0 w 45"/>
                  <a:gd name="T3" fmla="*/ 0 h 39"/>
                  <a:gd name="T4" fmla="*/ 45 w 45"/>
                  <a:gd name="T5" fmla="*/ 0 h 39"/>
                  <a:gd name="T6" fmla="*/ 23 w 45"/>
                  <a:gd name="T7" fmla="*/ 39 h 39"/>
                </a:gdLst>
                <a:ahLst/>
                <a:cxnLst>
                  <a:cxn ang="0">
                    <a:pos x="T0" y="T1"/>
                  </a:cxn>
                  <a:cxn ang="0">
                    <a:pos x="T2" y="T3"/>
                  </a:cxn>
                  <a:cxn ang="0">
                    <a:pos x="T4" y="T5"/>
                  </a:cxn>
                  <a:cxn ang="0">
                    <a:pos x="T6" y="T7"/>
                  </a:cxn>
                </a:cxnLst>
                <a:rect l="0" t="0" r="r" b="b"/>
                <a:pathLst>
                  <a:path w="45" h="39">
                    <a:moveTo>
                      <a:pt x="23" y="39"/>
                    </a:moveTo>
                    <a:lnTo>
                      <a:pt x="0" y="0"/>
                    </a:lnTo>
                    <a:lnTo>
                      <a:pt x="45" y="0"/>
                    </a:lnTo>
                    <a:lnTo>
                      <a:pt x="23" y="39"/>
                    </a:lnTo>
                    <a:close/>
                  </a:path>
                </a:pathLst>
              </a:custGeom>
              <a:solidFill>
                <a:srgbClr val="FFC000"/>
              </a:solidFill>
              <a:ln w="476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200"/>
              </a:p>
            </p:txBody>
          </p:sp>
          <p:sp>
            <p:nvSpPr>
              <p:cNvPr id="9602" name="Line 621">
                <a:extLst>
                  <a:ext uri="{FF2B5EF4-FFF2-40B4-BE49-F238E27FC236}">
                    <a16:creationId xmlns:a16="http://schemas.microsoft.com/office/drawing/2014/main" id="{2386C332-66A2-B16D-5EC6-08504F9B7476}"/>
                  </a:ext>
                </a:extLst>
              </p:cNvPr>
              <p:cNvSpPr>
                <a:spLocks noChangeShapeType="1"/>
              </p:cNvSpPr>
              <p:nvPr/>
            </p:nvSpPr>
            <p:spPr bwMode="auto">
              <a:xfrm>
                <a:off x="6730293" y="1485615"/>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3" name="Line 622">
                <a:extLst>
                  <a:ext uri="{FF2B5EF4-FFF2-40B4-BE49-F238E27FC236}">
                    <a16:creationId xmlns:a16="http://schemas.microsoft.com/office/drawing/2014/main" id="{70E1CD27-CB63-F83C-0D07-68A17D9AC73B}"/>
                  </a:ext>
                </a:extLst>
              </p:cNvPr>
              <p:cNvSpPr>
                <a:spLocks noChangeShapeType="1"/>
              </p:cNvSpPr>
              <p:nvPr/>
            </p:nvSpPr>
            <p:spPr bwMode="auto">
              <a:xfrm>
                <a:off x="6730293" y="1485615"/>
                <a:ext cx="0" cy="484764"/>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04" name="Rectangle 623">
                <a:extLst>
                  <a:ext uri="{FF2B5EF4-FFF2-40B4-BE49-F238E27FC236}">
                    <a16:creationId xmlns:a16="http://schemas.microsoft.com/office/drawing/2014/main" id="{0FB131EA-766E-F1D3-6B80-BC7F9FB55B8D}"/>
                  </a:ext>
                </a:extLst>
              </p:cNvPr>
              <p:cNvSpPr>
                <a:spLocks noChangeArrowheads="1"/>
              </p:cNvSpPr>
              <p:nvPr/>
            </p:nvSpPr>
            <p:spPr bwMode="auto">
              <a:xfrm>
                <a:off x="6687244" y="1966635"/>
                <a:ext cx="86097" cy="9359"/>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5" name="Oval 649">
                <a:extLst>
                  <a:ext uri="{FF2B5EF4-FFF2-40B4-BE49-F238E27FC236}">
                    <a16:creationId xmlns:a16="http://schemas.microsoft.com/office/drawing/2014/main" id="{3B920686-1BEC-DCC0-E4F7-4C975DAB9E0B}"/>
                  </a:ext>
                </a:extLst>
              </p:cNvPr>
              <p:cNvSpPr>
                <a:spLocks noChangeArrowheads="1"/>
              </p:cNvSpPr>
              <p:nvPr/>
            </p:nvSpPr>
            <p:spPr bwMode="auto">
              <a:xfrm>
                <a:off x="6734036" y="1466898"/>
                <a:ext cx="72996" cy="72996"/>
              </a:xfrm>
              <a:prstGeom prst="ellipse">
                <a:avLst/>
              </a:pr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9627" name="Line 651">
                <a:extLst>
                  <a:ext uri="{FF2B5EF4-FFF2-40B4-BE49-F238E27FC236}">
                    <a16:creationId xmlns:a16="http://schemas.microsoft.com/office/drawing/2014/main" id="{B63B2EFA-115A-19FE-7CAB-5A0DF5F4ED06}"/>
                  </a:ext>
                </a:extLst>
              </p:cNvPr>
              <p:cNvSpPr>
                <a:spLocks noChangeShapeType="1"/>
              </p:cNvSpPr>
              <p:nvPr/>
            </p:nvSpPr>
            <p:spPr bwMode="auto">
              <a:xfrm>
                <a:off x="6771470" y="1504332"/>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8" name="Line 652">
                <a:extLst>
                  <a:ext uri="{FF2B5EF4-FFF2-40B4-BE49-F238E27FC236}">
                    <a16:creationId xmlns:a16="http://schemas.microsoft.com/office/drawing/2014/main" id="{713E3284-90D0-7CE5-7160-ED3298C2DA6E}"/>
                  </a:ext>
                </a:extLst>
              </p:cNvPr>
              <p:cNvSpPr>
                <a:spLocks noChangeShapeType="1"/>
              </p:cNvSpPr>
              <p:nvPr/>
            </p:nvSpPr>
            <p:spPr bwMode="auto">
              <a:xfrm>
                <a:off x="6771470" y="1504332"/>
                <a:ext cx="0" cy="381822"/>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29" name="Rectangle 653">
                <a:extLst>
                  <a:ext uri="{FF2B5EF4-FFF2-40B4-BE49-F238E27FC236}">
                    <a16:creationId xmlns:a16="http://schemas.microsoft.com/office/drawing/2014/main" id="{31EF9EC9-7FE0-69FC-ADB7-90BDF6A83DCE}"/>
                  </a:ext>
                </a:extLst>
              </p:cNvPr>
              <p:cNvSpPr>
                <a:spLocks noChangeArrowheads="1"/>
              </p:cNvSpPr>
              <p:nvPr/>
            </p:nvSpPr>
            <p:spPr bwMode="auto">
              <a:xfrm>
                <a:off x="6726550" y="1880538"/>
                <a:ext cx="87969" cy="9359"/>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0" name="Line 494">
                <a:extLst>
                  <a:ext uri="{FF2B5EF4-FFF2-40B4-BE49-F238E27FC236}">
                    <a16:creationId xmlns:a16="http://schemas.microsoft.com/office/drawing/2014/main" id="{C43BB860-0BD1-E704-13E5-A1727F6E584F}"/>
                  </a:ext>
                </a:extLst>
              </p:cNvPr>
              <p:cNvSpPr>
                <a:spLocks noChangeShapeType="1"/>
              </p:cNvSpPr>
              <p:nvPr/>
            </p:nvSpPr>
            <p:spPr bwMode="auto">
              <a:xfrm>
                <a:off x="6647938"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1" name="Line 495">
                <a:extLst>
                  <a:ext uri="{FF2B5EF4-FFF2-40B4-BE49-F238E27FC236}">
                    <a16:creationId xmlns:a16="http://schemas.microsoft.com/office/drawing/2014/main" id="{8CE64311-B2BD-A771-1ED4-F819829C0015}"/>
                  </a:ext>
                </a:extLst>
              </p:cNvPr>
              <p:cNvSpPr>
                <a:spLocks noChangeShapeType="1"/>
              </p:cNvSpPr>
              <p:nvPr/>
            </p:nvSpPr>
            <p:spPr bwMode="auto">
              <a:xfrm>
                <a:off x="6687244"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2" name="Line 496">
                <a:extLst>
                  <a:ext uri="{FF2B5EF4-FFF2-40B4-BE49-F238E27FC236}">
                    <a16:creationId xmlns:a16="http://schemas.microsoft.com/office/drawing/2014/main" id="{B8B9532C-4E85-1A93-C53D-F1B1ED47C8A1}"/>
                  </a:ext>
                </a:extLst>
              </p:cNvPr>
              <p:cNvSpPr>
                <a:spLocks noChangeShapeType="1"/>
              </p:cNvSpPr>
              <p:nvPr/>
            </p:nvSpPr>
            <p:spPr bwMode="auto">
              <a:xfrm>
                <a:off x="6730292"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3" name="Line 497">
                <a:extLst>
                  <a:ext uri="{FF2B5EF4-FFF2-40B4-BE49-F238E27FC236}">
                    <a16:creationId xmlns:a16="http://schemas.microsoft.com/office/drawing/2014/main" id="{504E5C2F-667D-F851-D0DF-D924A67A3F00}"/>
                  </a:ext>
                </a:extLst>
              </p:cNvPr>
              <p:cNvSpPr>
                <a:spLocks noChangeShapeType="1"/>
              </p:cNvSpPr>
              <p:nvPr/>
            </p:nvSpPr>
            <p:spPr bwMode="auto">
              <a:xfrm>
                <a:off x="6771469"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4" name="Line 498">
                <a:extLst>
                  <a:ext uri="{FF2B5EF4-FFF2-40B4-BE49-F238E27FC236}">
                    <a16:creationId xmlns:a16="http://schemas.microsoft.com/office/drawing/2014/main" id="{6B106051-C71C-DDB4-E1BC-638E0A02E583}"/>
                  </a:ext>
                </a:extLst>
              </p:cNvPr>
              <p:cNvSpPr>
                <a:spLocks noChangeShapeType="1"/>
              </p:cNvSpPr>
              <p:nvPr/>
            </p:nvSpPr>
            <p:spPr bwMode="auto">
              <a:xfrm>
                <a:off x="6894999"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5" name="Line 499">
                <a:extLst>
                  <a:ext uri="{FF2B5EF4-FFF2-40B4-BE49-F238E27FC236}">
                    <a16:creationId xmlns:a16="http://schemas.microsoft.com/office/drawing/2014/main" id="{18ABD19D-DF9C-D7F3-AD72-84A442FB4CC0}"/>
                  </a:ext>
                </a:extLst>
              </p:cNvPr>
              <p:cNvSpPr>
                <a:spLocks noChangeShapeType="1"/>
              </p:cNvSpPr>
              <p:nvPr/>
            </p:nvSpPr>
            <p:spPr bwMode="auto">
              <a:xfrm>
                <a:off x="6936176"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6" name="Line 500">
                <a:extLst>
                  <a:ext uri="{FF2B5EF4-FFF2-40B4-BE49-F238E27FC236}">
                    <a16:creationId xmlns:a16="http://schemas.microsoft.com/office/drawing/2014/main" id="{F73AA953-B3B6-64CC-CADB-0FBAB105CD02}"/>
                  </a:ext>
                </a:extLst>
              </p:cNvPr>
              <p:cNvSpPr>
                <a:spLocks noChangeShapeType="1"/>
              </p:cNvSpPr>
              <p:nvPr/>
            </p:nvSpPr>
            <p:spPr bwMode="auto">
              <a:xfrm>
                <a:off x="6977353"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7" name="Line 501">
                <a:extLst>
                  <a:ext uri="{FF2B5EF4-FFF2-40B4-BE49-F238E27FC236}">
                    <a16:creationId xmlns:a16="http://schemas.microsoft.com/office/drawing/2014/main" id="{5F00E7A5-D133-66DF-99A4-D4227073C7E2}"/>
                  </a:ext>
                </a:extLst>
              </p:cNvPr>
              <p:cNvSpPr>
                <a:spLocks noChangeShapeType="1"/>
              </p:cNvSpPr>
              <p:nvPr/>
            </p:nvSpPr>
            <p:spPr bwMode="auto">
              <a:xfrm>
                <a:off x="7018530"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8" name="Line 502">
                <a:extLst>
                  <a:ext uri="{FF2B5EF4-FFF2-40B4-BE49-F238E27FC236}">
                    <a16:creationId xmlns:a16="http://schemas.microsoft.com/office/drawing/2014/main" id="{4507BC80-2CBE-D829-AFA1-FD6C1C65648D}"/>
                  </a:ext>
                </a:extLst>
              </p:cNvPr>
              <p:cNvSpPr>
                <a:spLocks noChangeShapeType="1"/>
              </p:cNvSpPr>
              <p:nvPr/>
            </p:nvSpPr>
            <p:spPr bwMode="auto">
              <a:xfrm>
                <a:off x="7142060"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59" name="Line 503">
                <a:extLst>
                  <a:ext uri="{FF2B5EF4-FFF2-40B4-BE49-F238E27FC236}">
                    <a16:creationId xmlns:a16="http://schemas.microsoft.com/office/drawing/2014/main" id="{EC53110E-4E18-EC0C-C8B0-429AEE10ACF8}"/>
                  </a:ext>
                </a:extLst>
              </p:cNvPr>
              <p:cNvSpPr>
                <a:spLocks noChangeShapeType="1"/>
              </p:cNvSpPr>
              <p:nvPr/>
            </p:nvSpPr>
            <p:spPr bwMode="auto">
              <a:xfrm>
                <a:off x="7183237"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0" name="Line 504">
                <a:extLst>
                  <a:ext uri="{FF2B5EF4-FFF2-40B4-BE49-F238E27FC236}">
                    <a16:creationId xmlns:a16="http://schemas.microsoft.com/office/drawing/2014/main" id="{3DD363DC-1790-5EAE-4282-65E60C6AFD9B}"/>
                  </a:ext>
                </a:extLst>
              </p:cNvPr>
              <p:cNvSpPr>
                <a:spLocks noChangeShapeType="1"/>
              </p:cNvSpPr>
              <p:nvPr/>
            </p:nvSpPr>
            <p:spPr bwMode="auto">
              <a:xfrm>
                <a:off x="7224414"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1" name="Line 505">
                <a:extLst>
                  <a:ext uri="{FF2B5EF4-FFF2-40B4-BE49-F238E27FC236}">
                    <a16:creationId xmlns:a16="http://schemas.microsoft.com/office/drawing/2014/main" id="{4EC0B76E-AC2C-39F9-5F83-25B894C54A7A}"/>
                  </a:ext>
                </a:extLst>
              </p:cNvPr>
              <p:cNvSpPr>
                <a:spLocks noChangeShapeType="1"/>
              </p:cNvSpPr>
              <p:nvPr/>
            </p:nvSpPr>
            <p:spPr bwMode="auto">
              <a:xfrm>
                <a:off x="7265591"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2" name="Line 506">
                <a:extLst>
                  <a:ext uri="{FF2B5EF4-FFF2-40B4-BE49-F238E27FC236}">
                    <a16:creationId xmlns:a16="http://schemas.microsoft.com/office/drawing/2014/main" id="{4B3AE4A5-803F-60EB-8E2E-52668D7704BB}"/>
                  </a:ext>
                </a:extLst>
              </p:cNvPr>
              <p:cNvSpPr>
                <a:spLocks noChangeShapeType="1"/>
              </p:cNvSpPr>
              <p:nvPr/>
            </p:nvSpPr>
            <p:spPr bwMode="auto">
              <a:xfrm>
                <a:off x="7389121"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3" name="Line 507">
                <a:extLst>
                  <a:ext uri="{FF2B5EF4-FFF2-40B4-BE49-F238E27FC236}">
                    <a16:creationId xmlns:a16="http://schemas.microsoft.com/office/drawing/2014/main" id="{A4E40E1D-9641-884A-7A4C-94162E1DF5A6}"/>
                  </a:ext>
                </a:extLst>
              </p:cNvPr>
              <p:cNvSpPr>
                <a:spLocks noChangeShapeType="1"/>
              </p:cNvSpPr>
              <p:nvPr/>
            </p:nvSpPr>
            <p:spPr bwMode="auto">
              <a:xfrm>
                <a:off x="7430298"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4" name="Line 508">
                <a:extLst>
                  <a:ext uri="{FF2B5EF4-FFF2-40B4-BE49-F238E27FC236}">
                    <a16:creationId xmlns:a16="http://schemas.microsoft.com/office/drawing/2014/main" id="{968FE9E0-4F1D-C900-9871-B3C9199D4D46}"/>
                  </a:ext>
                </a:extLst>
              </p:cNvPr>
              <p:cNvSpPr>
                <a:spLocks noChangeShapeType="1"/>
              </p:cNvSpPr>
              <p:nvPr/>
            </p:nvSpPr>
            <p:spPr bwMode="auto">
              <a:xfrm>
                <a:off x="7471475"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5" name="Line 509">
                <a:extLst>
                  <a:ext uri="{FF2B5EF4-FFF2-40B4-BE49-F238E27FC236}">
                    <a16:creationId xmlns:a16="http://schemas.microsoft.com/office/drawing/2014/main" id="{F65F35A9-AF1D-823B-5C5E-BAD890357069}"/>
                  </a:ext>
                </a:extLst>
              </p:cNvPr>
              <p:cNvSpPr>
                <a:spLocks noChangeShapeType="1"/>
              </p:cNvSpPr>
              <p:nvPr/>
            </p:nvSpPr>
            <p:spPr bwMode="auto">
              <a:xfrm>
                <a:off x="7512652"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6" name="Line 510">
                <a:extLst>
                  <a:ext uri="{FF2B5EF4-FFF2-40B4-BE49-F238E27FC236}">
                    <a16:creationId xmlns:a16="http://schemas.microsoft.com/office/drawing/2014/main" id="{13AF2886-8BDE-95FC-A44E-01A9ED3789E9}"/>
                  </a:ext>
                </a:extLst>
              </p:cNvPr>
              <p:cNvSpPr>
                <a:spLocks noChangeShapeType="1"/>
              </p:cNvSpPr>
              <p:nvPr/>
            </p:nvSpPr>
            <p:spPr bwMode="auto">
              <a:xfrm>
                <a:off x="7636182"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7" name="Line 511">
                <a:extLst>
                  <a:ext uri="{FF2B5EF4-FFF2-40B4-BE49-F238E27FC236}">
                    <a16:creationId xmlns:a16="http://schemas.microsoft.com/office/drawing/2014/main" id="{B54AFB9F-E730-B798-F3B0-AA0FE90AE50C}"/>
                  </a:ext>
                </a:extLst>
              </p:cNvPr>
              <p:cNvSpPr>
                <a:spLocks noChangeShapeType="1"/>
              </p:cNvSpPr>
              <p:nvPr/>
            </p:nvSpPr>
            <p:spPr bwMode="auto">
              <a:xfrm>
                <a:off x="7677359"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8" name="Line 512">
                <a:extLst>
                  <a:ext uri="{FF2B5EF4-FFF2-40B4-BE49-F238E27FC236}">
                    <a16:creationId xmlns:a16="http://schemas.microsoft.com/office/drawing/2014/main" id="{EF81BC0E-FCBA-3351-D19E-68F21FF61310}"/>
                  </a:ext>
                </a:extLst>
              </p:cNvPr>
              <p:cNvSpPr>
                <a:spLocks noChangeShapeType="1"/>
              </p:cNvSpPr>
              <p:nvPr/>
            </p:nvSpPr>
            <p:spPr bwMode="auto">
              <a:xfrm>
                <a:off x="7718536"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669" name="Line 513">
                <a:extLst>
                  <a:ext uri="{FF2B5EF4-FFF2-40B4-BE49-F238E27FC236}">
                    <a16:creationId xmlns:a16="http://schemas.microsoft.com/office/drawing/2014/main" id="{79D305CB-B875-192D-D36A-83C828B64A9C}"/>
                  </a:ext>
                </a:extLst>
              </p:cNvPr>
              <p:cNvSpPr>
                <a:spLocks noChangeShapeType="1"/>
              </p:cNvSpPr>
              <p:nvPr/>
            </p:nvSpPr>
            <p:spPr bwMode="auto">
              <a:xfrm>
                <a:off x="7759713" y="1096914"/>
                <a:ext cx="0" cy="2620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1" name="Line 971">
                <a:extLst>
                  <a:ext uri="{FF2B5EF4-FFF2-40B4-BE49-F238E27FC236}">
                    <a16:creationId xmlns:a16="http://schemas.microsoft.com/office/drawing/2014/main" id="{1C1047AF-4F19-5908-31E8-DCB1F77D1A0D}"/>
                  </a:ext>
                </a:extLst>
              </p:cNvPr>
              <p:cNvSpPr>
                <a:spLocks noChangeShapeType="1"/>
              </p:cNvSpPr>
              <p:nvPr/>
            </p:nvSpPr>
            <p:spPr bwMode="auto">
              <a:xfrm flipV="1">
                <a:off x="6347543" y="1654065"/>
                <a:ext cx="1678895" cy="2482"/>
              </a:xfrm>
              <a:prstGeom prst="line">
                <a:avLst/>
              </a:prstGeom>
              <a:noFill/>
              <a:ln w="4763" cap="flat">
                <a:solidFill>
                  <a:srgbClr val="262626"/>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2" name="Line 492">
                <a:extLst>
                  <a:ext uri="{FF2B5EF4-FFF2-40B4-BE49-F238E27FC236}">
                    <a16:creationId xmlns:a16="http://schemas.microsoft.com/office/drawing/2014/main" id="{71FF3378-D038-B339-B880-BFB466F29F5B}"/>
                  </a:ext>
                </a:extLst>
              </p:cNvPr>
              <p:cNvSpPr>
                <a:spLocks noChangeShapeType="1"/>
              </p:cNvSpPr>
              <p:nvPr/>
            </p:nvSpPr>
            <p:spPr bwMode="auto">
              <a:xfrm>
                <a:off x="6331630" y="2913701"/>
                <a:ext cx="16901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3" name="Line 537">
                <a:extLst>
                  <a:ext uri="{FF2B5EF4-FFF2-40B4-BE49-F238E27FC236}">
                    <a16:creationId xmlns:a16="http://schemas.microsoft.com/office/drawing/2014/main" id="{8AF4F323-082F-4717-2968-04E420F570C2}"/>
                  </a:ext>
                </a:extLst>
              </p:cNvPr>
              <p:cNvSpPr>
                <a:spLocks noChangeShapeType="1"/>
              </p:cNvSpPr>
              <p:nvPr/>
            </p:nvSpPr>
            <p:spPr bwMode="auto">
              <a:xfrm>
                <a:off x="6331630" y="2913701"/>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4" name="Line 542">
                <a:extLst>
                  <a:ext uri="{FF2B5EF4-FFF2-40B4-BE49-F238E27FC236}">
                    <a16:creationId xmlns:a16="http://schemas.microsoft.com/office/drawing/2014/main" id="{811BA93B-E9F6-20C1-C633-6B1FA284A79B}"/>
                  </a:ext>
                </a:extLst>
              </p:cNvPr>
              <p:cNvSpPr>
                <a:spLocks noChangeShapeType="1"/>
              </p:cNvSpPr>
              <p:nvPr/>
            </p:nvSpPr>
            <p:spPr bwMode="auto">
              <a:xfrm flipH="1">
                <a:off x="7995550" y="2913701"/>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5" name="Line 971">
                <a:extLst>
                  <a:ext uri="{FF2B5EF4-FFF2-40B4-BE49-F238E27FC236}">
                    <a16:creationId xmlns:a16="http://schemas.microsoft.com/office/drawing/2014/main" id="{AD5B4A3E-F0E0-7916-4795-5A92C29F3B37}"/>
                  </a:ext>
                </a:extLst>
              </p:cNvPr>
              <p:cNvSpPr>
                <a:spLocks noChangeShapeType="1"/>
              </p:cNvSpPr>
              <p:nvPr/>
            </p:nvSpPr>
            <p:spPr bwMode="auto">
              <a:xfrm flipV="1">
                <a:off x="6337312" y="1174316"/>
                <a:ext cx="1678895" cy="2482"/>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6" name="Line 30">
                <a:extLst>
                  <a:ext uri="{FF2B5EF4-FFF2-40B4-BE49-F238E27FC236}">
                    <a16:creationId xmlns:a16="http://schemas.microsoft.com/office/drawing/2014/main" id="{571553CC-F6AF-DAB4-31D7-A0DA942A022D}"/>
                  </a:ext>
                </a:extLst>
              </p:cNvPr>
              <p:cNvSpPr>
                <a:spLocks noChangeShapeType="1"/>
              </p:cNvSpPr>
              <p:nvPr/>
            </p:nvSpPr>
            <p:spPr bwMode="auto">
              <a:xfrm>
                <a:off x="6331700" y="2908381"/>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7" name="Line 31">
                <a:extLst>
                  <a:ext uri="{FF2B5EF4-FFF2-40B4-BE49-F238E27FC236}">
                    <a16:creationId xmlns:a16="http://schemas.microsoft.com/office/drawing/2014/main" id="{2BBDB0AA-2EDC-D4ED-5650-1F9BB8145CB0}"/>
                  </a:ext>
                </a:extLst>
              </p:cNvPr>
              <p:cNvSpPr>
                <a:spLocks noChangeShapeType="1"/>
              </p:cNvSpPr>
              <p:nvPr/>
            </p:nvSpPr>
            <p:spPr bwMode="auto">
              <a:xfrm>
                <a:off x="6331700" y="2335649"/>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8" name="Line 32">
                <a:extLst>
                  <a:ext uri="{FF2B5EF4-FFF2-40B4-BE49-F238E27FC236}">
                    <a16:creationId xmlns:a16="http://schemas.microsoft.com/office/drawing/2014/main" id="{36A346E9-7331-B3A3-D1BB-B7B9C8450FDD}"/>
                  </a:ext>
                </a:extLst>
              </p:cNvPr>
              <p:cNvSpPr>
                <a:spLocks noChangeShapeType="1"/>
              </p:cNvSpPr>
              <p:nvPr/>
            </p:nvSpPr>
            <p:spPr bwMode="auto">
              <a:xfrm>
                <a:off x="6331700" y="1755430"/>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9" name="Line 33">
                <a:extLst>
                  <a:ext uri="{FF2B5EF4-FFF2-40B4-BE49-F238E27FC236}">
                    <a16:creationId xmlns:a16="http://schemas.microsoft.com/office/drawing/2014/main" id="{EA5268B8-417C-A1F4-F5BD-0DEF35CDF48C}"/>
                  </a:ext>
                </a:extLst>
              </p:cNvPr>
              <p:cNvSpPr>
                <a:spLocks noChangeShapeType="1"/>
              </p:cNvSpPr>
              <p:nvPr/>
            </p:nvSpPr>
            <p:spPr bwMode="auto">
              <a:xfrm>
                <a:off x="6331700" y="1175211"/>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0" name="Line 29">
                <a:extLst>
                  <a:ext uri="{FF2B5EF4-FFF2-40B4-BE49-F238E27FC236}">
                    <a16:creationId xmlns:a16="http://schemas.microsoft.com/office/drawing/2014/main" id="{7A01CE51-7CDA-695F-CAD2-87AA3EFD1585}"/>
                  </a:ext>
                </a:extLst>
              </p:cNvPr>
              <p:cNvSpPr>
                <a:spLocks noChangeShapeType="1"/>
              </p:cNvSpPr>
              <p:nvPr/>
            </p:nvSpPr>
            <p:spPr bwMode="auto">
              <a:xfrm flipV="1">
                <a:off x="6337367" y="1095183"/>
                <a:ext cx="0" cy="183274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1" name="Line 29">
                <a:extLst>
                  <a:ext uri="{FF2B5EF4-FFF2-40B4-BE49-F238E27FC236}">
                    <a16:creationId xmlns:a16="http://schemas.microsoft.com/office/drawing/2014/main" id="{455594E9-746C-BBC3-3650-A6C1D490E3B9}"/>
                  </a:ext>
                </a:extLst>
              </p:cNvPr>
              <p:cNvSpPr>
                <a:spLocks noChangeShapeType="1"/>
              </p:cNvSpPr>
              <p:nvPr/>
            </p:nvSpPr>
            <p:spPr bwMode="auto">
              <a:xfrm flipV="1">
                <a:off x="8016135" y="1084716"/>
                <a:ext cx="0" cy="183274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2" name="Line 35">
                <a:extLst>
                  <a:ext uri="{FF2B5EF4-FFF2-40B4-BE49-F238E27FC236}">
                    <a16:creationId xmlns:a16="http://schemas.microsoft.com/office/drawing/2014/main" id="{BF9D3D5F-5653-9597-41DF-E0FB0511071A}"/>
                  </a:ext>
                </a:extLst>
              </p:cNvPr>
              <p:cNvSpPr>
                <a:spLocks noChangeShapeType="1"/>
              </p:cNvSpPr>
              <p:nvPr/>
            </p:nvSpPr>
            <p:spPr bwMode="auto">
              <a:xfrm flipH="1">
                <a:off x="7989932" y="2911152"/>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3" name="Line 36">
                <a:extLst>
                  <a:ext uri="{FF2B5EF4-FFF2-40B4-BE49-F238E27FC236}">
                    <a16:creationId xmlns:a16="http://schemas.microsoft.com/office/drawing/2014/main" id="{F24B77D7-07B0-FDF4-47C7-7B54316C0246}"/>
                  </a:ext>
                </a:extLst>
              </p:cNvPr>
              <p:cNvSpPr>
                <a:spLocks noChangeShapeType="1"/>
              </p:cNvSpPr>
              <p:nvPr/>
            </p:nvSpPr>
            <p:spPr bwMode="auto">
              <a:xfrm flipH="1">
                <a:off x="7989932" y="2338420"/>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4" name="Line 37">
                <a:extLst>
                  <a:ext uri="{FF2B5EF4-FFF2-40B4-BE49-F238E27FC236}">
                    <a16:creationId xmlns:a16="http://schemas.microsoft.com/office/drawing/2014/main" id="{43D66FD1-2834-4DAA-255A-7D3AC69193BB}"/>
                  </a:ext>
                </a:extLst>
              </p:cNvPr>
              <p:cNvSpPr>
                <a:spLocks noChangeShapeType="1"/>
              </p:cNvSpPr>
              <p:nvPr/>
            </p:nvSpPr>
            <p:spPr bwMode="auto">
              <a:xfrm flipH="1">
                <a:off x="7989932" y="1758201"/>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5" name="Line 38">
                <a:extLst>
                  <a:ext uri="{FF2B5EF4-FFF2-40B4-BE49-F238E27FC236}">
                    <a16:creationId xmlns:a16="http://schemas.microsoft.com/office/drawing/2014/main" id="{9D7F3E99-D239-15CE-392F-54A7132D624A}"/>
                  </a:ext>
                </a:extLst>
              </p:cNvPr>
              <p:cNvSpPr>
                <a:spLocks noChangeShapeType="1"/>
              </p:cNvSpPr>
              <p:nvPr/>
            </p:nvSpPr>
            <p:spPr bwMode="auto">
              <a:xfrm flipH="1">
                <a:off x="7989932" y="1177981"/>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6" name="Line 492">
                <a:extLst>
                  <a:ext uri="{FF2B5EF4-FFF2-40B4-BE49-F238E27FC236}">
                    <a16:creationId xmlns:a16="http://schemas.microsoft.com/office/drawing/2014/main" id="{DD2872D6-5551-B7F5-DB47-36249B25308F}"/>
                  </a:ext>
                </a:extLst>
              </p:cNvPr>
              <p:cNvSpPr>
                <a:spLocks noChangeShapeType="1"/>
              </p:cNvSpPr>
              <p:nvPr/>
            </p:nvSpPr>
            <p:spPr bwMode="auto">
              <a:xfrm flipV="1">
                <a:off x="6337246" y="1096914"/>
                <a:ext cx="169012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7" name="Line 537">
                <a:extLst>
                  <a:ext uri="{FF2B5EF4-FFF2-40B4-BE49-F238E27FC236}">
                    <a16:creationId xmlns:a16="http://schemas.microsoft.com/office/drawing/2014/main" id="{15238785-4C5B-2BD0-B113-58A120781558}"/>
                  </a:ext>
                </a:extLst>
              </p:cNvPr>
              <p:cNvSpPr>
                <a:spLocks noChangeShapeType="1"/>
              </p:cNvSpPr>
              <p:nvPr/>
            </p:nvSpPr>
            <p:spPr bwMode="auto">
              <a:xfrm flipV="1">
                <a:off x="6337246" y="1096914"/>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8" name="Line 542">
                <a:extLst>
                  <a:ext uri="{FF2B5EF4-FFF2-40B4-BE49-F238E27FC236}">
                    <a16:creationId xmlns:a16="http://schemas.microsoft.com/office/drawing/2014/main" id="{B47A6F75-0160-16B2-622F-39ABD46CAE53}"/>
                  </a:ext>
                </a:extLst>
              </p:cNvPr>
              <p:cNvSpPr>
                <a:spLocks noChangeShapeType="1"/>
              </p:cNvSpPr>
              <p:nvPr/>
            </p:nvSpPr>
            <p:spPr bwMode="auto">
              <a:xfrm flipH="1" flipV="1">
                <a:off x="8001166" y="1096914"/>
                <a:ext cx="2620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sp>
          <p:nvSpPr>
            <p:cNvPr id="10450" name="Rectangle: Rounded Corners 10449">
              <a:extLst>
                <a:ext uri="{FF2B5EF4-FFF2-40B4-BE49-F238E27FC236}">
                  <a16:creationId xmlns:a16="http://schemas.microsoft.com/office/drawing/2014/main" id="{A4962657-3CAB-A741-656C-BE5C447899F0}"/>
                </a:ext>
              </a:extLst>
            </p:cNvPr>
            <p:cNvSpPr/>
            <p:nvPr/>
          </p:nvSpPr>
          <p:spPr>
            <a:xfrm rot="5400000" flipV="1">
              <a:off x="8088590" y="2442700"/>
              <a:ext cx="1063890" cy="84056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1" name="Group 10500">
            <a:extLst>
              <a:ext uri="{FF2B5EF4-FFF2-40B4-BE49-F238E27FC236}">
                <a16:creationId xmlns:a16="http://schemas.microsoft.com/office/drawing/2014/main" id="{EE3D172E-57A9-D0A3-0C11-3085A5120BCA}"/>
              </a:ext>
            </a:extLst>
          </p:cNvPr>
          <p:cNvGrpSpPr/>
          <p:nvPr/>
        </p:nvGrpSpPr>
        <p:grpSpPr>
          <a:xfrm>
            <a:off x="203774" y="4024817"/>
            <a:ext cx="2299591" cy="2299591"/>
            <a:chOff x="203774" y="3431737"/>
            <a:chExt cx="2299591" cy="2299591"/>
          </a:xfrm>
        </p:grpSpPr>
        <p:pic>
          <p:nvPicPr>
            <p:cNvPr id="5" name="Picture 4" descr="A black and white pixelated image&#10;&#10;Description automatically generated">
              <a:extLst>
                <a:ext uri="{FF2B5EF4-FFF2-40B4-BE49-F238E27FC236}">
                  <a16:creationId xmlns:a16="http://schemas.microsoft.com/office/drawing/2014/main" id="{E157FFAC-CB0E-AB6B-71A6-8DE80DA3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74" y="3431737"/>
              <a:ext cx="2299591" cy="2299591"/>
            </a:xfrm>
            <a:prstGeom prst="rect">
              <a:avLst/>
            </a:prstGeom>
          </p:spPr>
        </p:pic>
        <p:sp>
          <p:nvSpPr>
            <p:cNvPr id="4" name="Rectangle: Rounded Corners 3">
              <a:extLst>
                <a:ext uri="{FF2B5EF4-FFF2-40B4-BE49-F238E27FC236}">
                  <a16:creationId xmlns:a16="http://schemas.microsoft.com/office/drawing/2014/main" id="{D4208BC9-3BB3-44B8-1A51-35B691B917CD}"/>
                </a:ext>
              </a:extLst>
            </p:cNvPr>
            <p:cNvSpPr/>
            <p:nvPr/>
          </p:nvSpPr>
          <p:spPr>
            <a:xfrm>
              <a:off x="1221970" y="3545192"/>
              <a:ext cx="263197" cy="2072680"/>
            </a:xfrm>
            <a:prstGeom prst="roundRect">
              <a:avLst/>
            </a:prstGeom>
            <a:noFill/>
            <a:ln w="50800">
              <a:solidFill>
                <a:srgbClr val="00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1092C2E-FACC-B7E1-B8BB-26E30E74BEEF}"/>
                </a:ext>
              </a:extLst>
            </p:cNvPr>
            <p:cNvSpPr/>
            <p:nvPr/>
          </p:nvSpPr>
          <p:spPr>
            <a:xfrm rot="16200000">
              <a:off x="1221970" y="3545192"/>
              <a:ext cx="263197" cy="2072680"/>
            </a:xfrm>
            <a:prstGeom prst="roundRect">
              <a:avLst/>
            </a:prstGeom>
            <a:noFill/>
            <a:ln w="50800">
              <a:solidFill>
                <a:srgbClr val="0000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8DCD80F9-A760-2BE0-1B13-5E3CE2D863FF}"/>
              </a:ext>
            </a:extLst>
          </p:cNvPr>
          <p:cNvGrpSpPr/>
          <p:nvPr/>
        </p:nvGrpSpPr>
        <p:grpSpPr>
          <a:xfrm>
            <a:off x="3154296" y="4025009"/>
            <a:ext cx="2299591" cy="2299591"/>
            <a:chOff x="1045497" y="3982494"/>
            <a:chExt cx="2299591" cy="2299591"/>
          </a:xfrm>
        </p:grpSpPr>
        <p:pic>
          <p:nvPicPr>
            <p:cNvPr id="36" name="Picture 35" descr="A black and white pixelated image&#10;&#10;Description automatically generated">
              <a:extLst>
                <a:ext uri="{FF2B5EF4-FFF2-40B4-BE49-F238E27FC236}">
                  <a16:creationId xmlns:a16="http://schemas.microsoft.com/office/drawing/2014/main" id="{3E12C03F-C8E5-EC79-D810-CB62077A9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497" y="3982494"/>
              <a:ext cx="2299591" cy="2299591"/>
            </a:xfrm>
            <a:prstGeom prst="rect">
              <a:avLst/>
            </a:prstGeom>
          </p:spPr>
        </p:pic>
        <p:sp>
          <p:nvSpPr>
            <p:cNvPr id="15" name="L-Shape 14">
              <a:extLst>
                <a:ext uri="{FF2B5EF4-FFF2-40B4-BE49-F238E27FC236}">
                  <a16:creationId xmlns:a16="http://schemas.microsoft.com/office/drawing/2014/main" id="{D1CC591A-59A7-183C-0B74-8836EFA127A0}"/>
                </a:ext>
              </a:extLst>
            </p:cNvPr>
            <p:cNvSpPr>
              <a:spLocks noChangeAspect="1"/>
            </p:cNvSpPr>
            <p:nvPr/>
          </p:nvSpPr>
          <p:spPr>
            <a:xfrm>
              <a:off x="2046230" y="4090821"/>
              <a:ext cx="1185358" cy="1181268"/>
            </a:xfrm>
            <a:prstGeom prst="corner">
              <a:avLst>
                <a:gd name="adj1" fmla="val 22569"/>
                <a:gd name="adj2" fmla="val 23306"/>
              </a:avLst>
            </a:prstGeom>
            <a:noFill/>
            <a:ln w="508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a:extLst>
                <a:ext uri="{FF2B5EF4-FFF2-40B4-BE49-F238E27FC236}">
                  <a16:creationId xmlns:a16="http://schemas.microsoft.com/office/drawing/2014/main" id="{5C839102-1547-D79C-9A95-F8374D0709E7}"/>
                </a:ext>
              </a:extLst>
            </p:cNvPr>
            <p:cNvSpPr>
              <a:spLocks noChangeAspect="1"/>
            </p:cNvSpPr>
            <p:nvPr/>
          </p:nvSpPr>
          <p:spPr>
            <a:xfrm rot="10800000">
              <a:off x="1142677" y="4984071"/>
              <a:ext cx="1188720" cy="1184619"/>
            </a:xfrm>
            <a:prstGeom prst="corner">
              <a:avLst>
                <a:gd name="adj1" fmla="val 22569"/>
                <a:gd name="adj2" fmla="val 23306"/>
              </a:avLst>
            </a:prstGeom>
            <a:noFill/>
            <a:ln w="508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07" name="Group 10506">
            <a:extLst>
              <a:ext uri="{FF2B5EF4-FFF2-40B4-BE49-F238E27FC236}">
                <a16:creationId xmlns:a16="http://schemas.microsoft.com/office/drawing/2014/main" id="{60EA6138-70FB-DD74-E1F9-8107B6418C0F}"/>
              </a:ext>
            </a:extLst>
          </p:cNvPr>
          <p:cNvGrpSpPr/>
          <p:nvPr/>
        </p:nvGrpSpPr>
        <p:grpSpPr>
          <a:xfrm>
            <a:off x="1789855" y="998486"/>
            <a:ext cx="2072680" cy="2072680"/>
            <a:chOff x="1789855" y="998486"/>
            <a:chExt cx="2072680" cy="2072680"/>
          </a:xfrm>
        </p:grpSpPr>
        <p:sp>
          <p:nvSpPr>
            <p:cNvPr id="10496" name="Rectangle: Rounded Corners 10495">
              <a:extLst>
                <a:ext uri="{FF2B5EF4-FFF2-40B4-BE49-F238E27FC236}">
                  <a16:creationId xmlns:a16="http://schemas.microsoft.com/office/drawing/2014/main" id="{25B7826B-E18A-2057-5808-36CA9A7871D8}"/>
                </a:ext>
              </a:extLst>
            </p:cNvPr>
            <p:cNvSpPr/>
            <p:nvPr/>
          </p:nvSpPr>
          <p:spPr>
            <a:xfrm>
              <a:off x="2694596" y="998486"/>
              <a:ext cx="263197" cy="207268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7" name="Rectangle: Rounded Corners 10496">
              <a:extLst>
                <a:ext uri="{FF2B5EF4-FFF2-40B4-BE49-F238E27FC236}">
                  <a16:creationId xmlns:a16="http://schemas.microsoft.com/office/drawing/2014/main" id="{06CEAEA0-3A6C-672C-2FD3-B6E45E93E60E}"/>
                </a:ext>
              </a:extLst>
            </p:cNvPr>
            <p:cNvSpPr/>
            <p:nvPr/>
          </p:nvSpPr>
          <p:spPr>
            <a:xfrm rot="16200000">
              <a:off x="2694596" y="998486"/>
              <a:ext cx="263197" cy="2072680"/>
            </a:xfrm>
            <a:prstGeom prst="round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12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5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73035" y="-75783"/>
            <a:ext cx="7772400" cy="1143000"/>
          </a:xfrm>
        </p:spPr>
        <p:txBody>
          <a:bodyPr/>
          <a:lstStyle/>
          <a:p>
            <a:r>
              <a:rPr lang="en-US" altLang="en-US" sz="4000" dirty="0"/>
              <a:t>Ultrametric test case: Faces</a:t>
            </a:r>
          </a:p>
        </p:txBody>
      </p:sp>
      <p:sp>
        <p:nvSpPr>
          <p:cNvPr id="3" name="TextBox 2">
            <a:extLst>
              <a:ext uri="{FF2B5EF4-FFF2-40B4-BE49-F238E27FC236}">
                <a16:creationId xmlns:a16="http://schemas.microsoft.com/office/drawing/2014/main" id="{AEA85DC9-E36C-43CD-42D8-A3D890205E6F}"/>
              </a:ext>
            </a:extLst>
          </p:cNvPr>
          <p:cNvSpPr txBox="1"/>
          <p:nvPr/>
        </p:nvSpPr>
        <p:spPr>
          <a:xfrm>
            <a:off x="5883134" y="1518547"/>
            <a:ext cx="569387" cy="646331"/>
          </a:xfrm>
          <a:prstGeom prst="rect">
            <a:avLst/>
          </a:prstGeom>
          <a:noFill/>
        </p:spPr>
        <p:txBody>
          <a:bodyPr wrap="none" rtlCol="0">
            <a:spAutoFit/>
          </a:bodyPr>
          <a:lstStyle/>
          <a:p>
            <a:r>
              <a:rPr lang="en-US" sz="3600" dirty="0"/>
              <a:t>M</a:t>
            </a:r>
          </a:p>
        </p:txBody>
      </p:sp>
      <p:sp>
        <p:nvSpPr>
          <p:cNvPr id="4" name="TextBox 3">
            <a:extLst>
              <a:ext uri="{FF2B5EF4-FFF2-40B4-BE49-F238E27FC236}">
                <a16:creationId xmlns:a16="http://schemas.microsoft.com/office/drawing/2014/main" id="{D5BB9BC1-04CB-F05F-B02A-AB0C84813B4A}"/>
              </a:ext>
            </a:extLst>
          </p:cNvPr>
          <p:cNvSpPr txBox="1"/>
          <p:nvPr/>
        </p:nvSpPr>
        <p:spPr>
          <a:xfrm>
            <a:off x="2508542" y="1676400"/>
            <a:ext cx="466794" cy="646331"/>
          </a:xfrm>
          <a:prstGeom prst="rect">
            <a:avLst/>
          </a:prstGeom>
          <a:noFill/>
        </p:spPr>
        <p:txBody>
          <a:bodyPr wrap="none" rtlCol="0">
            <a:spAutoFit/>
          </a:bodyPr>
          <a:lstStyle/>
          <a:p>
            <a:r>
              <a:rPr lang="en-US" sz="3600" dirty="0"/>
              <a:t>F</a:t>
            </a:r>
          </a:p>
        </p:txBody>
      </p:sp>
      <p:grpSp>
        <p:nvGrpSpPr>
          <p:cNvPr id="37" name="Group 36">
            <a:extLst>
              <a:ext uri="{FF2B5EF4-FFF2-40B4-BE49-F238E27FC236}">
                <a16:creationId xmlns:a16="http://schemas.microsoft.com/office/drawing/2014/main" id="{25680770-FCD8-1D00-0678-34B57DF622E9}"/>
              </a:ext>
            </a:extLst>
          </p:cNvPr>
          <p:cNvGrpSpPr/>
          <p:nvPr/>
        </p:nvGrpSpPr>
        <p:grpSpPr>
          <a:xfrm>
            <a:off x="201257" y="1295400"/>
            <a:ext cx="4472389" cy="3225926"/>
            <a:chOff x="201257" y="1676400"/>
            <a:chExt cx="4472389" cy="3225926"/>
          </a:xfrm>
        </p:grpSpPr>
        <p:grpSp>
          <p:nvGrpSpPr>
            <p:cNvPr id="33" name="Group 32">
              <a:extLst>
                <a:ext uri="{FF2B5EF4-FFF2-40B4-BE49-F238E27FC236}">
                  <a16:creationId xmlns:a16="http://schemas.microsoft.com/office/drawing/2014/main" id="{AF8941E5-EB2F-EBD5-E25A-0C77422B270F}"/>
                </a:ext>
              </a:extLst>
            </p:cNvPr>
            <p:cNvGrpSpPr/>
            <p:nvPr/>
          </p:nvGrpSpPr>
          <p:grpSpPr>
            <a:xfrm>
              <a:off x="201257" y="3315928"/>
              <a:ext cx="4218343" cy="1586398"/>
              <a:chOff x="208884" y="3315928"/>
              <a:chExt cx="4218343" cy="1586398"/>
            </a:xfrm>
          </p:grpSpPr>
          <p:pic>
            <p:nvPicPr>
              <p:cNvPr id="8731" name="Picture 8730" descr="A close-up of a person&#10;&#10;Description automatically generated">
                <a:extLst>
                  <a:ext uri="{FF2B5EF4-FFF2-40B4-BE49-F238E27FC236}">
                    <a16:creationId xmlns:a16="http://schemas.microsoft.com/office/drawing/2014/main" id="{6660EACD-AE43-BDDA-559F-458F4A219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066" y="4229099"/>
                <a:ext cx="521208" cy="673227"/>
              </a:xfrm>
              <a:prstGeom prst="rect">
                <a:avLst/>
              </a:prstGeom>
            </p:spPr>
          </p:pic>
          <p:pic>
            <p:nvPicPr>
              <p:cNvPr id="8739" name="Picture 8738" descr="A close-up of a person&#10;&#10;Description automatically generated">
                <a:extLst>
                  <a:ext uri="{FF2B5EF4-FFF2-40B4-BE49-F238E27FC236}">
                    <a16:creationId xmlns:a16="http://schemas.microsoft.com/office/drawing/2014/main" id="{139D5DF3-A9BB-9845-9F97-797B479F7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248" y="4229099"/>
                <a:ext cx="521208" cy="673227"/>
              </a:xfrm>
              <a:prstGeom prst="rect">
                <a:avLst/>
              </a:prstGeom>
            </p:spPr>
          </p:pic>
          <p:pic>
            <p:nvPicPr>
              <p:cNvPr id="8751" name="Picture 8750" descr="A close-up of a person&#10;&#10;Description automatically generated">
                <a:extLst>
                  <a:ext uri="{FF2B5EF4-FFF2-40B4-BE49-F238E27FC236}">
                    <a16:creationId xmlns:a16="http://schemas.microsoft.com/office/drawing/2014/main" id="{D05DB953-6DD0-3EED-7937-84D3EEEEF0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837" y="4229099"/>
                <a:ext cx="521208" cy="673227"/>
              </a:xfrm>
              <a:prstGeom prst="rect">
                <a:avLst/>
              </a:prstGeom>
            </p:spPr>
          </p:pic>
          <p:pic>
            <p:nvPicPr>
              <p:cNvPr id="8755" name="Picture 8754" descr="A close-up of a person&#10;&#10;Description automatically generated">
                <a:extLst>
                  <a:ext uri="{FF2B5EF4-FFF2-40B4-BE49-F238E27FC236}">
                    <a16:creationId xmlns:a16="http://schemas.microsoft.com/office/drawing/2014/main" id="{6DEFFEA0-C9DF-F2FA-D310-AE87325E4C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655" y="4229099"/>
                <a:ext cx="521208" cy="673227"/>
              </a:xfrm>
              <a:prstGeom prst="rect">
                <a:avLst/>
              </a:prstGeom>
            </p:spPr>
          </p:pic>
          <p:pic>
            <p:nvPicPr>
              <p:cNvPr id="8763" name="Picture 8762" descr="A close-up of a person&#10;&#10;Description automatically generated">
                <a:extLst>
                  <a:ext uri="{FF2B5EF4-FFF2-40B4-BE49-F238E27FC236}">
                    <a16:creationId xmlns:a16="http://schemas.microsoft.com/office/drawing/2014/main" id="{01D9C436-0534-1173-57B9-02D42274E5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884" y="4229099"/>
                <a:ext cx="521208" cy="673227"/>
              </a:xfrm>
              <a:prstGeom prst="rect">
                <a:avLst/>
              </a:prstGeom>
            </p:spPr>
          </p:pic>
          <p:pic>
            <p:nvPicPr>
              <p:cNvPr id="8775" name="Picture 8774" descr="A close-up of a person&#10;&#10;Description automatically generated">
                <a:extLst>
                  <a:ext uri="{FF2B5EF4-FFF2-40B4-BE49-F238E27FC236}">
                    <a16:creationId xmlns:a16="http://schemas.microsoft.com/office/drawing/2014/main" id="{5B50A98B-C614-639A-326C-4FAA9D33A8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6019" y="4229099"/>
                <a:ext cx="521208" cy="673227"/>
              </a:xfrm>
              <a:prstGeom prst="rect">
                <a:avLst/>
              </a:prstGeom>
            </p:spPr>
          </p:pic>
          <p:grpSp>
            <p:nvGrpSpPr>
              <p:cNvPr id="10" name="Group 9">
                <a:extLst>
                  <a:ext uri="{FF2B5EF4-FFF2-40B4-BE49-F238E27FC236}">
                    <a16:creationId xmlns:a16="http://schemas.microsoft.com/office/drawing/2014/main" id="{2E3798A7-1050-6923-623D-BAF91C356C8C}"/>
                  </a:ext>
                </a:extLst>
              </p:cNvPr>
              <p:cNvGrpSpPr/>
              <p:nvPr/>
            </p:nvGrpSpPr>
            <p:grpSpPr>
              <a:xfrm>
                <a:off x="523568" y="3315928"/>
                <a:ext cx="606691" cy="876299"/>
                <a:chOff x="523568" y="3352800"/>
                <a:chExt cx="606691" cy="876299"/>
              </a:xfrm>
            </p:grpSpPr>
            <p:cxnSp>
              <p:nvCxnSpPr>
                <p:cNvPr id="6" name="Straight Connector 5">
                  <a:extLst>
                    <a:ext uri="{FF2B5EF4-FFF2-40B4-BE49-F238E27FC236}">
                      <a16:creationId xmlns:a16="http://schemas.microsoft.com/office/drawing/2014/main" id="{1C4E2B27-E046-43E3-66DA-544988B2128B}"/>
                    </a:ext>
                  </a:extLst>
                </p:cNvPr>
                <p:cNvCxnSpPr>
                  <a:cxnSpLocks/>
                  <a:endCxn id="8755" idx="0"/>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B2B92A-D6F9-F427-545A-6755D4667E12}"/>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98CB5C2-A2CC-2B19-2D85-EFA9372A6E53}"/>
                  </a:ext>
                </a:extLst>
              </p:cNvPr>
              <p:cNvGrpSpPr/>
              <p:nvPr/>
            </p:nvGrpSpPr>
            <p:grpSpPr>
              <a:xfrm>
                <a:off x="3558404" y="3315928"/>
                <a:ext cx="606691" cy="876299"/>
                <a:chOff x="523568" y="3352800"/>
                <a:chExt cx="606691" cy="876299"/>
              </a:xfrm>
            </p:grpSpPr>
            <p:cxnSp>
              <p:nvCxnSpPr>
                <p:cNvPr id="12" name="Straight Connector 11">
                  <a:extLst>
                    <a:ext uri="{FF2B5EF4-FFF2-40B4-BE49-F238E27FC236}">
                      <a16:creationId xmlns:a16="http://schemas.microsoft.com/office/drawing/2014/main" id="{EEB3E6B8-9371-7031-4B5E-05EE6CC774B0}"/>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4C028D-AB08-BF41-4F05-E035EA5AAF08}"/>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E3F5C34-81B7-1682-E99C-A8A45A1D3783}"/>
                  </a:ext>
                </a:extLst>
              </p:cNvPr>
              <p:cNvGrpSpPr/>
              <p:nvPr/>
            </p:nvGrpSpPr>
            <p:grpSpPr>
              <a:xfrm>
                <a:off x="2040986" y="3315928"/>
                <a:ext cx="606691" cy="876299"/>
                <a:chOff x="523568" y="3352800"/>
                <a:chExt cx="606691" cy="876299"/>
              </a:xfrm>
            </p:grpSpPr>
            <p:cxnSp>
              <p:nvCxnSpPr>
                <p:cNvPr id="21" name="Straight Connector 20">
                  <a:extLst>
                    <a:ext uri="{FF2B5EF4-FFF2-40B4-BE49-F238E27FC236}">
                      <a16:creationId xmlns:a16="http://schemas.microsoft.com/office/drawing/2014/main" id="{DFAF55A7-AA73-DCEC-E083-A19D20FD5933}"/>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D955F2-E538-0932-5B46-11E34EC291B6}"/>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DEBD648A-4746-587F-384F-1FC8C30D3110}"/>
                  </a:ext>
                </a:extLst>
              </p:cNvPr>
              <p:cNvCxnSpPr/>
              <p:nvPr/>
            </p:nvCxnSpPr>
            <p:spPr>
              <a:xfrm>
                <a:off x="830829" y="3315928"/>
                <a:ext cx="3027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E3574DC1-01C9-4EEE-B697-A3D2157D71A1}"/>
                </a:ext>
              </a:extLst>
            </p:cNvPr>
            <p:cNvCxnSpPr>
              <a:cxnSpLocks/>
            </p:cNvCxnSpPr>
            <p:nvPr/>
          </p:nvCxnSpPr>
          <p:spPr>
            <a:xfrm flipV="1">
              <a:off x="2340416" y="1676400"/>
              <a:ext cx="2333230" cy="16395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AC5328BF-79E4-6558-C3EB-01A62D6C8B36}"/>
              </a:ext>
            </a:extLst>
          </p:cNvPr>
          <p:cNvGrpSpPr/>
          <p:nvPr/>
        </p:nvGrpSpPr>
        <p:grpSpPr>
          <a:xfrm>
            <a:off x="4660675" y="1312608"/>
            <a:ext cx="4389917" cy="3208718"/>
            <a:chOff x="4660675" y="1693608"/>
            <a:chExt cx="4389917" cy="3208718"/>
          </a:xfrm>
        </p:grpSpPr>
        <p:grpSp>
          <p:nvGrpSpPr>
            <p:cNvPr id="34" name="Group 33">
              <a:extLst>
                <a:ext uri="{FF2B5EF4-FFF2-40B4-BE49-F238E27FC236}">
                  <a16:creationId xmlns:a16="http://schemas.microsoft.com/office/drawing/2014/main" id="{DE4B5C9A-EA42-6C76-66B0-5FF50A066D99}"/>
                </a:ext>
              </a:extLst>
            </p:cNvPr>
            <p:cNvGrpSpPr/>
            <p:nvPr/>
          </p:nvGrpSpPr>
          <p:grpSpPr>
            <a:xfrm>
              <a:off x="4832254" y="3315928"/>
              <a:ext cx="4218338" cy="1586398"/>
              <a:chOff x="4763430" y="3315928"/>
              <a:chExt cx="4218338" cy="1586398"/>
            </a:xfrm>
          </p:grpSpPr>
          <p:pic>
            <p:nvPicPr>
              <p:cNvPr id="8735" name="Picture 8734" descr="A person with a serious face&#10;&#10;Description automatically generated">
                <a:extLst>
                  <a:ext uri="{FF2B5EF4-FFF2-40B4-BE49-F238E27FC236}">
                    <a16:creationId xmlns:a16="http://schemas.microsoft.com/office/drawing/2014/main" id="{E94BCE04-376B-6E13-CE38-C128697C5B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1612" y="4229099"/>
                <a:ext cx="521208" cy="673227"/>
              </a:xfrm>
              <a:prstGeom prst="rect">
                <a:avLst/>
              </a:prstGeom>
            </p:spPr>
          </p:pic>
          <p:pic>
            <p:nvPicPr>
              <p:cNvPr id="8743" name="Picture 8742" descr="A close-up of a person&#10;&#10;Description automatically generated">
                <a:extLst>
                  <a:ext uri="{FF2B5EF4-FFF2-40B4-BE49-F238E27FC236}">
                    <a16:creationId xmlns:a16="http://schemas.microsoft.com/office/drawing/2014/main" id="{71F3E6A5-45C7-C632-03DE-8F8BD91DDF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3430" y="4229099"/>
                <a:ext cx="521208" cy="673227"/>
              </a:xfrm>
              <a:prstGeom prst="rect">
                <a:avLst/>
              </a:prstGeom>
            </p:spPr>
          </p:pic>
          <p:pic>
            <p:nvPicPr>
              <p:cNvPr id="8747" name="Picture 8746" descr="A close-up of a person&#10;&#10;Description automatically generated">
                <a:extLst>
                  <a:ext uri="{FF2B5EF4-FFF2-40B4-BE49-F238E27FC236}">
                    <a16:creationId xmlns:a16="http://schemas.microsoft.com/office/drawing/2014/main" id="{A352F80B-5C48-B95A-6A7C-62E25A2EC0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99794" y="4229099"/>
                <a:ext cx="521208" cy="673227"/>
              </a:xfrm>
              <a:prstGeom prst="rect">
                <a:avLst/>
              </a:prstGeom>
            </p:spPr>
          </p:pic>
          <p:pic>
            <p:nvPicPr>
              <p:cNvPr id="8759" name="Picture 8758" descr="A person with grey hair&#10;&#10;Description automatically generated">
                <a:extLst>
                  <a:ext uri="{FF2B5EF4-FFF2-40B4-BE49-F238E27FC236}">
                    <a16:creationId xmlns:a16="http://schemas.microsoft.com/office/drawing/2014/main" id="{86C0A2E7-D012-DF5D-889D-241C104493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60560" y="4229099"/>
                <a:ext cx="521208" cy="673227"/>
              </a:xfrm>
              <a:prstGeom prst="rect">
                <a:avLst/>
              </a:prstGeom>
            </p:spPr>
          </p:pic>
          <p:pic>
            <p:nvPicPr>
              <p:cNvPr id="8767" name="Picture 8766" descr="A person with dark hair wearing a grey shirt&#10;&#10;Description automatically generated">
                <a:extLst>
                  <a:ext uri="{FF2B5EF4-FFF2-40B4-BE49-F238E27FC236}">
                    <a16:creationId xmlns:a16="http://schemas.microsoft.com/office/drawing/2014/main" id="{4736F870-C381-17C9-6BD1-D6A9466426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2383" y="4229099"/>
                <a:ext cx="521208" cy="673227"/>
              </a:xfrm>
              <a:prstGeom prst="rect">
                <a:avLst/>
              </a:prstGeom>
            </p:spPr>
          </p:pic>
          <p:pic>
            <p:nvPicPr>
              <p:cNvPr id="2" name="Picture 1" descr="A close-up of a person&#10;&#10;Description automatically generated">
                <a:extLst>
                  <a:ext uri="{FF2B5EF4-FFF2-40B4-BE49-F238E27FC236}">
                    <a16:creationId xmlns:a16="http://schemas.microsoft.com/office/drawing/2014/main" id="{EF2CBB79-A2F7-F6AE-3AEE-D63B0D94A6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4201" y="4229099"/>
                <a:ext cx="521208" cy="673227"/>
              </a:xfrm>
              <a:prstGeom prst="rect">
                <a:avLst/>
              </a:prstGeom>
            </p:spPr>
          </p:pic>
          <p:grpSp>
            <p:nvGrpSpPr>
              <p:cNvPr id="14" name="Group 13">
                <a:extLst>
                  <a:ext uri="{FF2B5EF4-FFF2-40B4-BE49-F238E27FC236}">
                    <a16:creationId xmlns:a16="http://schemas.microsoft.com/office/drawing/2014/main" id="{7FDF774B-E216-5B8E-5FC8-0B9ADB38C0AD}"/>
                  </a:ext>
                </a:extLst>
              </p:cNvPr>
              <p:cNvGrpSpPr/>
              <p:nvPr/>
            </p:nvGrpSpPr>
            <p:grpSpPr>
              <a:xfrm>
                <a:off x="5075822" y="3315928"/>
                <a:ext cx="606691" cy="876299"/>
                <a:chOff x="523568" y="3352800"/>
                <a:chExt cx="606691" cy="876299"/>
              </a:xfrm>
            </p:grpSpPr>
            <p:cxnSp>
              <p:nvCxnSpPr>
                <p:cNvPr id="15" name="Straight Connector 14">
                  <a:extLst>
                    <a:ext uri="{FF2B5EF4-FFF2-40B4-BE49-F238E27FC236}">
                      <a16:creationId xmlns:a16="http://schemas.microsoft.com/office/drawing/2014/main" id="{D0170AEF-ECF1-CD9F-015C-1D3BC4533578}"/>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9B80CE-D03A-5797-102D-DAAE724147B0}"/>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9B32C8C-BEEB-BF4A-E04C-8F8505255E50}"/>
                  </a:ext>
                </a:extLst>
              </p:cNvPr>
              <p:cNvGrpSpPr/>
              <p:nvPr/>
            </p:nvGrpSpPr>
            <p:grpSpPr>
              <a:xfrm>
                <a:off x="6593240" y="3315928"/>
                <a:ext cx="606691" cy="876299"/>
                <a:chOff x="523568" y="3352800"/>
                <a:chExt cx="606691" cy="876299"/>
              </a:xfrm>
            </p:grpSpPr>
            <p:cxnSp>
              <p:nvCxnSpPr>
                <p:cNvPr id="18" name="Straight Connector 17">
                  <a:extLst>
                    <a:ext uri="{FF2B5EF4-FFF2-40B4-BE49-F238E27FC236}">
                      <a16:creationId xmlns:a16="http://schemas.microsoft.com/office/drawing/2014/main" id="{5ED7FAD9-1AA0-549A-7103-580C562838C5}"/>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7D485D-9187-7F06-03C1-854C5E261EE1}"/>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52D4B34-C807-E3FE-0819-7897783BDDAA}"/>
                  </a:ext>
                </a:extLst>
              </p:cNvPr>
              <p:cNvGrpSpPr/>
              <p:nvPr/>
            </p:nvGrpSpPr>
            <p:grpSpPr>
              <a:xfrm>
                <a:off x="8110657" y="3315928"/>
                <a:ext cx="606691" cy="876299"/>
                <a:chOff x="523568" y="3352800"/>
                <a:chExt cx="606691" cy="876299"/>
              </a:xfrm>
            </p:grpSpPr>
            <p:cxnSp>
              <p:nvCxnSpPr>
                <p:cNvPr id="24" name="Straight Connector 23">
                  <a:extLst>
                    <a:ext uri="{FF2B5EF4-FFF2-40B4-BE49-F238E27FC236}">
                      <a16:creationId xmlns:a16="http://schemas.microsoft.com/office/drawing/2014/main" id="{B4C18EF3-50D1-2741-25A8-F5DFF776AEA4}"/>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BA3AA1-2384-5D05-3A3F-06106D2790BD}"/>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A5BCBB92-9C1C-584E-7061-06B0A9FB2E32}"/>
                  </a:ext>
                </a:extLst>
              </p:cNvPr>
              <p:cNvCxnSpPr/>
              <p:nvPr/>
            </p:nvCxnSpPr>
            <p:spPr>
              <a:xfrm>
                <a:off x="5383083" y="3315928"/>
                <a:ext cx="3027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4AB2C257-7DAF-8A63-BD93-8FF89264C37A}"/>
                </a:ext>
              </a:extLst>
            </p:cNvPr>
            <p:cNvCxnSpPr>
              <a:cxnSpLocks/>
            </p:cNvCxnSpPr>
            <p:nvPr/>
          </p:nvCxnSpPr>
          <p:spPr>
            <a:xfrm flipH="1" flipV="1">
              <a:off x="4660675" y="1693608"/>
              <a:ext cx="2333230" cy="16395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841D40A5-3852-0A21-A4EA-3447089D63D0}"/>
              </a:ext>
            </a:extLst>
          </p:cNvPr>
          <p:cNvSpPr txBox="1"/>
          <p:nvPr/>
        </p:nvSpPr>
        <p:spPr>
          <a:xfrm>
            <a:off x="304800" y="2443765"/>
            <a:ext cx="1024639" cy="461665"/>
          </a:xfrm>
          <a:prstGeom prst="rect">
            <a:avLst/>
          </a:prstGeom>
          <a:noFill/>
        </p:spPr>
        <p:txBody>
          <a:bodyPr wrap="none" rtlCol="0">
            <a:spAutoFit/>
          </a:bodyPr>
          <a:lstStyle/>
          <a:p>
            <a:r>
              <a:rPr lang="en-US" dirty="0"/>
              <a:t>young</a:t>
            </a:r>
          </a:p>
        </p:txBody>
      </p:sp>
      <p:sp>
        <p:nvSpPr>
          <p:cNvPr id="40" name="TextBox 39">
            <a:extLst>
              <a:ext uri="{FF2B5EF4-FFF2-40B4-BE49-F238E27FC236}">
                <a16:creationId xmlns:a16="http://schemas.microsoft.com/office/drawing/2014/main" id="{47F98F06-799B-3239-B5A4-217365F568BA}"/>
              </a:ext>
            </a:extLst>
          </p:cNvPr>
          <p:cNvSpPr txBox="1"/>
          <p:nvPr/>
        </p:nvSpPr>
        <p:spPr>
          <a:xfrm>
            <a:off x="1872334" y="2443765"/>
            <a:ext cx="681597" cy="461665"/>
          </a:xfrm>
          <a:prstGeom prst="rect">
            <a:avLst/>
          </a:prstGeom>
          <a:noFill/>
        </p:spPr>
        <p:txBody>
          <a:bodyPr wrap="none" rtlCol="0">
            <a:spAutoFit/>
          </a:bodyPr>
          <a:lstStyle/>
          <a:p>
            <a:r>
              <a:rPr lang="en-US" dirty="0"/>
              <a:t>mid</a:t>
            </a:r>
          </a:p>
        </p:txBody>
      </p:sp>
      <p:sp>
        <p:nvSpPr>
          <p:cNvPr id="42" name="TextBox 41">
            <a:extLst>
              <a:ext uri="{FF2B5EF4-FFF2-40B4-BE49-F238E27FC236}">
                <a16:creationId xmlns:a16="http://schemas.microsoft.com/office/drawing/2014/main" id="{349563B3-A726-7CCA-BF11-5B2E8B7A4899}"/>
              </a:ext>
            </a:extLst>
          </p:cNvPr>
          <p:cNvSpPr txBox="1"/>
          <p:nvPr/>
        </p:nvSpPr>
        <p:spPr>
          <a:xfrm>
            <a:off x="3566485" y="2443765"/>
            <a:ext cx="596638" cy="461665"/>
          </a:xfrm>
          <a:prstGeom prst="rect">
            <a:avLst/>
          </a:prstGeom>
          <a:noFill/>
        </p:spPr>
        <p:txBody>
          <a:bodyPr wrap="none" rtlCol="0">
            <a:spAutoFit/>
          </a:bodyPr>
          <a:lstStyle/>
          <a:p>
            <a:r>
              <a:rPr lang="en-US" dirty="0"/>
              <a:t>old</a:t>
            </a:r>
          </a:p>
        </p:txBody>
      </p:sp>
      <p:sp>
        <p:nvSpPr>
          <p:cNvPr id="43" name="TextBox 42">
            <a:extLst>
              <a:ext uri="{FF2B5EF4-FFF2-40B4-BE49-F238E27FC236}">
                <a16:creationId xmlns:a16="http://schemas.microsoft.com/office/drawing/2014/main" id="{B9D5CC87-0205-2EC6-3D46-F5FC3718B3FA}"/>
              </a:ext>
            </a:extLst>
          </p:cNvPr>
          <p:cNvSpPr txBox="1"/>
          <p:nvPr/>
        </p:nvSpPr>
        <p:spPr>
          <a:xfrm>
            <a:off x="4898196" y="2465022"/>
            <a:ext cx="1024639" cy="461665"/>
          </a:xfrm>
          <a:prstGeom prst="rect">
            <a:avLst/>
          </a:prstGeom>
          <a:noFill/>
        </p:spPr>
        <p:txBody>
          <a:bodyPr wrap="square" rtlCol="0">
            <a:spAutoFit/>
          </a:bodyPr>
          <a:lstStyle/>
          <a:p>
            <a:r>
              <a:rPr lang="en-US" dirty="0"/>
              <a:t>young</a:t>
            </a:r>
          </a:p>
        </p:txBody>
      </p:sp>
      <p:sp>
        <p:nvSpPr>
          <p:cNvPr id="44" name="TextBox 43">
            <a:extLst>
              <a:ext uri="{FF2B5EF4-FFF2-40B4-BE49-F238E27FC236}">
                <a16:creationId xmlns:a16="http://schemas.microsoft.com/office/drawing/2014/main" id="{5818434D-284D-D681-4AB9-424F9A5BDDCF}"/>
              </a:ext>
            </a:extLst>
          </p:cNvPr>
          <p:cNvSpPr txBox="1"/>
          <p:nvPr/>
        </p:nvSpPr>
        <p:spPr>
          <a:xfrm>
            <a:off x="6760691" y="2465022"/>
            <a:ext cx="681597" cy="461665"/>
          </a:xfrm>
          <a:prstGeom prst="rect">
            <a:avLst/>
          </a:prstGeom>
          <a:noFill/>
        </p:spPr>
        <p:txBody>
          <a:bodyPr wrap="square" rtlCol="0">
            <a:spAutoFit/>
          </a:bodyPr>
          <a:lstStyle/>
          <a:p>
            <a:r>
              <a:rPr lang="en-US" dirty="0"/>
              <a:t>mid</a:t>
            </a:r>
          </a:p>
        </p:txBody>
      </p:sp>
      <p:sp>
        <p:nvSpPr>
          <p:cNvPr id="45" name="TextBox 44">
            <a:extLst>
              <a:ext uri="{FF2B5EF4-FFF2-40B4-BE49-F238E27FC236}">
                <a16:creationId xmlns:a16="http://schemas.microsoft.com/office/drawing/2014/main" id="{BA141105-647B-C4B9-CB6A-56D781CE598C}"/>
              </a:ext>
            </a:extLst>
          </p:cNvPr>
          <p:cNvSpPr txBox="1"/>
          <p:nvPr/>
        </p:nvSpPr>
        <p:spPr>
          <a:xfrm>
            <a:off x="8159881" y="2465022"/>
            <a:ext cx="596638" cy="461665"/>
          </a:xfrm>
          <a:prstGeom prst="rect">
            <a:avLst/>
          </a:prstGeom>
          <a:noFill/>
        </p:spPr>
        <p:txBody>
          <a:bodyPr wrap="square" rtlCol="0">
            <a:spAutoFit/>
          </a:bodyPr>
          <a:lstStyle/>
          <a:p>
            <a:r>
              <a:rPr lang="en-US" dirty="0"/>
              <a:t>old</a:t>
            </a:r>
          </a:p>
        </p:txBody>
      </p:sp>
      <p:sp>
        <p:nvSpPr>
          <p:cNvPr id="47" name="TextBox 46">
            <a:extLst>
              <a:ext uri="{FF2B5EF4-FFF2-40B4-BE49-F238E27FC236}">
                <a16:creationId xmlns:a16="http://schemas.microsoft.com/office/drawing/2014/main" id="{81C4D677-E682-6B9E-319C-288A35C9D74F}"/>
              </a:ext>
            </a:extLst>
          </p:cNvPr>
          <p:cNvSpPr txBox="1"/>
          <p:nvPr/>
        </p:nvSpPr>
        <p:spPr>
          <a:xfrm>
            <a:off x="12221" y="6305320"/>
            <a:ext cx="4456852" cy="523220"/>
          </a:xfrm>
          <a:prstGeom prst="rect">
            <a:avLst/>
          </a:prstGeom>
          <a:noFill/>
        </p:spPr>
        <p:txBody>
          <a:bodyPr wrap="square">
            <a:spAutoFit/>
          </a:bodyPr>
          <a:lstStyle/>
          <a:p>
            <a:r>
              <a:rPr lang="de-DE" sz="1400" i="0" u="none" strike="noStrike" baseline="0" dirty="0">
                <a:latin typeface="+mn-lt"/>
              </a:rPr>
              <a:t>Ebner, N. C., Riediger, M., &amp; Lindenberger, U., (2010). FACES. </a:t>
            </a:r>
            <a:r>
              <a:rPr lang="fr-FR" sz="1400" i="0" u="none" strike="noStrike" baseline="0" dirty="0">
                <a:latin typeface="+mn-lt"/>
              </a:rPr>
              <a:t>https://faces.mpdl.mpg.de/imeji/</a:t>
            </a:r>
            <a:endParaRPr lang="en-US" sz="1400" i="0" u="none" strike="noStrike" baseline="0" dirty="0">
              <a:latin typeface="+mn-lt"/>
            </a:endParaRPr>
          </a:p>
        </p:txBody>
      </p:sp>
      <p:grpSp>
        <p:nvGrpSpPr>
          <p:cNvPr id="53" name="Group 52">
            <a:extLst>
              <a:ext uri="{FF2B5EF4-FFF2-40B4-BE49-F238E27FC236}">
                <a16:creationId xmlns:a16="http://schemas.microsoft.com/office/drawing/2014/main" id="{6FB27509-FA26-8EA8-C05D-4EFB94B2C192}"/>
              </a:ext>
            </a:extLst>
          </p:cNvPr>
          <p:cNvGrpSpPr/>
          <p:nvPr/>
        </p:nvGrpSpPr>
        <p:grpSpPr>
          <a:xfrm>
            <a:off x="4877632" y="4521326"/>
            <a:ext cx="1696976" cy="1702381"/>
            <a:chOff x="4882137" y="4521326"/>
            <a:chExt cx="1696976" cy="1702381"/>
          </a:xfrm>
        </p:grpSpPr>
        <p:pic>
          <p:nvPicPr>
            <p:cNvPr id="8771" name="Picture 8770" descr="A person with short brown hair&#10;&#10;Description automatically generated">
              <a:extLst>
                <a:ext uri="{FF2B5EF4-FFF2-40B4-BE49-F238E27FC236}">
                  <a16:creationId xmlns:a16="http://schemas.microsoft.com/office/drawing/2014/main" id="{11C212C2-B96D-6C51-C6CF-CFA612D6C8F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56153" y="5160717"/>
              <a:ext cx="822960" cy="1062990"/>
            </a:xfrm>
            <a:prstGeom prst="rect">
              <a:avLst/>
            </a:prstGeom>
          </p:spPr>
        </p:pic>
        <p:pic>
          <p:nvPicPr>
            <p:cNvPr id="8773" name="Picture 8772" descr="A close-up of a person&#10;&#10;Description automatically generated">
              <a:extLst>
                <a:ext uri="{FF2B5EF4-FFF2-40B4-BE49-F238E27FC236}">
                  <a16:creationId xmlns:a16="http://schemas.microsoft.com/office/drawing/2014/main" id="{59ACE0BF-EEE5-C3AB-0A36-CC1BD7E4E0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82137" y="5153627"/>
              <a:ext cx="822960" cy="1062990"/>
            </a:xfrm>
            <a:prstGeom prst="rect">
              <a:avLst/>
            </a:prstGeom>
          </p:spPr>
        </p:pic>
        <p:cxnSp>
          <p:nvCxnSpPr>
            <p:cNvPr id="48" name="Straight Connector 47">
              <a:extLst>
                <a:ext uri="{FF2B5EF4-FFF2-40B4-BE49-F238E27FC236}">
                  <a16:creationId xmlns:a16="http://schemas.microsoft.com/office/drawing/2014/main" id="{65E8FFC2-A3A9-FCA5-AD9D-6EB7BDE69B73}"/>
                </a:ext>
              </a:extLst>
            </p:cNvPr>
            <p:cNvCxnSpPr>
              <a:cxnSpLocks/>
              <a:stCxn id="2" idx="2"/>
              <a:endCxn id="8771" idx="0"/>
            </p:cNvCxnSpPr>
            <p:nvPr/>
          </p:nvCxnSpPr>
          <p:spPr>
            <a:xfrm>
              <a:off x="5753629" y="4521326"/>
              <a:ext cx="409499" cy="639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FC490FB-CFCF-01CD-6670-947264677986}"/>
                </a:ext>
              </a:extLst>
            </p:cNvPr>
            <p:cNvCxnSpPr>
              <a:cxnSpLocks/>
              <a:endCxn id="8773" idx="0"/>
            </p:cNvCxnSpPr>
            <p:nvPr/>
          </p:nvCxnSpPr>
          <p:spPr>
            <a:xfrm flipH="1">
              <a:off x="5293617" y="4533901"/>
              <a:ext cx="426753" cy="6197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69F76008-ADDB-9076-1F28-A4CCAF08F9FD}"/>
              </a:ext>
            </a:extLst>
          </p:cNvPr>
          <p:cNvSpPr txBox="1"/>
          <p:nvPr/>
        </p:nvSpPr>
        <p:spPr>
          <a:xfrm>
            <a:off x="6921831" y="4962095"/>
            <a:ext cx="769441" cy="914395"/>
          </a:xfrm>
          <a:prstGeom prst="rect">
            <a:avLst/>
          </a:prstGeom>
          <a:noFill/>
        </p:spPr>
        <p:txBody>
          <a:bodyPr wrap="none" lIns="0" tIns="0" rIns="0" bIns="0" rtlCol="0" anchor="ctr" anchorCtr="0">
            <a:noAutofit/>
          </a:bodyPr>
          <a:lstStyle/>
          <a:p>
            <a:pPr algn="ctr"/>
            <a:r>
              <a:rPr lang="en-US" sz="6000" dirty="0"/>
              <a:t>…</a:t>
            </a:r>
          </a:p>
        </p:txBody>
      </p:sp>
      <p:sp>
        <p:nvSpPr>
          <p:cNvPr id="55" name="TextBox 54">
            <a:extLst>
              <a:ext uri="{FF2B5EF4-FFF2-40B4-BE49-F238E27FC236}">
                <a16:creationId xmlns:a16="http://schemas.microsoft.com/office/drawing/2014/main" id="{CBB1E245-8211-842D-77B6-BB2E94607E1F}"/>
              </a:ext>
            </a:extLst>
          </p:cNvPr>
          <p:cNvSpPr txBox="1"/>
          <p:nvPr/>
        </p:nvSpPr>
        <p:spPr>
          <a:xfrm>
            <a:off x="3755122" y="4972831"/>
            <a:ext cx="769441" cy="923330"/>
          </a:xfrm>
          <a:prstGeom prst="rect">
            <a:avLst/>
          </a:prstGeom>
          <a:noFill/>
        </p:spPr>
        <p:txBody>
          <a:bodyPr wrap="none" lIns="0" tIns="0" rIns="0" bIns="0" rtlCol="0" anchor="ctr" anchorCtr="0">
            <a:noAutofit/>
          </a:bodyPr>
          <a:lstStyle/>
          <a:p>
            <a:pPr algn="ctr"/>
            <a:r>
              <a:rPr lang="en-US" sz="6000" dirty="0"/>
              <a:t>…</a:t>
            </a:r>
          </a:p>
        </p:txBody>
      </p:sp>
      <p:sp>
        <p:nvSpPr>
          <p:cNvPr id="56" name="TextBox 55">
            <a:extLst>
              <a:ext uri="{FF2B5EF4-FFF2-40B4-BE49-F238E27FC236}">
                <a16:creationId xmlns:a16="http://schemas.microsoft.com/office/drawing/2014/main" id="{0386CF68-E773-5C8D-2272-5796B009FC70}"/>
              </a:ext>
            </a:extLst>
          </p:cNvPr>
          <p:cNvSpPr txBox="1"/>
          <p:nvPr/>
        </p:nvSpPr>
        <p:spPr>
          <a:xfrm>
            <a:off x="4985757" y="6105265"/>
            <a:ext cx="1503938" cy="461665"/>
          </a:xfrm>
          <a:prstGeom prst="rect">
            <a:avLst/>
          </a:prstGeom>
          <a:noFill/>
        </p:spPr>
        <p:txBody>
          <a:bodyPr wrap="none" rtlCol="0">
            <a:spAutoFit/>
          </a:bodyPr>
          <a:lstStyle/>
          <a:p>
            <a:r>
              <a:rPr lang="en-US" dirty="0"/>
              <a:t>examples</a:t>
            </a:r>
          </a:p>
        </p:txBody>
      </p:sp>
    </p:spTree>
    <p:extLst>
      <p:ext uri="{BB962C8B-B14F-4D97-AF65-F5344CB8AC3E}">
        <p14:creationId xmlns:p14="http://schemas.microsoft.com/office/powerpoint/2010/main" val="272983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10481" y="-334401"/>
            <a:ext cx="7772400" cy="1143000"/>
          </a:xfrm>
        </p:spPr>
        <p:txBody>
          <a:bodyPr/>
          <a:lstStyle/>
          <a:p>
            <a:r>
              <a:rPr lang="en-US" altLang="en-US" sz="3200" dirty="0"/>
              <a:t>The Zoo</a:t>
            </a:r>
          </a:p>
        </p:txBody>
      </p:sp>
      <p:sp>
        <p:nvSpPr>
          <p:cNvPr id="3" name="TextBox 2">
            <a:extLst>
              <a:ext uri="{FF2B5EF4-FFF2-40B4-BE49-F238E27FC236}">
                <a16:creationId xmlns:a16="http://schemas.microsoft.com/office/drawing/2014/main" id="{F2F0B544-9379-48CF-92DD-716908E99608}"/>
              </a:ext>
            </a:extLst>
          </p:cNvPr>
          <p:cNvSpPr txBox="1"/>
          <p:nvPr/>
        </p:nvSpPr>
        <p:spPr>
          <a:xfrm>
            <a:off x="3673558" y="6403928"/>
            <a:ext cx="2297387" cy="461665"/>
          </a:xfrm>
          <a:prstGeom prst="rect">
            <a:avLst/>
          </a:prstGeom>
          <a:noFill/>
        </p:spPr>
        <p:txBody>
          <a:bodyPr wrap="square" rtlCol="0">
            <a:spAutoFit/>
          </a:bodyPr>
          <a:lstStyle/>
          <a:p>
            <a:r>
              <a:rPr lang="en-US" dirty="0"/>
              <a:t>And mixtures. </a:t>
            </a:r>
          </a:p>
        </p:txBody>
      </p:sp>
      <p:sp>
        <p:nvSpPr>
          <p:cNvPr id="8" name="TextBox 7">
            <a:extLst>
              <a:ext uri="{FF2B5EF4-FFF2-40B4-BE49-F238E27FC236}">
                <a16:creationId xmlns:a16="http://schemas.microsoft.com/office/drawing/2014/main" id="{1C159676-113D-4B7C-9E5E-797C8DC635BA}"/>
              </a:ext>
            </a:extLst>
          </p:cNvPr>
          <p:cNvSpPr txBox="1"/>
          <p:nvPr/>
        </p:nvSpPr>
        <p:spPr>
          <a:xfrm>
            <a:off x="7751042" y="559502"/>
            <a:ext cx="1423788" cy="400110"/>
          </a:xfrm>
          <a:prstGeom prst="rect">
            <a:avLst/>
          </a:prstGeom>
          <a:noFill/>
        </p:spPr>
        <p:txBody>
          <a:bodyPr wrap="none" rtlCol="0">
            <a:spAutoFit/>
          </a:bodyPr>
          <a:lstStyle/>
          <a:p>
            <a:r>
              <a:rPr lang="en-US" sz="2000" i="1" dirty="0"/>
              <a:t>Ultrametric</a:t>
            </a:r>
          </a:p>
        </p:txBody>
      </p:sp>
      <p:sp>
        <p:nvSpPr>
          <p:cNvPr id="10" name="TextBox 9">
            <a:extLst>
              <a:ext uri="{FF2B5EF4-FFF2-40B4-BE49-F238E27FC236}">
                <a16:creationId xmlns:a16="http://schemas.microsoft.com/office/drawing/2014/main" id="{AFF37A5F-DB23-4309-89C0-22D37495EA4B}"/>
              </a:ext>
            </a:extLst>
          </p:cNvPr>
          <p:cNvSpPr txBox="1"/>
          <p:nvPr/>
        </p:nvSpPr>
        <p:spPr>
          <a:xfrm>
            <a:off x="7776223" y="1092196"/>
            <a:ext cx="1295814" cy="338554"/>
          </a:xfrm>
          <a:prstGeom prst="rect">
            <a:avLst/>
          </a:prstGeom>
          <a:noFill/>
        </p:spPr>
        <p:txBody>
          <a:bodyPr wrap="square" rtlCol="0">
            <a:spAutoFit/>
          </a:bodyPr>
          <a:lstStyle/>
          <a:p>
            <a:pPr algn="ctr"/>
            <a:r>
              <a:rPr lang="en-US" sz="1600" dirty="0"/>
              <a:t>Hierarchy</a:t>
            </a:r>
          </a:p>
        </p:txBody>
      </p:sp>
      <p:grpSp>
        <p:nvGrpSpPr>
          <p:cNvPr id="15" name="Group 14">
            <a:extLst>
              <a:ext uri="{FF2B5EF4-FFF2-40B4-BE49-F238E27FC236}">
                <a16:creationId xmlns:a16="http://schemas.microsoft.com/office/drawing/2014/main" id="{EFBA4CDE-6ADE-4256-8506-C48E5B5957E1}"/>
              </a:ext>
            </a:extLst>
          </p:cNvPr>
          <p:cNvGrpSpPr/>
          <p:nvPr/>
        </p:nvGrpSpPr>
        <p:grpSpPr>
          <a:xfrm>
            <a:off x="1368644" y="559502"/>
            <a:ext cx="1358064" cy="1817396"/>
            <a:chOff x="1368644" y="559502"/>
            <a:chExt cx="1358064" cy="1817396"/>
          </a:xfrm>
        </p:grpSpPr>
        <p:sp>
          <p:nvSpPr>
            <p:cNvPr id="4" name="TextBox 3">
              <a:extLst>
                <a:ext uri="{FF2B5EF4-FFF2-40B4-BE49-F238E27FC236}">
                  <a16:creationId xmlns:a16="http://schemas.microsoft.com/office/drawing/2014/main" id="{9428D993-6A24-44B6-9F0C-5E3CF5F9DF04}"/>
                </a:ext>
              </a:extLst>
            </p:cNvPr>
            <p:cNvSpPr txBox="1"/>
            <p:nvPr/>
          </p:nvSpPr>
          <p:spPr>
            <a:xfrm>
              <a:off x="1391086" y="559502"/>
              <a:ext cx="1313180" cy="400110"/>
            </a:xfrm>
            <a:prstGeom prst="rect">
              <a:avLst/>
            </a:prstGeom>
            <a:noFill/>
          </p:spPr>
          <p:txBody>
            <a:bodyPr wrap="none" rtlCol="0">
              <a:spAutoFit/>
            </a:bodyPr>
            <a:lstStyle/>
            <a:p>
              <a:r>
                <a:rPr lang="en-US" sz="2000" i="1" dirty="0"/>
                <a:t>Euclidean</a:t>
              </a:r>
            </a:p>
          </p:txBody>
        </p:sp>
        <p:sp>
          <p:nvSpPr>
            <p:cNvPr id="5" name="TextBox 4">
              <a:extLst>
                <a:ext uri="{FF2B5EF4-FFF2-40B4-BE49-F238E27FC236}">
                  <a16:creationId xmlns:a16="http://schemas.microsoft.com/office/drawing/2014/main" id="{45EB7ABD-5DE5-4E59-B253-4B858D40221F}"/>
                </a:ext>
              </a:extLst>
            </p:cNvPr>
            <p:cNvSpPr txBox="1"/>
            <p:nvPr/>
          </p:nvSpPr>
          <p:spPr>
            <a:xfrm>
              <a:off x="1368644" y="1179911"/>
              <a:ext cx="1358064" cy="338554"/>
            </a:xfrm>
            <a:prstGeom prst="rect">
              <a:avLst/>
            </a:prstGeom>
            <a:noFill/>
          </p:spPr>
          <p:txBody>
            <a:bodyPr wrap="none" rtlCol="0">
              <a:spAutoFit/>
            </a:bodyPr>
            <a:lstStyle/>
            <a:p>
              <a:r>
                <a:rPr lang="en-US" sz="1600" dirty="0"/>
                <a:t>Everyday life</a:t>
              </a:r>
            </a:p>
          </p:txBody>
        </p:sp>
        <p:pic>
          <p:nvPicPr>
            <p:cNvPr id="42" name="Image" descr="Image">
              <a:extLst>
                <a:ext uri="{FF2B5EF4-FFF2-40B4-BE49-F238E27FC236}">
                  <a16:creationId xmlns:a16="http://schemas.microsoft.com/office/drawing/2014/main" id="{47DDDF21-4BFF-478E-B738-BA3EE12C48D1}"/>
                </a:ext>
              </a:extLst>
            </p:cNvPr>
            <p:cNvPicPr>
              <a:picLocks noChangeAspect="1"/>
            </p:cNvPicPr>
            <p:nvPr/>
          </p:nvPicPr>
          <p:blipFill rotWithShape="1">
            <a:blip r:embed="rId3"/>
            <a:srcRect l="66637" t="15680" r="2856" b="24818"/>
            <a:stretch/>
          </p:blipFill>
          <p:spPr>
            <a:xfrm>
              <a:off x="1485406" y="1640114"/>
              <a:ext cx="1124541" cy="736784"/>
            </a:xfrm>
            <a:prstGeom prst="rect">
              <a:avLst/>
            </a:prstGeom>
            <a:ln w="12700" cap="flat">
              <a:noFill/>
              <a:miter lim="400000"/>
            </a:ln>
            <a:effectLst/>
          </p:spPr>
        </p:pic>
      </p:grpSp>
      <p:grpSp>
        <p:nvGrpSpPr>
          <p:cNvPr id="17" name="Group 16">
            <a:extLst>
              <a:ext uri="{FF2B5EF4-FFF2-40B4-BE49-F238E27FC236}">
                <a16:creationId xmlns:a16="http://schemas.microsoft.com/office/drawing/2014/main" id="{A221B5A8-F66B-4462-9F03-28C46A9939BB}"/>
              </a:ext>
            </a:extLst>
          </p:cNvPr>
          <p:cNvGrpSpPr/>
          <p:nvPr/>
        </p:nvGrpSpPr>
        <p:grpSpPr>
          <a:xfrm>
            <a:off x="2469648" y="405614"/>
            <a:ext cx="2060264" cy="2048842"/>
            <a:chOff x="2469648" y="405614"/>
            <a:chExt cx="2060264" cy="2048842"/>
          </a:xfrm>
        </p:grpSpPr>
        <p:sp>
          <p:nvSpPr>
            <p:cNvPr id="7" name="TextBox 6">
              <a:extLst>
                <a:ext uri="{FF2B5EF4-FFF2-40B4-BE49-F238E27FC236}">
                  <a16:creationId xmlns:a16="http://schemas.microsoft.com/office/drawing/2014/main" id="{093E9964-C997-477E-9591-F90640E72657}"/>
                </a:ext>
              </a:extLst>
            </p:cNvPr>
            <p:cNvSpPr txBox="1"/>
            <p:nvPr/>
          </p:nvSpPr>
          <p:spPr>
            <a:xfrm>
              <a:off x="2684975" y="405614"/>
              <a:ext cx="1629610" cy="707886"/>
            </a:xfrm>
            <a:prstGeom prst="rect">
              <a:avLst/>
            </a:prstGeom>
            <a:noFill/>
          </p:spPr>
          <p:txBody>
            <a:bodyPr wrap="square" rtlCol="0">
              <a:spAutoFit/>
            </a:bodyPr>
            <a:lstStyle/>
            <a:p>
              <a:pPr algn="ctr"/>
              <a:r>
                <a:rPr lang="en-US" sz="2000" i="1" dirty="0"/>
                <a:t>Locally Euclidean</a:t>
              </a:r>
            </a:p>
          </p:txBody>
        </p:sp>
        <p:grpSp>
          <p:nvGrpSpPr>
            <p:cNvPr id="2" name="Group 1">
              <a:extLst>
                <a:ext uri="{FF2B5EF4-FFF2-40B4-BE49-F238E27FC236}">
                  <a16:creationId xmlns:a16="http://schemas.microsoft.com/office/drawing/2014/main" id="{0A49F5B5-5555-48D2-B249-B25599C8FA60}"/>
                </a:ext>
              </a:extLst>
            </p:cNvPr>
            <p:cNvGrpSpPr/>
            <p:nvPr/>
          </p:nvGrpSpPr>
          <p:grpSpPr>
            <a:xfrm>
              <a:off x="2489824" y="1562557"/>
              <a:ext cx="2019913" cy="891899"/>
              <a:chOff x="2466841" y="1320271"/>
              <a:chExt cx="2019913" cy="891899"/>
            </a:xfrm>
          </p:grpSpPr>
          <p:pic>
            <p:nvPicPr>
              <p:cNvPr id="43" name="Image" descr="Image">
                <a:extLst>
                  <a:ext uri="{FF2B5EF4-FFF2-40B4-BE49-F238E27FC236}">
                    <a16:creationId xmlns:a16="http://schemas.microsoft.com/office/drawing/2014/main" id="{C4DF7188-B85C-4D06-9B9E-BDD89A070558}"/>
                  </a:ext>
                </a:extLst>
              </p:cNvPr>
              <p:cNvPicPr>
                <a:picLocks noChangeAspect="1"/>
              </p:cNvPicPr>
              <p:nvPr/>
            </p:nvPicPr>
            <p:blipFill rotWithShape="1">
              <a:blip r:embed="rId3"/>
              <a:srcRect l="3570" t="5414" r="70130" b="22557"/>
              <a:stretch/>
            </p:blipFill>
            <p:spPr>
              <a:xfrm>
                <a:off x="2466841" y="1320271"/>
                <a:ext cx="969464" cy="891899"/>
              </a:xfrm>
              <a:prstGeom prst="rect">
                <a:avLst/>
              </a:prstGeom>
              <a:ln w="12700" cap="flat">
                <a:noFill/>
                <a:miter lim="400000"/>
              </a:ln>
              <a:effectLst/>
            </p:spPr>
          </p:pic>
          <p:pic>
            <p:nvPicPr>
              <p:cNvPr id="45" name="Image" descr="Image">
                <a:extLst>
                  <a:ext uri="{FF2B5EF4-FFF2-40B4-BE49-F238E27FC236}">
                    <a16:creationId xmlns:a16="http://schemas.microsoft.com/office/drawing/2014/main" id="{7B9F20A8-C8CB-4922-ACAF-1A7B23C20D7D}"/>
                  </a:ext>
                </a:extLst>
              </p:cNvPr>
              <p:cNvPicPr>
                <a:picLocks noChangeAspect="1"/>
              </p:cNvPicPr>
              <p:nvPr/>
            </p:nvPicPr>
            <p:blipFill rotWithShape="1">
              <a:blip r:embed="rId3"/>
              <a:srcRect l="33661" t="16887" r="35830" b="23612"/>
              <a:stretch/>
            </p:blipFill>
            <p:spPr>
              <a:xfrm>
                <a:off x="3362139" y="1387952"/>
                <a:ext cx="1124615" cy="736771"/>
              </a:xfrm>
              <a:prstGeom prst="rect">
                <a:avLst/>
              </a:prstGeom>
              <a:ln w="12700" cap="flat">
                <a:noFill/>
                <a:miter lim="400000"/>
              </a:ln>
              <a:effectLst/>
            </p:spPr>
          </p:pic>
        </p:grpSp>
        <p:sp>
          <p:nvSpPr>
            <p:cNvPr id="6" name="TextBox 5">
              <a:extLst>
                <a:ext uri="{FF2B5EF4-FFF2-40B4-BE49-F238E27FC236}">
                  <a16:creationId xmlns:a16="http://schemas.microsoft.com/office/drawing/2014/main" id="{6EF1FADE-8E58-4AAA-960C-603E24F8B5FE}"/>
                </a:ext>
              </a:extLst>
            </p:cNvPr>
            <p:cNvSpPr txBox="1"/>
            <p:nvPr/>
          </p:nvSpPr>
          <p:spPr>
            <a:xfrm>
              <a:off x="2469648" y="1056801"/>
              <a:ext cx="2060264" cy="584775"/>
            </a:xfrm>
            <a:prstGeom prst="rect">
              <a:avLst/>
            </a:prstGeom>
            <a:noFill/>
          </p:spPr>
          <p:txBody>
            <a:bodyPr wrap="square" rtlCol="0">
              <a:spAutoFit/>
            </a:bodyPr>
            <a:lstStyle/>
            <a:p>
              <a:pPr algn="ctr"/>
              <a:r>
                <a:rPr lang="en-US" sz="1600" dirty="0"/>
                <a:t>Distances on </a:t>
              </a:r>
            </a:p>
            <a:p>
              <a:pPr algn="ctr"/>
              <a:r>
                <a:rPr lang="en-US" sz="1600" dirty="0"/>
                <a:t>curved surfaces</a:t>
              </a:r>
            </a:p>
          </p:txBody>
        </p:sp>
      </p:grpSp>
      <p:sp>
        <p:nvSpPr>
          <p:cNvPr id="9" name="TextBox 8">
            <a:extLst>
              <a:ext uri="{FF2B5EF4-FFF2-40B4-BE49-F238E27FC236}">
                <a16:creationId xmlns:a16="http://schemas.microsoft.com/office/drawing/2014/main" id="{143958EC-03C9-4E2F-B0EF-5F7D612C86B6}"/>
              </a:ext>
            </a:extLst>
          </p:cNvPr>
          <p:cNvSpPr txBox="1"/>
          <p:nvPr/>
        </p:nvSpPr>
        <p:spPr>
          <a:xfrm>
            <a:off x="6460759" y="559502"/>
            <a:ext cx="1082348" cy="400110"/>
          </a:xfrm>
          <a:prstGeom prst="rect">
            <a:avLst/>
          </a:prstGeom>
          <a:noFill/>
        </p:spPr>
        <p:txBody>
          <a:bodyPr wrap="none" rtlCol="0">
            <a:spAutoFit/>
          </a:bodyPr>
          <a:lstStyle/>
          <a:p>
            <a:r>
              <a:rPr lang="en-US" sz="2000" i="1" dirty="0" err="1"/>
              <a:t>Addtree</a:t>
            </a:r>
            <a:endParaRPr lang="en-US" sz="2000" i="1" dirty="0"/>
          </a:p>
        </p:txBody>
      </p:sp>
      <p:sp>
        <p:nvSpPr>
          <p:cNvPr id="11" name="TextBox 10">
            <a:extLst>
              <a:ext uri="{FF2B5EF4-FFF2-40B4-BE49-F238E27FC236}">
                <a16:creationId xmlns:a16="http://schemas.microsoft.com/office/drawing/2014/main" id="{F3451161-9316-4B75-8EC6-EBAF5DD4784E}"/>
              </a:ext>
            </a:extLst>
          </p:cNvPr>
          <p:cNvSpPr txBox="1"/>
          <p:nvPr/>
        </p:nvSpPr>
        <p:spPr>
          <a:xfrm>
            <a:off x="6151732" y="1026916"/>
            <a:ext cx="1775246" cy="584775"/>
          </a:xfrm>
          <a:prstGeom prst="rect">
            <a:avLst/>
          </a:prstGeom>
          <a:noFill/>
        </p:spPr>
        <p:txBody>
          <a:bodyPr wrap="square" rtlCol="0">
            <a:spAutoFit/>
          </a:bodyPr>
          <a:lstStyle/>
          <a:p>
            <a:pPr algn="ctr"/>
            <a:r>
              <a:rPr lang="en-US" sz="1600" dirty="0"/>
              <a:t>Mileage </a:t>
            </a:r>
          </a:p>
          <a:p>
            <a:pPr algn="ctr"/>
            <a:r>
              <a:rPr lang="en-US" sz="1600" dirty="0"/>
              <a:t>(no loops)</a:t>
            </a:r>
          </a:p>
        </p:txBody>
      </p:sp>
      <p:sp>
        <p:nvSpPr>
          <p:cNvPr id="16" name="TextBox 15">
            <a:extLst>
              <a:ext uri="{FF2B5EF4-FFF2-40B4-BE49-F238E27FC236}">
                <a16:creationId xmlns:a16="http://schemas.microsoft.com/office/drawing/2014/main" id="{A5E473DA-9602-48B7-9793-A7648EE9A4F7}"/>
              </a:ext>
            </a:extLst>
          </p:cNvPr>
          <p:cNvSpPr txBox="1"/>
          <p:nvPr/>
        </p:nvSpPr>
        <p:spPr>
          <a:xfrm>
            <a:off x="4577814" y="559502"/>
            <a:ext cx="1369286" cy="400110"/>
          </a:xfrm>
          <a:prstGeom prst="rect">
            <a:avLst/>
          </a:prstGeom>
          <a:noFill/>
        </p:spPr>
        <p:txBody>
          <a:bodyPr wrap="none" rtlCol="0">
            <a:spAutoFit/>
          </a:bodyPr>
          <a:lstStyle/>
          <a:p>
            <a:r>
              <a:rPr lang="en-US" sz="2000" i="1" dirty="0" err="1"/>
              <a:t>Minkowski</a:t>
            </a:r>
            <a:endParaRPr lang="en-US" sz="2000" i="1" dirty="0"/>
          </a:p>
        </p:txBody>
      </p:sp>
      <p:sp>
        <p:nvSpPr>
          <p:cNvPr id="13" name="TextBox 12">
            <a:extLst>
              <a:ext uri="{FF2B5EF4-FFF2-40B4-BE49-F238E27FC236}">
                <a16:creationId xmlns:a16="http://schemas.microsoft.com/office/drawing/2014/main" id="{9609DCF5-9ABA-43F9-94D5-8C301D9EA0A0}"/>
              </a:ext>
            </a:extLst>
          </p:cNvPr>
          <p:cNvSpPr txBox="1"/>
          <p:nvPr/>
        </p:nvSpPr>
        <p:spPr>
          <a:xfrm>
            <a:off x="4669358" y="1056801"/>
            <a:ext cx="1186199" cy="584775"/>
          </a:xfrm>
          <a:prstGeom prst="rect">
            <a:avLst/>
          </a:prstGeom>
          <a:noFill/>
        </p:spPr>
        <p:txBody>
          <a:bodyPr wrap="square" rtlCol="0">
            <a:spAutoFit/>
          </a:bodyPr>
          <a:lstStyle/>
          <a:p>
            <a:pPr algn="ctr"/>
            <a:r>
              <a:rPr lang="en-US" sz="1600" dirty="0"/>
              <a:t>Manhattan distances</a:t>
            </a:r>
          </a:p>
        </p:txBody>
      </p:sp>
      <p:pic>
        <p:nvPicPr>
          <p:cNvPr id="34820" name="Picture 4">
            <a:extLst>
              <a:ext uri="{FF2B5EF4-FFF2-40B4-BE49-F238E27FC236}">
                <a16:creationId xmlns:a16="http://schemas.microsoft.com/office/drawing/2014/main" id="{6BB91792-47D8-46B6-B3C9-55F2EE02666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4088" t="36510" r="18712" b="39808"/>
          <a:stretch/>
        </p:blipFill>
        <p:spPr bwMode="auto">
          <a:xfrm>
            <a:off x="4808891" y="1586248"/>
            <a:ext cx="890571" cy="8905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arrow&#10;&#10;Description automatically generated">
            <a:extLst>
              <a:ext uri="{FF2B5EF4-FFF2-40B4-BE49-F238E27FC236}">
                <a16:creationId xmlns:a16="http://schemas.microsoft.com/office/drawing/2014/main" id="{14E35184-3B81-4802-BE26-86007AEE68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2546581"/>
            <a:ext cx="607223" cy="562932"/>
          </a:xfrm>
          <a:prstGeom prst="rect">
            <a:avLst/>
          </a:prstGeom>
        </p:spPr>
      </p:pic>
      <p:pic>
        <p:nvPicPr>
          <p:cNvPr id="53" name="Picture 52" descr="A picture containing arrow&#10;&#10;Description automatically generated">
            <a:extLst>
              <a:ext uri="{FF2B5EF4-FFF2-40B4-BE49-F238E27FC236}">
                <a16:creationId xmlns:a16="http://schemas.microsoft.com/office/drawing/2014/main" id="{A59BBF6F-FED0-4D76-A3A0-C74410EB6F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3181511"/>
            <a:ext cx="607223" cy="562932"/>
          </a:xfrm>
          <a:prstGeom prst="rect">
            <a:avLst/>
          </a:prstGeom>
        </p:spPr>
      </p:pic>
      <p:pic>
        <p:nvPicPr>
          <p:cNvPr id="59" name="Picture 58" descr="A picture containing arrow&#10;&#10;Description automatically generated">
            <a:extLst>
              <a:ext uri="{FF2B5EF4-FFF2-40B4-BE49-F238E27FC236}">
                <a16:creationId xmlns:a16="http://schemas.microsoft.com/office/drawing/2014/main" id="{5D6C714A-358F-4C9A-9678-5D44EE266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3909212"/>
            <a:ext cx="607223" cy="562932"/>
          </a:xfrm>
          <a:prstGeom prst="rect">
            <a:avLst/>
          </a:prstGeom>
        </p:spPr>
      </p:pic>
      <p:pic>
        <p:nvPicPr>
          <p:cNvPr id="61" name="Picture 60" descr="A picture containing arrow&#10;&#10;Description automatically generated">
            <a:extLst>
              <a:ext uri="{FF2B5EF4-FFF2-40B4-BE49-F238E27FC236}">
                <a16:creationId xmlns:a16="http://schemas.microsoft.com/office/drawing/2014/main" id="{5F869D4B-5C0A-4EBF-B2ED-3E4989D55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065" y="4672720"/>
            <a:ext cx="607223" cy="562932"/>
          </a:xfrm>
          <a:prstGeom prst="rect">
            <a:avLst/>
          </a:prstGeom>
        </p:spPr>
      </p:pic>
      <p:sp>
        <p:nvSpPr>
          <p:cNvPr id="25" name="TextBox 24">
            <a:extLst>
              <a:ext uri="{FF2B5EF4-FFF2-40B4-BE49-F238E27FC236}">
                <a16:creationId xmlns:a16="http://schemas.microsoft.com/office/drawing/2014/main" id="{80C8415F-4299-401C-8E62-FB1097E73B28}"/>
              </a:ext>
            </a:extLst>
          </p:cNvPr>
          <p:cNvSpPr txBox="1"/>
          <p:nvPr/>
        </p:nvSpPr>
        <p:spPr>
          <a:xfrm>
            <a:off x="-71836" y="4006012"/>
            <a:ext cx="1611090" cy="369332"/>
          </a:xfrm>
          <a:prstGeom prst="rect">
            <a:avLst/>
          </a:prstGeom>
          <a:noFill/>
        </p:spPr>
        <p:txBody>
          <a:bodyPr wrap="square" rtlCol="0">
            <a:spAutoFit/>
          </a:bodyPr>
          <a:lstStyle/>
          <a:p>
            <a:pPr algn="r"/>
            <a:r>
              <a:rPr lang="en-US" sz="1800" dirty="0"/>
              <a:t>Pythagorean?</a:t>
            </a:r>
          </a:p>
        </p:txBody>
      </p:sp>
      <p:sp>
        <p:nvSpPr>
          <p:cNvPr id="18" name="TextBox 17">
            <a:extLst>
              <a:ext uri="{FF2B5EF4-FFF2-40B4-BE49-F238E27FC236}">
                <a16:creationId xmlns:a16="http://schemas.microsoft.com/office/drawing/2014/main" id="{E206B0C2-58AB-490C-91DD-82DE673C5E6E}"/>
              </a:ext>
            </a:extLst>
          </p:cNvPr>
          <p:cNvSpPr txBox="1"/>
          <p:nvPr/>
        </p:nvSpPr>
        <p:spPr>
          <a:xfrm>
            <a:off x="354314" y="4769520"/>
            <a:ext cx="1184940" cy="369332"/>
          </a:xfrm>
          <a:prstGeom prst="rect">
            <a:avLst/>
          </a:prstGeom>
          <a:noFill/>
        </p:spPr>
        <p:txBody>
          <a:bodyPr wrap="none" rtlCol="0">
            <a:spAutoFit/>
          </a:bodyPr>
          <a:lstStyle/>
          <a:p>
            <a:pPr algn="r"/>
            <a:r>
              <a:rPr lang="en-US" sz="1800" dirty="0"/>
              <a:t>Isotropic?</a:t>
            </a:r>
          </a:p>
        </p:txBody>
      </p:sp>
      <p:sp>
        <p:nvSpPr>
          <p:cNvPr id="14" name="TextBox 13">
            <a:extLst>
              <a:ext uri="{FF2B5EF4-FFF2-40B4-BE49-F238E27FC236}">
                <a16:creationId xmlns:a16="http://schemas.microsoft.com/office/drawing/2014/main" id="{4FE01941-F313-4175-B7C9-F489F85CB694}"/>
              </a:ext>
            </a:extLst>
          </p:cNvPr>
          <p:cNvSpPr txBox="1"/>
          <p:nvPr/>
        </p:nvSpPr>
        <p:spPr>
          <a:xfrm>
            <a:off x="33714" y="2643381"/>
            <a:ext cx="1505540" cy="369332"/>
          </a:xfrm>
          <a:prstGeom prst="rect">
            <a:avLst/>
          </a:prstGeom>
          <a:noFill/>
        </p:spPr>
        <p:txBody>
          <a:bodyPr wrap="none" rtlCol="0">
            <a:spAutoFit/>
          </a:bodyPr>
          <a:lstStyle/>
          <a:p>
            <a:pPr algn="r"/>
            <a:r>
              <a:rPr lang="en-US" sz="1800" dirty="0"/>
              <a:t>coordinates?</a:t>
            </a:r>
          </a:p>
        </p:txBody>
      </p:sp>
      <p:sp>
        <p:nvSpPr>
          <p:cNvPr id="23" name="TextBox 22">
            <a:extLst>
              <a:ext uri="{FF2B5EF4-FFF2-40B4-BE49-F238E27FC236}">
                <a16:creationId xmlns:a16="http://schemas.microsoft.com/office/drawing/2014/main" id="{EBB57BD2-4A77-40F7-85A7-07457A9B0E7D}"/>
              </a:ext>
            </a:extLst>
          </p:cNvPr>
          <p:cNvSpPr txBox="1"/>
          <p:nvPr/>
        </p:nvSpPr>
        <p:spPr>
          <a:xfrm>
            <a:off x="110658" y="3278311"/>
            <a:ext cx="1428596" cy="369332"/>
          </a:xfrm>
          <a:prstGeom prst="rect">
            <a:avLst/>
          </a:prstGeom>
          <a:noFill/>
        </p:spPr>
        <p:txBody>
          <a:bodyPr wrap="none" rtlCol="0">
            <a:spAutoFit/>
          </a:bodyPr>
          <a:lstStyle/>
          <a:p>
            <a:pPr algn="r"/>
            <a:r>
              <a:rPr lang="en-US" sz="1800" dirty="0"/>
              <a:t>continuous?</a:t>
            </a:r>
          </a:p>
        </p:txBody>
      </p:sp>
      <p:sp>
        <p:nvSpPr>
          <p:cNvPr id="65" name="TextBox 64">
            <a:extLst>
              <a:ext uri="{FF2B5EF4-FFF2-40B4-BE49-F238E27FC236}">
                <a16:creationId xmlns:a16="http://schemas.microsoft.com/office/drawing/2014/main" id="{7327850F-75B9-4638-A8AA-377B314808B3}"/>
              </a:ext>
            </a:extLst>
          </p:cNvPr>
          <p:cNvSpPr txBox="1"/>
          <p:nvPr/>
        </p:nvSpPr>
        <p:spPr>
          <a:xfrm>
            <a:off x="1010548" y="5257800"/>
            <a:ext cx="1351652" cy="369332"/>
          </a:xfrm>
          <a:prstGeom prst="rect">
            <a:avLst/>
          </a:prstGeom>
          <a:noFill/>
        </p:spPr>
        <p:txBody>
          <a:bodyPr wrap="none" rtlCol="0">
            <a:spAutoFit/>
          </a:bodyPr>
          <a:lstStyle/>
          <a:p>
            <a:pPr algn="r"/>
            <a:r>
              <a:rPr lang="en-US" sz="1800" dirty="0"/>
              <a:t>Inequalities</a:t>
            </a:r>
          </a:p>
        </p:txBody>
      </p:sp>
      <p:sp>
        <p:nvSpPr>
          <p:cNvPr id="46" name="TextBox 45">
            <a:extLst>
              <a:ext uri="{FF2B5EF4-FFF2-40B4-BE49-F238E27FC236}">
                <a16:creationId xmlns:a16="http://schemas.microsoft.com/office/drawing/2014/main" id="{D3C11215-426B-48FE-B730-2076D37360EF}"/>
              </a:ext>
            </a:extLst>
          </p:cNvPr>
          <p:cNvSpPr txBox="1"/>
          <p:nvPr/>
        </p:nvSpPr>
        <p:spPr>
          <a:xfrm>
            <a:off x="823601" y="5627653"/>
            <a:ext cx="771365" cy="307777"/>
          </a:xfrm>
          <a:prstGeom prst="rect">
            <a:avLst/>
          </a:prstGeom>
          <a:noFill/>
        </p:spPr>
        <p:txBody>
          <a:bodyPr wrap="none" rtlCol="0">
            <a:spAutoFit/>
          </a:bodyPr>
          <a:lstStyle/>
          <a:p>
            <a:pPr algn="r"/>
            <a:r>
              <a:rPr lang="en-US" sz="1400" dirty="0"/>
              <a:t>triangle</a:t>
            </a:r>
          </a:p>
        </p:txBody>
      </p:sp>
      <p:sp>
        <p:nvSpPr>
          <p:cNvPr id="67" name="TextBox 66">
            <a:extLst>
              <a:ext uri="{FF2B5EF4-FFF2-40B4-BE49-F238E27FC236}">
                <a16:creationId xmlns:a16="http://schemas.microsoft.com/office/drawing/2014/main" id="{57715C56-8DA5-4D22-A9AF-EECA59ADA046}"/>
              </a:ext>
            </a:extLst>
          </p:cNvPr>
          <p:cNvSpPr txBox="1"/>
          <p:nvPr/>
        </p:nvSpPr>
        <p:spPr>
          <a:xfrm>
            <a:off x="536663" y="5881462"/>
            <a:ext cx="1058303" cy="307777"/>
          </a:xfrm>
          <a:prstGeom prst="rect">
            <a:avLst/>
          </a:prstGeom>
          <a:noFill/>
        </p:spPr>
        <p:txBody>
          <a:bodyPr wrap="none" rtlCol="0">
            <a:spAutoFit/>
          </a:bodyPr>
          <a:lstStyle/>
          <a:p>
            <a:pPr algn="r"/>
            <a:r>
              <a:rPr lang="en-US" sz="1400" dirty="0"/>
              <a:t>“four-point”</a:t>
            </a:r>
          </a:p>
        </p:txBody>
      </p:sp>
      <p:sp>
        <p:nvSpPr>
          <p:cNvPr id="68" name="TextBox 67">
            <a:extLst>
              <a:ext uri="{FF2B5EF4-FFF2-40B4-BE49-F238E27FC236}">
                <a16:creationId xmlns:a16="http://schemas.microsoft.com/office/drawing/2014/main" id="{D5D559A2-F05F-4777-8D85-D342AE31DAE7}"/>
              </a:ext>
            </a:extLst>
          </p:cNvPr>
          <p:cNvSpPr txBox="1"/>
          <p:nvPr/>
        </p:nvSpPr>
        <p:spPr>
          <a:xfrm>
            <a:off x="575135" y="6147071"/>
            <a:ext cx="1019831" cy="307777"/>
          </a:xfrm>
          <a:prstGeom prst="rect">
            <a:avLst/>
          </a:prstGeom>
          <a:noFill/>
        </p:spPr>
        <p:txBody>
          <a:bodyPr wrap="none" rtlCol="0">
            <a:spAutoFit/>
          </a:bodyPr>
          <a:lstStyle/>
          <a:p>
            <a:pPr algn="r"/>
            <a:r>
              <a:rPr lang="en-US" sz="1400" dirty="0" err="1"/>
              <a:t>ultrametric</a:t>
            </a:r>
            <a:endParaRPr lang="en-US" sz="1400" dirty="0"/>
          </a:p>
        </p:txBody>
      </p:sp>
      <p:pic>
        <p:nvPicPr>
          <p:cNvPr id="29" name="Picture 28" descr="Icon&#10;&#10;Description automatically generated">
            <a:extLst>
              <a:ext uri="{FF2B5EF4-FFF2-40B4-BE49-F238E27FC236}">
                <a16:creationId xmlns:a16="http://schemas.microsoft.com/office/drawing/2014/main" id="{2C837CAF-F4D4-4E3E-82F1-CD8445865A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1190" y="2592302"/>
            <a:ext cx="441487" cy="471491"/>
          </a:xfrm>
          <a:prstGeom prst="rect">
            <a:avLst/>
          </a:prstGeom>
        </p:spPr>
      </p:pic>
      <p:grpSp>
        <p:nvGrpSpPr>
          <p:cNvPr id="95" name="Group 94">
            <a:extLst>
              <a:ext uri="{FF2B5EF4-FFF2-40B4-BE49-F238E27FC236}">
                <a16:creationId xmlns:a16="http://schemas.microsoft.com/office/drawing/2014/main" id="{9A6DECD7-D9C8-4D95-B713-F082FFB4F191}"/>
              </a:ext>
            </a:extLst>
          </p:cNvPr>
          <p:cNvGrpSpPr/>
          <p:nvPr/>
        </p:nvGrpSpPr>
        <p:grpSpPr>
          <a:xfrm>
            <a:off x="6395830" y="3181511"/>
            <a:ext cx="1212207" cy="562932"/>
            <a:chOff x="6318901" y="3156217"/>
            <a:chExt cx="1212207" cy="562932"/>
          </a:xfrm>
        </p:grpSpPr>
        <p:pic>
          <p:nvPicPr>
            <p:cNvPr id="56" name="Picture 55" descr="Icon&#10;&#10;Description automatically generated">
              <a:extLst>
                <a:ext uri="{FF2B5EF4-FFF2-40B4-BE49-F238E27FC236}">
                  <a16:creationId xmlns:a16="http://schemas.microsoft.com/office/drawing/2014/main" id="{18A87FDE-C1CB-4618-9D94-84BA38DB0E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9621" y="3201938"/>
              <a:ext cx="441487" cy="471491"/>
            </a:xfrm>
            <a:prstGeom prst="rect">
              <a:avLst/>
            </a:prstGeom>
          </p:spPr>
        </p:pic>
        <p:pic>
          <p:nvPicPr>
            <p:cNvPr id="58" name="Picture 57" descr="A picture containing arrow&#10;&#10;Description automatically generated">
              <a:extLst>
                <a:ext uri="{FF2B5EF4-FFF2-40B4-BE49-F238E27FC236}">
                  <a16:creationId xmlns:a16="http://schemas.microsoft.com/office/drawing/2014/main" id="{5CAEC24F-E176-47BF-9C0E-5C2B22A541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8901" y="3156217"/>
              <a:ext cx="607223" cy="562932"/>
            </a:xfrm>
            <a:prstGeom prst="rect">
              <a:avLst/>
            </a:prstGeom>
          </p:spPr>
        </p:pic>
      </p:grpSp>
      <p:pic>
        <p:nvPicPr>
          <p:cNvPr id="75" name="Picture 74" descr="A picture containing arrow&#10;&#10;Description automatically generated">
            <a:extLst>
              <a:ext uri="{FF2B5EF4-FFF2-40B4-BE49-F238E27FC236}">
                <a16:creationId xmlns:a16="http://schemas.microsoft.com/office/drawing/2014/main" id="{92FD42D7-14CE-445A-AC42-8E6CB1DFD9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127" y="5656197"/>
            <a:ext cx="303612" cy="281466"/>
          </a:xfrm>
          <a:prstGeom prst="rect">
            <a:avLst/>
          </a:prstGeom>
        </p:spPr>
      </p:pic>
      <p:pic>
        <p:nvPicPr>
          <p:cNvPr id="76" name="Picture 75" descr="Icon&#10;&#10;Description automatically generated">
            <a:extLst>
              <a:ext uri="{FF2B5EF4-FFF2-40B4-BE49-F238E27FC236}">
                <a16:creationId xmlns:a16="http://schemas.microsoft.com/office/drawing/2014/main" id="{B17C710D-B1AD-4D07-811F-31CE19208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1562" y="6198476"/>
            <a:ext cx="220743" cy="235745"/>
          </a:xfrm>
          <a:prstGeom prst="rect">
            <a:avLst/>
          </a:prstGeom>
        </p:spPr>
      </p:pic>
      <p:pic>
        <p:nvPicPr>
          <p:cNvPr id="77" name="Picture 76" descr="A picture containing arrow&#10;&#10;Description automatically generated">
            <a:extLst>
              <a:ext uri="{FF2B5EF4-FFF2-40B4-BE49-F238E27FC236}">
                <a16:creationId xmlns:a16="http://schemas.microsoft.com/office/drawing/2014/main" id="{75B25F2E-D7CD-4C52-BFD1-6317FB3C7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0127" y="5910006"/>
            <a:ext cx="303612" cy="281466"/>
          </a:xfrm>
          <a:prstGeom prst="rect">
            <a:avLst/>
          </a:prstGeom>
        </p:spPr>
      </p:pic>
      <p:pic>
        <p:nvPicPr>
          <p:cNvPr id="69" name="Picture 68" descr="A picture containing arrow&#10;&#10;Description automatically generated">
            <a:extLst>
              <a:ext uri="{FF2B5EF4-FFF2-40B4-BE49-F238E27FC236}">
                <a16:creationId xmlns:a16="http://schemas.microsoft.com/office/drawing/2014/main" id="{0C1FB3F5-F62B-45E5-965E-DDE66A3579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5870" y="5656197"/>
            <a:ext cx="303612" cy="281466"/>
          </a:xfrm>
          <a:prstGeom prst="rect">
            <a:avLst/>
          </a:prstGeom>
        </p:spPr>
      </p:pic>
      <p:pic>
        <p:nvPicPr>
          <p:cNvPr id="70" name="Picture 69" descr="Icon&#10;&#10;Description automatically generated">
            <a:extLst>
              <a:ext uri="{FF2B5EF4-FFF2-40B4-BE49-F238E27FC236}">
                <a16:creationId xmlns:a16="http://schemas.microsoft.com/office/drawing/2014/main" id="{5012A3CD-0A24-430E-92AA-A126BE3ADE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7305" y="6198476"/>
            <a:ext cx="220743" cy="235745"/>
          </a:xfrm>
          <a:prstGeom prst="rect">
            <a:avLst/>
          </a:prstGeom>
        </p:spPr>
      </p:pic>
      <p:pic>
        <p:nvPicPr>
          <p:cNvPr id="78" name="Picture 77" descr="Icon&#10;&#10;Description automatically generated">
            <a:extLst>
              <a:ext uri="{FF2B5EF4-FFF2-40B4-BE49-F238E27FC236}">
                <a16:creationId xmlns:a16="http://schemas.microsoft.com/office/drawing/2014/main" id="{FAFABB5F-44E7-48D9-812B-C7FD2B62CD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1169" y="5932867"/>
            <a:ext cx="220743" cy="235745"/>
          </a:xfrm>
          <a:prstGeom prst="rect">
            <a:avLst/>
          </a:prstGeom>
        </p:spPr>
      </p:pic>
      <p:sp>
        <p:nvSpPr>
          <p:cNvPr id="26" name="TextBox 25">
            <a:extLst>
              <a:ext uri="{FF2B5EF4-FFF2-40B4-BE49-F238E27FC236}">
                <a16:creationId xmlns:a16="http://schemas.microsoft.com/office/drawing/2014/main" id="{03696E73-781A-4821-B22E-8B2C8296A0AC}"/>
              </a:ext>
            </a:extLst>
          </p:cNvPr>
          <p:cNvSpPr txBox="1"/>
          <p:nvPr/>
        </p:nvSpPr>
        <p:spPr>
          <a:xfrm>
            <a:off x="3197454" y="4021401"/>
            <a:ext cx="604653" cy="338554"/>
          </a:xfrm>
          <a:prstGeom prst="rect">
            <a:avLst/>
          </a:prstGeom>
          <a:noFill/>
        </p:spPr>
        <p:txBody>
          <a:bodyPr wrap="none" rtlCol="0">
            <a:spAutoFit/>
          </a:bodyPr>
          <a:lstStyle/>
          <a:p>
            <a:r>
              <a:rPr lang="en-US" sz="1600" dirty="0"/>
              <a:t>local</a:t>
            </a:r>
          </a:p>
        </p:txBody>
      </p:sp>
      <p:sp>
        <p:nvSpPr>
          <p:cNvPr id="19" name="TextBox 18">
            <a:extLst>
              <a:ext uri="{FF2B5EF4-FFF2-40B4-BE49-F238E27FC236}">
                <a16:creationId xmlns:a16="http://schemas.microsoft.com/office/drawing/2014/main" id="{321655A8-4BAD-428C-8CF6-AED7C4BC46B5}"/>
              </a:ext>
            </a:extLst>
          </p:cNvPr>
          <p:cNvSpPr txBox="1"/>
          <p:nvPr/>
        </p:nvSpPr>
        <p:spPr>
          <a:xfrm>
            <a:off x="3177121" y="2658770"/>
            <a:ext cx="645318" cy="338554"/>
          </a:xfrm>
          <a:prstGeom prst="rect">
            <a:avLst/>
          </a:prstGeom>
          <a:noFill/>
        </p:spPr>
        <p:txBody>
          <a:bodyPr wrap="none" rtlCol="0">
            <a:spAutoFit/>
          </a:bodyPr>
          <a:lstStyle/>
          <a:p>
            <a:r>
              <a:rPr lang="en-US" sz="1600" dirty="0"/>
              <a:t>local</a:t>
            </a:r>
          </a:p>
        </p:txBody>
      </p:sp>
      <p:pic>
        <p:nvPicPr>
          <p:cNvPr id="54" name="Picture 53" descr="A picture containing arrow&#10;&#10;Description automatically generated">
            <a:extLst>
              <a:ext uri="{FF2B5EF4-FFF2-40B4-BE49-F238E27FC236}">
                <a16:creationId xmlns:a16="http://schemas.microsoft.com/office/drawing/2014/main" id="{54303E6A-3B8A-48C6-82C1-D352870191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169" y="3181511"/>
            <a:ext cx="607223" cy="562932"/>
          </a:xfrm>
          <a:prstGeom prst="rect">
            <a:avLst/>
          </a:prstGeom>
        </p:spPr>
      </p:pic>
      <p:pic>
        <p:nvPicPr>
          <p:cNvPr id="62" name="Picture 61" descr="A picture containing arrow&#10;&#10;Description automatically generated">
            <a:extLst>
              <a:ext uri="{FF2B5EF4-FFF2-40B4-BE49-F238E27FC236}">
                <a16:creationId xmlns:a16="http://schemas.microsoft.com/office/drawing/2014/main" id="{C9360215-4430-48DA-8DD0-F9CECB1400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169" y="4672720"/>
            <a:ext cx="607223" cy="562932"/>
          </a:xfrm>
          <a:prstGeom prst="rect">
            <a:avLst/>
          </a:prstGeom>
        </p:spPr>
      </p:pic>
      <p:pic>
        <p:nvPicPr>
          <p:cNvPr id="81" name="Picture 80" descr="A picture containing arrow&#10;&#10;Description automatically generated">
            <a:extLst>
              <a:ext uri="{FF2B5EF4-FFF2-40B4-BE49-F238E27FC236}">
                <a16:creationId xmlns:a16="http://schemas.microsoft.com/office/drawing/2014/main" id="{0C27945B-F497-4A09-8819-A30702ABA9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7974" y="5656197"/>
            <a:ext cx="303612" cy="281466"/>
          </a:xfrm>
          <a:prstGeom prst="rect">
            <a:avLst/>
          </a:prstGeom>
        </p:spPr>
      </p:pic>
      <p:pic>
        <p:nvPicPr>
          <p:cNvPr id="82" name="Picture 81" descr="Icon&#10;&#10;Description automatically generated">
            <a:extLst>
              <a:ext uri="{FF2B5EF4-FFF2-40B4-BE49-F238E27FC236}">
                <a16:creationId xmlns:a16="http://schemas.microsoft.com/office/drawing/2014/main" id="{333C001E-F3B3-4F5C-A099-B6A1FACC22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9409" y="6198476"/>
            <a:ext cx="220743" cy="235745"/>
          </a:xfrm>
          <a:prstGeom prst="rect">
            <a:avLst/>
          </a:prstGeom>
        </p:spPr>
      </p:pic>
      <p:pic>
        <p:nvPicPr>
          <p:cNvPr id="83" name="Picture 82" descr="Icon&#10;&#10;Description automatically generated">
            <a:extLst>
              <a:ext uri="{FF2B5EF4-FFF2-40B4-BE49-F238E27FC236}">
                <a16:creationId xmlns:a16="http://schemas.microsoft.com/office/drawing/2014/main" id="{D70B9CD5-73A7-41C5-822E-4452186FE4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3273" y="5932867"/>
            <a:ext cx="220743" cy="235745"/>
          </a:xfrm>
          <a:prstGeom prst="rect">
            <a:avLst/>
          </a:prstGeom>
        </p:spPr>
      </p:pic>
      <p:pic>
        <p:nvPicPr>
          <p:cNvPr id="51" name="Picture 50" descr="A picture containing arrow&#10;&#10;Description automatically generated">
            <a:extLst>
              <a:ext uri="{FF2B5EF4-FFF2-40B4-BE49-F238E27FC236}">
                <a16:creationId xmlns:a16="http://schemas.microsoft.com/office/drawing/2014/main" id="{E0E0DE9A-1B8D-46E8-8AC7-A2396C09B7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7" y="2546581"/>
            <a:ext cx="607223" cy="562932"/>
          </a:xfrm>
          <a:prstGeom prst="rect">
            <a:avLst/>
          </a:prstGeom>
        </p:spPr>
      </p:pic>
      <p:pic>
        <p:nvPicPr>
          <p:cNvPr id="55" name="Picture 54" descr="A picture containing arrow&#10;&#10;Description automatically generated">
            <a:extLst>
              <a:ext uri="{FF2B5EF4-FFF2-40B4-BE49-F238E27FC236}">
                <a16:creationId xmlns:a16="http://schemas.microsoft.com/office/drawing/2014/main" id="{54BD685B-48C8-4276-81C7-EA8F5F92B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5377" y="3181511"/>
            <a:ext cx="607223" cy="562932"/>
          </a:xfrm>
          <a:prstGeom prst="rect">
            <a:avLst/>
          </a:prstGeom>
        </p:spPr>
      </p:pic>
      <p:pic>
        <p:nvPicPr>
          <p:cNvPr id="60" name="Picture 59" descr="Icon&#10;&#10;Description automatically generated">
            <a:extLst>
              <a:ext uri="{FF2B5EF4-FFF2-40B4-BE49-F238E27FC236}">
                <a16:creationId xmlns:a16="http://schemas.microsoft.com/office/drawing/2014/main" id="{9F962B6D-F70E-46CB-A703-30A8F3CDC4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45" y="3954933"/>
            <a:ext cx="441487" cy="471491"/>
          </a:xfrm>
          <a:prstGeom prst="rect">
            <a:avLst/>
          </a:prstGeom>
        </p:spPr>
      </p:pic>
      <p:pic>
        <p:nvPicPr>
          <p:cNvPr id="63" name="Picture 62" descr="Icon&#10;&#10;Description automatically generated">
            <a:extLst>
              <a:ext uri="{FF2B5EF4-FFF2-40B4-BE49-F238E27FC236}">
                <a16:creationId xmlns:a16="http://schemas.microsoft.com/office/drawing/2014/main" id="{1FFEFFA2-36EB-4DFD-9D64-0B19D4F997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8245" y="4718441"/>
            <a:ext cx="441487" cy="471491"/>
          </a:xfrm>
          <a:prstGeom prst="rect">
            <a:avLst/>
          </a:prstGeom>
        </p:spPr>
      </p:pic>
      <p:pic>
        <p:nvPicPr>
          <p:cNvPr id="85" name="Picture 84" descr="A picture containing arrow&#10;&#10;Description automatically generated">
            <a:extLst>
              <a:ext uri="{FF2B5EF4-FFF2-40B4-BE49-F238E27FC236}">
                <a16:creationId xmlns:a16="http://schemas.microsoft.com/office/drawing/2014/main" id="{1EDD78A5-A1D9-45A5-A500-E20729F9F3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7182" y="5656197"/>
            <a:ext cx="303612" cy="281466"/>
          </a:xfrm>
          <a:prstGeom prst="rect">
            <a:avLst/>
          </a:prstGeom>
        </p:spPr>
      </p:pic>
      <p:pic>
        <p:nvPicPr>
          <p:cNvPr id="86" name="Picture 85" descr="Icon&#10;&#10;Description automatically generated">
            <a:extLst>
              <a:ext uri="{FF2B5EF4-FFF2-40B4-BE49-F238E27FC236}">
                <a16:creationId xmlns:a16="http://schemas.microsoft.com/office/drawing/2014/main" id="{0BFEE92F-75F4-4968-9DCE-511BC3D583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8617" y="6198476"/>
            <a:ext cx="220743" cy="235745"/>
          </a:xfrm>
          <a:prstGeom prst="rect">
            <a:avLst/>
          </a:prstGeom>
        </p:spPr>
      </p:pic>
      <p:pic>
        <p:nvPicPr>
          <p:cNvPr id="87" name="Picture 86" descr="Icon&#10;&#10;Description automatically generated">
            <a:extLst>
              <a:ext uri="{FF2B5EF4-FFF2-40B4-BE49-F238E27FC236}">
                <a16:creationId xmlns:a16="http://schemas.microsoft.com/office/drawing/2014/main" id="{8F2C8CA7-5D66-4B07-A3A2-457531FFB0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2481" y="5932867"/>
            <a:ext cx="220743" cy="235745"/>
          </a:xfrm>
          <a:prstGeom prst="rect">
            <a:avLst/>
          </a:prstGeom>
        </p:spPr>
      </p:pic>
      <p:pic>
        <p:nvPicPr>
          <p:cNvPr id="52" name="Picture 51" descr="Icon&#10;&#10;Description automatically generated">
            <a:extLst>
              <a:ext uri="{FF2B5EF4-FFF2-40B4-BE49-F238E27FC236}">
                <a16:creationId xmlns:a16="http://schemas.microsoft.com/office/drawing/2014/main" id="{A927B1C8-8A8E-4B74-93C6-69547DB826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005" y="2592302"/>
            <a:ext cx="441487" cy="471491"/>
          </a:xfrm>
          <a:prstGeom prst="rect">
            <a:avLst/>
          </a:prstGeom>
        </p:spPr>
      </p:pic>
      <p:pic>
        <p:nvPicPr>
          <p:cNvPr id="57" name="Picture 56" descr="Icon&#10;&#10;Description automatically generated">
            <a:extLst>
              <a:ext uri="{FF2B5EF4-FFF2-40B4-BE49-F238E27FC236}">
                <a16:creationId xmlns:a16="http://schemas.microsoft.com/office/drawing/2014/main" id="{5ADE52C4-B4AC-4D02-9FE3-E370F742D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005" y="3227232"/>
            <a:ext cx="441487" cy="471491"/>
          </a:xfrm>
          <a:prstGeom prst="rect">
            <a:avLst/>
          </a:prstGeom>
        </p:spPr>
      </p:pic>
      <p:pic>
        <p:nvPicPr>
          <p:cNvPr id="89" name="Picture 88" descr="A picture containing arrow&#10;&#10;Description automatically generated">
            <a:extLst>
              <a:ext uri="{FF2B5EF4-FFF2-40B4-BE49-F238E27FC236}">
                <a16:creationId xmlns:a16="http://schemas.microsoft.com/office/drawing/2014/main" id="{73E62C04-B80C-4BCC-A328-0B2B61ED00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0686" y="5656197"/>
            <a:ext cx="303612" cy="281466"/>
          </a:xfrm>
          <a:prstGeom prst="rect">
            <a:avLst/>
          </a:prstGeom>
        </p:spPr>
      </p:pic>
      <p:pic>
        <p:nvPicPr>
          <p:cNvPr id="91" name="Picture 90" descr="A picture containing arrow&#10;&#10;Description automatically generated">
            <a:extLst>
              <a:ext uri="{FF2B5EF4-FFF2-40B4-BE49-F238E27FC236}">
                <a16:creationId xmlns:a16="http://schemas.microsoft.com/office/drawing/2014/main" id="{CEF32FB5-28C0-4B7A-8B51-64F9079537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8805" y="5910006"/>
            <a:ext cx="303612" cy="281466"/>
          </a:xfrm>
          <a:prstGeom prst="rect">
            <a:avLst/>
          </a:prstGeom>
        </p:spPr>
      </p:pic>
      <p:pic>
        <p:nvPicPr>
          <p:cNvPr id="92" name="Picture 91" descr="A picture containing arrow&#10;&#10;Description automatically generated">
            <a:extLst>
              <a:ext uri="{FF2B5EF4-FFF2-40B4-BE49-F238E27FC236}">
                <a16:creationId xmlns:a16="http://schemas.microsoft.com/office/drawing/2014/main" id="{92CA00AA-40D6-4849-850D-FC13F832DA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9199" y="6175615"/>
            <a:ext cx="303612" cy="281466"/>
          </a:xfrm>
          <a:prstGeom prst="rect">
            <a:avLst/>
          </a:prstGeom>
        </p:spPr>
      </p:pic>
      <p:pic>
        <p:nvPicPr>
          <p:cNvPr id="101" name="Picture 100" descr="Icon&#10;&#10;Description automatically generated">
            <a:extLst>
              <a:ext uri="{FF2B5EF4-FFF2-40B4-BE49-F238E27FC236}">
                <a16:creationId xmlns:a16="http://schemas.microsoft.com/office/drawing/2014/main" id="{878EA251-42FC-472C-B32D-47CA679409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9696" y="3819196"/>
            <a:ext cx="1574434" cy="1681434"/>
          </a:xfrm>
          <a:prstGeom prst="rect">
            <a:avLst/>
          </a:prstGeom>
        </p:spPr>
      </p:pic>
      <p:sp>
        <p:nvSpPr>
          <p:cNvPr id="88" name="TextBox 87">
            <a:extLst>
              <a:ext uri="{FF2B5EF4-FFF2-40B4-BE49-F238E27FC236}">
                <a16:creationId xmlns:a16="http://schemas.microsoft.com/office/drawing/2014/main" id="{F65EB29A-F919-4334-B2A2-9FF042FA6658}"/>
              </a:ext>
            </a:extLst>
          </p:cNvPr>
          <p:cNvSpPr txBox="1"/>
          <p:nvPr/>
        </p:nvSpPr>
        <p:spPr>
          <a:xfrm>
            <a:off x="290712" y="6385937"/>
            <a:ext cx="2886409" cy="461665"/>
          </a:xfrm>
          <a:prstGeom prst="rect">
            <a:avLst/>
          </a:prstGeom>
          <a:noFill/>
        </p:spPr>
        <p:txBody>
          <a:bodyPr wrap="square" rtlCol="0">
            <a:spAutoFit/>
          </a:bodyPr>
          <a:lstStyle/>
          <a:p>
            <a:r>
              <a:rPr lang="en-US" dirty="0"/>
              <a:t>And inhomogeneity.</a:t>
            </a:r>
          </a:p>
        </p:txBody>
      </p:sp>
      <p:grpSp>
        <p:nvGrpSpPr>
          <p:cNvPr id="90" name="Group 89">
            <a:extLst>
              <a:ext uri="{FF2B5EF4-FFF2-40B4-BE49-F238E27FC236}">
                <a16:creationId xmlns:a16="http://schemas.microsoft.com/office/drawing/2014/main" id="{3BCB2300-2BC3-51C3-512A-5B1C9CADD5DA}"/>
              </a:ext>
            </a:extLst>
          </p:cNvPr>
          <p:cNvGrpSpPr/>
          <p:nvPr/>
        </p:nvGrpSpPr>
        <p:grpSpPr>
          <a:xfrm>
            <a:off x="7915229" y="1740162"/>
            <a:ext cx="1017802" cy="537378"/>
            <a:chOff x="456167" y="2469707"/>
            <a:chExt cx="1017802" cy="537378"/>
          </a:xfrm>
        </p:grpSpPr>
        <p:grpSp>
          <p:nvGrpSpPr>
            <p:cNvPr id="93" name="Group 92">
              <a:extLst>
                <a:ext uri="{FF2B5EF4-FFF2-40B4-BE49-F238E27FC236}">
                  <a16:creationId xmlns:a16="http://schemas.microsoft.com/office/drawing/2014/main" id="{04BF54A2-0567-BEDF-014A-4AE82B916674}"/>
                </a:ext>
              </a:extLst>
            </p:cNvPr>
            <p:cNvGrpSpPr/>
            <p:nvPr/>
          </p:nvGrpSpPr>
          <p:grpSpPr>
            <a:xfrm>
              <a:off x="1003422" y="2804716"/>
              <a:ext cx="208160" cy="202369"/>
              <a:chOff x="1003422" y="2804716"/>
              <a:chExt cx="208160" cy="202369"/>
            </a:xfrm>
          </p:grpSpPr>
          <p:sp>
            <p:nvSpPr>
              <p:cNvPr id="116" name="Oval 115">
                <a:extLst>
                  <a:ext uri="{FF2B5EF4-FFF2-40B4-BE49-F238E27FC236}">
                    <a16:creationId xmlns:a16="http://schemas.microsoft.com/office/drawing/2014/main" id="{BCE73E4F-218E-2E4B-4292-C0B957E3E5D9}"/>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492CFF02-0AEA-F2B7-C70D-DA902A3F3392}"/>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a:extLst>
                  <a:ext uri="{FF2B5EF4-FFF2-40B4-BE49-F238E27FC236}">
                    <a16:creationId xmlns:a16="http://schemas.microsoft.com/office/drawing/2014/main" id="{870A4C4B-781C-E56D-F08C-0496FF30860F}"/>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FCCE3B-857B-C20C-0D71-6C863A081292}"/>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13112BCA-D9D7-4C93-1C39-41E689612E11}"/>
                </a:ext>
              </a:extLst>
            </p:cNvPr>
            <p:cNvGrpSpPr/>
            <p:nvPr/>
          </p:nvGrpSpPr>
          <p:grpSpPr>
            <a:xfrm>
              <a:off x="729795" y="2804716"/>
              <a:ext cx="208160" cy="202369"/>
              <a:chOff x="1003422" y="2804716"/>
              <a:chExt cx="208160" cy="202369"/>
            </a:xfrm>
          </p:grpSpPr>
          <p:sp>
            <p:nvSpPr>
              <p:cNvPr id="112" name="Oval 111">
                <a:extLst>
                  <a:ext uri="{FF2B5EF4-FFF2-40B4-BE49-F238E27FC236}">
                    <a16:creationId xmlns:a16="http://schemas.microsoft.com/office/drawing/2014/main" id="{CBE72244-DAF0-FB7F-3950-7007AEEDE716}"/>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B910CE6-DAA1-6C69-DE42-184305606A41}"/>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94FEAD45-A119-7882-F203-6783499912F2}"/>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8C47E6E-1C97-F48A-EAE8-CF7698DC7008}"/>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D4418BD-C134-2548-4F8D-830888DE36E3}"/>
                </a:ext>
              </a:extLst>
            </p:cNvPr>
            <p:cNvGrpSpPr/>
            <p:nvPr/>
          </p:nvGrpSpPr>
          <p:grpSpPr>
            <a:xfrm>
              <a:off x="456167" y="2804716"/>
              <a:ext cx="208160" cy="202369"/>
              <a:chOff x="1003422" y="2804716"/>
              <a:chExt cx="208160" cy="202369"/>
            </a:xfrm>
          </p:grpSpPr>
          <p:sp>
            <p:nvSpPr>
              <p:cNvPr id="108" name="Oval 107">
                <a:extLst>
                  <a:ext uri="{FF2B5EF4-FFF2-40B4-BE49-F238E27FC236}">
                    <a16:creationId xmlns:a16="http://schemas.microsoft.com/office/drawing/2014/main" id="{CF21ACD8-A4E4-259D-B864-38C2D09FC602}"/>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11F249A-D717-D6E8-D3DA-04A6934D2ACA}"/>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4867ABAA-FD6F-851E-0C91-86624A521AC3}"/>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4EBE6F3-5355-68B0-6CA1-F376ED6D1805}"/>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D2E32099-E1BB-6FCC-2E0B-5F86FD5A83D9}"/>
                </a:ext>
              </a:extLst>
            </p:cNvPr>
            <p:cNvCxnSpPr>
              <a:cxnSpLocks/>
            </p:cNvCxnSpPr>
            <p:nvPr/>
          </p:nvCxnSpPr>
          <p:spPr>
            <a:xfrm flipH="1" flipV="1">
              <a:off x="837607" y="2640005"/>
              <a:ext cx="263100" cy="168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F0EC7-FCA8-D857-64FC-63FB3CF3177C}"/>
                </a:ext>
              </a:extLst>
            </p:cNvPr>
            <p:cNvCxnSpPr>
              <a:cxnSpLocks/>
            </p:cNvCxnSpPr>
            <p:nvPr/>
          </p:nvCxnSpPr>
          <p:spPr>
            <a:xfrm flipV="1">
              <a:off x="557051" y="2636211"/>
              <a:ext cx="280556" cy="17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274FA60-F5EB-8977-534B-AB0DA9A1B287}"/>
                </a:ext>
              </a:extLst>
            </p:cNvPr>
            <p:cNvCxnSpPr>
              <a:cxnSpLocks/>
            </p:cNvCxnSpPr>
            <p:nvPr/>
          </p:nvCxnSpPr>
          <p:spPr>
            <a:xfrm flipV="1">
              <a:off x="829929" y="2643139"/>
              <a:ext cx="7303" cy="16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E9FC91F7-77CE-A6F0-1F6C-A62CC76AC0EB}"/>
                </a:ext>
              </a:extLst>
            </p:cNvPr>
            <p:cNvGrpSpPr/>
            <p:nvPr/>
          </p:nvGrpSpPr>
          <p:grpSpPr>
            <a:xfrm>
              <a:off x="1265809" y="2803177"/>
              <a:ext cx="208160" cy="202369"/>
              <a:chOff x="1003422" y="2804716"/>
              <a:chExt cx="208160" cy="202369"/>
            </a:xfrm>
          </p:grpSpPr>
          <p:sp>
            <p:nvSpPr>
              <p:cNvPr id="104" name="Oval 103">
                <a:extLst>
                  <a:ext uri="{FF2B5EF4-FFF2-40B4-BE49-F238E27FC236}">
                    <a16:creationId xmlns:a16="http://schemas.microsoft.com/office/drawing/2014/main" id="{8271A5ED-214B-2E83-6056-01F8BFE5A694}"/>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3C04C2E4-2426-368D-E4F3-2D93355A046F}"/>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E969D9CA-F9FB-8495-FFFB-CBB43F1CDB0A}"/>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1AD733-2A30-6051-5B0A-250D54C3FD2A}"/>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A3591D9C-D504-2477-285E-6793EFC381B6}"/>
                </a:ext>
              </a:extLst>
            </p:cNvPr>
            <p:cNvCxnSpPr>
              <a:cxnSpLocks/>
            </p:cNvCxnSpPr>
            <p:nvPr/>
          </p:nvCxnSpPr>
          <p:spPr>
            <a:xfrm flipH="1" flipV="1">
              <a:off x="937955" y="2469707"/>
              <a:ext cx="427201" cy="343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76CA8B8-F302-2863-6FF2-184661F0872F}"/>
                </a:ext>
              </a:extLst>
            </p:cNvPr>
            <p:cNvCxnSpPr>
              <a:cxnSpLocks/>
            </p:cNvCxnSpPr>
            <p:nvPr/>
          </p:nvCxnSpPr>
          <p:spPr>
            <a:xfrm flipV="1">
              <a:off x="836973" y="2477787"/>
              <a:ext cx="119184" cy="161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F0F8BFF-8A32-CB74-3F56-367F5A74BD00}"/>
              </a:ext>
            </a:extLst>
          </p:cNvPr>
          <p:cNvGrpSpPr/>
          <p:nvPr/>
        </p:nvGrpSpPr>
        <p:grpSpPr>
          <a:xfrm>
            <a:off x="6649522" y="1662375"/>
            <a:ext cx="862901" cy="822513"/>
            <a:chOff x="1210897" y="8286129"/>
            <a:chExt cx="862901" cy="822513"/>
          </a:xfrm>
        </p:grpSpPr>
        <p:grpSp>
          <p:nvGrpSpPr>
            <p:cNvPr id="28" name="Group 27">
              <a:extLst>
                <a:ext uri="{FF2B5EF4-FFF2-40B4-BE49-F238E27FC236}">
                  <a16:creationId xmlns:a16="http://schemas.microsoft.com/office/drawing/2014/main" id="{AABC5782-C2AC-44D0-FA97-2ABDFB5215F0}"/>
                </a:ext>
              </a:extLst>
            </p:cNvPr>
            <p:cNvGrpSpPr/>
            <p:nvPr/>
          </p:nvGrpSpPr>
          <p:grpSpPr>
            <a:xfrm>
              <a:off x="1210897" y="8286129"/>
              <a:ext cx="862901" cy="822513"/>
              <a:chOff x="423204" y="4973470"/>
              <a:chExt cx="862901" cy="822513"/>
            </a:xfrm>
          </p:grpSpPr>
          <p:grpSp>
            <p:nvGrpSpPr>
              <p:cNvPr id="35" name="Group 34">
                <a:extLst>
                  <a:ext uri="{FF2B5EF4-FFF2-40B4-BE49-F238E27FC236}">
                    <a16:creationId xmlns:a16="http://schemas.microsoft.com/office/drawing/2014/main" id="{E449A8A0-82FD-D200-FF88-960976A4E6EA}"/>
                  </a:ext>
                </a:extLst>
              </p:cNvPr>
              <p:cNvGrpSpPr/>
              <p:nvPr/>
            </p:nvGrpSpPr>
            <p:grpSpPr>
              <a:xfrm>
                <a:off x="466357" y="4992794"/>
                <a:ext cx="766488" cy="738062"/>
                <a:chOff x="200309" y="152400"/>
                <a:chExt cx="609205" cy="529409"/>
              </a:xfrm>
            </p:grpSpPr>
            <p:cxnSp>
              <p:nvCxnSpPr>
                <p:cNvPr id="124" name="Straight Connector 123">
                  <a:extLst>
                    <a:ext uri="{FF2B5EF4-FFF2-40B4-BE49-F238E27FC236}">
                      <a16:creationId xmlns:a16="http://schemas.microsoft.com/office/drawing/2014/main" id="{7184AB94-1A83-ADB0-8402-D7F639C9B552}"/>
                    </a:ext>
                  </a:extLst>
                </p:cNvPr>
                <p:cNvCxnSpPr>
                  <a:cxnSpLocks/>
                </p:cNvCxnSpPr>
                <p:nvPr/>
              </p:nvCxnSpPr>
              <p:spPr>
                <a:xfrm>
                  <a:off x="200309" y="300793"/>
                  <a:ext cx="374826" cy="347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BEF0166-2F92-41A5-FF81-9E41475D491F}"/>
                    </a:ext>
                  </a:extLst>
                </p:cNvPr>
                <p:cNvCxnSpPr>
                  <a:cxnSpLocks/>
                </p:cNvCxnSpPr>
                <p:nvPr/>
              </p:nvCxnSpPr>
              <p:spPr>
                <a:xfrm>
                  <a:off x="360279" y="453193"/>
                  <a:ext cx="444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DFB457A-B484-56F5-CD95-55676475B906}"/>
                    </a:ext>
                  </a:extLst>
                </p:cNvPr>
                <p:cNvCxnSpPr>
                  <a:cxnSpLocks/>
                </p:cNvCxnSpPr>
                <p:nvPr/>
              </p:nvCxnSpPr>
              <p:spPr>
                <a:xfrm flipV="1">
                  <a:off x="538801" y="152400"/>
                  <a:ext cx="105372"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CA76C03-FACA-F71E-5B13-95F7FB0C1594}"/>
                    </a:ext>
                  </a:extLst>
                </p:cNvPr>
                <p:cNvCxnSpPr>
                  <a:cxnSpLocks/>
                </p:cNvCxnSpPr>
                <p:nvPr/>
              </p:nvCxnSpPr>
              <p:spPr>
                <a:xfrm flipV="1">
                  <a:off x="224704" y="398781"/>
                  <a:ext cx="69918" cy="20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2" name="Straight Connector 8191">
                  <a:extLst>
                    <a:ext uri="{FF2B5EF4-FFF2-40B4-BE49-F238E27FC236}">
                      <a16:creationId xmlns:a16="http://schemas.microsoft.com/office/drawing/2014/main" id="{24F62362-DB43-A3AA-0B39-1E908E6555FF}"/>
                    </a:ext>
                  </a:extLst>
                </p:cNvPr>
                <p:cNvCxnSpPr>
                  <a:cxnSpLocks/>
                </p:cNvCxnSpPr>
                <p:nvPr/>
              </p:nvCxnSpPr>
              <p:spPr>
                <a:xfrm flipH="1" flipV="1">
                  <a:off x="473238" y="551742"/>
                  <a:ext cx="44282" cy="13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3" name="Straight Connector 8192">
                  <a:extLst>
                    <a:ext uri="{FF2B5EF4-FFF2-40B4-BE49-F238E27FC236}">
                      <a16:creationId xmlns:a16="http://schemas.microsoft.com/office/drawing/2014/main" id="{418A9699-ACE9-2EAE-CCAB-5CDF4EE38B18}"/>
                    </a:ext>
                  </a:extLst>
                </p:cNvPr>
                <p:cNvCxnSpPr>
                  <a:cxnSpLocks/>
                </p:cNvCxnSpPr>
                <p:nvPr/>
              </p:nvCxnSpPr>
              <p:spPr>
                <a:xfrm>
                  <a:off x="289280" y="220508"/>
                  <a:ext cx="300933" cy="8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5" name="Straight Connector 8194">
                  <a:extLst>
                    <a:ext uri="{FF2B5EF4-FFF2-40B4-BE49-F238E27FC236}">
                      <a16:creationId xmlns:a16="http://schemas.microsoft.com/office/drawing/2014/main" id="{EE3480E5-E17F-BE0A-0C69-65E6EBAE5187}"/>
                    </a:ext>
                  </a:extLst>
                </p:cNvPr>
                <p:cNvCxnSpPr>
                  <a:cxnSpLocks/>
                </p:cNvCxnSpPr>
                <p:nvPr/>
              </p:nvCxnSpPr>
              <p:spPr>
                <a:xfrm flipV="1">
                  <a:off x="644173" y="300793"/>
                  <a:ext cx="16534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6" name="Straight Connector 8195">
                  <a:extLst>
                    <a:ext uri="{FF2B5EF4-FFF2-40B4-BE49-F238E27FC236}">
                      <a16:creationId xmlns:a16="http://schemas.microsoft.com/office/drawing/2014/main" id="{4B518C7E-FDAF-F4B7-73B8-958705393855}"/>
                    </a:ext>
                  </a:extLst>
                </p:cNvPr>
                <p:cNvCxnSpPr>
                  <a:cxnSpLocks/>
                </p:cNvCxnSpPr>
                <p:nvPr/>
              </p:nvCxnSpPr>
              <p:spPr>
                <a:xfrm flipV="1">
                  <a:off x="680994" y="457200"/>
                  <a:ext cx="52715" cy="154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7" name="Straight Connector 8196">
                  <a:extLst>
                    <a:ext uri="{FF2B5EF4-FFF2-40B4-BE49-F238E27FC236}">
                      <a16:creationId xmlns:a16="http://schemas.microsoft.com/office/drawing/2014/main" id="{79E740A7-3CDC-D052-B36B-7798046FBB69}"/>
                    </a:ext>
                  </a:extLst>
                </p:cNvPr>
                <p:cNvCxnSpPr>
                  <a:cxnSpLocks/>
                </p:cNvCxnSpPr>
                <p:nvPr/>
              </p:nvCxnSpPr>
              <p:spPr>
                <a:xfrm>
                  <a:off x="342626" y="593950"/>
                  <a:ext cx="146650" cy="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Oval 36">
                <a:extLst>
                  <a:ext uri="{FF2B5EF4-FFF2-40B4-BE49-F238E27FC236}">
                    <a16:creationId xmlns:a16="http://schemas.microsoft.com/office/drawing/2014/main" id="{F010469B-75CD-F6F4-9C6F-8B9186510295}"/>
                  </a:ext>
                </a:extLst>
              </p:cNvPr>
              <p:cNvSpPr>
                <a:spLocks noChangeAspect="1"/>
              </p:cNvSpPr>
              <p:nvPr/>
            </p:nvSpPr>
            <p:spPr>
              <a:xfrm>
                <a:off x="1181942" y="517453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8259B54-4984-680C-A1E5-21458A00A4D1}"/>
                  </a:ext>
                </a:extLst>
              </p:cNvPr>
              <p:cNvSpPr>
                <a:spLocks noChangeAspect="1"/>
              </p:cNvSpPr>
              <p:nvPr/>
            </p:nvSpPr>
            <p:spPr>
              <a:xfrm>
                <a:off x="1212953" y="537118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727BE16-C9A5-E9F2-95F5-E6E36C4E7BAE}"/>
                  </a:ext>
                </a:extLst>
              </p:cNvPr>
              <p:cNvSpPr>
                <a:spLocks noChangeAspect="1"/>
              </p:cNvSpPr>
              <p:nvPr/>
            </p:nvSpPr>
            <p:spPr>
              <a:xfrm>
                <a:off x="549612" y="504658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82826B8-108E-745C-33F7-5DA8CF83EADD}"/>
                  </a:ext>
                </a:extLst>
              </p:cNvPr>
              <p:cNvSpPr>
                <a:spLocks noChangeAspect="1"/>
              </p:cNvSpPr>
              <p:nvPr/>
            </p:nvSpPr>
            <p:spPr>
              <a:xfrm>
                <a:off x="445099" y="557886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627CAFC-80D6-0F72-D724-1BFFE759BBCA}"/>
                  </a:ext>
                </a:extLst>
              </p:cNvPr>
              <p:cNvSpPr>
                <a:spLocks noChangeAspect="1"/>
              </p:cNvSpPr>
              <p:nvPr/>
            </p:nvSpPr>
            <p:spPr>
              <a:xfrm>
                <a:off x="593065" y="557334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A42CCF7-F53D-4972-1896-8E182A35FCC4}"/>
                  </a:ext>
                </a:extLst>
              </p:cNvPr>
              <p:cNvSpPr>
                <a:spLocks noChangeAspect="1"/>
              </p:cNvSpPr>
              <p:nvPr/>
            </p:nvSpPr>
            <p:spPr>
              <a:xfrm>
                <a:off x="828081" y="572283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C3884C3-2C97-1086-9131-70D3272FAB7B}"/>
                  </a:ext>
                </a:extLst>
              </p:cNvPr>
              <p:cNvSpPr>
                <a:spLocks noChangeAspect="1"/>
              </p:cNvSpPr>
              <p:nvPr/>
            </p:nvSpPr>
            <p:spPr>
              <a:xfrm>
                <a:off x="1038997" y="55801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DEF1437-D42D-DD91-589E-0C477A806421}"/>
                  </a:ext>
                </a:extLst>
              </p:cNvPr>
              <p:cNvSpPr>
                <a:spLocks noChangeAspect="1"/>
              </p:cNvSpPr>
              <p:nvPr/>
            </p:nvSpPr>
            <p:spPr>
              <a:xfrm>
                <a:off x="906855" y="563157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CDF8AA14-5B4E-3F1C-8827-366B2A6373BF}"/>
                  </a:ext>
                </a:extLst>
              </p:cNvPr>
              <p:cNvSpPr>
                <a:spLocks noChangeAspect="1"/>
              </p:cNvSpPr>
              <p:nvPr/>
            </p:nvSpPr>
            <p:spPr>
              <a:xfrm>
                <a:off x="423204" y="51619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DB026E64-6F93-E488-B080-378E48BDA65B}"/>
                  </a:ext>
                </a:extLst>
              </p:cNvPr>
              <p:cNvSpPr>
                <a:spLocks noChangeAspect="1"/>
              </p:cNvSpPr>
              <p:nvPr/>
            </p:nvSpPr>
            <p:spPr>
              <a:xfrm>
                <a:off x="973038" y="497347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4B2BBCD9-1C4B-D7FB-E4CC-DBDF41866755}"/>
                </a:ext>
              </a:extLst>
            </p:cNvPr>
            <p:cNvSpPr>
              <a:spLocks noChangeAspect="1"/>
            </p:cNvSpPr>
            <p:nvPr/>
          </p:nvSpPr>
          <p:spPr>
            <a:xfrm>
              <a:off x="1683635" y="85658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956C47-4E84-C376-55CD-696DBB691DBC}"/>
                </a:ext>
              </a:extLst>
            </p:cNvPr>
            <p:cNvSpPr>
              <a:spLocks noChangeAspect="1"/>
            </p:cNvSpPr>
            <p:nvPr/>
          </p:nvSpPr>
          <p:spPr>
            <a:xfrm>
              <a:off x="1406110" y="868937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49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8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8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9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9" grpId="0"/>
      <p:bldP spid="11" grpId="0"/>
      <p:bldP spid="16" grpId="0"/>
      <p:bldP spid="13" grpId="0"/>
      <p:bldP spid="25" grpId="0"/>
      <p:bldP spid="18" grpId="0"/>
      <p:bldP spid="14" grpId="0"/>
      <p:bldP spid="23" grpId="0"/>
      <p:bldP spid="65" grpId="0"/>
      <p:bldP spid="46" grpId="0"/>
      <p:bldP spid="67" grpId="0"/>
      <p:bldP spid="68" grpId="0"/>
      <p:bldP spid="26" grpId="0"/>
      <p:bldP spid="19" grpId="0"/>
      <p:bldP spid="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57186" y="-260919"/>
            <a:ext cx="7772400" cy="1143000"/>
          </a:xfrm>
        </p:spPr>
        <p:txBody>
          <a:bodyPr/>
          <a:lstStyle/>
          <a:p>
            <a:r>
              <a:rPr lang="en-US" altLang="en-US" sz="4000" dirty="0"/>
              <a:t>Ultrametric test case: Faces</a:t>
            </a:r>
          </a:p>
        </p:txBody>
      </p:sp>
      <p:grpSp>
        <p:nvGrpSpPr>
          <p:cNvPr id="10116" name="Group 10115">
            <a:extLst>
              <a:ext uri="{FF2B5EF4-FFF2-40B4-BE49-F238E27FC236}">
                <a16:creationId xmlns:a16="http://schemas.microsoft.com/office/drawing/2014/main" id="{07CEDEBF-D541-164E-7E5B-3F2E4EC41EBD}"/>
              </a:ext>
            </a:extLst>
          </p:cNvPr>
          <p:cNvGrpSpPr/>
          <p:nvPr/>
        </p:nvGrpSpPr>
        <p:grpSpPr>
          <a:xfrm>
            <a:off x="6448263" y="3729326"/>
            <a:ext cx="875388" cy="2471107"/>
            <a:chOff x="6448263" y="3729326"/>
            <a:chExt cx="875388" cy="2471107"/>
          </a:xfrm>
        </p:grpSpPr>
        <p:sp>
          <p:nvSpPr>
            <p:cNvPr id="9519" name="Line 159">
              <a:extLst>
                <a:ext uri="{FF2B5EF4-FFF2-40B4-BE49-F238E27FC236}">
                  <a16:creationId xmlns:a16="http://schemas.microsoft.com/office/drawing/2014/main" id="{02D77704-9CED-C124-1285-2239A4860A89}"/>
                </a:ext>
              </a:extLst>
            </p:cNvPr>
            <p:cNvSpPr>
              <a:spLocks noChangeShapeType="1"/>
            </p:cNvSpPr>
            <p:nvPr/>
          </p:nvSpPr>
          <p:spPr bwMode="auto">
            <a:xfrm>
              <a:off x="6487518" y="4471247"/>
              <a:ext cx="0" cy="1201205"/>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0" name="Rectangle 160">
              <a:extLst>
                <a:ext uri="{FF2B5EF4-FFF2-40B4-BE49-F238E27FC236}">
                  <a16:creationId xmlns:a16="http://schemas.microsoft.com/office/drawing/2014/main" id="{2DD12120-0D8F-0381-45B1-A92108E4211E}"/>
                </a:ext>
              </a:extLst>
            </p:cNvPr>
            <p:cNvSpPr>
              <a:spLocks noChangeArrowheads="1"/>
            </p:cNvSpPr>
            <p:nvPr/>
          </p:nvSpPr>
          <p:spPr bwMode="auto">
            <a:xfrm>
              <a:off x="6448263" y="5501693"/>
              <a:ext cx="78510" cy="341519"/>
            </a:xfrm>
            <a:prstGeom prst="rect">
              <a:avLst/>
            </a:prstGeom>
            <a:noFill/>
            <a:ln w="476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1" name="Rectangle 162">
              <a:extLst>
                <a:ext uri="{FF2B5EF4-FFF2-40B4-BE49-F238E27FC236}">
                  <a16:creationId xmlns:a16="http://schemas.microsoft.com/office/drawing/2014/main" id="{7ACD8197-7119-12D3-E946-587728C4E4C9}"/>
                </a:ext>
              </a:extLst>
            </p:cNvPr>
            <p:cNvSpPr>
              <a:spLocks noChangeArrowheads="1"/>
            </p:cNvSpPr>
            <p:nvPr/>
          </p:nvSpPr>
          <p:spPr bwMode="auto">
            <a:xfrm>
              <a:off x="6799595" y="4102249"/>
              <a:ext cx="56920" cy="56920"/>
            </a:xfrm>
            <a:prstGeom prst="rect">
              <a:avLst/>
            </a:prstGeom>
            <a:solidFill>
              <a:srgbClr val="40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22" name="Rectangle 163">
              <a:extLst>
                <a:ext uri="{FF2B5EF4-FFF2-40B4-BE49-F238E27FC236}">
                  <a16:creationId xmlns:a16="http://schemas.microsoft.com/office/drawing/2014/main" id="{EC9C2525-7D57-F94C-3BC4-ACEB10206F72}"/>
                </a:ext>
              </a:extLst>
            </p:cNvPr>
            <p:cNvSpPr>
              <a:spLocks noChangeArrowheads="1"/>
            </p:cNvSpPr>
            <p:nvPr/>
          </p:nvSpPr>
          <p:spPr bwMode="auto">
            <a:xfrm>
              <a:off x="6799595" y="4102249"/>
              <a:ext cx="56920" cy="56920"/>
            </a:xfrm>
            <a:prstGeom prst="rect">
              <a:avLst/>
            </a:prstGeom>
            <a:noFill/>
            <a:ln w="4763" cap="flat">
              <a:solidFill>
                <a:srgbClr val="40B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3" name="Line 164">
              <a:extLst>
                <a:ext uri="{FF2B5EF4-FFF2-40B4-BE49-F238E27FC236}">
                  <a16:creationId xmlns:a16="http://schemas.microsoft.com/office/drawing/2014/main" id="{672727D0-03BF-0956-8061-E783D89C6D5C}"/>
                </a:ext>
              </a:extLst>
            </p:cNvPr>
            <p:cNvSpPr>
              <a:spLocks noChangeShapeType="1"/>
            </p:cNvSpPr>
            <p:nvPr/>
          </p:nvSpPr>
          <p:spPr bwMode="auto">
            <a:xfrm flipV="1">
              <a:off x="6829037" y="4106174"/>
              <a:ext cx="0" cy="51032"/>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4" name="Line 165">
              <a:extLst>
                <a:ext uri="{FF2B5EF4-FFF2-40B4-BE49-F238E27FC236}">
                  <a16:creationId xmlns:a16="http://schemas.microsoft.com/office/drawing/2014/main" id="{FDD39DAE-560B-05F2-F471-92B20E42EA99}"/>
                </a:ext>
              </a:extLst>
            </p:cNvPr>
            <p:cNvSpPr>
              <a:spLocks noChangeShapeType="1"/>
            </p:cNvSpPr>
            <p:nvPr/>
          </p:nvSpPr>
          <p:spPr bwMode="auto">
            <a:xfrm>
              <a:off x="6829037" y="4131691"/>
              <a:ext cx="0" cy="1656564"/>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5" name="Rectangle 166">
              <a:extLst>
                <a:ext uri="{FF2B5EF4-FFF2-40B4-BE49-F238E27FC236}">
                  <a16:creationId xmlns:a16="http://schemas.microsoft.com/office/drawing/2014/main" id="{8A9C11D3-D4ED-C1A2-A648-18FD38B0E1B1}"/>
                </a:ext>
              </a:extLst>
            </p:cNvPr>
            <p:cNvSpPr>
              <a:spLocks noChangeArrowheads="1"/>
            </p:cNvSpPr>
            <p:nvPr/>
          </p:nvSpPr>
          <p:spPr bwMode="auto">
            <a:xfrm>
              <a:off x="6787819" y="5607682"/>
              <a:ext cx="78510" cy="359185"/>
            </a:xfrm>
            <a:prstGeom prst="rect">
              <a:avLst/>
            </a:prstGeom>
            <a:noFill/>
            <a:ln w="4763" cap="flat">
              <a:solidFill>
                <a:srgbClr val="40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6" name="Rectangle 168">
              <a:extLst>
                <a:ext uri="{FF2B5EF4-FFF2-40B4-BE49-F238E27FC236}">
                  <a16:creationId xmlns:a16="http://schemas.microsoft.com/office/drawing/2014/main" id="{F287D480-AEB0-6854-71E4-8772F2378CF4}"/>
                </a:ext>
              </a:extLst>
            </p:cNvPr>
            <p:cNvSpPr>
              <a:spLocks noChangeArrowheads="1"/>
            </p:cNvSpPr>
            <p:nvPr/>
          </p:nvSpPr>
          <p:spPr bwMode="auto">
            <a:xfrm>
              <a:off x="7139152" y="4086547"/>
              <a:ext cx="56920" cy="56920"/>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27" name="Rectangle 169">
              <a:extLst>
                <a:ext uri="{FF2B5EF4-FFF2-40B4-BE49-F238E27FC236}">
                  <a16:creationId xmlns:a16="http://schemas.microsoft.com/office/drawing/2014/main" id="{4789FA69-9050-42E8-8DD3-4420F3868FDA}"/>
                </a:ext>
              </a:extLst>
            </p:cNvPr>
            <p:cNvSpPr>
              <a:spLocks noChangeArrowheads="1"/>
            </p:cNvSpPr>
            <p:nvPr/>
          </p:nvSpPr>
          <p:spPr bwMode="auto">
            <a:xfrm>
              <a:off x="7139152" y="4086547"/>
              <a:ext cx="56920" cy="56920"/>
            </a:xfrm>
            <a:prstGeom prst="rect">
              <a:avLst/>
            </a:prstGeom>
            <a:noFill/>
            <a:ln w="4763" cap="flat">
              <a:solidFill>
                <a:srgbClr val="8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8" name="Line 170">
              <a:extLst>
                <a:ext uri="{FF2B5EF4-FFF2-40B4-BE49-F238E27FC236}">
                  <a16:creationId xmlns:a16="http://schemas.microsoft.com/office/drawing/2014/main" id="{59E6C37B-32B5-D4ED-B319-87AE05BF4F0A}"/>
                </a:ext>
              </a:extLst>
            </p:cNvPr>
            <p:cNvSpPr>
              <a:spLocks noChangeShapeType="1"/>
            </p:cNvSpPr>
            <p:nvPr/>
          </p:nvSpPr>
          <p:spPr bwMode="auto">
            <a:xfrm flipV="1">
              <a:off x="7166631" y="4086547"/>
              <a:ext cx="0" cy="56920"/>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29" name="Line 171">
              <a:extLst>
                <a:ext uri="{FF2B5EF4-FFF2-40B4-BE49-F238E27FC236}">
                  <a16:creationId xmlns:a16="http://schemas.microsoft.com/office/drawing/2014/main" id="{F00F2401-50BB-C050-9E95-4B328217518F}"/>
                </a:ext>
              </a:extLst>
            </p:cNvPr>
            <p:cNvSpPr>
              <a:spLocks noChangeShapeType="1"/>
            </p:cNvSpPr>
            <p:nvPr/>
          </p:nvSpPr>
          <p:spPr bwMode="auto">
            <a:xfrm>
              <a:off x="7166631" y="4114026"/>
              <a:ext cx="0" cy="1852840"/>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0" name="Rectangle 172">
              <a:extLst>
                <a:ext uri="{FF2B5EF4-FFF2-40B4-BE49-F238E27FC236}">
                  <a16:creationId xmlns:a16="http://schemas.microsoft.com/office/drawing/2014/main" id="{6E52A2FD-634E-F6EA-9007-051B0F566087}"/>
                </a:ext>
              </a:extLst>
            </p:cNvPr>
            <p:cNvSpPr>
              <a:spLocks noChangeArrowheads="1"/>
            </p:cNvSpPr>
            <p:nvPr/>
          </p:nvSpPr>
          <p:spPr bwMode="auto">
            <a:xfrm>
              <a:off x="7127376" y="5774515"/>
              <a:ext cx="78510" cy="386663"/>
            </a:xfrm>
            <a:prstGeom prst="rect">
              <a:avLst/>
            </a:prstGeom>
            <a:noFill/>
            <a:ln w="4763" cap="flat">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6" name="Freeform 180">
              <a:extLst>
                <a:ext uri="{FF2B5EF4-FFF2-40B4-BE49-F238E27FC236}">
                  <a16:creationId xmlns:a16="http://schemas.microsoft.com/office/drawing/2014/main" id="{96C53A58-775A-A183-3307-F12FC9994D07}"/>
                </a:ext>
              </a:extLst>
            </p:cNvPr>
            <p:cNvSpPr>
              <a:spLocks/>
            </p:cNvSpPr>
            <p:nvPr/>
          </p:nvSpPr>
          <p:spPr bwMode="auto">
            <a:xfrm>
              <a:off x="6558177" y="4221978"/>
              <a:ext cx="86361" cy="76548"/>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37" name="Freeform 181">
              <a:extLst>
                <a:ext uri="{FF2B5EF4-FFF2-40B4-BE49-F238E27FC236}">
                  <a16:creationId xmlns:a16="http://schemas.microsoft.com/office/drawing/2014/main" id="{D1F97824-8710-3612-0545-0971C7A3E543}"/>
                </a:ext>
              </a:extLst>
            </p:cNvPr>
            <p:cNvSpPr>
              <a:spLocks/>
            </p:cNvSpPr>
            <p:nvPr/>
          </p:nvSpPr>
          <p:spPr bwMode="auto">
            <a:xfrm>
              <a:off x="6558177" y="4221978"/>
              <a:ext cx="86361" cy="76548"/>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8" name="Line 182">
              <a:extLst>
                <a:ext uri="{FF2B5EF4-FFF2-40B4-BE49-F238E27FC236}">
                  <a16:creationId xmlns:a16="http://schemas.microsoft.com/office/drawing/2014/main" id="{1464D1C5-2AEF-0B73-2767-3C5A6FDB1B0F}"/>
                </a:ext>
              </a:extLst>
            </p:cNvPr>
            <p:cNvSpPr>
              <a:spLocks noChangeShapeType="1"/>
            </p:cNvSpPr>
            <p:nvPr/>
          </p:nvSpPr>
          <p:spPr bwMode="auto">
            <a:xfrm flipV="1">
              <a:off x="6601358" y="4223940"/>
              <a:ext cx="0" cy="47106"/>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9" name="Line 183">
              <a:extLst>
                <a:ext uri="{FF2B5EF4-FFF2-40B4-BE49-F238E27FC236}">
                  <a16:creationId xmlns:a16="http://schemas.microsoft.com/office/drawing/2014/main" id="{42542838-130C-B87F-9A5D-019289E93D2B}"/>
                </a:ext>
              </a:extLst>
            </p:cNvPr>
            <p:cNvSpPr>
              <a:spLocks noChangeShapeType="1"/>
            </p:cNvSpPr>
            <p:nvPr/>
          </p:nvSpPr>
          <p:spPr bwMode="auto">
            <a:xfrm>
              <a:off x="6601358" y="4247493"/>
              <a:ext cx="0" cy="1173727"/>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0" name="Rectangle 184">
              <a:extLst>
                <a:ext uri="{FF2B5EF4-FFF2-40B4-BE49-F238E27FC236}">
                  <a16:creationId xmlns:a16="http://schemas.microsoft.com/office/drawing/2014/main" id="{D207BF5C-CB8A-C1BC-CF87-219C44A3E592}"/>
                </a:ext>
              </a:extLst>
            </p:cNvPr>
            <p:cNvSpPr>
              <a:spLocks noChangeArrowheads="1"/>
            </p:cNvSpPr>
            <p:nvPr/>
          </p:nvSpPr>
          <p:spPr bwMode="auto">
            <a:xfrm>
              <a:off x="6562103" y="5274014"/>
              <a:ext cx="78510" cy="292451"/>
            </a:xfrm>
            <a:prstGeom prst="rect">
              <a:avLst/>
            </a:prstGeom>
            <a:noFill/>
            <a:ln w="476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1" name="Freeform 186">
              <a:extLst>
                <a:ext uri="{FF2B5EF4-FFF2-40B4-BE49-F238E27FC236}">
                  <a16:creationId xmlns:a16="http://schemas.microsoft.com/office/drawing/2014/main" id="{87661AC9-D927-0E70-E97A-6A5770F6C3CA}"/>
                </a:ext>
              </a:extLst>
            </p:cNvPr>
            <p:cNvSpPr>
              <a:spLocks/>
            </p:cNvSpPr>
            <p:nvPr/>
          </p:nvSpPr>
          <p:spPr bwMode="auto">
            <a:xfrm>
              <a:off x="6897733" y="4139542"/>
              <a:ext cx="86361" cy="7458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solidFill>
              <a:srgbClr val="40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42" name="Freeform 187">
              <a:extLst>
                <a:ext uri="{FF2B5EF4-FFF2-40B4-BE49-F238E27FC236}">
                  <a16:creationId xmlns:a16="http://schemas.microsoft.com/office/drawing/2014/main" id="{451B8AFD-89AF-F3D2-2C52-F89EA9C73393}"/>
                </a:ext>
              </a:extLst>
            </p:cNvPr>
            <p:cNvSpPr>
              <a:spLocks/>
            </p:cNvSpPr>
            <p:nvPr/>
          </p:nvSpPr>
          <p:spPr bwMode="auto">
            <a:xfrm>
              <a:off x="6897733" y="4139542"/>
              <a:ext cx="86361" cy="7458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noFill/>
            <a:ln w="4763" cap="flat">
              <a:solidFill>
                <a:srgbClr val="40B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3" name="Line 188">
              <a:extLst>
                <a:ext uri="{FF2B5EF4-FFF2-40B4-BE49-F238E27FC236}">
                  <a16:creationId xmlns:a16="http://schemas.microsoft.com/office/drawing/2014/main" id="{0346B136-8FA7-1C05-309C-5CB07B660FCF}"/>
                </a:ext>
              </a:extLst>
            </p:cNvPr>
            <p:cNvSpPr>
              <a:spLocks noChangeShapeType="1"/>
            </p:cNvSpPr>
            <p:nvPr/>
          </p:nvSpPr>
          <p:spPr bwMode="auto">
            <a:xfrm flipV="1">
              <a:off x="6940914" y="4141504"/>
              <a:ext cx="0" cy="45144"/>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4" name="Line 189">
              <a:extLst>
                <a:ext uri="{FF2B5EF4-FFF2-40B4-BE49-F238E27FC236}">
                  <a16:creationId xmlns:a16="http://schemas.microsoft.com/office/drawing/2014/main" id="{7F3CB3F3-9E6F-A3F4-A7C6-D8B5DBF0E019}"/>
                </a:ext>
              </a:extLst>
            </p:cNvPr>
            <p:cNvSpPr>
              <a:spLocks noChangeShapeType="1"/>
            </p:cNvSpPr>
            <p:nvPr/>
          </p:nvSpPr>
          <p:spPr bwMode="auto">
            <a:xfrm>
              <a:off x="6940914" y="4165057"/>
              <a:ext cx="0" cy="1262051"/>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5" name="Rectangle 190">
              <a:extLst>
                <a:ext uri="{FF2B5EF4-FFF2-40B4-BE49-F238E27FC236}">
                  <a16:creationId xmlns:a16="http://schemas.microsoft.com/office/drawing/2014/main" id="{3B98FEAC-0F99-BC0E-5470-464E3872BB18}"/>
                </a:ext>
              </a:extLst>
            </p:cNvPr>
            <p:cNvSpPr>
              <a:spLocks noChangeArrowheads="1"/>
            </p:cNvSpPr>
            <p:nvPr/>
          </p:nvSpPr>
          <p:spPr bwMode="auto">
            <a:xfrm>
              <a:off x="6901658" y="5275976"/>
              <a:ext cx="78510" cy="300302"/>
            </a:xfrm>
            <a:prstGeom prst="rect">
              <a:avLst/>
            </a:prstGeom>
            <a:noFill/>
            <a:ln w="4763" cap="flat">
              <a:solidFill>
                <a:srgbClr val="40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6" name="Freeform 192">
              <a:extLst>
                <a:ext uri="{FF2B5EF4-FFF2-40B4-BE49-F238E27FC236}">
                  <a16:creationId xmlns:a16="http://schemas.microsoft.com/office/drawing/2014/main" id="{9634C064-E412-789B-E97B-D0EDB71D962D}"/>
                </a:ext>
              </a:extLst>
            </p:cNvPr>
            <p:cNvSpPr>
              <a:spLocks/>
            </p:cNvSpPr>
            <p:nvPr/>
          </p:nvSpPr>
          <p:spPr bwMode="auto">
            <a:xfrm>
              <a:off x="7237290" y="3731289"/>
              <a:ext cx="86361" cy="7458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47" name="Freeform 193">
              <a:extLst>
                <a:ext uri="{FF2B5EF4-FFF2-40B4-BE49-F238E27FC236}">
                  <a16:creationId xmlns:a16="http://schemas.microsoft.com/office/drawing/2014/main" id="{6E8367B5-D595-FC43-508A-90047A32BF82}"/>
                </a:ext>
              </a:extLst>
            </p:cNvPr>
            <p:cNvSpPr>
              <a:spLocks/>
            </p:cNvSpPr>
            <p:nvPr/>
          </p:nvSpPr>
          <p:spPr bwMode="auto">
            <a:xfrm>
              <a:off x="7237290" y="3731289"/>
              <a:ext cx="86361" cy="7458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noFill/>
            <a:ln w="4763" cap="flat">
              <a:solidFill>
                <a:srgbClr val="8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8" name="Line 194">
              <a:extLst>
                <a:ext uri="{FF2B5EF4-FFF2-40B4-BE49-F238E27FC236}">
                  <a16:creationId xmlns:a16="http://schemas.microsoft.com/office/drawing/2014/main" id="{77A57B37-0B0F-C1D3-459D-321BFEC7EFEE}"/>
                </a:ext>
              </a:extLst>
            </p:cNvPr>
            <p:cNvSpPr>
              <a:spLocks noChangeShapeType="1"/>
            </p:cNvSpPr>
            <p:nvPr/>
          </p:nvSpPr>
          <p:spPr bwMode="auto">
            <a:xfrm flipV="1">
              <a:off x="7280471" y="3729326"/>
              <a:ext cx="0" cy="54957"/>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49" name="Line 195">
              <a:extLst>
                <a:ext uri="{FF2B5EF4-FFF2-40B4-BE49-F238E27FC236}">
                  <a16:creationId xmlns:a16="http://schemas.microsoft.com/office/drawing/2014/main" id="{5F644868-9214-3CDE-5BC9-48DA7AAF3718}"/>
                </a:ext>
              </a:extLst>
            </p:cNvPr>
            <p:cNvSpPr>
              <a:spLocks noChangeShapeType="1"/>
            </p:cNvSpPr>
            <p:nvPr/>
          </p:nvSpPr>
          <p:spPr bwMode="auto">
            <a:xfrm>
              <a:off x="7280471" y="3756804"/>
              <a:ext cx="0" cy="2225763"/>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0" name="Rectangle 196">
              <a:extLst>
                <a:ext uri="{FF2B5EF4-FFF2-40B4-BE49-F238E27FC236}">
                  <a16:creationId xmlns:a16="http://schemas.microsoft.com/office/drawing/2014/main" id="{F40D3019-3E84-1CBE-AE80-36BEE628E3A1}"/>
                </a:ext>
              </a:extLst>
            </p:cNvPr>
            <p:cNvSpPr>
              <a:spLocks noChangeArrowheads="1"/>
            </p:cNvSpPr>
            <p:nvPr/>
          </p:nvSpPr>
          <p:spPr bwMode="auto">
            <a:xfrm>
              <a:off x="7241216" y="5766664"/>
              <a:ext cx="78510" cy="433769"/>
            </a:xfrm>
            <a:prstGeom prst="rect">
              <a:avLst/>
            </a:prstGeom>
            <a:noFill/>
            <a:ln w="4763" cap="flat">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2" name="Rectangle 57">
              <a:extLst>
                <a:ext uri="{FF2B5EF4-FFF2-40B4-BE49-F238E27FC236}">
                  <a16:creationId xmlns:a16="http://schemas.microsoft.com/office/drawing/2014/main" id="{6BFAC663-A59F-095E-75E7-E46AB4457517}"/>
                </a:ext>
              </a:extLst>
            </p:cNvPr>
            <p:cNvSpPr>
              <a:spLocks noChangeArrowheads="1"/>
            </p:cNvSpPr>
            <p:nvPr/>
          </p:nvSpPr>
          <p:spPr bwMode="auto">
            <a:xfrm>
              <a:off x="6462001" y="4444067"/>
              <a:ext cx="56920" cy="5692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53" name="Rectangle 58">
              <a:extLst>
                <a:ext uri="{FF2B5EF4-FFF2-40B4-BE49-F238E27FC236}">
                  <a16:creationId xmlns:a16="http://schemas.microsoft.com/office/drawing/2014/main" id="{D7E31A0C-1160-A911-8566-739ED23EB83D}"/>
                </a:ext>
              </a:extLst>
            </p:cNvPr>
            <p:cNvSpPr>
              <a:spLocks noChangeArrowheads="1"/>
            </p:cNvSpPr>
            <p:nvPr/>
          </p:nvSpPr>
          <p:spPr bwMode="auto">
            <a:xfrm>
              <a:off x="6462001" y="4444067"/>
              <a:ext cx="56920" cy="56920"/>
            </a:xfrm>
            <a:prstGeom prst="rect">
              <a:avLst/>
            </a:pr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4" name="Line 59">
              <a:extLst>
                <a:ext uri="{FF2B5EF4-FFF2-40B4-BE49-F238E27FC236}">
                  <a16:creationId xmlns:a16="http://schemas.microsoft.com/office/drawing/2014/main" id="{EC695660-1F8C-9E26-14D3-B80846BC921D}"/>
                </a:ext>
              </a:extLst>
            </p:cNvPr>
            <p:cNvSpPr>
              <a:spLocks noChangeShapeType="1"/>
            </p:cNvSpPr>
            <p:nvPr/>
          </p:nvSpPr>
          <p:spPr bwMode="auto">
            <a:xfrm flipV="1">
              <a:off x="6491442" y="4469583"/>
              <a:ext cx="0" cy="5889"/>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10119" name="Group 10118">
            <a:extLst>
              <a:ext uri="{FF2B5EF4-FFF2-40B4-BE49-F238E27FC236}">
                <a16:creationId xmlns:a16="http://schemas.microsoft.com/office/drawing/2014/main" id="{B57B3D4C-C40C-8F48-3F1B-D141055FE31A}"/>
              </a:ext>
            </a:extLst>
          </p:cNvPr>
          <p:cNvGrpSpPr/>
          <p:nvPr/>
        </p:nvGrpSpPr>
        <p:grpSpPr>
          <a:xfrm>
            <a:off x="4818605" y="2573128"/>
            <a:ext cx="4075522" cy="3868266"/>
            <a:chOff x="4818605" y="2573128"/>
            <a:chExt cx="4075522" cy="3868266"/>
          </a:xfrm>
        </p:grpSpPr>
        <p:grpSp>
          <p:nvGrpSpPr>
            <p:cNvPr id="9755" name="Group 9754">
              <a:extLst>
                <a:ext uri="{FF2B5EF4-FFF2-40B4-BE49-F238E27FC236}">
                  <a16:creationId xmlns:a16="http://schemas.microsoft.com/office/drawing/2014/main" id="{9CB3CC9F-A7A4-E57C-FB43-F9F56D167EAE}"/>
                </a:ext>
              </a:extLst>
            </p:cNvPr>
            <p:cNvGrpSpPr/>
            <p:nvPr/>
          </p:nvGrpSpPr>
          <p:grpSpPr>
            <a:xfrm>
              <a:off x="8015590" y="3374172"/>
              <a:ext cx="878537" cy="454340"/>
              <a:chOff x="658521" y="5734694"/>
              <a:chExt cx="878537" cy="454340"/>
            </a:xfrm>
          </p:grpSpPr>
          <p:sp>
            <p:nvSpPr>
              <p:cNvPr id="8203" name="Rectangle: Rounded Corners 8202">
                <a:extLst>
                  <a:ext uri="{FF2B5EF4-FFF2-40B4-BE49-F238E27FC236}">
                    <a16:creationId xmlns:a16="http://schemas.microsoft.com/office/drawing/2014/main" id="{77953AF0-AD50-CFD2-E295-01C1A8981C50}"/>
                  </a:ext>
                </a:extLst>
              </p:cNvPr>
              <p:cNvSpPr/>
              <p:nvPr/>
            </p:nvSpPr>
            <p:spPr>
              <a:xfrm rot="5400000" flipV="1">
                <a:off x="870620" y="5522595"/>
                <a:ext cx="454340" cy="87853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1296">
                <a:extLst>
                  <a:ext uri="{FF2B5EF4-FFF2-40B4-BE49-F238E27FC236}">
                    <a16:creationId xmlns:a16="http://schemas.microsoft.com/office/drawing/2014/main" id="{492DEC91-6B89-6F94-C427-2BF4D1D31BE5}"/>
                  </a:ext>
                </a:extLst>
              </p:cNvPr>
              <p:cNvSpPr>
                <a:spLocks noChangeArrowheads="1"/>
              </p:cNvSpPr>
              <p:nvPr/>
            </p:nvSpPr>
            <p:spPr bwMode="auto">
              <a:xfrm rot="10800000" flipV="1">
                <a:off x="869179" y="5791200"/>
                <a:ext cx="200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cs typeface="Arial" panose="020B0604020202020204" pitchFamily="34" charset="0"/>
                  </a:rPr>
                  <a:t>MC</a:t>
                </a:r>
                <a:endParaRPr kumimoji="0" lang="en-US" altLang="en-US" sz="1000" b="0" i="0" u="none" strike="noStrike" cap="none" normalizeH="0" baseline="0" dirty="0">
                  <a:ln>
                    <a:noFill/>
                  </a:ln>
                  <a:solidFill>
                    <a:schemeClr val="tx1"/>
                  </a:solidFill>
                  <a:effectLst/>
                  <a:cs typeface="Arial" panose="020B0604020202020204" pitchFamily="34" charset="0"/>
                </a:endParaRPr>
              </a:p>
            </p:txBody>
          </p:sp>
          <p:sp>
            <p:nvSpPr>
              <p:cNvPr id="8206" name="Rectangle 1299">
                <a:extLst>
                  <a:ext uri="{FF2B5EF4-FFF2-40B4-BE49-F238E27FC236}">
                    <a16:creationId xmlns:a16="http://schemas.microsoft.com/office/drawing/2014/main" id="{4F9287CF-BED5-687D-5B2A-BE49031B611B}"/>
                  </a:ext>
                </a:extLst>
              </p:cNvPr>
              <p:cNvSpPr>
                <a:spLocks noChangeArrowheads="1"/>
              </p:cNvSpPr>
              <p:nvPr/>
            </p:nvSpPr>
            <p:spPr bwMode="auto">
              <a:xfrm rot="10800000" flipV="1">
                <a:off x="805330" y="5984992"/>
                <a:ext cx="2917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SAW</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8201" name="Rectangle 1309">
                <a:extLst>
                  <a:ext uri="{FF2B5EF4-FFF2-40B4-BE49-F238E27FC236}">
                    <a16:creationId xmlns:a16="http://schemas.microsoft.com/office/drawing/2014/main" id="{CE84A1A1-36DB-A33D-FD87-1219B9A0ADF8}"/>
                  </a:ext>
                </a:extLst>
              </p:cNvPr>
              <p:cNvSpPr>
                <a:spLocks noChangeArrowheads="1"/>
              </p:cNvSpPr>
              <p:nvPr/>
            </p:nvSpPr>
            <p:spPr bwMode="auto">
              <a:xfrm rot="5400000" flipV="1">
                <a:off x="1305654" y="5833312"/>
                <a:ext cx="57714" cy="696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02" name="Rectangle 1310">
                <a:extLst>
                  <a:ext uri="{FF2B5EF4-FFF2-40B4-BE49-F238E27FC236}">
                    <a16:creationId xmlns:a16="http://schemas.microsoft.com/office/drawing/2014/main" id="{26865735-8157-CB18-59D3-5EC291F66A17}"/>
                  </a:ext>
                </a:extLst>
              </p:cNvPr>
              <p:cNvSpPr>
                <a:spLocks noChangeArrowheads="1"/>
              </p:cNvSpPr>
              <p:nvPr/>
            </p:nvSpPr>
            <p:spPr bwMode="auto">
              <a:xfrm rot="5400000" flipV="1">
                <a:off x="1305654" y="5833312"/>
                <a:ext cx="57714" cy="6966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Freeform 1312">
                <a:extLst>
                  <a:ext uri="{FF2B5EF4-FFF2-40B4-BE49-F238E27FC236}">
                    <a16:creationId xmlns:a16="http://schemas.microsoft.com/office/drawing/2014/main" id="{DC22423B-1B55-1694-E95B-1298E56B2C3A}"/>
                  </a:ext>
                </a:extLst>
              </p:cNvPr>
              <p:cNvSpPr>
                <a:spLocks/>
              </p:cNvSpPr>
              <p:nvPr/>
            </p:nvSpPr>
            <p:spPr bwMode="auto">
              <a:xfrm rot="10800000" flipV="1">
                <a:off x="1291225" y="6016020"/>
                <a:ext cx="86572" cy="91832"/>
              </a:xfrm>
              <a:custGeom>
                <a:avLst/>
                <a:gdLst>
                  <a:gd name="T0" fmla="*/ 16 w 33"/>
                  <a:gd name="T1" fmla="*/ 29 h 29"/>
                  <a:gd name="T2" fmla="*/ 0 w 33"/>
                  <a:gd name="T3" fmla="*/ 0 h 29"/>
                  <a:gd name="T4" fmla="*/ 33 w 33"/>
                  <a:gd name="T5" fmla="*/ 0 h 29"/>
                  <a:gd name="T6" fmla="*/ 16 w 33"/>
                  <a:gd name="T7" fmla="*/ 29 h 29"/>
                </a:gdLst>
                <a:ahLst/>
                <a:cxnLst>
                  <a:cxn ang="0">
                    <a:pos x="T0" y="T1"/>
                  </a:cxn>
                  <a:cxn ang="0">
                    <a:pos x="T2" y="T3"/>
                  </a:cxn>
                  <a:cxn ang="0">
                    <a:pos x="T4" y="T5"/>
                  </a:cxn>
                  <a:cxn ang="0">
                    <a:pos x="T6" y="T7"/>
                  </a:cxn>
                </a:cxnLst>
                <a:rect l="0" t="0" r="r" b="b"/>
                <a:pathLst>
                  <a:path w="33" h="29">
                    <a:moveTo>
                      <a:pt x="16" y="29"/>
                    </a:moveTo>
                    <a:lnTo>
                      <a:pt x="0" y="0"/>
                    </a:lnTo>
                    <a:lnTo>
                      <a:pt x="33" y="0"/>
                    </a:lnTo>
                    <a:lnTo>
                      <a:pt x="1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313">
                <a:extLst>
                  <a:ext uri="{FF2B5EF4-FFF2-40B4-BE49-F238E27FC236}">
                    <a16:creationId xmlns:a16="http://schemas.microsoft.com/office/drawing/2014/main" id="{F4410C77-4231-E694-7613-3A0678556612}"/>
                  </a:ext>
                </a:extLst>
              </p:cNvPr>
              <p:cNvSpPr>
                <a:spLocks/>
              </p:cNvSpPr>
              <p:nvPr/>
            </p:nvSpPr>
            <p:spPr bwMode="auto">
              <a:xfrm rot="10800000" flipV="1">
                <a:off x="1291225" y="6016020"/>
                <a:ext cx="86572" cy="91832"/>
              </a:xfrm>
              <a:custGeom>
                <a:avLst/>
                <a:gdLst>
                  <a:gd name="T0" fmla="*/ 16 w 33"/>
                  <a:gd name="T1" fmla="*/ 29 h 29"/>
                  <a:gd name="T2" fmla="*/ 0 w 33"/>
                  <a:gd name="T3" fmla="*/ 0 h 29"/>
                  <a:gd name="T4" fmla="*/ 33 w 33"/>
                  <a:gd name="T5" fmla="*/ 0 h 29"/>
                  <a:gd name="T6" fmla="*/ 16 w 33"/>
                  <a:gd name="T7" fmla="*/ 29 h 29"/>
                </a:gdLst>
                <a:ahLst/>
                <a:cxnLst>
                  <a:cxn ang="0">
                    <a:pos x="T0" y="T1"/>
                  </a:cxn>
                  <a:cxn ang="0">
                    <a:pos x="T2" y="T3"/>
                  </a:cxn>
                  <a:cxn ang="0">
                    <a:pos x="T4" y="T5"/>
                  </a:cxn>
                  <a:cxn ang="0">
                    <a:pos x="T6" y="T7"/>
                  </a:cxn>
                </a:cxnLst>
                <a:rect l="0" t="0" r="r" b="b"/>
                <a:pathLst>
                  <a:path w="33" h="29">
                    <a:moveTo>
                      <a:pt x="16" y="29"/>
                    </a:moveTo>
                    <a:lnTo>
                      <a:pt x="0" y="0"/>
                    </a:lnTo>
                    <a:lnTo>
                      <a:pt x="33" y="0"/>
                    </a:lnTo>
                    <a:lnTo>
                      <a:pt x="16" y="2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17" name="Group 10116">
              <a:extLst>
                <a:ext uri="{FF2B5EF4-FFF2-40B4-BE49-F238E27FC236}">
                  <a16:creationId xmlns:a16="http://schemas.microsoft.com/office/drawing/2014/main" id="{9B26CCAE-0CB0-DEF4-5A41-49EC37C9AB53}"/>
                </a:ext>
              </a:extLst>
            </p:cNvPr>
            <p:cNvGrpSpPr/>
            <p:nvPr/>
          </p:nvGrpSpPr>
          <p:grpSpPr>
            <a:xfrm>
              <a:off x="5487170" y="3207616"/>
              <a:ext cx="2142671" cy="3233778"/>
              <a:chOff x="5487170" y="3207616"/>
              <a:chExt cx="2142671" cy="3233778"/>
            </a:xfrm>
          </p:grpSpPr>
          <p:grpSp>
            <p:nvGrpSpPr>
              <p:cNvPr id="8212" name="Group 8211">
                <a:extLst>
                  <a:ext uri="{FF2B5EF4-FFF2-40B4-BE49-F238E27FC236}">
                    <a16:creationId xmlns:a16="http://schemas.microsoft.com/office/drawing/2014/main" id="{BDD47698-9CFE-564E-D721-75F9E5F9C4CB}"/>
                  </a:ext>
                </a:extLst>
              </p:cNvPr>
              <p:cNvGrpSpPr/>
              <p:nvPr/>
            </p:nvGrpSpPr>
            <p:grpSpPr>
              <a:xfrm>
                <a:off x="5487170" y="3825505"/>
                <a:ext cx="271524" cy="2615889"/>
                <a:chOff x="1190846" y="703636"/>
                <a:chExt cx="219612" cy="2115764"/>
              </a:xfrm>
            </p:grpSpPr>
            <p:sp>
              <p:nvSpPr>
                <p:cNvPr id="9749" name="Rectangle 502">
                  <a:extLst>
                    <a:ext uri="{FF2B5EF4-FFF2-40B4-BE49-F238E27FC236}">
                      <a16:creationId xmlns:a16="http://schemas.microsoft.com/office/drawing/2014/main" id="{C69B5D97-DC78-B284-FB39-BB7DC50F565D}"/>
                    </a:ext>
                  </a:extLst>
                </p:cNvPr>
                <p:cNvSpPr>
                  <a:spLocks noChangeArrowheads="1"/>
                </p:cNvSpPr>
                <p:nvPr/>
              </p:nvSpPr>
              <p:spPr bwMode="auto">
                <a:xfrm>
                  <a:off x="1190846" y="2665512"/>
                  <a:ext cx="2196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-1.5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9750" name="Rectangle 503">
                  <a:extLst>
                    <a:ext uri="{FF2B5EF4-FFF2-40B4-BE49-F238E27FC236}">
                      <a16:creationId xmlns:a16="http://schemas.microsoft.com/office/drawing/2014/main" id="{5A40CD72-142C-47E6-CDF4-46F1A6D393E0}"/>
                    </a:ext>
                  </a:extLst>
                </p:cNvPr>
                <p:cNvSpPr>
                  <a:spLocks noChangeArrowheads="1"/>
                </p:cNvSpPr>
                <p:nvPr/>
              </p:nvSpPr>
              <p:spPr bwMode="auto">
                <a:xfrm>
                  <a:off x="1296644" y="2175043"/>
                  <a:ext cx="11381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-1</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751" name="Rectangle 504">
                  <a:extLst>
                    <a:ext uri="{FF2B5EF4-FFF2-40B4-BE49-F238E27FC236}">
                      <a16:creationId xmlns:a16="http://schemas.microsoft.com/office/drawing/2014/main" id="{B5510E1D-D4BC-C2CA-C889-6D504B218729}"/>
                    </a:ext>
                  </a:extLst>
                </p:cNvPr>
                <p:cNvSpPr>
                  <a:spLocks noChangeArrowheads="1"/>
                </p:cNvSpPr>
                <p:nvPr/>
              </p:nvSpPr>
              <p:spPr bwMode="auto">
                <a:xfrm>
                  <a:off x="1190846" y="1684574"/>
                  <a:ext cx="2196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-0.5</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752" name="Rectangle 505">
                  <a:extLst>
                    <a:ext uri="{FF2B5EF4-FFF2-40B4-BE49-F238E27FC236}">
                      <a16:creationId xmlns:a16="http://schemas.microsoft.com/office/drawing/2014/main" id="{5E8F843B-C0F9-4540-16C4-7CD42C1A91AB}"/>
                    </a:ext>
                  </a:extLst>
                </p:cNvPr>
                <p:cNvSpPr>
                  <a:spLocks noChangeArrowheads="1"/>
                </p:cNvSpPr>
                <p:nvPr/>
              </p:nvSpPr>
              <p:spPr bwMode="auto">
                <a:xfrm>
                  <a:off x="1339926" y="1194105"/>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753" name="Rectangle 506">
                  <a:extLst>
                    <a:ext uri="{FF2B5EF4-FFF2-40B4-BE49-F238E27FC236}">
                      <a16:creationId xmlns:a16="http://schemas.microsoft.com/office/drawing/2014/main" id="{98C4D957-CB19-804B-3996-BCA93DAE151C}"/>
                    </a:ext>
                  </a:extLst>
                </p:cNvPr>
                <p:cNvSpPr>
                  <a:spLocks noChangeArrowheads="1"/>
                </p:cNvSpPr>
                <p:nvPr/>
              </p:nvSpPr>
              <p:spPr bwMode="auto">
                <a:xfrm>
                  <a:off x="1234128" y="703636"/>
                  <a:ext cx="176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0.5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grpSp>
          <p:sp>
            <p:nvSpPr>
              <p:cNvPr id="9484" name="Line 100">
                <a:extLst>
                  <a:ext uri="{FF2B5EF4-FFF2-40B4-BE49-F238E27FC236}">
                    <a16:creationId xmlns:a16="http://schemas.microsoft.com/office/drawing/2014/main" id="{E5073891-F437-0B04-F70F-514A5410B008}"/>
                  </a:ext>
                </a:extLst>
              </p:cNvPr>
              <p:cNvSpPr>
                <a:spLocks noChangeShapeType="1"/>
              </p:cNvSpPr>
              <p:nvPr/>
            </p:nvSpPr>
            <p:spPr bwMode="auto">
              <a:xfrm>
                <a:off x="5855511" y="6357454"/>
                <a:ext cx="177433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5" name="Line 101">
                <a:extLst>
                  <a:ext uri="{FF2B5EF4-FFF2-40B4-BE49-F238E27FC236}">
                    <a16:creationId xmlns:a16="http://schemas.microsoft.com/office/drawing/2014/main" id="{ADC002F9-5B2F-B86C-FC5F-0A1C10F5187B}"/>
                  </a:ext>
                </a:extLst>
              </p:cNvPr>
              <p:cNvSpPr>
                <a:spLocks noChangeShapeType="1"/>
              </p:cNvSpPr>
              <p:nvPr/>
            </p:nvSpPr>
            <p:spPr bwMode="auto">
              <a:xfrm>
                <a:off x="5855511" y="3623337"/>
                <a:ext cx="177433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6" name="Line 102">
                <a:extLst>
                  <a:ext uri="{FF2B5EF4-FFF2-40B4-BE49-F238E27FC236}">
                    <a16:creationId xmlns:a16="http://schemas.microsoft.com/office/drawing/2014/main" id="{2A7DE307-87BF-86DB-BD4D-8FE47AC58E23}"/>
                  </a:ext>
                </a:extLst>
              </p:cNvPr>
              <p:cNvSpPr>
                <a:spLocks noChangeShapeType="1"/>
              </p:cNvSpPr>
              <p:nvPr/>
            </p:nvSpPr>
            <p:spPr bwMode="auto">
              <a:xfrm flipV="1">
                <a:off x="6147961"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7" name="Line 103">
                <a:extLst>
                  <a:ext uri="{FF2B5EF4-FFF2-40B4-BE49-F238E27FC236}">
                    <a16:creationId xmlns:a16="http://schemas.microsoft.com/office/drawing/2014/main" id="{ACAF88CE-3E7C-6C94-FD4A-AB9E878A23DA}"/>
                  </a:ext>
                </a:extLst>
              </p:cNvPr>
              <p:cNvSpPr>
                <a:spLocks noChangeShapeType="1"/>
              </p:cNvSpPr>
              <p:nvPr/>
            </p:nvSpPr>
            <p:spPr bwMode="auto">
              <a:xfrm flipV="1">
                <a:off x="6261801"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8" name="Line 104">
                <a:extLst>
                  <a:ext uri="{FF2B5EF4-FFF2-40B4-BE49-F238E27FC236}">
                    <a16:creationId xmlns:a16="http://schemas.microsoft.com/office/drawing/2014/main" id="{7480CF45-2CF6-EE28-1504-C7CE04D0C69E}"/>
                  </a:ext>
                </a:extLst>
              </p:cNvPr>
              <p:cNvSpPr>
                <a:spLocks noChangeShapeType="1"/>
              </p:cNvSpPr>
              <p:nvPr/>
            </p:nvSpPr>
            <p:spPr bwMode="auto">
              <a:xfrm flipV="1">
                <a:off x="6487518"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9" name="Line 105">
                <a:extLst>
                  <a:ext uri="{FF2B5EF4-FFF2-40B4-BE49-F238E27FC236}">
                    <a16:creationId xmlns:a16="http://schemas.microsoft.com/office/drawing/2014/main" id="{F4BC1206-A008-2E79-391F-996BB662B79C}"/>
                  </a:ext>
                </a:extLst>
              </p:cNvPr>
              <p:cNvSpPr>
                <a:spLocks noChangeShapeType="1"/>
              </p:cNvSpPr>
              <p:nvPr/>
            </p:nvSpPr>
            <p:spPr bwMode="auto">
              <a:xfrm flipV="1">
                <a:off x="6601358"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0" name="Line 106">
                <a:extLst>
                  <a:ext uri="{FF2B5EF4-FFF2-40B4-BE49-F238E27FC236}">
                    <a16:creationId xmlns:a16="http://schemas.microsoft.com/office/drawing/2014/main" id="{8B95B7BC-0F82-2934-82E9-37A179A4F0C2}"/>
                  </a:ext>
                </a:extLst>
              </p:cNvPr>
              <p:cNvSpPr>
                <a:spLocks noChangeShapeType="1"/>
              </p:cNvSpPr>
              <p:nvPr/>
            </p:nvSpPr>
            <p:spPr bwMode="auto">
              <a:xfrm flipV="1">
                <a:off x="6829037"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1" name="Line 107">
                <a:extLst>
                  <a:ext uri="{FF2B5EF4-FFF2-40B4-BE49-F238E27FC236}">
                    <a16:creationId xmlns:a16="http://schemas.microsoft.com/office/drawing/2014/main" id="{2ACB2134-ACAF-6C89-F94C-274CAF97C029}"/>
                  </a:ext>
                </a:extLst>
              </p:cNvPr>
              <p:cNvSpPr>
                <a:spLocks noChangeShapeType="1"/>
              </p:cNvSpPr>
              <p:nvPr/>
            </p:nvSpPr>
            <p:spPr bwMode="auto">
              <a:xfrm flipV="1">
                <a:off x="6940914"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2" name="Line 108">
                <a:extLst>
                  <a:ext uri="{FF2B5EF4-FFF2-40B4-BE49-F238E27FC236}">
                    <a16:creationId xmlns:a16="http://schemas.microsoft.com/office/drawing/2014/main" id="{F8BA9EB6-64A1-44B9-E34A-3A57C4365672}"/>
                  </a:ext>
                </a:extLst>
              </p:cNvPr>
              <p:cNvSpPr>
                <a:spLocks noChangeShapeType="1"/>
              </p:cNvSpPr>
              <p:nvPr/>
            </p:nvSpPr>
            <p:spPr bwMode="auto">
              <a:xfrm flipV="1">
                <a:off x="7166631"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3" name="Line 109">
                <a:extLst>
                  <a:ext uri="{FF2B5EF4-FFF2-40B4-BE49-F238E27FC236}">
                    <a16:creationId xmlns:a16="http://schemas.microsoft.com/office/drawing/2014/main" id="{9A023B93-27E9-2097-BE01-CDA767456C89}"/>
                  </a:ext>
                </a:extLst>
              </p:cNvPr>
              <p:cNvSpPr>
                <a:spLocks noChangeShapeType="1"/>
              </p:cNvSpPr>
              <p:nvPr/>
            </p:nvSpPr>
            <p:spPr bwMode="auto">
              <a:xfrm flipV="1">
                <a:off x="7280471" y="6329975"/>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4" name="Line 110">
                <a:extLst>
                  <a:ext uri="{FF2B5EF4-FFF2-40B4-BE49-F238E27FC236}">
                    <a16:creationId xmlns:a16="http://schemas.microsoft.com/office/drawing/2014/main" id="{9A100DBA-2B80-DA65-6A8A-952A98D65864}"/>
                  </a:ext>
                </a:extLst>
              </p:cNvPr>
              <p:cNvSpPr>
                <a:spLocks noChangeShapeType="1"/>
              </p:cNvSpPr>
              <p:nvPr/>
            </p:nvSpPr>
            <p:spPr bwMode="auto">
              <a:xfrm>
                <a:off x="6147961"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5" name="Line 111">
                <a:extLst>
                  <a:ext uri="{FF2B5EF4-FFF2-40B4-BE49-F238E27FC236}">
                    <a16:creationId xmlns:a16="http://schemas.microsoft.com/office/drawing/2014/main" id="{0D5CC66B-48E4-CCD3-97F8-A8A3BC5D412B}"/>
                  </a:ext>
                </a:extLst>
              </p:cNvPr>
              <p:cNvSpPr>
                <a:spLocks noChangeShapeType="1"/>
              </p:cNvSpPr>
              <p:nvPr/>
            </p:nvSpPr>
            <p:spPr bwMode="auto">
              <a:xfrm>
                <a:off x="6261801"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6" name="Line 112">
                <a:extLst>
                  <a:ext uri="{FF2B5EF4-FFF2-40B4-BE49-F238E27FC236}">
                    <a16:creationId xmlns:a16="http://schemas.microsoft.com/office/drawing/2014/main" id="{68875C65-7B1A-480C-64B1-D907CB63CB98}"/>
                  </a:ext>
                </a:extLst>
              </p:cNvPr>
              <p:cNvSpPr>
                <a:spLocks noChangeShapeType="1"/>
              </p:cNvSpPr>
              <p:nvPr/>
            </p:nvSpPr>
            <p:spPr bwMode="auto">
              <a:xfrm>
                <a:off x="6487518"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7" name="Line 113">
                <a:extLst>
                  <a:ext uri="{FF2B5EF4-FFF2-40B4-BE49-F238E27FC236}">
                    <a16:creationId xmlns:a16="http://schemas.microsoft.com/office/drawing/2014/main" id="{5D9D75C1-0084-2E5E-21AF-32646D0FAE72}"/>
                  </a:ext>
                </a:extLst>
              </p:cNvPr>
              <p:cNvSpPr>
                <a:spLocks noChangeShapeType="1"/>
              </p:cNvSpPr>
              <p:nvPr/>
            </p:nvSpPr>
            <p:spPr bwMode="auto">
              <a:xfrm>
                <a:off x="6601358"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8" name="Line 114">
                <a:extLst>
                  <a:ext uri="{FF2B5EF4-FFF2-40B4-BE49-F238E27FC236}">
                    <a16:creationId xmlns:a16="http://schemas.microsoft.com/office/drawing/2014/main" id="{13637F22-BCE2-8754-9F4B-968635AF90BD}"/>
                  </a:ext>
                </a:extLst>
              </p:cNvPr>
              <p:cNvSpPr>
                <a:spLocks noChangeShapeType="1"/>
              </p:cNvSpPr>
              <p:nvPr/>
            </p:nvSpPr>
            <p:spPr bwMode="auto">
              <a:xfrm>
                <a:off x="6829037"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99" name="Line 115">
                <a:extLst>
                  <a:ext uri="{FF2B5EF4-FFF2-40B4-BE49-F238E27FC236}">
                    <a16:creationId xmlns:a16="http://schemas.microsoft.com/office/drawing/2014/main" id="{EA8F992D-468C-B613-ECFA-14D96A691CE5}"/>
                  </a:ext>
                </a:extLst>
              </p:cNvPr>
              <p:cNvSpPr>
                <a:spLocks noChangeShapeType="1"/>
              </p:cNvSpPr>
              <p:nvPr/>
            </p:nvSpPr>
            <p:spPr bwMode="auto">
              <a:xfrm>
                <a:off x="6940914"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0" name="Line 116">
                <a:extLst>
                  <a:ext uri="{FF2B5EF4-FFF2-40B4-BE49-F238E27FC236}">
                    <a16:creationId xmlns:a16="http://schemas.microsoft.com/office/drawing/2014/main" id="{65E76CE4-136B-9C2C-6A04-77294D788804}"/>
                  </a:ext>
                </a:extLst>
              </p:cNvPr>
              <p:cNvSpPr>
                <a:spLocks noChangeShapeType="1"/>
              </p:cNvSpPr>
              <p:nvPr/>
            </p:nvSpPr>
            <p:spPr bwMode="auto">
              <a:xfrm>
                <a:off x="7166631"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1" name="Line 117">
                <a:extLst>
                  <a:ext uri="{FF2B5EF4-FFF2-40B4-BE49-F238E27FC236}">
                    <a16:creationId xmlns:a16="http://schemas.microsoft.com/office/drawing/2014/main" id="{42A5F683-B6F5-96AB-9143-E3D772ED28AC}"/>
                  </a:ext>
                </a:extLst>
              </p:cNvPr>
              <p:cNvSpPr>
                <a:spLocks noChangeShapeType="1"/>
              </p:cNvSpPr>
              <p:nvPr/>
            </p:nvSpPr>
            <p:spPr bwMode="auto">
              <a:xfrm>
                <a:off x="7280471" y="3623337"/>
                <a:ext cx="0" cy="2747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2" name="Line 119">
                <a:extLst>
                  <a:ext uri="{FF2B5EF4-FFF2-40B4-BE49-F238E27FC236}">
                    <a16:creationId xmlns:a16="http://schemas.microsoft.com/office/drawing/2014/main" id="{D2CB3128-E28C-240B-70D3-E8DF93F9AE61}"/>
                  </a:ext>
                </a:extLst>
              </p:cNvPr>
              <p:cNvSpPr>
                <a:spLocks noChangeShapeType="1"/>
              </p:cNvSpPr>
              <p:nvPr/>
            </p:nvSpPr>
            <p:spPr bwMode="auto">
              <a:xfrm flipV="1">
                <a:off x="5855511" y="3623337"/>
                <a:ext cx="0" cy="27341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3" name="Line 120">
                <a:extLst>
                  <a:ext uri="{FF2B5EF4-FFF2-40B4-BE49-F238E27FC236}">
                    <a16:creationId xmlns:a16="http://schemas.microsoft.com/office/drawing/2014/main" id="{CD8F4E3F-DB19-3ECE-BEF1-D2814C709979}"/>
                  </a:ext>
                </a:extLst>
              </p:cNvPr>
              <p:cNvSpPr>
                <a:spLocks noChangeShapeType="1"/>
              </p:cNvSpPr>
              <p:nvPr/>
            </p:nvSpPr>
            <p:spPr bwMode="auto">
              <a:xfrm flipV="1">
                <a:off x="7629841" y="3623337"/>
                <a:ext cx="0" cy="27341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4" name="Line 121">
                <a:extLst>
                  <a:ext uri="{FF2B5EF4-FFF2-40B4-BE49-F238E27FC236}">
                    <a16:creationId xmlns:a16="http://schemas.microsoft.com/office/drawing/2014/main" id="{0EFF77E7-16BC-E3AD-06F0-508BB3A51C35}"/>
                  </a:ext>
                </a:extLst>
              </p:cNvPr>
              <p:cNvSpPr>
                <a:spLocks noChangeShapeType="1"/>
              </p:cNvSpPr>
              <p:nvPr/>
            </p:nvSpPr>
            <p:spPr bwMode="auto">
              <a:xfrm>
                <a:off x="5855511" y="6357454"/>
                <a:ext cx="2944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5" name="Line 122">
                <a:extLst>
                  <a:ext uri="{FF2B5EF4-FFF2-40B4-BE49-F238E27FC236}">
                    <a16:creationId xmlns:a16="http://schemas.microsoft.com/office/drawing/2014/main" id="{29375C57-88F4-67A6-FFB9-A32CDD79FBB1}"/>
                  </a:ext>
                </a:extLst>
              </p:cNvPr>
              <p:cNvSpPr>
                <a:spLocks noChangeShapeType="1"/>
              </p:cNvSpPr>
              <p:nvPr/>
            </p:nvSpPr>
            <p:spPr bwMode="auto">
              <a:xfrm>
                <a:off x="5855511" y="5750962"/>
                <a:ext cx="2944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6" name="Line 123">
                <a:extLst>
                  <a:ext uri="{FF2B5EF4-FFF2-40B4-BE49-F238E27FC236}">
                    <a16:creationId xmlns:a16="http://schemas.microsoft.com/office/drawing/2014/main" id="{237B05D8-0A9E-B46E-4C5F-CDEC03C531F6}"/>
                  </a:ext>
                </a:extLst>
              </p:cNvPr>
              <p:cNvSpPr>
                <a:spLocks noChangeShapeType="1"/>
              </p:cNvSpPr>
              <p:nvPr/>
            </p:nvSpPr>
            <p:spPr bwMode="auto">
              <a:xfrm>
                <a:off x="5855511" y="5142509"/>
                <a:ext cx="2944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7" name="Line 124">
                <a:extLst>
                  <a:ext uri="{FF2B5EF4-FFF2-40B4-BE49-F238E27FC236}">
                    <a16:creationId xmlns:a16="http://schemas.microsoft.com/office/drawing/2014/main" id="{E6B195CE-D012-611B-8EDD-69F6E5B508A6}"/>
                  </a:ext>
                </a:extLst>
              </p:cNvPr>
              <p:cNvSpPr>
                <a:spLocks noChangeShapeType="1"/>
              </p:cNvSpPr>
              <p:nvPr/>
            </p:nvSpPr>
            <p:spPr bwMode="auto">
              <a:xfrm>
                <a:off x="5855511" y="4534055"/>
                <a:ext cx="2944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8" name="Line 125">
                <a:extLst>
                  <a:ext uri="{FF2B5EF4-FFF2-40B4-BE49-F238E27FC236}">
                    <a16:creationId xmlns:a16="http://schemas.microsoft.com/office/drawing/2014/main" id="{91073987-E52B-4913-2A15-8663A25768CA}"/>
                  </a:ext>
                </a:extLst>
              </p:cNvPr>
              <p:cNvSpPr>
                <a:spLocks noChangeShapeType="1"/>
              </p:cNvSpPr>
              <p:nvPr/>
            </p:nvSpPr>
            <p:spPr bwMode="auto">
              <a:xfrm>
                <a:off x="5855511" y="3927564"/>
                <a:ext cx="29442"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09" name="Line 126">
                <a:extLst>
                  <a:ext uri="{FF2B5EF4-FFF2-40B4-BE49-F238E27FC236}">
                    <a16:creationId xmlns:a16="http://schemas.microsoft.com/office/drawing/2014/main" id="{2260C46D-CB1E-98D2-8221-3791BC1CC960}"/>
                  </a:ext>
                </a:extLst>
              </p:cNvPr>
              <p:cNvSpPr>
                <a:spLocks noChangeShapeType="1"/>
              </p:cNvSpPr>
              <p:nvPr/>
            </p:nvSpPr>
            <p:spPr bwMode="auto">
              <a:xfrm flipH="1">
                <a:off x="7602362" y="6357454"/>
                <a:ext cx="2747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0" name="Line 127">
                <a:extLst>
                  <a:ext uri="{FF2B5EF4-FFF2-40B4-BE49-F238E27FC236}">
                    <a16:creationId xmlns:a16="http://schemas.microsoft.com/office/drawing/2014/main" id="{ECAED292-CD10-81EB-242E-FC5A9B61F53D}"/>
                  </a:ext>
                </a:extLst>
              </p:cNvPr>
              <p:cNvSpPr>
                <a:spLocks noChangeShapeType="1"/>
              </p:cNvSpPr>
              <p:nvPr/>
            </p:nvSpPr>
            <p:spPr bwMode="auto">
              <a:xfrm flipH="1">
                <a:off x="7602362" y="5750962"/>
                <a:ext cx="2747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1" name="Line 128">
                <a:extLst>
                  <a:ext uri="{FF2B5EF4-FFF2-40B4-BE49-F238E27FC236}">
                    <a16:creationId xmlns:a16="http://schemas.microsoft.com/office/drawing/2014/main" id="{3C26F294-306D-AB56-14FC-EFFA603A7449}"/>
                  </a:ext>
                </a:extLst>
              </p:cNvPr>
              <p:cNvSpPr>
                <a:spLocks noChangeShapeType="1"/>
              </p:cNvSpPr>
              <p:nvPr/>
            </p:nvSpPr>
            <p:spPr bwMode="auto">
              <a:xfrm flipH="1">
                <a:off x="7602362" y="5142509"/>
                <a:ext cx="2747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2" name="Line 129">
                <a:extLst>
                  <a:ext uri="{FF2B5EF4-FFF2-40B4-BE49-F238E27FC236}">
                    <a16:creationId xmlns:a16="http://schemas.microsoft.com/office/drawing/2014/main" id="{E64B385D-5C85-13FE-D61F-5E330ACBD036}"/>
                  </a:ext>
                </a:extLst>
              </p:cNvPr>
              <p:cNvSpPr>
                <a:spLocks noChangeShapeType="1"/>
              </p:cNvSpPr>
              <p:nvPr/>
            </p:nvSpPr>
            <p:spPr bwMode="auto">
              <a:xfrm flipH="1">
                <a:off x="7602362" y="4534055"/>
                <a:ext cx="2747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3" name="Line 130">
                <a:extLst>
                  <a:ext uri="{FF2B5EF4-FFF2-40B4-BE49-F238E27FC236}">
                    <a16:creationId xmlns:a16="http://schemas.microsoft.com/office/drawing/2014/main" id="{3B779FA0-8078-5201-AA57-8BCB7000BD1E}"/>
                  </a:ext>
                </a:extLst>
              </p:cNvPr>
              <p:cNvSpPr>
                <a:spLocks noChangeShapeType="1"/>
              </p:cNvSpPr>
              <p:nvPr/>
            </p:nvSpPr>
            <p:spPr bwMode="auto">
              <a:xfrm flipH="1">
                <a:off x="7602362" y="3927564"/>
                <a:ext cx="2747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4" name="Rectangle 150">
                <a:extLst>
                  <a:ext uri="{FF2B5EF4-FFF2-40B4-BE49-F238E27FC236}">
                    <a16:creationId xmlns:a16="http://schemas.microsoft.com/office/drawing/2014/main" id="{C8E80EA0-C595-E4BC-BB06-C2D669E0EA14}"/>
                  </a:ext>
                </a:extLst>
              </p:cNvPr>
              <p:cNvSpPr>
                <a:spLocks noChangeArrowheads="1"/>
              </p:cNvSpPr>
              <p:nvPr/>
            </p:nvSpPr>
            <p:spPr bwMode="auto">
              <a:xfrm>
                <a:off x="6120482" y="5615533"/>
                <a:ext cx="56920" cy="569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15" name="Rectangle 151">
                <a:extLst>
                  <a:ext uri="{FF2B5EF4-FFF2-40B4-BE49-F238E27FC236}">
                    <a16:creationId xmlns:a16="http://schemas.microsoft.com/office/drawing/2014/main" id="{077D00F0-BC29-DD73-8B5C-9AAB6362A5BE}"/>
                  </a:ext>
                </a:extLst>
              </p:cNvPr>
              <p:cNvSpPr>
                <a:spLocks noChangeArrowheads="1"/>
              </p:cNvSpPr>
              <p:nvPr/>
            </p:nvSpPr>
            <p:spPr bwMode="auto">
              <a:xfrm>
                <a:off x="6120482" y="5615533"/>
                <a:ext cx="56920" cy="5692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6" name="Line 152">
                <a:extLst>
                  <a:ext uri="{FF2B5EF4-FFF2-40B4-BE49-F238E27FC236}">
                    <a16:creationId xmlns:a16="http://schemas.microsoft.com/office/drawing/2014/main" id="{D44BB6CA-9C32-1263-6FF2-87746D9C5C01}"/>
                  </a:ext>
                </a:extLst>
              </p:cNvPr>
              <p:cNvSpPr>
                <a:spLocks noChangeShapeType="1"/>
              </p:cNvSpPr>
              <p:nvPr/>
            </p:nvSpPr>
            <p:spPr bwMode="auto">
              <a:xfrm flipV="1">
                <a:off x="6147961" y="5643012"/>
                <a:ext cx="0" cy="1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7" name="Line 153">
                <a:extLst>
                  <a:ext uri="{FF2B5EF4-FFF2-40B4-BE49-F238E27FC236}">
                    <a16:creationId xmlns:a16="http://schemas.microsoft.com/office/drawing/2014/main" id="{9B42DD44-C669-8F89-9C91-9521D4CF6F76}"/>
                  </a:ext>
                </a:extLst>
              </p:cNvPr>
              <p:cNvSpPr>
                <a:spLocks noChangeShapeType="1"/>
              </p:cNvSpPr>
              <p:nvPr/>
            </p:nvSpPr>
            <p:spPr bwMode="auto">
              <a:xfrm>
                <a:off x="6147961" y="5644974"/>
                <a:ext cx="0" cy="418067"/>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18" name="Rectangle 154">
                <a:extLst>
                  <a:ext uri="{FF2B5EF4-FFF2-40B4-BE49-F238E27FC236}">
                    <a16:creationId xmlns:a16="http://schemas.microsoft.com/office/drawing/2014/main" id="{36C22212-CB6C-36A7-4FD7-9070425E60CC}"/>
                  </a:ext>
                </a:extLst>
              </p:cNvPr>
              <p:cNvSpPr>
                <a:spLocks noChangeArrowheads="1"/>
              </p:cNvSpPr>
              <p:nvPr/>
            </p:nvSpPr>
            <p:spPr bwMode="auto">
              <a:xfrm>
                <a:off x="6110669" y="6033599"/>
                <a:ext cx="76548" cy="58883"/>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1" name="Freeform 174">
                <a:extLst>
                  <a:ext uri="{FF2B5EF4-FFF2-40B4-BE49-F238E27FC236}">
                    <a16:creationId xmlns:a16="http://schemas.microsoft.com/office/drawing/2014/main" id="{6C45DA44-5D32-E91A-DA82-4BEA92F81958}"/>
                  </a:ext>
                </a:extLst>
              </p:cNvPr>
              <p:cNvSpPr>
                <a:spLocks/>
              </p:cNvSpPr>
              <p:nvPr/>
            </p:nvSpPr>
            <p:spPr bwMode="auto">
              <a:xfrm>
                <a:off x="6218620" y="4940346"/>
                <a:ext cx="86361" cy="76548"/>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32" name="Freeform 175">
                <a:extLst>
                  <a:ext uri="{FF2B5EF4-FFF2-40B4-BE49-F238E27FC236}">
                    <a16:creationId xmlns:a16="http://schemas.microsoft.com/office/drawing/2014/main" id="{E37D3241-DF04-7D86-2898-980AE0B5AE23}"/>
                  </a:ext>
                </a:extLst>
              </p:cNvPr>
              <p:cNvSpPr>
                <a:spLocks/>
              </p:cNvSpPr>
              <p:nvPr/>
            </p:nvSpPr>
            <p:spPr bwMode="auto">
              <a:xfrm>
                <a:off x="6218620" y="4940346"/>
                <a:ext cx="86361" cy="76548"/>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3" name="Line 176">
                <a:extLst>
                  <a:ext uri="{FF2B5EF4-FFF2-40B4-BE49-F238E27FC236}">
                    <a16:creationId xmlns:a16="http://schemas.microsoft.com/office/drawing/2014/main" id="{CB6EDC4F-03ED-F818-C915-9BB1E0A3DCDD}"/>
                  </a:ext>
                </a:extLst>
              </p:cNvPr>
              <p:cNvSpPr>
                <a:spLocks noChangeShapeType="1"/>
              </p:cNvSpPr>
              <p:nvPr/>
            </p:nvSpPr>
            <p:spPr bwMode="auto">
              <a:xfrm flipV="1">
                <a:off x="6261801" y="4965861"/>
                <a:ext cx="0" cy="1963"/>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4" name="Line 177">
                <a:extLst>
                  <a:ext uri="{FF2B5EF4-FFF2-40B4-BE49-F238E27FC236}">
                    <a16:creationId xmlns:a16="http://schemas.microsoft.com/office/drawing/2014/main" id="{EA2495DB-54EA-1B67-44DF-AF9D55665DAB}"/>
                  </a:ext>
                </a:extLst>
              </p:cNvPr>
              <p:cNvSpPr>
                <a:spLocks noChangeShapeType="1"/>
              </p:cNvSpPr>
              <p:nvPr/>
            </p:nvSpPr>
            <p:spPr bwMode="auto">
              <a:xfrm>
                <a:off x="6261801" y="4965861"/>
                <a:ext cx="0" cy="661449"/>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35" name="Rectangle 178">
                <a:extLst>
                  <a:ext uri="{FF2B5EF4-FFF2-40B4-BE49-F238E27FC236}">
                    <a16:creationId xmlns:a16="http://schemas.microsoft.com/office/drawing/2014/main" id="{11CA047A-DBD7-50CE-5390-9837F692572A}"/>
                  </a:ext>
                </a:extLst>
              </p:cNvPr>
              <p:cNvSpPr>
                <a:spLocks noChangeArrowheads="1"/>
              </p:cNvSpPr>
              <p:nvPr/>
            </p:nvSpPr>
            <p:spPr bwMode="auto">
              <a:xfrm>
                <a:off x="6222545" y="5599831"/>
                <a:ext cx="78510" cy="52995"/>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551" name="Line 971">
                <a:extLst>
                  <a:ext uri="{FF2B5EF4-FFF2-40B4-BE49-F238E27FC236}">
                    <a16:creationId xmlns:a16="http://schemas.microsoft.com/office/drawing/2014/main" id="{967790C9-9509-7876-400B-7592713908C4}"/>
                  </a:ext>
                </a:extLst>
              </p:cNvPr>
              <p:cNvSpPr>
                <a:spLocks noChangeShapeType="1"/>
              </p:cNvSpPr>
              <p:nvPr/>
            </p:nvSpPr>
            <p:spPr bwMode="auto">
              <a:xfrm flipV="1">
                <a:off x="5862379" y="4529211"/>
                <a:ext cx="1760593" cy="2603"/>
              </a:xfrm>
              <a:prstGeom prst="line">
                <a:avLst/>
              </a:prstGeom>
              <a:noFill/>
              <a:ln w="4763" cap="flat">
                <a:solidFill>
                  <a:srgbClr val="262626"/>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162" name="TextBox 9161">
                <a:extLst>
                  <a:ext uri="{FF2B5EF4-FFF2-40B4-BE49-F238E27FC236}">
                    <a16:creationId xmlns:a16="http://schemas.microsoft.com/office/drawing/2014/main" id="{98E422C2-C93D-6B8C-50DC-DC2E852AC174}"/>
                  </a:ext>
                </a:extLst>
              </p:cNvPr>
              <p:cNvSpPr txBox="1"/>
              <p:nvPr/>
            </p:nvSpPr>
            <p:spPr>
              <a:xfrm>
                <a:off x="6135287" y="3207616"/>
                <a:ext cx="1143262" cy="338554"/>
              </a:xfrm>
              <a:prstGeom prst="rect">
                <a:avLst/>
              </a:prstGeom>
              <a:noFill/>
            </p:spPr>
            <p:txBody>
              <a:bodyPr wrap="none" rtlCol="0">
                <a:spAutoFit/>
              </a:bodyPr>
              <a:lstStyle/>
              <a:p>
                <a:r>
                  <a:rPr lang="en-US" sz="1600" i="1" dirty="0">
                    <a:latin typeface="Arial" panose="020B0604020202020204" pitchFamily="34" charset="0"/>
                    <a:cs typeface="Arial" panose="020B0604020202020204" pitchFamily="34" charset="0"/>
                  </a:rPr>
                  <a:t>ultrametric</a:t>
                </a:r>
              </a:p>
            </p:txBody>
          </p:sp>
        </p:grpSp>
        <p:sp>
          <p:nvSpPr>
            <p:cNvPr id="9163" name="TextBox 9162">
              <a:extLst>
                <a:ext uri="{FF2B5EF4-FFF2-40B4-BE49-F238E27FC236}">
                  <a16:creationId xmlns:a16="http://schemas.microsoft.com/office/drawing/2014/main" id="{90108F05-5439-6C02-CD20-0AE780E03FFD}"/>
                </a:ext>
              </a:extLst>
            </p:cNvPr>
            <p:cNvSpPr txBox="1"/>
            <p:nvPr/>
          </p:nvSpPr>
          <p:spPr>
            <a:xfrm rot="16200000">
              <a:off x="3987608" y="3404125"/>
              <a:ext cx="2031325" cy="369332"/>
            </a:xfrm>
            <a:prstGeom prst="rect">
              <a:avLst/>
            </a:prstGeom>
            <a:noFill/>
          </p:spPr>
          <p:txBody>
            <a:bodyPr wrap="none" rtlCol="0">
              <a:spAutoFit/>
            </a:bodyPr>
            <a:lstStyle/>
            <a:p>
              <a:r>
                <a:rPr lang="en-US" sz="1800" dirty="0">
                  <a:cs typeface="Arial" panose="020B0604020202020204" pitchFamily="34" charset="0"/>
                </a:rPr>
                <a:t>l</a:t>
              </a:r>
              <a:r>
                <a:rPr lang="en-US" sz="1800" dirty="0">
                  <a:latin typeface="Arial" panose="020B0604020202020204" pitchFamily="34" charset="0"/>
                  <a:cs typeface="Arial" panose="020B0604020202020204" pitchFamily="34" charset="0"/>
                </a:rPr>
                <a:t>og likelihood ratio</a:t>
              </a:r>
            </a:p>
          </p:txBody>
        </p:sp>
      </p:grpSp>
      <p:grpSp>
        <p:nvGrpSpPr>
          <p:cNvPr id="10115" name="Group 10114">
            <a:extLst>
              <a:ext uri="{FF2B5EF4-FFF2-40B4-BE49-F238E27FC236}">
                <a16:creationId xmlns:a16="http://schemas.microsoft.com/office/drawing/2014/main" id="{BEC98301-4A5E-E211-4FEE-B2D21F05BC2F}"/>
              </a:ext>
            </a:extLst>
          </p:cNvPr>
          <p:cNvGrpSpPr/>
          <p:nvPr/>
        </p:nvGrpSpPr>
        <p:grpSpPr>
          <a:xfrm>
            <a:off x="5376079" y="600224"/>
            <a:ext cx="2235891" cy="2475053"/>
            <a:chOff x="6265870" y="923313"/>
            <a:chExt cx="2235891" cy="2475053"/>
          </a:xfrm>
        </p:grpSpPr>
        <p:grpSp>
          <p:nvGrpSpPr>
            <p:cNvPr id="9757" name="Group 9756">
              <a:extLst>
                <a:ext uri="{FF2B5EF4-FFF2-40B4-BE49-F238E27FC236}">
                  <a16:creationId xmlns:a16="http://schemas.microsoft.com/office/drawing/2014/main" id="{58375A4B-25EF-0A33-ACF0-0FE66E882B75}"/>
                </a:ext>
              </a:extLst>
            </p:cNvPr>
            <p:cNvGrpSpPr>
              <a:grpSpLocks noChangeAspect="1"/>
            </p:cNvGrpSpPr>
            <p:nvPr/>
          </p:nvGrpSpPr>
          <p:grpSpPr>
            <a:xfrm>
              <a:off x="6265870" y="1332105"/>
              <a:ext cx="2235891" cy="2066261"/>
              <a:chOff x="6104988" y="3838820"/>
              <a:chExt cx="1762015" cy="1628336"/>
            </a:xfrm>
          </p:grpSpPr>
          <p:grpSp>
            <p:nvGrpSpPr>
              <p:cNvPr id="8219" name="Group 8218">
                <a:extLst>
                  <a:ext uri="{FF2B5EF4-FFF2-40B4-BE49-F238E27FC236}">
                    <a16:creationId xmlns:a16="http://schemas.microsoft.com/office/drawing/2014/main" id="{4B7752F4-22E8-375E-882C-CA75EA5480EF}"/>
                  </a:ext>
                </a:extLst>
              </p:cNvPr>
              <p:cNvGrpSpPr/>
              <p:nvPr/>
            </p:nvGrpSpPr>
            <p:grpSpPr>
              <a:xfrm>
                <a:off x="6431802" y="3838820"/>
                <a:ext cx="1435201" cy="1565708"/>
                <a:chOff x="3693592" y="3513394"/>
                <a:chExt cx="1435201" cy="1565708"/>
              </a:xfrm>
            </p:grpSpPr>
            <p:sp>
              <p:nvSpPr>
                <p:cNvPr id="9414" name="Line 9">
                  <a:extLst>
                    <a:ext uri="{FF2B5EF4-FFF2-40B4-BE49-F238E27FC236}">
                      <a16:creationId xmlns:a16="http://schemas.microsoft.com/office/drawing/2014/main" id="{BD45648F-930E-2D5F-1C77-C3CCAE8E59BE}"/>
                    </a:ext>
                  </a:extLst>
                </p:cNvPr>
                <p:cNvSpPr>
                  <a:spLocks noChangeShapeType="1"/>
                </p:cNvSpPr>
                <p:nvPr/>
              </p:nvSpPr>
              <p:spPr bwMode="auto">
                <a:xfrm>
                  <a:off x="3695280" y="5067287"/>
                  <a:ext cx="1433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15" name="Line 11">
                  <a:extLst>
                    <a:ext uri="{FF2B5EF4-FFF2-40B4-BE49-F238E27FC236}">
                      <a16:creationId xmlns:a16="http://schemas.microsoft.com/office/drawing/2014/main" id="{26505388-8577-122B-B90A-7A732ED1E1F4}"/>
                    </a:ext>
                  </a:extLst>
                </p:cNvPr>
                <p:cNvSpPr>
                  <a:spLocks noChangeShapeType="1"/>
                </p:cNvSpPr>
                <p:nvPr/>
              </p:nvSpPr>
              <p:spPr bwMode="auto">
                <a:xfrm flipV="1">
                  <a:off x="3931818"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16" name="Line 12">
                  <a:extLst>
                    <a:ext uri="{FF2B5EF4-FFF2-40B4-BE49-F238E27FC236}">
                      <a16:creationId xmlns:a16="http://schemas.microsoft.com/office/drawing/2014/main" id="{BD305901-F767-EE28-B7D5-E5083FDC65C2}"/>
                    </a:ext>
                  </a:extLst>
                </p:cNvPr>
                <p:cNvSpPr>
                  <a:spLocks noChangeShapeType="1"/>
                </p:cNvSpPr>
                <p:nvPr/>
              </p:nvSpPr>
              <p:spPr bwMode="auto">
                <a:xfrm flipV="1">
                  <a:off x="4023893"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17" name="Line 13">
                  <a:extLst>
                    <a:ext uri="{FF2B5EF4-FFF2-40B4-BE49-F238E27FC236}">
                      <a16:creationId xmlns:a16="http://schemas.microsoft.com/office/drawing/2014/main" id="{CB399345-692B-057B-928F-179600432CB9}"/>
                    </a:ext>
                  </a:extLst>
                </p:cNvPr>
                <p:cNvSpPr>
                  <a:spLocks noChangeShapeType="1"/>
                </p:cNvSpPr>
                <p:nvPr/>
              </p:nvSpPr>
              <p:spPr bwMode="auto">
                <a:xfrm flipV="1">
                  <a:off x="4206455"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18" name="Line 14">
                  <a:extLst>
                    <a:ext uri="{FF2B5EF4-FFF2-40B4-BE49-F238E27FC236}">
                      <a16:creationId xmlns:a16="http://schemas.microsoft.com/office/drawing/2014/main" id="{82BAB3D0-6689-F386-3CDA-BD80C18E745A}"/>
                    </a:ext>
                  </a:extLst>
                </p:cNvPr>
                <p:cNvSpPr>
                  <a:spLocks noChangeShapeType="1"/>
                </p:cNvSpPr>
                <p:nvPr/>
              </p:nvSpPr>
              <p:spPr bwMode="auto">
                <a:xfrm flipV="1">
                  <a:off x="4298530"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19" name="Line 15">
                  <a:extLst>
                    <a:ext uri="{FF2B5EF4-FFF2-40B4-BE49-F238E27FC236}">
                      <a16:creationId xmlns:a16="http://schemas.microsoft.com/office/drawing/2014/main" id="{EB88AC1F-64B7-63C7-A543-53C01A725EBA}"/>
                    </a:ext>
                  </a:extLst>
                </p:cNvPr>
                <p:cNvSpPr>
                  <a:spLocks noChangeShapeType="1"/>
                </p:cNvSpPr>
                <p:nvPr/>
              </p:nvSpPr>
              <p:spPr bwMode="auto">
                <a:xfrm flipV="1">
                  <a:off x="4481093"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0" name="Line 16">
                  <a:extLst>
                    <a:ext uri="{FF2B5EF4-FFF2-40B4-BE49-F238E27FC236}">
                      <a16:creationId xmlns:a16="http://schemas.microsoft.com/office/drawing/2014/main" id="{1604B97E-F6F3-046F-AD0B-5305F77D5A4B}"/>
                    </a:ext>
                  </a:extLst>
                </p:cNvPr>
                <p:cNvSpPr>
                  <a:spLocks noChangeShapeType="1"/>
                </p:cNvSpPr>
                <p:nvPr/>
              </p:nvSpPr>
              <p:spPr bwMode="auto">
                <a:xfrm flipV="1">
                  <a:off x="4573168"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1" name="Line 17">
                  <a:extLst>
                    <a:ext uri="{FF2B5EF4-FFF2-40B4-BE49-F238E27FC236}">
                      <a16:creationId xmlns:a16="http://schemas.microsoft.com/office/drawing/2014/main" id="{86050CC1-6C08-7F7D-BE67-CAE7C967FB4E}"/>
                    </a:ext>
                  </a:extLst>
                </p:cNvPr>
                <p:cNvSpPr>
                  <a:spLocks noChangeShapeType="1"/>
                </p:cNvSpPr>
                <p:nvPr/>
              </p:nvSpPr>
              <p:spPr bwMode="auto">
                <a:xfrm flipV="1">
                  <a:off x="4755730"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2" name="Line 18">
                  <a:extLst>
                    <a:ext uri="{FF2B5EF4-FFF2-40B4-BE49-F238E27FC236}">
                      <a16:creationId xmlns:a16="http://schemas.microsoft.com/office/drawing/2014/main" id="{79D69529-73D3-9079-1576-268E3F6708E4}"/>
                    </a:ext>
                  </a:extLst>
                </p:cNvPr>
                <p:cNvSpPr>
                  <a:spLocks noChangeShapeType="1"/>
                </p:cNvSpPr>
                <p:nvPr/>
              </p:nvSpPr>
              <p:spPr bwMode="auto">
                <a:xfrm flipV="1">
                  <a:off x="4847805" y="5045062"/>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3" name="Line 10">
                  <a:extLst>
                    <a:ext uri="{FF2B5EF4-FFF2-40B4-BE49-F238E27FC236}">
                      <a16:creationId xmlns:a16="http://schemas.microsoft.com/office/drawing/2014/main" id="{37B550BB-A096-9B0F-3A7B-57EB908697E1}"/>
                    </a:ext>
                  </a:extLst>
                </p:cNvPr>
                <p:cNvSpPr>
                  <a:spLocks noChangeShapeType="1"/>
                </p:cNvSpPr>
                <p:nvPr/>
              </p:nvSpPr>
              <p:spPr bwMode="auto">
                <a:xfrm>
                  <a:off x="3693592" y="3526684"/>
                  <a:ext cx="14335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4" name="Line 19">
                  <a:extLst>
                    <a:ext uri="{FF2B5EF4-FFF2-40B4-BE49-F238E27FC236}">
                      <a16:creationId xmlns:a16="http://schemas.microsoft.com/office/drawing/2014/main" id="{FF228531-0FE5-508F-709A-8B20DCF10322}"/>
                    </a:ext>
                  </a:extLst>
                </p:cNvPr>
                <p:cNvSpPr>
                  <a:spLocks noChangeShapeType="1"/>
                </p:cNvSpPr>
                <p:nvPr/>
              </p:nvSpPr>
              <p:spPr bwMode="auto">
                <a:xfrm>
                  <a:off x="3930130"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5" name="Line 20">
                  <a:extLst>
                    <a:ext uri="{FF2B5EF4-FFF2-40B4-BE49-F238E27FC236}">
                      <a16:creationId xmlns:a16="http://schemas.microsoft.com/office/drawing/2014/main" id="{AA954B28-A635-23B0-2FB2-74A18049CDA8}"/>
                    </a:ext>
                  </a:extLst>
                </p:cNvPr>
                <p:cNvSpPr>
                  <a:spLocks noChangeShapeType="1"/>
                </p:cNvSpPr>
                <p:nvPr/>
              </p:nvSpPr>
              <p:spPr bwMode="auto">
                <a:xfrm>
                  <a:off x="4022205"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6" name="Line 21">
                  <a:extLst>
                    <a:ext uri="{FF2B5EF4-FFF2-40B4-BE49-F238E27FC236}">
                      <a16:creationId xmlns:a16="http://schemas.microsoft.com/office/drawing/2014/main" id="{A9E8106C-BB8C-9100-EDC4-DB8AABC81E17}"/>
                    </a:ext>
                  </a:extLst>
                </p:cNvPr>
                <p:cNvSpPr>
                  <a:spLocks noChangeShapeType="1"/>
                </p:cNvSpPr>
                <p:nvPr/>
              </p:nvSpPr>
              <p:spPr bwMode="auto">
                <a:xfrm>
                  <a:off x="4204767"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7" name="Line 22">
                  <a:extLst>
                    <a:ext uri="{FF2B5EF4-FFF2-40B4-BE49-F238E27FC236}">
                      <a16:creationId xmlns:a16="http://schemas.microsoft.com/office/drawing/2014/main" id="{49E6AE21-2673-F54C-D609-5D4258F65460}"/>
                    </a:ext>
                  </a:extLst>
                </p:cNvPr>
                <p:cNvSpPr>
                  <a:spLocks noChangeShapeType="1"/>
                </p:cNvSpPr>
                <p:nvPr/>
              </p:nvSpPr>
              <p:spPr bwMode="auto">
                <a:xfrm>
                  <a:off x="4296842"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8" name="Line 23">
                  <a:extLst>
                    <a:ext uri="{FF2B5EF4-FFF2-40B4-BE49-F238E27FC236}">
                      <a16:creationId xmlns:a16="http://schemas.microsoft.com/office/drawing/2014/main" id="{0B20465E-5B5A-34A1-F787-5956DDCED3FC}"/>
                    </a:ext>
                  </a:extLst>
                </p:cNvPr>
                <p:cNvSpPr>
                  <a:spLocks noChangeShapeType="1"/>
                </p:cNvSpPr>
                <p:nvPr/>
              </p:nvSpPr>
              <p:spPr bwMode="auto">
                <a:xfrm>
                  <a:off x="4479405"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29" name="Line 24">
                  <a:extLst>
                    <a:ext uri="{FF2B5EF4-FFF2-40B4-BE49-F238E27FC236}">
                      <a16:creationId xmlns:a16="http://schemas.microsoft.com/office/drawing/2014/main" id="{B6CB68FF-8C89-E081-17F2-EBA10BE71CAA}"/>
                    </a:ext>
                  </a:extLst>
                </p:cNvPr>
                <p:cNvSpPr>
                  <a:spLocks noChangeShapeType="1"/>
                </p:cNvSpPr>
                <p:nvPr/>
              </p:nvSpPr>
              <p:spPr bwMode="auto">
                <a:xfrm>
                  <a:off x="4571480"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0" name="Line 25">
                  <a:extLst>
                    <a:ext uri="{FF2B5EF4-FFF2-40B4-BE49-F238E27FC236}">
                      <a16:creationId xmlns:a16="http://schemas.microsoft.com/office/drawing/2014/main" id="{88D70E05-8155-309F-EA91-1F09BC279C46}"/>
                    </a:ext>
                  </a:extLst>
                </p:cNvPr>
                <p:cNvSpPr>
                  <a:spLocks noChangeShapeType="1"/>
                </p:cNvSpPr>
                <p:nvPr/>
              </p:nvSpPr>
              <p:spPr bwMode="auto">
                <a:xfrm>
                  <a:off x="4754042"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1" name="Line 26">
                  <a:extLst>
                    <a:ext uri="{FF2B5EF4-FFF2-40B4-BE49-F238E27FC236}">
                      <a16:creationId xmlns:a16="http://schemas.microsoft.com/office/drawing/2014/main" id="{5397E86B-51D5-C1EC-AADE-A64C187E26FB}"/>
                    </a:ext>
                  </a:extLst>
                </p:cNvPr>
                <p:cNvSpPr>
                  <a:spLocks noChangeShapeType="1"/>
                </p:cNvSpPr>
                <p:nvPr/>
              </p:nvSpPr>
              <p:spPr bwMode="auto">
                <a:xfrm>
                  <a:off x="4846117" y="3526684"/>
                  <a:ext cx="0" cy="2222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2" name="Line 29">
                  <a:extLst>
                    <a:ext uri="{FF2B5EF4-FFF2-40B4-BE49-F238E27FC236}">
                      <a16:creationId xmlns:a16="http://schemas.microsoft.com/office/drawing/2014/main" id="{DC7959F5-7C76-7448-D0AA-0F87F9782E92}"/>
                    </a:ext>
                  </a:extLst>
                </p:cNvPr>
                <p:cNvSpPr>
                  <a:spLocks noChangeShapeType="1"/>
                </p:cNvSpPr>
                <p:nvPr/>
              </p:nvSpPr>
              <p:spPr bwMode="auto">
                <a:xfrm flipV="1">
                  <a:off x="5128793" y="3513394"/>
                  <a:ext cx="0" cy="155448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3" name="Line 35">
                  <a:extLst>
                    <a:ext uri="{FF2B5EF4-FFF2-40B4-BE49-F238E27FC236}">
                      <a16:creationId xmlns:a16="http://schemas.microsoft.com/office/drawing/2014/main" id="{54D3F7C9-B3D1-B20E-AD21-C26CD633818E}"/>
                    </a:ext>
                  </a:extLst>
                </p:cNvPr>
                <p:cNvSpPr>
                  <a:spLocks noChangeShapeType="1"/>
                </p:cNvSpPr>
                <p:nvPr/>
              </p:nvSpPr>
              <p:spPr bwMode="auto">
                <a:xfrm flipH="1">
                  <a:off x="5106568" y="5067287"/>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4" name="Line 36">
                  <a:extLst>
                    <a:ext uri="{FF2B5EF4-FFF2-40B4-BE49-F238E27FC236}">
                      <a16:creationId xmlns:a16="http://schemas.microsoft.com/office/drawing/2014/main" id="{A09D708B-91DD-7A06-D6BA-3729AD4CB077}"/>
                    </a:ext>
                  </a:extLst>
                </p:cNvPr>
                <p:cNvSpPr>
                  <a:spLocks noChangeShapeType="1"/>
                </p:cNvSpPr>
                <p:nvPr/>
              </p:nvSpPr>
              <p:spPr bwMode="auto">
                <a:xfrm flipH="1">
                  <a:off x="5106568" y="4576749"/>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5" name="Line 37">
                  <a:extLst>
                    <a:ext uri="{FF2B5EF4-FFF2-40B4-BE49-F238E27FC236}">
                      <a16:creationId xmlns:a16="http://schemas.microsoft.com/office/drawing/2014/main" id="{35FABCD0-3164-A206-95C9-6CB1727499C2}"/>
                    </a:ext>
                  </a:extLst>
                </p:cNvPr>
                <p:cNvSpPr>
                  <a:spLocks noChangeShapeType="1"/>
                </p:cNvSpPr>
                <p:nvPr/>
              </p:nvSpPr>
              <p:spPr bwMode="auto">
                <a:xfrm flipH="1">
                  <a:off x="5106568" y="4084624"/>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6" name="Line 38">
                  <a:extLst>
                    <a:ext uri="{FF2B5EF4-FFF2-40B4-BE49-F238E27FC236}">
                      <a16:creationId xmlns:a16="http://schemas.microsoft.com/office/drawing/2014/main" id="{25E8819C-7E41-B911-8D30-5129BCB15AB6}"/>
                    </a:ext>
                  </a:extLst>
                </p:cNvPr>
                <p:cNvSpPr>
                  <a:spLocks noChangeShapeType="1"/>
                </p:cNvSpPr>
                <p:nvPr/>
              </p:nvSpPr>
              <p:spPr bwMode="auto">
                <a:xfrm flipH="1">
                  <a:off x="5106568" y="3592499"/>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7" name="Rectangle 51">
                  <a:extLst>
                    <a:ext uri="{FF2B5EF4-FFF2-40B4-BE49-F238E27FC236}">
                      <a16:creationId xmlns:a16="http://schemas.microsoft.com/office/drawing/2014/main" id="{4FE2B2AB-89AB-317F-B369-A8F5C953E255}"/>
                    </a:ext>
                  </a:extLst>
                </p:cNvPr>
                <p:cNvSpPr>
                  <a:spLocks noChangeArrowheads="1"/>
                </p:cNvSpPr>
                <p:nvPr/>
              </p:nvSpPr>
              <p:spPr bwMode="auto">
                <a:xfrm>
                  <a:off x="3909593" y="4046524"/>
                  <a:ext cx="44450"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38" name="Rectangle 52">
                  <a:extLst>
                    <a:ext uri="{FF2B5EF4-FFF2-40B4-BE49-F238E27FC236}">
                      <a16:creationId xmlns:a16="http://schemas.microsoft.com/office/drawing/2014/main" id="{174DEC3A-0F8F-5D44-C3E9-57FDDA3A60C4}"/>
                    </a:ext>
                  </a:extLst>
                </p:cNvPr>
                <p:cNvSpPr>
                  <a:spLocks noChangeArrowheads="1"/>
                </p:cNvSpPr>
                <p:nvPr/>
              </p:nvSpPr>
              <p:spPr bwMode="auto">
                <a:xfrm>
                  <a:off x="3909593" y="4046524"/>
                  <a:ext cx="44450" cy="460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39" name="Line 53">
                  <a:extLst>
                    <a:ext uri="{FF2B5EF4-FFF2-40B4-BE49-F238E27FC236}">
                      <a16:creationId xmlns:a16="http://schemas.microsoft.com/office/drawing/2014/main" id="{23F0CD7E-209D-9D3F-FCA0-2D1B01E81A0F}"/>
                    </a:ext>
                  </a:extLst>
                </p:cNvPr>
                <p:cNvSpPr>
                  <a:spLocks noChangeShapeType="1"/>
                </p:cNvSpPr>
                <p:nvPr/>
              </p:nvSpPr>
              <p:spPr bwMode="auto">
                <a:xfrm>
                  <a:off x="3931818" y="4068749"/>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0" name="Line 54">
                  <a:extLst>
                    <a:ext uri="{FF2B5EF4-FFF2-40B4-BE49-F238E27FC236}">
                      <a16:creationId xmlns:a16="http://schemas.microsoft.com/office/drawing/2014/main" id="{DE2170B8-8812-62E6-AFD2-48B037198079}"/>
                    </a:ext>
                  </a:extLst>
                </p:cNvPr>
                <p:cNvSpPr>
                  <a:spLocks noChangeShapeType="1"/>
                </p:cNvSpPr>
                <p:nvPr/>
              </p:nvSpPr>
              <p:spPr bwMode="auto">
                <a:xfrm>
                  <a:off x="3931818" y="4068749"/>
                  <a:ext cx="0" cy="3968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1" name="Rectangle 55">
                  <a:extLst>
                    <a:ext uri="{FF2B5EF4-FFF2-40B4-BE49-F238E27FC236}">
                      <a16:creationId xmlns:a16="http://schemas.microsoft.com/office/drawing/2014/main" id="{8276D2F6-9235-5E49-E8CB-2E6EE24D3B9C}"/>
                    </a:ext>
                  </a:extLst>
                </p:cNvPr>
                <p:cNvSpPr>
                  <a:spLocks noChangeArrowheads="1"/>
                </p:cNvSpPr>
                <p:nvPr/>
              </p:nvSpPr>
              <p:spPr bwMode="auto">
                <a:xfrm>
                  <a:off x="3900068" y="4459274"/>
                  <a:ext cx="63500" cy="14288"/>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2" name="Rectangle 57">
                  <a:extLst>
                    <a:ext uri="{FF2B5EF4-FFF2-40B4-BE49-F238E27FC236}">
                      <a16:creationId xmlns:a16="http://schemas.microsoft.com/office/drawing/2014/main" id="{B6E1B0B4-CD89-51F0-30F1-50AC044CE7AA}"/>
                    </a:ext>
                  </a:extLst>
                </p:cNvPr>
                <p:cNvSpPr>
                  <a:spLocks noChangeArrowheads="1"/>
                </p:cNvSpPr>
                <p:nvPr/>
              </p:nvSpPr>
              <p:spPr bwMode="auto">
                <a:xfrm>
                  <a:off x="4182643" y="4165587"/>
                  <a:ext cx="46038" cy="46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43" name="Rectangle 58">
                  <a:extLst>
                    <a:ext uri="{FF2B5EF4-FFF2-40B4-BE49-F238E27FC236}">
                      <a16:creationId xmlns:a16="http://schemas.microsoft.com/office/drawing/2014/main" id="{E51DB57B-BC7A-84D5-E2BD-B7D3731B855D}"/>
                    </a:ext>
                  </a:extLst>
                </p:cNvPr>
                <p:cNvSpPr>
                  <a:spLocks noChangeArrowheads="1"/>
                </p:cNvSpPr>
                <p:nvPr/>
              </p:nvSpPr>
              <p:spPr bwMode="auto">
                <a:xfrm>
                  <a:off x="4182643" y="4165587"/>
                  <a:ext cx="46038" cy="46038"/>
                </a:xfrm>
                <a:prstGeom prst="rect">
                  <a:avLst/>
                </a:pr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4" name="Line 59">
                  <a:extLst>
                    <a:ext uri="{FF2B5EF4-FFF2-40B4-BE49-F238E27FC236}">
                      <a16:creationId xmlns:a16="http://schemas.microsoft.com/office/drawing/2014/main" id="{4E80ECAB-24DA-68FE-BB6E-F8B2173599C8}"/>
                    </a:ext>
                  </a:extLst>
                </p:cNvPr>
                <p:cNvSpPr>
                  <a:spLocks noChangeShapeType="1"/>
                </p:cNvSpPr>
                <p:nvPr/>
              </p:nvSpPr>
              <p:spPr bwMode="auto">
                <a:xfrm flipV="1">
                  <a:off x="4206455" y="4186224"/>
                  <a:ext cx="0" cy="4763"/>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5" name="Line 60">
                  <a:extLst>
                    <a:ext uri="{FF2B5EF4-FFF2-40B4-BE49-F238E27FC236}">
                      <a16:creationId xmlns:a16="http://schemas.microsoft.com/office/drawing/2014/main" id="{6595CE21-CE47-BDFC-9EB9-19B0E9FAA3C0}"/>
                    </a:ext>
                  </a:extLst>
                </p:cNvPr>
                <p:cNvSpPr>
                  <a:spLocks noChangeShapeType="1"/>
                </p:cNvSpPr>
                <p:nvPr/>
              </p:nvSpPr>
              <p:spPr bwMode="auto">
                <a:xfrm>
                  <a:off x="4206455" y="4187812"/>
                  <a:ext cx="0" cy="157163"/>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6" name="Rectangle 61">
                  <a:extLst>
                    <a:ext uri="{FF2B5EF4-FFF2-40B4-BE49-F238E27FC236}">
                      <a16:creationId xmlns:a16="http://schemas.microsoft.com/office/drawing/2014/main" id="{A1DBC3A3-54FD-8CAF-2A94-614D85E3EB6A}"/>
                    </a:ext>
                  </a:extLst>
                </p:cNvPr>
                <p:cNvSpPr>
                  <a:spLocks noChangeArrowheads="1"/>
                </p:cNvSpPr>
                <p:nvPr/>
              </p:nvSpPr>
              <p:spPr bwMode="auto">
                <a:xfrm>
                  <a:off x="4174705" y="4276712"/>
                  <a:ext cx="63500" cy="136525"/>
                </a:xfrm>
                <a:prstGeom prst="rect">
                  <a:avLst/>
                </a:prstGeom>
                <a:noFill/>
                <a:ln w="476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7" name="Rectangle 63">
                  <a:extLst>
                    <a:ext uri="{FF2B5EF4-FFF2-40B4-BE49-F238E27FC236}">
                      <a16:creationId xmlns:a16="http://schemas.microsoft.com/office/drawing/2014/main" id="{8EA0712B-18DC-F8E3-A627-86B8655248F3}"/>
                    </a:ext>
                  </a:extLst>
                </p:cNvPr>
                <p:cNvSpPr>
                  <a:spLocks noChangeArrowheads="1"/>
                </p:cNvSpPr>
                <p:nvPr/>
              </p:nvSpPr>
              <p:spPr bwMode="auto">
                <a:xfrm>
                  <a:off x="4458868" y="4027474"/>
                  <a:ext cx="46038" cy="46038"/>
                </a:xfrm>
                <a:prstGeom prst="rect">
                  <a:avLst/>
                </a:prstGeom>
                <a:solidFill>
                  <a:srgbClr val="40B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48" name="Rectangle 64">
                  <a:extLst>
                    <a:ext uri="{FF2B5EF4-FFF2-40B4-BE49-F238E27FC236}">
                      <a16:creationId xmlns:a16="http://schemas.microsoft.com/office/drawing/2014/main" id="{36508C6F-4EE6-060E-CBA2-D55729BAADA3}"/>
                    </a:ext>
                  </a:extLst>
                </p:cNvPr>
                <p:cNvSpPr>
                  <a:spLocks noChangeArrowheads="1"/>
                </p:cNvSpPr>
                <p:nvPr/>
              </p:nvSpPr>
              <p:spPr bwMode="auto">
                <a:xfrm>
                  <a:off x="4458868" y="4027474"/>
                  <a:ext cx="46038" cy="46038"/>
                </a:xfrm>
                <a:prstGeom prst="rect">
                  <a:avLst/>
                </a:prstGeom>
                <a:noFill/>
                <a:ln w="4763" cap="flat">
                  <a:solidFill>
                    <a:srgbClr val="40B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49" name="Line 65">
                  <a:extLst>
                    <a:ext uri="{FF2B5EF4-FFF2-40B4-BE49-F238E27FC236}">
                      <a16:creationId xmlns:a16="http://schemas.microsoft.com/office/drawing/2014/main" id="{410FB8D7-BD5F-ADCB-89C8-02B3B0157E64}"/>
                    </a:ext>
                  </a:extLst>
                </p:cNvPr>
                <p:cNvSpPr>
                  <a:spLocks noChangeShapeType="1"/>
                </p:cNvSpPr>
                <p:nvPr/>
              </p:nvSpPr>
              <p:spPr bwMode="auto">
                <a:xfrm flipV="1">
                  <a:off x="4481093" y="4048112"/>
                  <a:ext cx="0" cy="4763"/>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0" name="Line 66">
                  <a:extLst>
                    <a:ext uri="{FF2B5EF4-FFF2-40B4-BE49-F238E27FC236}">
                      <a16:creationId xmlns:a16="http://schemas.microsoft.com/office/drawing/2014/main" id="{69EB6B33-08A5-0148-7E02-6FB907EB5624}"/>
                    </a:ext>
                  </a:extLst>
                </p:cNvPr>
                <p:cNvSpPr>
                  <a:spLocks noChangeShapeType="1"/>
                </p:cNvSpPr>
                <p:nvPr/>
              </p:nvSpPr>
              <p:spPr bwMode="auto">
                <a:xfrm>
                  <a:off x="4481093" y="4051287"/>
                  <a:ext cx="0" cy="338138"/>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1" name="Rectangle 67">
                  <a:extLst>
                    <a:ext uri="{FF2B5EF4-FFF2-40B4-BE49-F238E27FC236}">
                      <a16:creationId xmlns:a16="http://schemas.microsoft.com/office/drawing/2014/main" id="{0AD4AC73-8B4D-5897-6677-1218D3A03242}"/>
                    </a:ext>
                  </a:extLst>
                </p:cNvPr>
                <p:cNvSpPr>
                  <a:spLocks noChangeArrowheads="1"/>
                </p:cNvSpPr>
                <p:nvPr/>
              </p:nvSpPr>
              <p:spPr bwMode="auto">
                <a:xfrm>
                  <a:off x="4449343" y="4316399"/>
                  <a:ext cx="63500" cy="144463"/>
                </a:xfrm>
                <a:prstGeom prst="rect">
                  <a:avLst/>
                </a:prstGeom>
                <a:noFill/>
                <a:ln w="4763" cap="flat">
                  <a:solidFill>
                    <a:srgbClr val="40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2" name="Rectangle 69">
                  <a:extLst>
                    <a:ext uri="{FF2B5EF4-FFF2-40B4-BE49-F238E27FC236}">
                      <a16:creationId xmlns:a16="http://schemas.microsoft.com/office/drawing/2014/main" id="{303CBCA4-BB88-1599-45CB-99A247388F33}"/>
                    </a:ext>
                  </a:extLst>
                </p:cNvPr>
                <p:cNvSpPr>
                  <a:spLocks noChangeArrowheads="1"/>
                </p:cNvSpPr>
                <p:nvPr/>
              </p:nvSpPr>
              <p:spPr bwMode="auto">
                <a:xfrm>
                  <a:off x="4733505" y="3967149"/>
                  <a:ext cx="44450" cy="46038"/>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53" name="Rectangle 70">
                  <a:extLst>
                    <a:ext uri="{FF2B5EF4-FFF2-40B4-BE49-F238E27FC236}">
                      <a16:creationId xmlns:a16="http://schemas.microsoft.com/office/drawing/2014/main" id="{DF3A9A7A-F85D-9BAF-6021-55DA2B691F35}"/>
                    </a:ext>
                  </a:extLst>
                </p:cNvPr>
                <p:cNvSpPr>
                  <a:spLocks noChangeArrowheads="1"/>
                </p:cNvSpPr>
                <p:nvPr/>
              </p:nvSpPr>
              <p:spPr bwMode="auto">
                <a:xfrm>
                  <a:off x="4733505" y="3967149"/>
                  <a:ext cx="44450" cy="46038"/>
                </a:xfrm>
                <a:prstGeom prst="rect">
                  <a:avLst/>
                </a:prstGeom>
                <a:noFill/>
                <a:ln w="4763" cap="flat">
                  <a:solidFill>
                    <a:srgbClr val="8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4" name="Line 72">
                  <a:extLst>
                    <a:ext uri="{FF2B5EF4-FFF2-40B4-BE49-F238E27FC236}">
                      <a16:creationId xmlns:a16="http://schemas.microsoft.com/office/drawing/2014/main" id="{19EF2303-A1FC-6B56-B5DF-83A5DD65FDD1}"/>
                    </a:ext>
                  </a:extLst>
                </p:cNvPr>
                <p:cNvSpPr>
                  <a:spLocks noChangeShapeType="1"/>
                </p:cNvSpPr>
                <p:nvPr/>
              </p:nvSpPr>
              <p:spPr bwMode="auto">
                <a:xfrm>
                  <a:off x="4755730" y="3989374"/>
                  <a:ext cx="0" cy="425450"/>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5" name="Rectangle 73">
                  <a:extLst>
                    <a:ext uri="{FF2B5EF4-FFF2-40B4-BE49-F238E27FC236}">
                      <a16:creationId xmlns:a16="http://schemas.microsoft.com/office/drawing/2014/main" id="{37697FE5-3156-1ECD-7D9F-10C87A46B1C5}"/>
                    </a:ext>
                  </a:extLst>
                </p:cNvPr>
                <p:cNvSpPr>
                  <a:spLocks noChangeArrowheads="1"/>
                </p:cNvSpPr>
                <p:nvPr/>
              </p:nvSpPr>
              <p:spPr bwMode="auto">
                <a:xfrm>
                  <a:off x="4723980" y="4338624"/>
                  <a:ext cx="63500" cy="152400"/>
                </a:xfrm>
                <a:prstGeom prst="rect">
                  <a:avLst/>
                </a:prstGeom>
                <a:noFill/>
                <a:ln w="4763" cap="flat">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6" name="Freeform 74">
                  <a:extLst>
                    <a:ext uri="{FF2B5EF4-FFF2-40B4-BE49-F238E27FC236}">
                      <a16:creationId xmlns:a16="http://schemas.microsoft.com/office/drawing/2014/main" id="{81281B5F-FE5C-E41F-C382-85DB05450AA0}"/>
                    </a:ext>
                  </a:extLst>
                </p:cNvPr>
                <p:cNvSpPr>
                  <a:spLocks noEditPoints="1"/>
                </p:cNvSpPr>
                <p:nvPr/>
              </p:nvSpPr>
              <p:spPr bwMode="auto">
                <a:xfrm>
                  <a:off x="4725568" y="3960799"/>
                  <a:ext cx="60325" cy="61913"/>
                </a:xfrm>
                <a:custGeom>
                  <a:avLst/>
                  <a:gdLst>
                    <a:gd name="T0" fmla="*/ 19 w 38"/>
                    <a:gd name="T1" fmla="*/ 0 h 39"/>
                    <a:gd name="T2" fmla="*/ 19 w 38"/>
                    <a:gd name="T3" fmla="*/ 39 h 39"/>
                    <a:gd name="T4" fmla="*/ 0 w 38"/>
                    <a:gd name="T5" fmla="*/ 19 h 39"/>
                    <a:gd name="T6" fmla="*/ 38 w 38"/>
                    <a:gd name="T7" fmla="*/ 19 h 39"/>
                    <a:gd name="T8" fmla="*/ 6 w 38"/>
                    <a:gd name="T9" fmla="*/ 6 h 39"/>
                    <a:gd name="T10" fmla="*/ 33 w 38"/>
                    <a:gd name="T11" fmla="*/ 33 h 39"/>
                    <a:gd name="T12" fmla="*/ 6 w 38"/>
                    <a:gd name="T13" fmla="*/ 33 h 39"/>
                    <a:gd name="T14" fmla="*/ 33 w 38"/>
                    <a:gd name="T15" fmla="*/ 6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9" y="0"/>
                      </a:moveTo>
                      <a:lnTo>
                        <a:pt x="19" y="39"/>
                      </a:lnTo>
                      <a:moveTo>
                        <a:pt x="0" y="19"/>
                      </a:moveTo>
                      <a:lnTo>
                        <a:pt x="38" y="19"/>
                      </a:lnTo>
                      <a:moveTo>
                        <a:pt x="6" y="6"/>
                      </a:moveTo>
                      <a:lnTo>
                        <a:pt x="33" y="33"/>
                      </a:lnTo>
                      <a:moveTo>
                        <a:pt x="6" y="33"/>
                      </a:moveTo>
                      <a:lnTo>
                        <a:pt x="33" y="6"/>
                      </a:lnTo>
                    </a:path>
                  </a:pathLst>
                </a:custGeom>
                <a:noFill/>
                <a:ln w="4763" cap="flat">
                  <a:solidFill>
                    <a:srgbClr val="8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7" name="Freeform 75">
                  <a:extLst>
                    <a:ext uri="{FF2B5EF4-FFF2-40B4-BE49-F238E27FC236}">
                      <a16:creationId xmlns:a16="http://schemas.microsoft.com/office/drawing/2014/main" id="{A66C1E83-8572-0CAD-BAE6-8A6B321B8D20}"/>
                    </a:ext>
                  </a:extLst>
                </p:cNvPr>
                <p:cNvSpPr>
                  <a:spLocks/>
                </p:cNvSpPr>
                <p:nvPr/>
              </p:nvSpPr>
              <p:spPr bwMode="auto">
                <a:xfrm>
                  <a:off x="3987380" y="4124312"/>
                  <a:ext cx="71438" cy="61913"/>
                </a:xfrm>
                <a:custGeom>
                  <a:avLst/>
                  <a:gdLst>
                    <a:gd name="T0" fmla="*/ 23 w 45"/>
                    <a:gd name="T1" fmla="*/ 39 h 39"/>
                    <a:gd name="T2" fmla="*/ 0 w 45"/>
                    <a:gd name="T3" fmla="*/ 0 h 39"/>
                    <a:gd name="T4" fmla="*/ 45 w 45"/>
                    <a:gd name="T5" fmla="*/ 0 h 39"/>
                    <a:gd name="T6" fmla="*/ 23 w 45"/>
                    <a:gd name="T7" fmla="*/ 39 h 39"/>
                  </a:gdLst>
                  <a:ahLst/>
                  <a:cxnLst>
                    <a:cxn ang="0">
                      <a:pos x="T0" y="T1"/>
                    </a:cxn>
                    <a:cxn ang="0">
                      <a:pos x="T2" y="T3"/>
                    </a:cxn>
                    <a:cxn ang="0">
                      <a:pos x="T4" y="T5"/>
                    </a:cxn>
                    <a:cxn ang="0">
                      <a:pos x="T6" y="T7"/>
                    </a:cxn>
                  </a:cxnLst>
                  <a:rect l="0" t="0" r="r" b="b"/>
                  <a:pathLst>
                    <a:path w="45" h="39">
                      <a:moveTo>
                        <a:pt x="23" y="39"/>
                      </a:moveTo>
                      <a:lnTo>
                        <a:pt x="0" y="0"/>
                      </a:lnTo>
                      <a:lnTo>
                        <a:pt x="45" y="0"/>
                      </a:lnTo>
                      <a:lnTo>
                        <a:pt x="2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58" name="Freeform 76">
                  <a:extLst>
                    <a:ext uri="{FF2B5EF4-FFF2-40B4-BE49-F238E27FC236}">
                      <a16:creationId xmlns:a16="http://schemas.microsoft.com/office/drawing/2014/main" id="{3AE60F73-277C-15CA-1550-60868DB3C751}"/>
                    </a:ext>
                  </a:extLst>
                </p:cNvPr>
                <p:cNvSpPr>
                  <a:spLocks/>
                </p:cNvSpPr>
                <p:nvPr/>
              </p:nvSpPr>
              <p:spPr bwMode="auto">
                <a:xfrm>
                  <a:off x="3987380" y="4124312"/>
                  <a:ext cx="71438" cy="61913"/>
                </a:xfrm>
                <a:custGeom>
                  <a:avLst/>
                  <a:gdLst>
                    <a:gd name="T0" fmla="*/ 23 w 45"/>
                    <a:gd name="T1" fmla="*/ 39 h 39"/>
                    <a:gd name="T2" fmla="*/ 0 w 45"/>
                    <a:gd name="T3" fmla="*/ 0 h 39"/>
                    <a:gd name="T4" fmla="*/ 45 w 45"/>
                    <a:gd name="T5" fmla="*/ 0 h 39"/>
                    <a:gd name="T6" fmla="*/ 23 w 45"/>
                    <a:gd name="T7" fmla="*/ 39 h 39"/>
                  </a:gdLst>
                  <a:ahLst/>
                  <a:cxnLst>
                    <a:cxn ang="0">
                      <a:pos x="T0" y="T1"/>
                    </a:cxn>
                    <a:cxn ang="0">
                      <a:pos x="T2" y="T3"/>
                    </a:cxn>
                    <a:cxn ang="0">
                      <a:pos x="T4" y="T5"/>
                    </a:cxn>
                    <a:cxn ang="0">
                      <a:pos x="T6" y="T7"/>
                    </a:cxn>
                  </a:cxnLst>
                  <a:rect l="0" t="0" r="r" b="b"/>
                  <a:pathLst>
                    <a:path w="45" h="39">
                      <a:moveTo>
                        <a:pt x="23" y="39"/>
                      </a:moveTo>
                      <a:lnTo>
                        <a:pt x="0" y="0"/>
                      </a:lnTo>
                      <a:lnTo>
                        <a:pt x="45" y="0"/>
                      </a:lnTo>
                      <a:lnTo>
                        <a:pt x="23" y="3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59" name="Line 77">
                  <a:extLst>
                    <a:ext uri="{FF2B5EF4-FFF2-40B4-BE49-F238E27FC236}">
                      <a16:creationId xmlns:a16="http://schemas.microsoft.com/office/drawing/2014/main" id="{311CDD5A-E777-3BAB-A889-6FADFFFB690F}"/>
                    </a:ext>
                  </a:extLst>
                </p:cNvPr>
                <p:cNvSpPr>
                  <a:spLocks noChangeShapeType="1"/>
                </p:cNvSpPr>
                <p:nvPr/>
              </p:nvSpPr>
              <p:spPr bwMode="auto">
                <a:xfrm>
                  <a:off x="4023893" y="4144949"/>
                  <a:ext cx="0" cy="0"/>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0" name="Line 78">
                  <a:extLst>
                    <a:ext uri="{FF2B5EF4-FFF2-40B4-BE49-F238E27FC236}">
                      <a16:creationId xmlns:a16="http://schemas.microsoft.com/office/drawing/2014/main" id="{9209148F-96C5-55DD-9058-2C41565F20A6}"/>
                    </a:ext>
                  </a:extLst>
                </p:cNvPr>
                <p:cNvSpPr>
                  <a:spLocks noChangeShapeType="1"/>
                </p:cNvSpPr>
                <p:nvPr/>
              </p:nvSpPr>
              <p:spPr bwMode="auto">
                <a:xfrm>
                  <a:off x="4023893" y="4144949"/>
                  <a:ext cx="0" cy="180975"/>
                </a:xfrm>
                <a:prstGeom prst="line">
                  <a:avLst/>
                </a:prstGeom>
                <a:noFill/>
                <a:ln w="4763"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1" name="Rectangle 79">
                  <a:extLst>
                    <a:ext uri="{FF2B5EF4-FFF2-40B4-BE49-F238E27FC236}">
                      <a16:creationId xmlns:a16="http://schemas.microsoft.com/office/drawing/2014/main" id="{0CFD82CC-AB98-DA9F-FF1B-664783C6CB5D}"/>
                    </a:ext>
                  </a:extLst>
                </p:cNvPr>
                <p:cNvSpPr>
                  <a:spLocks noChangeArrowheads="1"/>
                </p:cNvSpPr>
                <p:nvPr/>
              </p:nvSpPr>
              <p:spPr bwMode="auto">
                <a:xfrm>
                  <a:off x="3992143" y="4319574"/>
                  <a:ext cx="63500" cy="11113"/>
                </a:xfrm>
                <a:prstGeom prst="rect">
                  <a:avLst/>
                </a:pr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2" name="Freeform 81">
                  <a:extLst>
                    <a:ext uri="{FF2B5EF4-FFF2-40B4-BE49-F238E27FC236}">
                      <a16:creationId xmlns:a16="http://schemas.microsoft.com/office/drawing/2014/main" id="{8345F51A-1F2E-7989-ACBD-0BA22BD1DEB7}"/>
                    </a:ext>
                  </a:extLst>
                </p:cNvPr>
                <p:cNvSpPr>
                  <a:spLocks/>
                </p:cNvSpPr>
                <p:nvPr/>
              </p:nvSpPr>
              <p:spPr bwMode="auto">
                <a:xfrm>
                  <a:off x="4262018" y="4075099"/>
                  <a:ext cx="71438" cy="60325"/>
                </a:xfrm>
                <a:custGeom>
                  <a:avLst/>
                  <a:gdLst>
                    <a:gd name="T0" fmla="*/ 23 w 45"/>
                    <a:gd name="T1" fmla="*/ 38 h 38"/>
                    <a:gd name="T2" fmla="*/ 0 w 45"/>
                    <a:gd name="T3" fmla="*/ 0 h 38"/>
                    <a:gd name="T4" fmla="*/ 45 w 45"/>
                    <a:gd name="T5" fmla="*/ 0 h 38"/>
                    <a:gd name="T6" fmla="*/ 23 w 45"/>
                    <a:gd name="T7" fmla="*/ 38 h 38"/>
                  </a:gdLst>
                  <a:ahLst/>
                  <a:cxnLst>
                    <a:cxn ang="0">
                      <a:pos x="T0" y="T1"/>
                    </a:cxn>
                    <a:cxn ang="0">
                      <a:pos x="T2" y="T3"/>
                    </a:cxn>
                    <a:cxn ang="0">
                      <a:pos x="T4" y="T5"/>
                    </a:cxn>
                    <a:cxn ang="0">
                      <a:pos x="T6" y="T7"/>
                    </a:cxn>
                  </a:cxnLst>
                  <a:rect l="0" t="0" r="r" b="b"/>
                  <a:pathLst>
                    <a:path w="45" h="38">
                      <a:moveTo>
                        <a:pt x="23" y="38"/>
                      </a:moveTo>
                      <a:lnTo>
                        <a:pt x="0" y="0"/>
                      </a:lnTo>
                      <a:lnTo>
                        <a:pt x="45" y="0"/>
                      </a:lnTo>
                      <a:lnTo>
                        <a:pt x="23" y="3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63" name="Freeform 82">
                  <a:extLst>
                    <a:ext uri="{FF2B5EF4-FFF2-40B4-BE49-F238E27FC236}">
                      <a16:creationId xmlns:a16="http://schemas.microsoft.com/office/drawing/2014/main" id="{36E54BC0-0188-E4CA-AA48-91C42EAB3DD2}"/>
                    </a:ext>
                  </a:extLst>
                </p:cNvPr>
                <p:cNvSpPr>
                  <a:spLocks/>
                </p:cNvSpPr>
                <p:nvPr/>
              </p:nvSpPr>
              <p:spPr bwMode="auto">
                <a:xfrm>
                  <a:off x="4262018" y="4075099"/>
                  <a:ext cx="71438" cy="60325"/>
                </a:xfrm>
                <a:custGeom>
                  <a:avLst/>
                  <a:gdLst>
                    <a:gd name="T0" fmla="*/ 23 w 45"/>
                    <a:gd name="T1" fmla="*/ 38 h 38"/>
                    <a:gd name="T2" fmla="*/ 0 w 45"/>
                    <a:gd name="T3" fmla="*/ 0 h 38"/>
                    <a:gd name="T4" fmla="*/ 45 w 45"/>
                    <a:gd name="T5" fmla="*/ 0 h 38"/>
                    <a:gd name="T6" fmla="*/ 23 w 45"/>
                    <a:gd name="T7" fmla="*/ 38 h 38"/>
                  </a:gdLst>
                  <a:ahLst/>
                  <a:cxnLst>
                    <a:cxn ang="0">
                      <a:pos x="T0" y="T1"/>
                    </a:cxn>
                    <a:cxn ang="0">
                      <a:pos x="T2" y="T3"/>
                    </a:cxn>
                    <a:cxn ang="0">
                      <a:pos x="T4" y="T5"/>
                    </a:cxn>
                    <a:cxn ang="0">
                      <a:pos x="T6" y="T7"/>
                    </a:cxn>
                  </a:cxnLst>
                  <a:rect l="0" t="0" r="r" b="b"/>
                  <a:pathLst>
                    <a:path w="45" h="38">
                      <a:moveTo>
                        <a:pt x="23" y="38"/>
                      </a:moveTo>
                      <a:lnTo>
                        <a:pt x="0" y="0"/>
                      </a:lnTo>
                      <a:lnTo>
                        <a:pt x="45" y="0"/>
                      </a:lnTo>
                      <a:lnTo>
                        <a:pt x="23" y="38"/>
                      </a:lnTo>
                      <a:close/>
                    </a:path>
                  </a:pathLst>
                </a:custGeom>
                <a:noFill/>
                <a:ln w="4763"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4" name="Line 83">
                  <a:extLst>
                    <a:ext uri="{FF2B5EF4-FFF2-40B4-BE49-F238E27FC236}">
                      <a16:creationId xmlns:a16="http://schemas.microsoft.com/office/drawing/2014/main" id="{9C647555-63A4-A922-F580-8031AC4ADE13}"/>
                    </a:ext>
                  </a:extLst>
                </p:cNvPr>
                <p:cNvSpPr>
                  <a:spLocks noChangeShapeType="1"/>
                </p:cNvSpPr>
                <p:nvPr/>
              </p:nvSpPr>
              <p:spPr bwMode="auto">
                <a:xfrm flipV="1">
                  <a:off x="4298530" y="4092562"/>
                  <a:ext cx="0" cy="4763"/>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5" name="Line 84">
                  <a:extLst>
                    <a:ext uri="{FF2B5EF4-FFF2-40B4-BE49-F238E27FC236}">
                      <a16:creationId xmlns:a16="http://schemas.microsoft.com/office/drawing/2014/main" id="{D3174287-5F62-9BA3-E8A7-54C240DBF19A}"/>
                    </a:ext>
                  </a:extLst>
                </p:cNvPr>
                <p:cNvSpPr>
                  <a:spLocks noChangeShapeType="1"/>
                </p:cNvSpPr>
                <p:nvPr/>
              </p:nvSpPr>
              <p:spPr bwMode="auto">
                <a:xfrm>
                  <a:off x="4298530" y="4095737"/>
                  <a:ext cx="0" cy="166688"/>
                </a:xfrm>
                <a:prstGeom prst="line">
                  <a:avLst/>
                </a:prstGeom>
                <a:noFill/>
                <a:ln w="476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6" name="Rectangle 85">
                  <a:extLst>
                    <a:ext uri="{FF2B5EF4-FFF2-40B4-BE49-F238E27FC236}">
                      <a16:creationId xmlns:a16="http://schemas.microsoft.com/office/drawing/2014/main" id="{B406ACF5-9610-AE6D-E464-99449049D0A9}"/>
                    </a:ext>
                  </a:extLst>
                </p:cNvPr>
                <p:cNvSpPr>
                  <a:spLocks noChangeArrowheads="1"/>
                </p:cNvSpPr>
                <p:nvPr/>
              </p:nvSpPr>
              <p:spPr bwMode="auto">
                <a:xfrm>
                  <a:off x="4266780" y="4205274"/>
                  <a:ext cx="63500" cy="114300"/>
                </a:xfrm>
                <a:prstGeom prst="rect">
                  <a:avLst/>
                </a:prstGeom>
                <a:noFill/>
                <a:ln w="476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7" name="Freeform 87">
                  <a:extLst>
                    <a:ext uri="{FF2B5EF4-FFF2-40B4-BE49-F238E27FC236}">
                      <a16:creationId xmlns:a16="http://schemas.microsoft.com/office/drawing/2014/main" id="{95B24694-D9FD-815A-A5B6-057277A59020}"/>
                    </a:ext>
                  </a:extLst>
                </p:cNvPr>
                <p:cNvSpPr>
                  <a:spLocks/>
                </p:cNvSpPr>
                <p:nvPr/>
              </p:nvSpPr>
              <p:spPr bwMode="auto">
                <a:xfrm>
                  <a:off x="4538243" y="3929049"/>
                  <a:ext cx="69850" cy="6032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solidFill>
                  <a:srgbClr val="40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68" name="Freeform 88">
                  <a:extLst>
                    <a:ext uri="{FF2B5EF4-FFF2-40B4-BE49-F238E27FC236}">
                      <a16:creationId xmlns:a16="http://schemas.microsoft.com/office/drawing/2014/main" id="{668CD8E1-1AB3-D3F7-8FE6-02C85CAD5BB6}"/>
                    </a:ext>
                  </a:extLst>
                </p:cNvPr>
                <p:cNvSpPr>
                  <a:spLocks/>
                </p:cNvSpPr>
                <p:nvPr/>
              </p:nvSpPr>
              <p:spPr bwMode="auto">
                <a:xfrm>
                  <a:off x="4538243" y="3929049"/>
                  <a:ext cx="69850" cy="60325"/>
                </a:xfrm>
                <a:custGeom>
                  <a:avLst/>
                  <a:gdLst>
                    <a:gd name="T0" fmla="*/ 22 w 44"/>
                    <a:gd name="T1" fmla="*/ 38 h 38"/>
                    <a:gd name="T2" fmla="*/ 0 w 44"/>
                    <a:gd name="T3" fmla="*/ 0 h 38"/>
                    <a:gd name="T4" fmla="*/ 44 w 44"/>
                    <a:gd name="T5" fmla="*/ 0 h 38"/>
                    <a:gd name="T6" fmla="*/ 22 w 44"/>
                    <a:gd name="T7" fmla="*/ 38 h 38"/>
                  </a:gdLst>
                  <a:ahLst/>
                  <a:cxnLst>
                    <a:cxn ang="0">
                      <a:pos x="T0" y="T1"/>
                    </a:cxn>
                    <a:cxn ang="0">
                      <a:pos x="T2" y="T3"/>
                    </a:cxn>
                    <a:cxn ang="0">
                      <a:pos x="T4" y="T5"/>
                    </a:cxn>
                    <a:cxn ang="0">
                      <a:pos x="T6" y="T7"/>
                    </a:cxn>
                  </a:cxnLst>
                  <a:rect l="0" t="0" r="r" b="b"/>
                  <a:pathLst>
                    <a:path w="44" h="38">
                      <a:moveTo>
                        <a:pt x="22" y="38"/>
                      </a:moveTo>
                      <a:lnTo>
                        <a:pt x="0" y="0"/>
                      </a:lnTo>
                      <a:lnTo>
                        <a:pt x="44" y="0"/>
                      </a:lnTo>
                      <a:lnTo>
                        <a:pt x="22" y="38"/>
                      </a:lnTo>
                      <a:close/>
                    </a:path>
                  </a:pathLst>
                </a:custGeom>
                <a:noFill/>
                <a:ln w="4763" cap="flat">
                  <a:solidFill>
                    <a:srgbClr val="40B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69" name="Line 89">
                  <a:extLst>
                    <a:ext uri="{FF2B5EF4-FFF2-40B4-BE49-F238E27FC236}">
                      <a16:creationId xmlns:a16="http://schemas.microsoft.com/office/drawing/2014/main" id="{F7BA6DC5-24EC-87CA-282C-907F478659A1}"/>
                    </a:ext>
                  </a:extLst>
                </p:cNvPr>
                <p:cNvSpPr>
                  <a:spLocks noChangeShapeType="1"/>
                </p:cNvSpPr>
                <p:nvPr/>
              </p:nvSpPr>
              <p:spPr bwMode="auto">
                <a:xfrm flipV="1">
                  <a:off x="4573168" y="3948099"/>
                  <a:ext cx="0" cy="3175"/>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0" name="Line 90">
                  <a:extLst>
                    <a:ext uri="{FF2B5EF4-FFF2-40B4-BE49-F238E27FC236}">
                      <a16:creationId xmlns:a16="http://schemas.microsoft.com/office/drawing/2014/main" id="{63EC857A-E2D5-BB24-7406-7392692BCDC5}"/>
                    </a:ext>
                  </a:extLst>
                </p:cNvPr>
                <p:cNvSpPr>
                  <a:spLocks noChangeShapeType="1"/>
                </p:cNvSpPr>
                <p:nvPr/>
              </p:nvSpPr>
              <p:spPr bwMode="auto">
                <a:xfrm>
                  <a:off x="4573168" y="3949687"/>
                  <a:ext cx="0" cy="331788"/>
                </a:xfrm>
                <a:prstGeom prst="line">
                  <a:avLst/>
                </a:prstGeom>
                <a:noFill/>
                <a:ln w="4763" cap="flat">
                  <a:solidFill>
                    <a:srgbClr val="40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1" name="Rectangle 91">
                  <a:extLst>
                    <a:ext uri="{FF2B5EF4-FFF2-40B4-BE49-F238E27FC236}">
                      <a16:creationId xmlns:a16="http://schemas.microsoft.com/office/drawing/2014/main" id="{7D7CDDDC-B950-4783-2F99-DDEA57896691}"/>
                    </a:ext>
                  </a:extLst>
                </p:cNvPr>
                <p:cNvSpPr>
                  <a:spLocks noChangeArrowheads="1"/>
                </p:cNvSpPr>
                <p:nvPr/>
              </p:nvSpPr>
              <p:spPr bwMode="auto">
                <a:xfrm>
                  <a:off x="4541418" y="4222737"/>
                  <a:ext cx="63500" cy="117475"/>
                </a:xfrm>
                <a:prstGeom prst="rect">
                  <a:avLst/>
                </a:prstGeom>
                <a:noFill/>
                <a:ln w="4763" cap="flat">
                  <a:solidFill>
                    <a:srgbClr val="40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2" name="Freeform 93">
                  <a:extLst>
                    <a:ext uri="{FF2B5EF4-FFF2-40B4-BE49-F238E27FC236}">
                      <a16:creationId xmlns:a16="http://schemas.microsoft.com/office/drawing/2014/main" id="{076BE206-FF6F-4D93-0EFB-E15976AF3F87}"/>
                    </a:ext>
                  </a:extLst>
                </p:cNvPr>
                <p:cNvSpPr>
                  <a:spLocks/>
                </p:cNvSpPr>
                <p:nvPr/>
              </p:nvSpPr>
              <p:spPr bwMode="auto">
                <a:xfrm>
                  <a:off x="4812880" y="4119549"/>
                  <a:ext cx="69850" cy="61913"/>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73" name="Freeform 94">
                  <a:extLst>
                    <a:ext uri="{FF2B5EF4-FFF2-40B4-BE49-F238E27FC236}">
                      <a16:creationId xmlns:a16="http://schemas.microsoft.com/office/drawing/2014/main" id="{5CD482FB-5511-0336-A7F9-D4D19CBD54FF}"/>
                    </a:ext>
                  </a:extLst>
                </p:cNvPr>
                <p:cNvSpPr>
                  <a:spLocks/>
                </p:cNvSpPr>
                <p:nvPr/>
              </p:nvSpPr>
              <p:spPr bwMode="auto">
                <a:xfrm>
                  <a:off x="4812880" y="4119549"/>
                  <a:ext cx="69850" cy="61913"/>
                </a:xfrm>
                <a:custGeom>
                  <a:avLst/>
                  <a:gdLst>
                    <a:gd name="T0" fmla="*/ 22 w 44"/>
                    <a:gd name="T1" fmla="*/ 39 h 39"/>
                    <a:gd name="T2" fmla="*/ 0 w 44"/>
                    <a:gd name="T3" fmla="*/ 0 h 39"/>
                    <a:gd name="T4" fmla="*/ 44 w 44"/>
                    <a:gd name="T5" fmla="*/ 0 h 39"/>
                    <a:gd name="T6" fmla="*/ 22 w 44"/>
                    <a:gd name="T7" fmla="*/ 39 h 39"/>
                  </a:gdLst>
                  <a:ahLst/>
                  <a:cxnLst>
                    <a:cxn ang="0">
                      <a:pos x="T0" y="T1"/>
                    </a:cxn>
                    <a:cxn ang="0">
                      <a:pos x="T2" y="T3"/>
                    </a:cxn>
                    <a:cxn ang="0">
                      <a:pos x="T4" y="T5"/>
                    </a:cxn>
                    <a:cxn ang="0">
                      <a:pos x="T6" y="T7"/>
                    </a:cxn>
                  </a:cxnLst>
                  <a:rect l="0" t="0" r="r" b="b"/>
                  <a:pathLst>
                    <a:path w="44" h="39">
                      <a:moveTo>
                        <a:pt x="22" y="39"/>
                      </a:moveTo>
                      <a:lnTo>
                        <a:pt x="0" y="0"/>
                      </a:lnTo>
                      <a:lnTo>
                        <a:pt x="44" y="0"/>
                      </a:lnTo>
                      <a:lnTo>
                        <a:pt x="22" y="39"/>
                      </a:lnTo>
                      <a:close/>
                    </a:path>
                  </a:pathLst>
                </a:custGeom>
                <a:noFill/>
                <a:ln w="4763" cap="flat">
                  <a:solidFill>
                    <a:srgbClr val="8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4" name="Line 95">
                  <a:extLst>
                    <a:ext uri="{FF2B5EF4-FFF2-40B4-BE49-F238E27FC236}">
                      <a16:creationId xmlns:a16="http://schemas.microsoft.com/office/drawing/2014/main" id="{2B8B76E9-A376-DD0A-C0A8-70DE38730A97}"/>
                    </a:ext>
                  </a:extLst>
                </p:cNvPr>
                <p:cNvSpPr>
                  <a:spLocks noChangeShapeType="1"/>
                </p:cNvSpPr>
                <p:nvPr/>
              </p:nvSpPr>
              <p:spPr bwMode="auto">
                <a:xfrm flipV="1">
                  <a:off x="4847805" y="4138599"/>
                  <a:ext cx="0" cy="4763"/>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5" name="Line 96">
                  <a:extLst>
                    <a:ext uri="{FF2B5EF4-FFF2-40B4-BE49-F238E27FC236}">
                      <a16:creationId xmlns:a16="http://schemas.microsoft.com/office/drawing/2014/main" id="{E4054758-715A-979C-D465-4F36C0C104C4}"/>
                    </a:ext>
                  </a:extLst>
                </p:cNvPr>
                <p:cNvSpPr>
                  <a:spLocks noChangeShapeType="1"/>
                </p:cNvSpPr>
                <p:nvPr/>
              </p:nvSpPr>
              <p:spPr bwMode="auto">
                <a:xfrm>
                  <a:off x="4847805" y="4140187"/>
                  <a:ext cx="0" cy="287338"/>
                </a:xfrm>
                <a:prstGeom prst="line">
                  <a:avLst/>
                </a:prstGeom>
                <a:noFill/>
                <a:ln w="4763" cap="flat">
                  <a:solidFill>
                    <a:srgbClr val="8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6" name="Rectangle 97">
                  <a:extLst>
                    <a:ext uri="{FF2B5EF4-FFF2-40B4-BE49-F238E27FC236}">
                      <a16:creationId xmlns:a16="http://schemas.microsoft.com/office/drawing/2014/main" id="{DF29998A-F669-4FA0-F2B1-A03DA4E0A325}"/>
                    </a:ext>
                  </a:extLst>
                </p:cNvPr>
                <p:cNvSpPr>
                  <a:spLocks noChangeArrowheads="1"/>
                </p:cNvSpPr>
                <p:nvPr/>
              </p:nvSpPr>
              <p:spPr bwMode="auto">
                <a:xfrm>
                  <a:off x="4816055" y="4349737"/>
                  <a:ext cx="63500" cy="155575"/>
                </a:xfrm>
                <a:prstGeom prst="rect">
                  <a:avLst/>
                </a:prstGeom>
                <a:noFill/>
                <a:ln w="4763" cap="flat">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7" name="Line 971">
                  <a:extLst>
                    <a:ext uri="{FF2B5EF4-FFF2-40B4-BE49-F238E27FC236}">
                      <a16:creationId xmlns:a16="http://schemas.microsoft.com/office/drawing/2014/main" id="{9CDB7BEF-D2A8-96AC-AF19-E6F1089C9660}"/>
                    </a:ext>
                  </a:extLst>
                </p:cNvPr>
                <p:cNvSpPr>
                  <a:spLocks noChangeShapeType="1"/>
                </p:cNvSpPr>
                <p:nvPr/>
              </p:nvSpPr>
              <p:spPr bwMode="auto">
                <a:xfrm flipV="1">
                  <a:off x="3704172" y="3987807"/>
                  <a:ext cx="1423989" cy="2105"/>
                </a:xfrm>
                <a:prstGeom prst="line">
                  <a:avLst/>
                </a:prstGeom>
                <a:noFill/>
                <a:ln w="4763" cap="flat">
                  <a:solidFill>
                    <a:srgbClr val="262626"/>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8" name="Line 971">
                  <a:extLst>
                    <a:ext uri="{FF2B5EF4-FFF2-40B4-BE49-F238E27FC236}">
                      <a16:creationId xmlns:a16="http://schemas.microsoft.com/office/drawing/2014/main" id="{3C2634F4-76DF-9DA9-0281-696131C57497}"/>
                    </a:ext>
                  </a:extLst>
                </p:cNvPr>
                <p:cNvSpPr>
                  <a:spLocks noChangeShapeType="1"/>
                </p:cNvSpPr>
                <p:nvPr/>
              </p:nvSpPr>
              <p:spPr bwMode="auto">
                <a:xfrm flipV="1">
                  <a:off x="3700040" y="3591740"/>
                  <a:ext cx="1423989" cy="2105"/>
                </a:xfrm>
                <a:prstGeom prst="line">
                  <a:avLst/>
                </a:prstGeom>
                <a:noFill/>
                <a:ln w="190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79" name="Line 30">
                  <a:extLst>
                    <a:ext uri="{FF2B5EF4-FFF2-40B4-BE49-F238E27FC236}">
                      <a16:creationId xmlns:a16="http://schemas.microsoft.com/office/drawing/2014/main" id="{306E167A-F274-EAD7-5114-7A56ADBC432D}"/>
                    </a:ext>
                  </a:extLst>
                </p:cNvPr>
                <p:cNvSpPr>
                  <a:spLocks noChangeShapeType="1"/>
                </p:cNvSpPr>
                <p:nvPr/>
              </p:nvSpPr>
              <p:spPr bwMode="auto">
                <a:xfrm>
                  <a:off x="3695280" y="5067287"/>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0" name="Line 31">
                  <a:extLst>
                    <a:ext uri="{FF2B5EF4-FFF2-40B4-BE49-F238E27FC236}">
                      <a16:creationId xmlns:a16="http://schemas.microsoft.com/office/drawing/2014/main" id="{5E81D7AD-360F-3A61-B97E-6A872C0BDC5C}"/>
                    </a:ext>
                  </a:extLst>
                </p:cNvPr>
                <p:cNvSpPr>
                  <a:spLocks noChangeShapeType="1"/>
                </p:cNvSpPr>
                <p:nvPr/>
              </p:nvSpPr>
              <p:spPr bwMode="auto">
                <a:xfrm>
                  <a:off x="3695280" y="4576749"/>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1" name="Line 32">
                  <a:extLst>
                    <a:ext uri="{FF2B5EF4-FFF2-40B4-BE49-F238E27FC236}">
                      <a16:creationId xmlns:a16="http://schemas.microsoft.com/office/drawing/2014/main" id="{5F53A603-3C67-A83D-A446-4C5F6E2A8FAD}"/>
                    </a:ext>
                  </a:extLst>
                </p:cNvPr>
                <p:cNvSpPr>
                  <a:spLocks noChangeShapeType="1"/>
                </p:cNvSpPr>
                <p:nvPr/>
              </p:nvSpPr>
              <p:spPr bwMode="auto">
                <a:xfrm>
                  <a:off x="3695280" y="4084624"/>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2" name="Line 33">
                  <a:extLst>
                    <a:ext uri="{FF2B5EF4-FFF2-40B4-BE49-F238E27FC236}">
                      <a16:creationId xmlns:a16="http://schemas.microsoft.com/office/drawing/2014/main" id="{C14AB76F-99C3-5DBD-58D6-C8BA58C86C40}"/>
                    </a:ext>
                  </a:extLst>
                </p:cNvPr>
                <p:cNvSpPr>
                  <a:spLocks noChangeShapeType="1"/>
                </p:cNvSpPr>
                <p:nvPr/>
              </p:nvSpPr>
              <p:spPr bwMode="auto">
                <a:xfrm>
                  <a:off x="3695280" y="3592499"/>
                  <a:ext cx="2222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9483" name="Line 29">
                  <a:extLst>
                    <a:ext uri="{FF2B5EF4-FFF2-40B4-BE49-F238E27FC236}">
                      <a16:creationId xmlns:a16="http://schemas.microsoft.com/office/drawing/2014/main" id="{1EB5ACF3-AC09-F255-1036-5358B0BD4A15}"/>
                    </a:ext>
                  </a:extLst>
                </p:cNvPr>
                <p:cNvSpPr>
                  <a:spLocks noChangeShapeType="1"/>
                </p:cNvSpPr>
                <p:nvPr/>
              </p:nvSpPr>
              <p:spPr bwMode="auto">
                <a:xfrm flipV="1">
                  <a:off x="3700087" y="3524622"/>
                  <a:ext cx="0" cy="155448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grpSp>
          <p:grpSp>
            <p:nvGrpSpPr>
              <p:cNvPr id="8222" name="Group 8221">
                <a:extLst>
                  <a:ext uri="{FF2B5EF4-FFF2-40B4-BE49-F238E27FC236}">
                    <a16:creationId xmlns:a16="http://schemas.microsoft.com/office/drawing/2014/main" id="{51915FE0-DBC8-F956-CF32-BBA872E1337D}"/>
                  </a:ext>
                </a:extLst>
              </p:cNvPr>
              <p:cNvGrpSpPr/>
              <p:nvPr/>
            </p:nvGrpSpPr>
            <p:grpSpPr>
              <a:xfrm>
                <a:off x="6104988" y="3850221"/>
                <a:ext cx="216034" cy="1616935"/>
                <a:chOff x="5026008" y="1688803"/>
                <a:chExt cx="216034" cy="1616935"/>
              </a:xfrm>
            </p:grpSpPr>
            <p:sp>
              <p:nvSpPr>
                <p:cNvPr id="9169" name="Rectangle 502">
                  <a:extLst>
                    <a:ext uri="{FF2B5EF4-FFF2-40B4-BE49-F238E27FC236}">
                      <a16:creationId xmlns:a16="http://schemas.microsoft.com/office/drawing/2014/main" id="{8092E59F-F3E6-8DC1-CD5B-06CEF0054CD8}"/>
                    </a:ext>
                  </a:extLst>
                </p:cNvPr>
                <p:cNvSpPr>
                  <a:spLocks noChangeArrowheads="1"/>
                </p:cNvSpPr>
                <p:nvPr/>
              </p:nvSpPr>
              <p:spPr bwMode="auto">
                <a:xfrm>
                  <a:off x="5026008" y="3160210"/>
                  <a:ext cx="208439" cy="14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cs typeface="Arial" panose="020B0604020202020204" pitchFamily="34" charset="0"/>
                    </a:rPr>
                    <a:t>-1.5</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sp>
              <p:nvSpPr>
                <p:cNvPr id="9170" name="Rectangle 503">
                  <a:extLst>
                    <a:ext uri="{FF2B5EF4-FFF2-40B4-BE49-F238E27FC236}">
                      <a16:creationId xmlns:a16="http://schemas.microsoft.com/office/drawing/2014/main" id="{2E504063-941D-B056-F4EC-F5D5BE2254BD}"/>
                    </a:ext>
                  </a:extLst>
                </p:cNvPr>
                <p:cNvSpPr>
                  <a:spLocks noChangeArrowheads="1"/>
                </p:cNvSpPr>
                <p:nvPr/>
              </p:nvSpPr>
              <p:spPr bwMode="auto">
                <a:xfrm>
                  <a:off x="5131806" y="2669741"/>
                  <a:ext cx="107378" cy="14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-1</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171" name="Rectangle 504">
                  <a:extLst>
                    <a:ext uri="{FF2B5EF4-FFF2-40B4-BE49-F238E27FC236}">
                      <a16:creationId xmlns:a16="http://schemas.microsoft.com/office/drawing/2014/main" id="{EFCB7132-3F10-8E43-BC9D-42A7E2F50A18}"/>
                    </a:ext>
                  </a:extLst>
                </p:cNvPr>
                <p:cNvSpPr>
                  <a:spLocks noChangeArrowheads="1"/>
                </p:cNvSpPr>
                <p:nvPr/>
              </p:nvSpPr>
              <p:spPr bwMode="auto">
                <a:xfrm>
                  <a:off x="5026008" y="2179272"/>
                  <a:ext cx="208439" cy="14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-0.5</a:t>
                  </a:r>
                  <a:endParaRPr kumimoji="0" lang="en-US" altLang="en-US" sz="1200" b="0" i="0" u="none" strike="noStrike" cap="none" normalizeH="0" baseline="0">
                    <a:ln>
                      <a:noFill/>
                    </a:ln>
                    <a:solidFill>
                      <a:schemeClr val="tx1"/>
                    </a:solidFill>
                    <a:effectLst/>
                    <a:cs typeface="Arial" panose="020B0604020202020204" pitchFamily="34" charset="0"/>
                  </a:endParaRPr>
                </a:p>
              </p:txBody>
            </p:sp>
            <p:sp>
              <p:nvSpPr>
                <p:cNvPr id="9172" name="Rectangle 505">
                  <a:extLst>
                    <a:ext uri="{FF2B5EF4-FFF2-40B4-BE49-F238E27FC236}">
                      <a16:creationId xmlns:a16="http://schemas.microsoft.com/office/drawing/2014/main" id="{7D0B7D67-0DF8-4979-D446-A28F318CDDAB}"/>
                    </a:ext>
                  </a:extLst>
                </p:cNvPr>
                <p:cNvSpPr>
                  <a:spLocks noChangeArrowheads="1"/>
                </p:cNvSpPr>
                <p:nvPr/>
              </p:nvSpPr>
              <p:spPr bwMode="auto">
                <a:xfrm>
                  <a:off x="5175088" y="1688803"/>
                  <a:ext cx="66954" cy="14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cs typeface="Arial" panose="020B0604020202020204" pitchFamily="34" charset="0"/>
                    </a:rPr>
                    <a:t>0</a:t>
                  </a:r>
                  <a:endParaRPr kumimoji="0" lang="en-US" altLang="en-US" sz="1200" b="0" i="0" u="none" strike="noStrike" cap="none" normalizeH="0" baseline="0">
                    <a:ln>
                      <a:noFill/>
                    </a:ln>
                    <a:solidFill>
                      <a:schemeClr val="tx1"/>
                    </a:solidFill>
                    <a:effectLst/>
                    <a:cs typeface="Arial" panose="020B0604020202020204" pitchFamily="34" charset="0"/>
                  </a:endParaRPr>
                </a:p>
              </p:txBody>
            </p:sp>
          </p:grpSp>
        </p:grpSp>
        <p:sp>
          <p:nvSpPr>
            <p:cNvPr id="9164" name="TextBox 9163">
              <a:extLst>
                <a:ext uri="{FF2B5EF4-FFF2-40B4-BE49-F238E27FC236}">
                  <a16:creationId xmlns:a16="http://schemas.microsoft.com/office/drawing/2014/main" id="{9A23E220-88FE-6441-D2E9-C23AA490AAD6}"/>
                </a:ext>
              </a:extLst>
            </p:cNvPr>
            <p:cNvSpPr txBox="1"/>
            <p:nvPr/>
          </p:nvSpPr>
          <p:spPr>
            <a:xfrm>
              <a:off x="7189193" y="923313"/>
              <a:ext cx="880369" cy="338554"/>
            </a:xfrm>
            <a:prstGeom prst="rect">
              <a:avLst/>
            </a:prstGeom>
            <a:noFill/>
          </p:spPr>
          <p:txBody>
            <a:bodyPr wrap="none" rtlCol="0">
              <a:spAutoFit/>
            </a:bodyPr>
            <a:lstStyle/>
            <a:p>
              <a:r>
                <a:rPr lang="en-US" sz="1600" i="1" dirty="0">
                  <a:latin typeface="Arial" panose="020B0604020202020204" pitchFamily="34" charset="0"/>
                  <a:cs typeface="Arial" panose="020B0604020202020204" pitchFamily="34" charset="0"/>
                </a:rPr>
                <a:t>addtree</a:t>
              </a:r>
            </a:p>
          </p:txBody>
        </p:sp>
      </p:grpSp>
      <p:grpSp>
        <p:nvGrpSpPr>
          <p:cNvPr id="9859" name="Group 9858">
            <a:extLst>
              <a:ext uri="{FF2B5EF4-FFF2-40B4-BE49-F238E27FC236}">
                <a16:creationId xmlns:a16="http://schemas.microsoft.com/office/drawing/2014/main" id="{C9E4F917-8125-8274-CE50-4C89E9F92A7B}"/>
              </a:ext>
            </a:extLst>
          </p:cNvPr>
          <p:cNvGrpSpPr/>
          <p:nvPr/>
        </p:nvGrpSpPr>
        <p:grpSpPr>
          <a:xfrm>
            <a:off x="277202" y="870320"/>
            <a:ext cx="3831121" cy="1313146"/>
            <a:chOff x="217630" y="1137020"/>
            <a:chExt cx="3831121" cy="1313146"/>
          </a:xfrm>
        </p:grpSpPr>
        <p:sp>
          <p:nvSpPr>
            <p:cNvPr id="3" name="TextBox 2">
              <a:extLst>
                <a:ext uri="{FF2B5EF4-FFF2-40B4-BE49-F238E27FC236}">
                  <a16:creationId xmlns:a16="http://schemas.microsoft.com/office/drawing/2014/main" id="{AEA85DC9-E36C-43CD-42D8-A3D890205E6F}"/>
                </a:ext>
              </a:extLst>
            </p:cNvPr>
            <p:cNvSpPr txBox="1"/>
            <p:nvPr/>
          </p:nvSpPr>
          <p:spPr>
            <a:xfrm>
              <a:off x="2583324" y="1178295"/>
              <a:ext cx="312906" cy="276999"/>
            </a:xfrm>
            <a:prstGeom prst="rect">
              <a:avLst/>
            </a:prstGeom>
            <a:noFill/>
          </p:spPr>
          <p:txBody>
            <a:bodyPr wrap="none" rtlCol="0">
              <a:spAutoFit/>
            </a:bodyPr>
            <a:lstStyle/>
            <a:p>
              <a:r>
                <a:rPr lang="en-US" sz="1200" dirty="0"/>
                <a:t>M</a:t>
              </a:r>
            </a:p>
          </p:txBody>
        </p:sp>
        <p:sp>
          <p:nvSpPr>
            <p:cNvPr id="4" name="TextBox 3">
              <a:extLst>
                <a:ext uri="{FF2B5EF4-FFF2-40B4-BE49-F238E27FC236}">
                  <a16:creationId xmlns:a16="http://schemas.microsoft.com/office/drawing/2014/main" id="{D5BB9BC1-04CB-F05F-B02A-AB0C84813B4A}"/>
                </a:ext>
              </a:extLst>
            </p:cNvPr>
            <p:cNvSpPr txBox="1"/>
            <p:nvPr/>
          </p:nvSpPr>
          <p:spPr>
            <a:xfrm>
              <a:off x="1435924" y="1153432"/>
              <a:ext cx="279244" cy="276999"/>
            </a:xfrm>
            <a:prstGeom prst="rect">
              <a:avLst/>
            </a:prstGeom>
            <a:noFill/>
          </p:spPr>
          <p:txBody>
            <a:bodyPr wrap="none" rtlCol="0">
              <a:spAutoFit/>
            </a:bodyPr>
            <a:lstStyle/>
            <a:p>
              <a:r>
                <a:rPr lang="en-US" sz="1200" dirty="0"/>
                <a:t>F</a:t>
              </a:r>
            </a:p>
          </p:txBody>
        </p:sp>
        <p:grpSp>
          <p:nvGrpSpPr>
            <p:cNvPr id="33" name="Group 32">
              <a:extLst>
                <a:ext uri="{FF2B5EF4-FFF2-40B4-BE49-F238E27FC236}">
                  <a16:creationId xmlns:a16="http://schemas.microsoft.com/office/drawing/2014/main" id="{AF8941E5-EB2F-EBD5-E25A-0C77422B270F}"/>
                </a:ext>
              </a:extLst>
            </p:cNvPr>
            <p:cNvGrpSpPr/>
            <p:nvPr/>
          </p:nvGrpSpPr>
          <p:grpSpPr>
            <a:xfrm>
              <a:off x="217630" y="1604540"/>
              <a:ext cx="1826237" cy="686795"/>
              <a:chOff x="208884" y="3315928"/>
              <a:chExt cx="4218343" cy="1586398"/>
            </a:xfrm>
          </p:grpSpPr>
          <p:pic>
            <p:nvPicPr>
              <p:cNvPr id="8731" name="Picture 8730" descr="A close-up of a person&#10;&#10;Description automatically generated">
                <a:extLst>
                  <a:ext uri="{FF2B5EF4-FFF2-40B4-BE49-F238E27FC236}">
                    <a16:creationId xmlns:a16="http://schemas.microsoft.com/office/drawing/2014/main" id="{6660EACD-AE43-BDDA-559F-458F4A219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066" y="4229099"/>
                <a:ext cx="521208" cy="673227"/>
              </a:xfrm>
              <a:prstGeom prst="rect">
                <a:avLst/>
              </a:prstGeom>
            </p:spPr>
          </p:pic>
          <p:pic>
            <p:nvPicPr>
              <p:cNvPr id="8739" name="Picture 8738" descr="A close-up of a person&#10;&#10;Description automatically generated">
                <a:extLst>
                  <a:ext uri="{FF2B5EF4-FFF2-40B4-BE49-F238E27FC236}">
                    <a16:creationId xmlns:a16="http://schemas.microsoft.com/office/drawing/2014/main" id="{139D5DF3-A9BB-9845-9F97-797B479F7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248" y="4229099"/>
                <a:ext cx="521208" cy="673227"/>
              </a:xfrm>
              <a:prstGeom prst="rect">
                <a:avLst/>
              </a:prstGeom>
            </p:spPr>
          </p:pic>
          <p:pic>
            <p:nvPicPr>
              <p:cNvPr id="8751" name="Picture 8750" descr="A close-up of a person&#10;&#10;Description automatically generated">
                <a:extLst>
                  <a:ext uri="{FF2B5EF4-FFF2-40B4-BE49-F238E27FC236}">
                    <a16:creationId xmlns:a16="http://schemas.microsoft.com/office/drawing/2014/main" id="{D05DB953-6DD0-3EED-7937-84D3EEEEF0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837" y="4229099"/>
                <a:ext cx="521208" cy="673227"/>
              </a:xfrm>
              <a:prstGeom prst="rect">
                <a:avLst/>
              </a:prstGeom>
            </p:spPr>
          </p:pic>
          <p:pic>
            <p:nvPicPr>
              <p:cNvPr id="8755" name="Picture 8754" descr="A close-up of a person&#10;&#10;Description automatically generated">
                <a:extLst>
                  <a:ext uri="{FF2B5EF4-FFF2-40B4-BE49-F238E27FC236}">
                    <a16:creationId xmlns:a16="http://schemas.microsoft.com/office/drawing/2014/main" id="{6DEFFEA0-C9DF-F2FA-D310-AE87325E4C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655" y="4229099"/>
                <a:ext cx="521208" cy="673227"/>
              </a:xfrm>
              <a:prstGeom prst="rect">
                <a:avLst/>
              </a:prstGeom>
            </p:spPr>
          </p:pic>
          <p:pic>
            <p:nvPicPr>
              <p:cNvPr id="8763" name="Picture 8762" descr="A close-up of a person&#10;&#10;Description automatically generated">
                <a:extLst>
                  <a:ext uri="{FF2B5EF4-FFF2-40B4-BE49-F238E27FC236}">
                    <a16:creationId xmlns:a16="http://schemas.microsoft.com/office/drawing/2014/main" id="{01D9C436-0534-1173-57B9-02D42274E5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884" y="4229099"/>
                <a:ext cx="521208" cy="673227"/>
              </a:xfrm>
              <a:prstGeom prst="rect">
                <a:avLst/>
              </a:prstGeom>
            </p:spPr>
          </p:pic>
          <p:pic>
            <p:nvPicPr>
              <p:cNvPr id="8775" name="Picture 8774" descr="A close-up of a person&#10;&#10;Description automatically generated">
                <a:extLst>
                  <a:ext uri="{FF2B5EF4-FFF2-40B4-BE49-F238E27FC236}">
                    <a16:creationId xmlns:a16="http://schemas.microsoft.com/office/drawing/2014/main" id="{5B50A98B-C614-639A-326C-4FAA9D33A8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6019" y="4229099"/>
                <a:ext cx="521208" cy="673227"/>
              </a:xfrm>
              <a:prstGeom prst="rect">
                <a:avLst/>
              </a:prstGeom>
            </p:spPr>
          </p:pic>
          <p:grpSp>
            <p:nvGrpSpPr>
              <p:cNvPr id="10" name="Group 9">
                <a:extLst>
                  <a:ext uri="{FF2B5EF4-FFF2-40B4-BE49-F238E27FC236}">
                    <a16:creationId xmlns:a16="http://schemas.microsoft.com/office/drawing/2014/main" id="{2E3798A7-1050-6923-623D-BAF91C356C8C}"/>
                  </a:ext>
                </a:extLst>
              </p:cNvPr>
              <p:cNvGrpSpPr/>
              <p:nvPr/>
            </p:nvGrpSpPr>
            <p:grpSpPr>
              <a:xfrm>
                <a:off x="523568" y="3315928"/>
                <a:ext cx="606691" cy="876299"/>
                <a:chOff x="523568" y="3352800"/>
                <a:chExt cx="606691" cy="876299"/>
              </a:xfrm>
            </p:grpSpPr>
            <p:cxnSp>
              <p:nvCxnSpPr>
                <p:cNvPr id="6" name="Straight Connector 5">
                  <a:extLst>
                    <a:ext uri="{FF2B5EF4-FFF2-40B4-BE49-F238E27FC236}">
                      <a16:creationId xmlns:a16="http://schemas.microsoft.com/office/drawing/2014/main" id="{1C4E2B27-E046-43E3-66DA-544988B2128B}"/>
                    </a:ext>
                  </a:extLst>
                </p:cNvPr>
                <p:cNvCxnSpPr>
                  <a:cxnSpLocks/>
                  <a:endCxn id="8755" idx="0"/>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B2B92A-D6F9-F427-545A-6755D4667E12}"/>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598CB5C2-A2CC-2B19-2D85-EFA9372A6E53}"/>
                  </a:ext>
                </a:extLst>
              </p:cNvPr>
              <p:cNvGrpSpPr/>
              <p:nvPr/>
            </p:nvGrpSpPr>
            <p:grpSpPr>
              <a:xfrm>
                <a:off x="3558404" y="3315928"/>
                <a:ext cx="606691" cy="876299"/>
                <a:chOff x="523568" y="3352800"/>
                <a:chExt cx="606691" cy="876299"/>
              </a:xfrm>
            </p:grpSpPr>
            <p:cxnSp>
              <p:nvCxnSpPr>
                <p:cNvPr id="12" name="Straight Connector 11">
                  <a:extLst>
                    <a:ext uri="{FF2B5EF4-FFF2-40B4-BE49-F238E27FC236}">
                      <a16:creationId xmlns:a16="http://schemas.microsoft.com/office/drawing/2014/main" id="{EEB3E6B8-9371-7031-4B5E-05EE6CC774B0}"/>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4C028D-AB08-BF41-4F05-E035EA5AAF08}"/>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E3F5C34-81B7-1682-E99C-A8A45A1D3783}"/>
                  </a:ext>
                </a:extLst>
              </p:cNvPr>
              <p:cNvGrpSpPr/>
              <p:nvPr/>
            </p:nvGrpSpPr>
            <p:grpSpPr>
              <a:xfrm>
                <a:off x="2040986" y="3315928"/>
                <a:ext cx="606691" cy="876299"/>
                <a:chOff x="523568" y="3352800"/>
                <a:chExt cx="606691" cy="876299"/>
              </a:xfrm>
            </p:grpSpPr>
            <p:cxnSp>
              <p:nvCxnSpPr>
                <p:cNvPr id="21" name="Straight Connector 20">
                  <a:extLst>
                    <a:ext uri="{FF2B5EF4-FFF2-40B4-BE49-F238E27FC236}">
                      <a16:creationId xmlns:a16="http://schemas.microsoft.com/office/drawing/2014/main" id="{DFAF55A7-AA73-DCEC-E083-A19D20FD5933}"/>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D955F2-E538-0932-5B46-11E34EC291B6}"/>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DEBD648A-4746-587F-384F-1FC8C30D3110}"/>
                  </a:ext>
                </a:extLst>
              </p:cNvPr>
              <p:cNvCxnSpPr/>
              <p:nvPr/>
            </p:nvCxnSpPr>
            <p:spPr>
              <a:xfrm>
                <a:off x="830829" y="3315928"/>
                <a:ext cx="3027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E3574DC1-01C9-4EEE-B697-A3D2157D71A1}"/>
                </a:ext>
              </a:extLst>
            </p:cNvPr>
            <p:cNvCxnSpPr>
              <a:cxnSpLocks/>
            </p:cNvCxnSpPr>
            <p:nvPr/>
          </p:nvCxnSpPr>
          <p:spPr>
            <a:xfrm flipV="1">
              <a:off x="1143731" y="1137020"/>
              <a:ext cx="979105" cy="4675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C5328BF-79E4-6558-C3EB-01A62D6C8B36}"/>
                </a:ext>
              </a:extLst>
            </p:cNvPr>
            <p:cNvGrpSpPr/>
            <p:nvPr/>
          </p:nvGrpSpPr>
          <p:grpSpPr>
            <a:xfrm>
              <a:off x="2106098" y="1147924"/>
              <a:ext cx="1942653" cy="1143412"/>
              <a:chOff x="4563345" y="2261211"/>
              <a:chExt cx="4487247" cy="2641115"/>
            </a:xfrm>
          </p:grpSpPr>
          <p:grpSp>
            <p:nvGrpSpPr>
              <p:cNvPr id="34" name="Group 33">
                <a:extLst>
                  <a:ext uri="{FF2B5EF4-FFF2-40B4-BE49-F238E27FC236}">
                    <a16:creationId xmlns:a16="http://schemas.microsoft.com/office/drawing/2014/main" id="{DE4B5C9A-EA42-6C76-66B0-5FF50A066D99}"/>
                  </a:ext>
                </a:extLst>
              </p:cNvPr>
              <p:cNvGrpSpPr/>
              <p:nvPr/>
            </p:nvGrpSpPr>
            <p:grpSpPr>
              <a:xfrm>
                <a:off x="4832254" y="3315928"/>
                <a:ext cx="4218338" cy="1586398"/>
                <a:chOff x="4763430" y="3315928"/>
                <a:chExt cx="4218338" cy="1586398"/>
              </a:xfrm>
            </p:grpSpPr>
            <p:pic>
              <p:nvPicPr>
                <p:cNvPr id="8735" name="Picture 8734" descr="A person with a serious face&#10;&#10;Description automatically generated">
                  <a:extLst>
                    <a:ext uri="{FF2B5EF4-FFF2-40B4-BE49-F238E27FC236}">
                      <a16:creationId xmlns:a16="http://schemas.microsoft.com/office/drawing/2014/main" id="{E94BCE04-376B-6E13-CE38-C128697C5B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1612" y="4229099"/>
                  <a:ext cx="521208" cy="673227"/>
                </a:xfrm>
                <a:prstGeom prst="rect">
                  <a:avLst/>
                </a:prstGeom>
              </p:spPr>
            </p:pic>
            <p:pic>
              <p:nvPicPr>
                <p:cNvPr id="8743" name="Picture 8742" descr="A close-up of a person&#10;&#10;Description automatically generated">
                  <a:extLst>
                    <a:ext uri="{FF2B5EF4-FFF2-40B4-BE49-F238E27FC236}">
                      <a16:creationId xmlns:a16="http://schemas.microsoft.com/office/drawing/2014/main" id="{71F3E6A5-45C7-C632-03DE-8F8BD91DDF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63430" y="4229099"/>
                  <a:ext cx="521208" cy="673227"/>
                </a:xfrm>
                <a:prstGeom prst="rect">
                  <a:avLst/>
                </a:prstGeom>
              </p:spPr>
            </p:pic>
            <p:pic>
              <p:nvPicPr>
                <p:cNvPr id="8747" name="Picture 8746" descr="A close-up of a person&#10;&#10;Description automatically generated">
                  <a:extLst>
                    <a:ext uri="{FF2B5EF4-FFF2-40B4-BE49-F238E27FC236}">
                      <a16:creationId xmlns:a16="http://schemas.microsoft.com/office/drawing/2014/main" id="{A352F80B-5C48-B95A-6A7C-62E25A2EC0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99794" y="4229099"/>
                  <a:ext cx="521208" cy="673227"/>
                </a:xfrm>
                <a:prstGeom prst="rect">
                  <a:avLst/>
                </a:prstGeom>
              </p:spPr>
            </p:pic>
            <p:pic>
              <p:nvPicPr>
                <p:cNvPr id="8759" name="Picture 8758" descr="A person with grey hair&#10;&#10;Description automatically generated">
                  <a:extLst>
                    <a:ext uri="{FF2B5EF4-FFF2-40B4-BE49-F238E27FC236}">
                      <a16:creationId xmlns:a16="http://schemas.microsoft.com/office/drawing/2014/main" id="{86C0A2E7-D012-DF5D-889D-241C104493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60560" y="4229099"/>
                  <a:ext cx="521208" cy="673227"/>
                </a:xfrm>
                <a:prstGeom prst="rect">
                  <a:avLst/>
                </a:prstGeom>
              </p:spPr>
            </p:pic>
            <p:pic>
              <p:nvPicPr>
                <p:cNvPr id="8767" name="Picture 8766" descr="A person with dark hair wearing a grey shirt&#10;&#10;Description automatically generated">
                  <a:extLst>
                    <a:ext uri="{FF2B5EF4-FFF2-40B4-BE49-F238E27FC236}">
                      <a16:creationId xmlns:a16="http://schemas.microsoft.com/office/drawing/2014/main" id="{4736F870-C381-17C9-6BD1-D6A9466426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2383" y="4229099"/>
                  <a:ext cx="521208" cy="673227"/>
                </a:xfrm>
                <a:prstGeom prst="rect">
                  <a:avLst/>
                </a:prstGeom>
              </p:spPr>
            </p:pic>
            <p:pic>
              <p:nvPicPr>
                <p:cNvPr id="2" name="Picture 1" descr="A close-up of a person&#10;&#10;Description automatically generated">
                  <a:extLst>
                    <a:ext uri="{FF2B5EF4-FFF2-40B4-BE49-F238E27FC236}">
                      <a16:creationId xmlns:a16="http://schemas.microsoft.com/office/drawing/2014/main" id="{EF2CBB79-A2F7-F6AE-3AEE-D63B0D94A6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24201" y="4229099"/>
                  <a:ext cx="521208" cy="673227"/>
                </a:xfrm>
                <a:prstGeom prst="rect">
                  <a:avLst/>
                </a:prstGeom>
              </p:spPr>
            </p:pic>
            <p:grpSp>
              <p:nvGrpSpPr>
                <p:cNvPr id="14" name="Group 13">
                  <a:extLst>
                    <a:ext uri="{FF2B5EF4-FFF2-40B4-BE49-F238E27FC236}">
                      <a16:creationId xmlns:a16="http://schemas.microsoft.com/office/drawing/2014/main" id="{7FDF774B-E216-5B8E-5FC8-0B9ADB38C0AD}"/>
                    </a:ext>
                  </a:extLst>
                </p:cNvPr>
                <p:cNvGrpSpPr/>
                <p:nvPr/>
              </p:nvGrpSpPr>
              <p:grpSpPr>
                <a:xfrm>
                  <a:off x="5075822" y="3315928"/>
                  <a:ext cx="606691" cy="876299"/>
                  <a:chOff x="523568" y="3352800"/>
                  <a:chExt cx="606691" cy="876299"/>
                </a:xfrm>
              </p:grpSpPr>
              <p:cxnSp>
                <p:nvCxnSpPr>
                  <p:cNvPr id="15" name="Straight Connector 14">
                    <a:extLst>
                      <a:ext uri="{FF2B5EF4-FFF2-40B4-BE49-F238E27FC236}">
                        <a16:creationId xmlns:a16="http://schemas.microsoft.com/office/drawing/2014/main" id="{D0170AEF-ECF1-CD9F-015C-1D3BC4533578}"/>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9B80CE-D03A-5797-102D-DAAE724147B0}"/>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9B32C8C-BEEB-BF4A-E04C-8F8505255E50}"/>
                    </a:ext>
                  </a:extLst>
                </p:cNvPr>
                <p:cNvGrpSpPr/>
                <p:nvPr/>
              </p:nvGrpSpPr>
              <p:grpSpPr>
                <a:xfrm>
                  <a:off x="6593240" y="3315928"/>
                  <a:ext cx="606691" cy="876299"/>
                  <a:chOff x="523568" y="3352800"/>
                  <a:chExt cx="606691" cy="876299"/>
                </a:xfrm>
              </p:grpSpPr>
              <p:cxnSp>
                <p:nvCxnSpPr>
                  <p:cNvPr id="18" name="Straight Connector 17">
                    <a:extLst>
                      <a:ext uri="{FF2B5EF4-FFF2-40B4-BE49-F238E27FC236}">
                        <a16:creationId xmlns:a16="http://schemas.microsoft.com/office/drawing/2014/main" id="{5ED7FAD9-1AA0-549A-7103-580C562838C5}"/>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7D485D-9187-7F06-03C1-854C5E261EE1}"/>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52D4B34-C807-E3FE-0819-7897783BDDAA}"/>
                    </a:ext>
                  </a:extLst>
                </p:cNvPr>
                <p:cNvGrpSpPr/>
                <p:nvPr/>
              </p:nvGrpSpPr>
              <p:grpSpPr>
                <a:xfrm>
                  <a:off x="8110657" y="3315928"/>
                  <a:ext cx="606691" cy="876299"/>
                  <a:chOff x="523568" y="3352800"/>
                  <a:chExt cx="606691" cy="876299"/>
                </a:xfrm>
              </p:grpSpPr>
              <p:cxnSp>
                <p:nvCxnSpPr>
                  <p:cNvPr id="24" name="Straight Connector 23">
                    <a:extLst>
                      <a:ext uri="{FF2B5EF4-FFF2-40B4-BE49-F238E27FC236}">
                        <a16:creationId xmlns:a16="http://schemas.microsoft.com/office/drawing/2014/main" id="{B4C18EF3-50D1-2741-25A8-F5DFF776AEA4}"/>
                      </a:ext>
                    </a:extLst>
                  </p:cNvPr>
                  <p:cNvCxnSpPr>
                    <a:cxnSpLocks/>
                  </p:cNvCxnSpPr>
                  <p:nvPr/>
                </p:nvCxnSpPr>
                <p:spPr>
                  <a:xfrm>
                    <a:off x="82299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BA3AA1-2384-5D05-3A3F-06106D2790BD}"/>
                      </a:ext>
                    </a:extLst>
                  </p:cNvPr>
                  <p:cNvCxnSpPr>
                    <a:cxnSpLocks/>
                  </p:cNvCxnSpPr>
                  <p:nvPr/>
                </p:nvCxnSpPr>
                <p:spPr>
                  <a:xfrm flipH="1">
                    <a:off x="523568" y="3352800"/>
                    <a:ext cx="307261" cy="8762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A5BCBB92-9C1C-584E-7061-06B0A9FB2E32}"/>
                    </a:ext>
                  </a:extLst>
                </p:cNvPr>
                <p:cNvCxnSpPr/>
                <p:nvPr/>
              </p:nvCxnSpPr>
              <p:spPr>
                <a:xfrm>
                  <a:off x="5383083" y="3315928"/>
                  <a:ext cx="3027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4AB2C257-7DAF-8A63-BD93-8FF89264C37A}"/>
                  </a:ext>
                </a:extLst>
              </p:cNvPr>
              <p:cNvCxnSpPr>
                <a:cxnSpLocks/>
              </p:cNvCxnSpPr>
              <p:nvPr/>
            </p:nvCxnSpPr>
            <p:spPr>
              <a:xfrm flipH="1" flipV="1">
                <a:off x="4563345" y="2261211"/>
                <a:ext cx="2430561" cy="1071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841D40A5-3852-0A21-A4EA-3447089D63D0}"/>
                </a:ext>
              </a:extLst>
            </p:cNvPr>
            <p:cNvSpPr txBox="1"/>
            <p:nvPr/>
          </p:nvSpPr>
          <p:spPr>
            <a:xfrm>
              <a:off x="262456" y="1391902"/>
              <a:ext cx="668657" cy="215444"/>
            </a:xfrm>
            <a:prstGeom prst="rect">
              <a:avLst/>
            </a:prstGeom>
            <a:noFill/>
          </p:spPr>
          <p:txBody>
            <a:bodyPr wrap="square" rtlCol="0">
              <a:spAutoFit/>
            </a:bodyPr>
            <a:lstStyle/>
            <a:p>
              <a:r>
                <a:rPr lang="en-US" sz="800" dirty="0"/>
                <a:t>young</a:t>
              </a:r>
            </a:p>
          </p:txBody>
        </p:sp>
        <p:sp>
          <p:nvSpPr>
            <p:cNvPr id="40" name="TextBox 39">
              <a:extLst>
                <a:ext uri="{FF2B5EF4-FFF2-40B4-BE49-F238E27FC236}">
                  <a16:creationId xmlns:a16="http://schemas.microsoft.com/office/drawing/2014/main" id="{47F98F06-799B-3239-B5A4-217365F568BA}"/>
                </a:ext>
              </a:extLst>
            </p:cNvPr>
            <p:cNvSpPr txBox="1"/>
            <p:nvPr/>
          </p:nvSpPr>
          <p:spPr>
            <a:xfrm>
              <a:off x="941084" y="1391902"/>
              <a:ext cx="501035" cy="215444"/>
            </a:xfrm>
            <a:prstGeom prst="rect">
              <a:avLst/>
            </a:prstGeom>
            <a:noFill/>
          </p:spPr>
          <p:txBody>
            <a:bodyPr wrap="square" rtlCol="0">
              <a:spAutoFit/>
            </a:bodyPr>
            <a:lstStyle/>
            <a:p>
              <a:r>
                <a:rPr lang="en-US" sz="800" dirty="0"/>
                <a:t>mid</a:t>
              </a:r>
            </a:p>
          </p:txBody>
        </p:sp>
        <p:sp>
          <p:nvSpPr>
            <p:cNvPr id="42" name="TextBox 41">
              <a:extLst>
                <a:ext uri="{FF2B5EF4-FFF2-40B4-BE49-F238E27FC236}">
                  <a16:creationId xmlns:a16="http://schemas.microsoft.com/office/drawing/2014/main" id="{349563B3-A726-7CCA-BF11-5B2E8B7A4899}"/>
                </a:ext>
              </a:extLst>
            </p:cNvPr>
            <p:cNvSpPr txBox="1"/>
            <p:nvPr/>
          </p:nvSpPr>
          <p:spPr>
            <a:xfrm>
              <a:off x="1674530" y="1391902"/>
              <a:ext cx="461998" cy="215444"/>
            </a:xfrm>
            <a:prstGeom prst="rect">
              <a:avLst/>
            </a:prstGeom>
            <a:noFill/>
          </p:spPr>
          <p:txBody>
            <a:bodyPr wrap="square" rtlCol="0">
              <a:spAutoFit/>
            </a:bodyPr>
            <a:lstStyle/>
            <a:p>
              <a:r>
                <a:rPr lang="en-US" sz="800" dirty="0"/>
                <a:t>old</a:t>
              </a:r>
            </a:p>
          </p:txBody>
        </p:sp>
        <p:sp>
          <p:nvSpPr>
            <p:cNvPr id="43" name="TextBox 42">
              <a:extLst>
                <a:ext uri="{FF2B5EF4-FFF2-40B4-BE49-F238E27FC236}">
                  <a16:creationId xmlns:a16="http://schemas.microsoft.com/office/drawing/2014/main" id="{B9D5CC87-0205-2EC6-3D46-F5FC3718B3FA}"/>
                </a:ext>
              </a:extLst>
            </p:cNvPr>
            <p:cNvSpPr txBox="1"/>
            <p:nvPr/>
          </p:nvSpPr>
          <p:spPr>
            <a:xfrm>
              <a:off x="2251064" y="1401105"/>
              <a:ext cx="635424" cy="215444"/>
            </a:xfrm>
            <a:prstGeom prst="rect">
              <a:avLst/>
            </a:prstGeom>
            <a:noFill/>
          </p:spPr>
          <p:txBody>
            <a:bodyPr wrap="square" rtlCol="0">
              <a:spAutoFit/>
            </a:bodyPr>
            <a:lstStyle/>
            <a:p>
              <a:r>
                <a:rPr lang="en-US" sz="800" dirty="0"/>
                <a:t>young</a:t>
              </a:r>
            </a:p>
          </p:txBody>
        </p:sp>
        <p:sp>
          <p:nvSpPr>
            <p:cNvPr id="44" name="TextBox 43">
              <a:extLst>
                <a:ext uri="{FF2B5EF4-FFF2-40B4-BE49-F238E27FC236}">
                  <a16:creationId xmlns:a16="http://schemas.microsoft.com/office/drawing/2014/main" id="{5818434D-284D-D681-4AB9-424F9A5BDDCF}"/>
                </a:ext>
              </a:extLst>
            </p:cNvPr>
            <p:cNvSpPr txBox="1"/>
            <p:nvPr/>
          </p:nvSpPr>
          <p:spPr>
            <a:xfrm>
              <a:off x="3057389" y="1401105"/>
              <a:ext cx="422689" cy="215444"/>
            </a:xfrm>
            <a:prstGeom prst="rect">
              <a:avLst/>
            </a:prstGeom>
            <a:noFill/>
          </p:spPr>
          <p:txBody>
            <a:bodyPr wrap="square" rtlCol="0">
              <a:spAutoFit/>
            </a:bodyPr>
            <a:lstStyle/>
            <a:p>
              <a:r>
                <a:rPr lang="en-US" sz="800" dirty="0"/>
                <a:t>mid</a:t>
              </a:r>
            </a:p>
          </p:txBody>
        </p:sp>
        <p:sp>
          <p:nvSpPr>
            <p:cNvPr id="45" name="TextBox 44">
              <a:extLst>
                <a:ext uri="{FF2B5EF4-FFF2-40B4-BE49-F238E27FC236}">
                  <a16:creationId xmlns:a16="http://schemas.microsoft.com/office/drawing/2014/main" id="{BA141105-647B-C4B9-CB6A-56D781CE598C}"/>
                </a:ext>
              </a:extLst>
            </p:cNvPr>
            <p:cNvSpPr txBox="1"/>
            <p:nvPr/>
          </p:nvSpPr>
          <p:spPr>
            <a:xfrm>
              <a:off x="3663138" y="1401105"/>
              <a:ext cx="370002" cy="215444"/>
            </a:xfrm>
            <a:prstGeom prst="rect">
              <a:avLst/>
            </a:prstGeom>
            <a:noFill/>
          </p:spPr>
          <p:txBody>
            <a:bodyPr wrap="square" rtlCol="0">
              <a:spAutoFit/>
            </a:bodyPr>
            <a:lstStyle/>
            <a:p>
              <a:r>
                <a:rPr lang="en-US" sz="800" dirty="0"/>
                <a:t>old</a:t>
              </a:r>
            </a:p>
          </p:txBody>
        </p:sp>
        <p:grpSp>
          <p:nvGrpSpPr>
            <p:cNvPr id="9833" name="Group 9832">
              <a:extLst>
                <a:ext uri="{FF2B5EF4-FFF2-40B4-BE49-F238E27FC236}">
                  <a16:creationId xmlns:a16="http://schemas.microsoft.com/office/drawing/2014/main" id="{AACB808C-5896-6E7D-35BA-FD5690C04D71}"/>
                </a:ext>
              </a:extLst>
            </p:cNvPr>
            <p:cNvGrpSpPr/>
            <p:nvPr/>
          </p:nvGrpSpPr>
          <p:grpSpPr>
            <a:xfrm>
              <a:off x="262456" y="2285117"/>
              <a:ext cx="1740028" cy="160489"/>
              <a:chOff x="262456" y="2285117"/>
              <a:chExt cx="1740028" cy="160489"/>
            </a:xfrm>
          </p:grpSpPr>
          <p:grpSp>
            <p:nvGrpSpPr>
              <p:cNvPr id="9818" name="Group 9817">
                <a:extLst>
                  <a:ext uri="{FF2B5EF4-FFF2-40B4-BE49-F238E27FC236}">
                    <a16:creationId xmlns:a16="http://schemas.microsoft.com/office/drawing/2014/main" id="{495653FE-549E-9128-5C5D-A34E7A5A3659}"/>
                  </a:ext>
                </a:extLst>
              </p:cNvPr>
              <p:cNvGrpSpPr/>
              <p:nvPr/>
            </p:nvGrpSpPr>
            <p:grpSpPr>
              <a:xfrm>
                <a:off x="262456" y="2285117"/>
                <a:ext cx="401299" cy="157380"/>
                <a:chOff x="262456" y="2285117"/>
                <a:chExt cx="401299" cy="157380"/>
              </a:xfrm>
            </p:grpSpPr>
            <p:grpSp>
              <p:nvGrpSpPr>
                <p:cNvPr id="9814" name="Group 9813">
                  <a:extLst>
                    <a:ext uri="{FF2B5EF4-FFF2-40B4-BE49-F238E27FC236}">
                      <a16:creationId xmlns:a16="http://schemas.microsoft.com/office/drawing/2014/main" id="{34F2ACD8-7B2D-47BF-4192-70EFBB5F289B}"/>
                    </a:ext>
                  </a:extLst>
                </p:cNvPr>
                <p:cNvGrpSpPr/>
                <p:nvPr/>
              </p:nvGrpSpPr>
              <p:grpSpPr>
                <a:xfrm>
                  <a:off x="262456" y="2290763"/>
                  <a:ext cx="129393" cy="151734"/>
                  <a:chOff x="262456" y="2290763"/>
                  <a:chExt cx="129393" cy="151734"/>
                </a:xfrm>
              </p:grpSpPr>
              <p:cxnSp>
                <p:nvCxnSpPr>
                  <p:cNvPr id="49" name="Straight Connector 48">
                    <a:extLst>
                      <a:ext uri="{FF2B5EF4-FFF2-40B4-BE49-F238E27FC236}">
                        <a16:creationId xmlns:a16="http://schemas.microsoft.com/office/drawing/2014/main" id="{EFC490FB-CFCF-01CD-6670-947264677986}"/>
                      </a:ext>
                    </a:extLst>
                  </p:cNvPr>
                  <p:cNvCxnSpPr>
                    <a:cxnSpLocks/>
                    <a:stCxn id="8763" idx="2"/>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3" name="Straight Connector 9812">
                    <a:extLst>
                      <a:ext uri="{FF2B5EF4-FFF2-40B4-BE49-F238E27FC236}">
                        <a16:creationId xmlns:a16="http://schemas.microsoft.com/office/drawing/2014/main" id="{F6477A37-94AF-2CC9-86D0-57DABEC3AD20}"/>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15" name="Group 9814">
                  <a:extLst>
                    <a:ext uri="{FF2B5EF4-FFF2-40B4-BE49-F238E27FC236}">
                      <a16:creationId xmlns:a16="http://schemas.microsoft.com/office/drawing/2014/main" id="{0A0B0732-8F58-978D-F376-213AA569A7B9}"/>
                    </a:ext>
                  </a:extLst>
                </p:cNvPr>
                <p:cNvGrpSpPr/>
                <p:nvPr/>
              </p:nvGrpSpPr>
              <p:grpSpPr>
                <a:xfrm>
                  <a:off x="534362" y="2285117"/>
                  <a:ext cx="129393" cy="151734"/>
                  <a:chOff x="262456" y="2290763"/>
                  <a:chExt cx="129393" cy="151734"/>
                </a:xfrm>
              </p:grpSpPr>
              <p:cxnSp>
                <p:nvCxnSpPr>
                  <p:cNvPr id="9816" name="Straight Connector 9815">
                    <a:extLst>
                      <a:ext uri="{FF2B5EF4-FFF2-40B4-BE49-F238E27FC236}">
                        <a16:creationId xmlns:a16="http://schemas.microsoft.com/office/drawing/2014/main" id="{087B4D5A-9553-377B-E331-2ABEBCE0DC46}"/>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7" name="Straight Connector 9816">
                    <a:extLst>
                      <a:ext uri="{FF2B5EF4-FFF2-40B4-BE49-F238E27FC236}">
                        <a16:creationId xmlns:a16="http://schemas.microsoft.com/office/drawing/2014/main" id="{A00AD388-DCA1-5CEA-8505-0C960024006E}"/>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19" name="Group 9818">
                <a:extLst>
                  <a:ext uri="{FF2B5EF4-FFF2-40B4-BE49-F238E27FC236}">
                    <a16:creationId xmlns:a16="http://schemas.microsoft.com/office/drawing/2014/main" id="{4F992C51-2EBE-D79E-93D7-AAF6146D64ED}"/>
                  </a:ext>
                </a:extLst>
              </p:cNvPr>
              <p:cNvGrpSpPr/>
              <p:nvPr/>
            </p:nvGrpSpPr>
            <p:grpSpPr>
              <a:xfrm>
                <a:off x="949061" y="2288226"/>
                <a:ext cx="401299" cy="157380"/>
                <a:chOff x="262456" y="2285117"/>
                <a:chExt cx="401299" cy="157380"/>
              </a:xfrm>
            </p:grpSpPr>
            <p:grpSp>
              <p:nvGrpSpPr>
                <p:cNvPr id="9820" name="Group 9819">
                  <a:extLst>
                    <a:ext uri="{FF2B5EF4-FFF2-40B4-BE49-F238E27FC236}">
                      <a16:creationId xmlns:a16="http://schemas.microsoft.com/office/drawing/2014/main" id="{5DBB4391-7A50-9144-D605-6D1730813E9C}"/>
                    </a:ext>
                  </a:extLst>
                </p:cNvPr>
                <p:cNvGrpSpPr/>
                <p:nvPr/>
              </p:nvGrpSpPr>
              <p:grpSpPr>
                <a:xfrm>
                  <a:off x="262456" y="2290763"/>
                  <a:ext cx="129393" cy="151734"/>
                  <a:chOff x="262456" y="2290763"/>
                  <a:chExt cx="129393" cy="151734"/>
                </a:xfrm>
              </p:grpSpPr>
              <p:cxnSp>
                <p:nvCxnSpPr>
                  <p:cNvPr id="9824" name="Straight Connector 9823">
                    <a:extLst>
                      <a:ext uri="{FF2B5EF4-FFF2-40B4-BE49-F238E27FC236}">
                        <a16:creationId xmlns:a16="http://schemas.microsoft.com/office/drawing/2014/main" id="{C6F3D50B-A85D-B93D-2C6B-5020488741F6}"/>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5" name="Straight Connector 9824">
                    <a:extLst>
                      <a:ext uri="{FF2B5EF4-FFF2-40B4-BE49-F238E27FC236}">
                        <a16:creationId xmlns:a16="http://schemas.microsoft.com/office/drawing/2014/main" id="{43FACDE5-7D66-ECE9-A34D-51BB3D870E6C}"/>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21" name="Group 9820">
                  <a:extLst>
                    <a:ext uri="{FF2B5EF4-FFF2-40B4-BE49-F238E27FC236}">
                      <a16:creationId xmlns:a16="http://schemas.microsoft.com/office/drawing/2014/main" id="{3153F820-84DF-0AB3-3625-69572CE66328}"/>
                    </a:ext>
                  </a:extLst>
                </p:cNvPr>
                <p:cNvGrpSpPr/>
                <p:nvPr/>
              </p:nvGrpSpPr>
              <p:grpSpPr>
                <a:xfrm>
                  <a:off x="534362" y="2285117"/>
                  <a:ext cx="129393" cy="151734"/>
                  <a:chOff x="262456" y="2290763"/>
                  <a:chExt cx="129393" cy="151734"/>
                </a:xfrm>
              </p:grpSpPr>
              <p:cxnSp>
                <p:nvCxnSpPr>
                  <p:cNvPr id="9822" name="Straight Connector 9821">
                    <a:extLst>
                      <a:ext uri="{FF2B5EF4-FFF2-40B4-BE49-F238E27FC236}">
                        <a16:creationId xmlns:a16="http://schemas.microsoft.com/office/drawing/2014/main" id="{DBFD56F9-739C-0116-3832-B02B55E7065B}"/>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3" name="Straight Connector 9822">
                    <a:extLst>
                      <a:ext uri="{FF2B5EF4-FFF2-40B4-BE49-F238E27FC236}">
                        <a16:creationId xmlns:a16="http://schemas.microsoft.com/office/drawing/2014/main" id="{6983AAB2-3E31-E558-8C19-632922DE549E}"/>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26" name="Group 9825">
                <a:extLst>
                  <a:ext uri="{FF2B5EF4-FFF2-40B4-BE49-F238E27FC236}">
                    <a16:creationId xmlns:a16="http://schemas.microsoft.com/office/drawing/2014/main" id="{0B5EEF58-03D7-5E2C-7CED-85B0F7BDF159}"/>
                  </a:ext>
                </a:extLst>
              </p:cNvPr>
              <p:cNvGrpSpPr/>
              <p:nvPr/>
            </p:nvGrpSpPr>
            <p:grpSpPr>
              <a:xfrm>
                <a:off x="1601185" y="2285117"/>
                <a:ext cx="401299" cy="157380"/>
                <a:chOff x="262456" y="2285117"/>
                <a:chExt cx="401299" cy="157380"/>
              </a:xfrm>
            </p:grpSpPr>
            <p:grpSp>
              <p:nvGrpSpPr>
                <p:cNvPr id="9827" name="Group 9826">
                  <a:extLst>
                    <a:ext uri="{FF2B5EF4-FFF2-40B4-BE49-F238E27FC236}">
                      <a16:creationId xmlns:a16="http://schemas.microsoft.com/office/drawing/2014/main" id="{2E92D157-6E33-BE5D-63E9-D9EA9B06AA73}"/>
                    </a:ext>
                  </a:extLst>
                </p:cNvPr>
                <p:cNvGrpSpPr/>
                <p:nvPr/>
              </p:nvGrpSpPr>
              <p:grpSpPr>
                <a:xfrm>
                  <a:off x="262456" y="2290763"/>
                  <a:ext cx="129393" cy="151734"/>
                  <a:chOff x="262456" y="2290763"/>
                  <a:chExt cx="129393" cy="151734"/>
                </a:xfrm>
              </p:grpSpPr>
              <p:cxnSp>
                <p:nvCxnSpPr>
                  <p:cNvPr id="9831" name="Straight Connector 9830">
                    <a:extLst>
                      <a:ext uri="{FF2B5EF4-FFF2-40B4-BE49-F238E27FC236}">
                        <a16:creationId xmlns:a16="http://schemas.microsoft.com/office/drawing/2014/main" id="{EF2ED927-B350-6ECF-6FA8-D4421765AEF1}"/>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2" name="Straight Connector 9831">
                    <a:extLst>
                      <a:ext uri="{FF2B5EF4-FFF2-40B4-BE49-F238E27FC236}">
                        <a16:creationId xmlns:a16="http://schemas.microsoft.com/office/drawing/2014/main" id="{24CCADC0-5051-21C9-4E29-21C904D11BBF}"/>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28" name="Group 9827">
                  <a:extLst>
                    <a:ext uri="{FF2B5EF4-FFF2-40B4-BE49-F238E27FC236}">
                      <a16:creationId xmlns:a16="http://schemas.microsoft.com/office/drawing/2014/main" id="{9A337976-6DE9-BBF9-C5EA-6B2756D7B910}"/>
                    </a:ext>
                  </a:extLst>
                </p:cNvPr>
                <p:cNvGrpSpPr/>
                <p:nvPr/>
              </p:nvGrpSpPr>
              <p:grpSpPr>
                <a:xfrm>
                  <a:off x="534362" y="2285117"/>
                  <a:ext cx="129393" cy="151734"/>
                  <a:chOff x="262456" y="2290763"/>
                  <a:chExt cx="129393" cy="151734"/>
                </a:xfrm>
              </p:grpSpPr>
              <p:cxnSp>
                <p:nvCxnSpPr>
                  <p:cNvPr id="9829" name="Straight Connector 9828">
                    <a:extLst>
                      <a:ext uri="{FF2B5EF4-FFF2-40B4-BE49-F238E27FC236}">
                        <a16:creationId xmlns:a16="http://schemas.microsoft.com/office/drawing/2014/main" id="{CF9EA8BE-C22F-0BCA-16E2-156690B5C8A4}"/>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0" name="Straight Connector 9829">
                    <a:extLst>
                      <a:ext uri="{FF2B5EF4-FFF2-40B4-BE49-F238E27FC236}">
                        <a16:creationId xmlns:a16="http://schemas.microsoft.com/office/drawing/2014/main" id="{F549FA69-3CDC-5B95-D849-F1E7F05748B7}"/>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9834" name="Group 9833">
              <a:extLst>
                <a:ext uri="{FF2B5EF4-FFF2-40B4-BE49-F238E27FC236}">
                  <a16:creationId xmlns:a16="http://schemas.microsoft.com/office/drawing/2014/main" id="{2A153EC9-B8D9-518B-E991-93205FAAD1D2}"/>
                </a:ext>
              </a:extLst>
            </p:cNvPr>
            <p:cNvGrpSpPr/>
            <p:nvPr/>
          </p:nvGrpSpPr>
          <p:grpSpPr>
            <a:xfrm>
              <a:off x="2287413" y="2289677"/>
              <a:ext cx="1740028" cy="160489"/>
              <a:chOff x="262456" y="2285117"/>
              <a:chExt cx="1740028" cy="160489"/>
            </a:xfrm>
          </p:grpSpPr>
          <p:grpSp>
            <p:nvGrpSpPr>
              <p:cNvPr id="9835" name="Group 9834">
                <a:extLst>
                  <a:ext uri="{FF2B5EF4-FFF2-40B4-BE49-F238E27FC236}">
                    <a16:creationId xmlns:a16="http://schemas.microsoft.com/office/drawing/2014/main" id="{AFCBCB77-5F29-C84C-AA3B-5E3D71881994}"/>
                  </a:ext>
                </a:extLst>
              </p:cNvPr>
              <p:cNvGrpSpPr/>
              <p:nvPr/>
            </p:nvGrpSpPr>
            <p:grpSpPr>
              <a:xfrm>
                <a:off x="262456" y="2285117"/>
                <a:ext cx="401299" cy="157380"/>
                <a:chOff x="262456" y="2285117"/>
                <a:chExt cx="401299" cy="157380"/>
              </a:xfrm>
            </p:grpSpPr>
            <p:grpSp>
              <p:nvGrpSpPr>
                <p:cNvPr id="9850" name="Group 9849">
                  <a:extLst>
                    <a:ext uri="{FF2B5EF4-FFF2-40B4-BE49-F238E27FC236}">
                      <a16:creationId xmlns:a16="http://schemas.microsoft.com/office/drawing/2014/main" id="{36BED2C1-6EF8-156D-3E90-7CCB4BA28CED}"/>
                    </a:ext>
                  </a:extLst>
                </p:cNvPr>
                <p:cNvGrpSpPr/>
                <p:nvPr/>
              </p:nvGrpSpPr>
              <p:grpSpPr>
                <a:xfrm>
                  <a:off x="262456" y="2290763"/>
                  <a:ext cx="129393" cy="151734"/>
                  <a:chOff x="262456" y="2290763"/>
                  <a:chExt cx="129393" cy="151734"/>
                </a:xfrm>
              </p:grpSpPr>
              <p:cxnSp>
                <p:nvCxnSpPr>
                  <p:cNvPr id="9854" name="Straight Connector 9853">
                    <a:extLst>
                      <a:ext uri="{FF2B5EF4-FFF2-40B4-BE49-F238E27FC236}">
                        <a16:creationId xmlns:a16="http://schemas.microsoft.com/office/drawing/2014/main" id="{2B0F6EFA-2030-6E52-044E-9FE9F09D3F15}"/>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5" name="Straight Connector 9854">
                    <a:extLst>
                      <a:ext uri="{FF2B5EF4-FFF2-40B4-BE49-F238E27FC236}">
                        <a16:creationId xmlns:a16="http://schemas.microsoft.com/office/drawing/2014/main" id="{8A20AF70-9AC0-913F-075B-30DAECED9992}"/>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51" name="Group 9850">
                  <a:extLst>
                    <a:ext uri="{FF2B5EF4-FFF2-40B4-BE49-F238E27FC236}">
                      <a16:creationId xmlns:a16="http://schemas.microsoft.com/office/drawing/2014/main" id="{A8D759C5-8146-54E4-EE83-165AEABBAD08}"/>
                    </a:ext>
                  </a:extLst>
                </p:cNvPr>
                <p:cNvGrpSpPr/>
                <p:nvPr/>
              </p:nvGrpSpPr>
              <p:grpSpPr>
                <a:xfrm>
                  <a:off x="534362" y="2285117"/>
                  <a:ext cx="129393" cy="151734"/>
                  <a:chOff x="262456" y="2290763"/>
                  <a:chExt cx="129393" cy="151734"/>
                </a:xfrm>
              </p:grpSpPr>
              <p:cxnSp>
                <p:nvCxnSpPr>
                  <p:cNvPr id="9852" name="Straight Connector 9851">
                    <a:extLst>
                      <a:ext uri="{FF2B5EF4-FFF2-40B4-BE49-F238E27FC236}">
                        <a16:creationId xmlns:a16="http://schemas.microsoft.com/office/drawing/2014/main" id="{DF030F16-1263-5AFD-83CC-74181907D017}"/>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3" name="Straight Connector 9852">
                    <a:extLst>
                      <a:ext uri="{FF2B5EF4-FFF2-40B4-BE49-F238E27FC236}">
                        <a16:creationId xmlns:a16="http://schemas.microsoft.com/office/drawing/2014/main" id="{7F53FBD9-4CE8-A28D-5D01-528A4B7F3D7B}"/>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36" name="Group 9835">
                <a:extLst>
                  <a:ext uri="{FF2B5EF4-FFF2-40B4-BE49-F238E27FC236}">
                    <a16:creationId xmlns:a16="http://schemas.microsoft.com/office/drawing/2014/main" id="{57E79FAB-193A-641A-FA28-8901BD36107D}"/>
                  </a:ext>
                </a:extLst>
              </p:cNvPr>
              <p:cNvGrpSpPr/>
              <p:nvPr/>
            </p:nvGrpSpPr>
            <p:grpSpPr>
              <a:xfrm>
                <a:off x="949061" y="2288226"/>
                <a:ext cx="401299" cy="157380"/>
                <a:chOff x="262456" y="2285117"/>
                <a:chExt cx="401299" cy="157380"/>
              </a:xfrm>
            </p:grpSpPr>
            <p:grpSp>
              <p:nvGrpSpPr>
                <p:cNvPr id="9844" name="Group 9843">
                  <a:extLst>
                    <a:ext uri="{FF2B5EF4-FFF2-40B4-BE49-F238E27FC236}">
                      <a16:creationId xmlns:a16="http://schemas.microsoft.com/office/drawing/2014/main" id="{56335D60-76BE-A967-11D7-D40B1D1BC7C8}"/>
                    </a:ext>
                  </a:extLst>
                </p:cNvPr>
                <p:cNvGrpSpPr/>
                <p:nvPr/>
              </p:nvGrpSpPr>
              <p:grpSpPr>
                <a:xfrm>
                  <a:off x="262456" y="2290763"/>
                  <a:ext cx="129393" cy="151734"/>
                  <a:chOff x="262456" y="2290763"/>
                  <a:chExt cx="129393" cy="151734"/>
                </a:xfrm>
              </p:grpSpPr>
              <p:cxnSp>
                <p:nvCxnSpPr>
                  <p:cNvPr id="9848" name="Straight Connector 9847">
                    <a:extLst>
                      <a:ext uri="{FF2B5EF4-FFF2-40B4-BE49-F238E27FC236}">
                        <a16:creationId xmlns:a16="http://schemas.microsoft.com/office/drawing/2014/main" id="{15C60302-34A9-A756-8066-9AAC784E1534}"/>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9" name="Straight Connector 9848">
                    <a:extLst>
                      <a:ext uri="{FF2B5EF4-FFF2-40B4-BE49-F238E27FC236}">
                        <a16:creationId xmlns:a16="http://schemas.microsoft.com/office/drawing/2014/main" id="{886A5908-209B-B333-2472-AE1E25E524BE}"/>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45" name="Group 9844">
                  <a:extLst>
                    <a:ext uri="{FF2B5EF4-FFF2-40B4-BE49-F238E27FC236}">
                      <a16:creationId xmlns:a16="http://schemas.microsoft.com/office/drawing/2014/main" id="{DB2F3286-277A-987C-20D5-0BB2A8801ADF}"/>
                    </a:ext>
                  </a:extLst>
                </p:cNvPr>
                <p:cNvGrpSpPr/>
                <p:nvPr/>
              </p:nvGrpSpPr>
              <p:grpSpPr>
                <a:xfrm>
                  <a:off x="534362" y="2285117"/>
                  <a:ext cx="129393" cy="151734"/>
                  <a:chOff x="262456" y="2290763"/>
                  <a:chExt cx="129393" cy="151734"/>
                </a:xfrm>
              </p:grpSpPr>
              <p:cxnSp>
                <p:nvCxnSpPr>
                  <p:cNvPr id="9846" name="Straight Connector 9845">
                    <a:extLst>
                      <a:ext uri="{FF2B5EF4-FFF2-40B4-BE49-F238E27FC236}">
                        <a16:creationId xmlns:a16="http://schemas.microsoft.com/office/drawing/2014/main" id="{A417786E-1FA0-F39F-2A3F-B2E2D693FC88}"/>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7" name="Straight Connector 9846">
                    <a:extLst>
                      <a:ext uri="{FF2B5EF4-FFF2-40B4-BE49-F238E27FC236}">
                        <a16:creationId xmlns:a16="http://schemas.microsoft.com/office/drawing/2014/main" id="{2DBE7E9F-3A3E-027B-AFFF-CBE9763301D6}"/>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837" name="Group 9836">
                <a:extLst>
                  <a:ext uri="{FF2B5EF4-FFF2-40B4-BE49-F238E27FC236}">
                    <a16:creationId xmlns:a16="http://schemas.microsoft.com/office/drawing/2014/main" id="{B688047B-CFF4-7296-B6F2-E8822C2096CD}"/>
                  </a:ext>
                </a:extLst>
              </p:cNvPr>
              <p:cNvGrpSpPr/>
              <p:nvPr/>
            </p:nvGrpSpPr>
            <p:grpSpPr>
              <a:xfrm>
                <a:off x="1601185" y="2285117"/>
                <a:ext cx="401299" cy="157380"/>
                <a:chOff x="262456" y="2285117"/>
                <a:chExt cx="401299" cy="157380"/>
              </a:xfrm>
            </p:grpSpPr>
            <p:grpSp>
              <p:nvGrpSpPr>
                <p:cNvPr id="9838" name="Group 9837">
                  <a:extLst>
                    <a:ext uri="{FF2B5EF4-FFF2-40B4-BE49-F238E27FC236}">
                      <a16:creationId xmlns:a16="http://schemas.microsoft.com/office/drawing/2014/main" id="{D34AF0A2-322E-8981-8BB9-A6AEAB0E4B48}"/>
                    </a:ext>
                  </a:extLst>
                </p:cNvPr>
                <p:cNvGrpSpPr/>
                <p:nvPr/>
              </p:nvGrpSpPr>
              <p:grpSpPr>
                <a:xfrm>
                  <a:off x="262456" y="2290763"/>
                  <a:ext cx="129393" cy="151734"/>
                  <a:chOff x="262456" y="2290763"/>
                  <a:chExt cx="129393" cy="151734"/>
                </a:xfrm>
              </p:grpSpPr>
              <p:cxnSp>
                <p:nvCxnSpPr>
                  <p:cNvPr id="9842" name="Straight Connector 9841">
                    <a:extLst>
                      <a:ext uri="{FF2B5EF4-FFF2-40B4-BE49-F238E27FC236}">
                        <a16:creationId xmlns:a16="http://schemas.microsoft.com/office/drawing/2014/main" id="{C5E55259-C78D-8A4E-DB01-2DC1D73FF504}"/>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3" name="Straight Connector 9842">
                    <a:extLst>
                      <a:ext uri="{FF2B5EF4-FFF2-40B4-BE49-F238E27FC236}">
                        <a16:creationId xmlns:a16="http://schemas.microsoft.com/office/drawing/2014/main" id="{664C3FD6-4DCC-415F-703C-8E1CD2128BCB}"/>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39" name="Group 9838">
                  <a:extLst>
                    <a:ext uri="{FF2B5EF4-FFF2-40B4-BE49-F238E27FC236}">
                      <a16:creationId xmlns:a16="http://schemas.microsoft.com/office/drawing/2014/main" id="{FAA8D513-B314-C779-B7D1-296AA3432283}"/>
                    </a:ext>
                  </a:extLst>
                </p:cNvPr>
                <p:cNvGrpSpPr/>
                <p:nvPr/>
              </p:nvGrpSpPr>
              <p:grpSpPr>
                <a:xfrm>
                  <a:off x="534362" y="2285117"/>
                  <a:ext cx="129393" cy="151734"/>
                  <a:chOff x="262456" y="2290763"/>
                  <a:chExt cx="129393" cy="151734"/>
                </a:xfrm>
              </p:grpSpPr>
              <p:cxnSp>
                <p:nvCxnSpPr>
                  <p:cNvPr id="9840" name="Straight Connector 9839">
                    <a:extLst>
                      <a:ext uri="{FF2B5EF4-FFF2-40B4-BE49-F238E27FC236}">
                        <a16:creationId xmlns:a16="http://schemas.microsoft.com/office/drawing/2014/main" id="{3066C972-B251-B1DA-539C-D268013F8DB2}"/>
                      </a:ext>
                    </a:extLst>
                  </p:cNvPr>
                  <p:cNvCxnSpPr>
                    <a:cxnSpLocks/>
                  </p:cNvCxnSpPr>
                  <p:nvPr/>
                </p:nvCxnSpPr>
                <p:spPr>
                  <a:xfrm flipH="1">
                    <a:off x="262456" y="2291335"/>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1" name="Straight Connector 9840">
                    <a:extLst>
                      <a:ext uri="{FF2B5EF4-FFF2-40B4-BE49-F238E27FC236}">
                        <a16:creationId xmlns:a16="http://schemas.microsoft.com/office/drawing/2014/main" id="{B9B85E24-04D0-54DD-9939-5C0AF16491FE}"/>
                      </a:ext>
                    </a:extLst>
                  </p:cNvPr>
                  <p:cNvCxnSpPr>
                    <a:cxnSpLocks/>
                  </p:cNvCxnSpPr>
                  <p:nvPr/>
                </p:nvCxnSpPr>
                <p:spPr>
                  <a:xfrm>
                    <a:off x="323852" y="2290763"/>
                    <a:ext cx="67997" cy="151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0118" name="Group 10117">
            <a:extLst>
              <a:ext uri="{FF2B5EF4-FFF2-40B4-BE49-F238E27FC236}">
                <a16:creationId xmlns:a16="http://schemas.microsoft.com/office/drawing/2014/main" id="{2C48759C-3C25-2429-9D89-3FFB881D6D77}"/>
              </a:ext>
            </a:extLst>
          </p:cNvPr>
          <p:cNvGrpSpPr/>
          <p:nvPr/>
        </p:nvGrpSpPr>
        <p:grpSpPr>
          <a:xfrm>
            <a:off x="277202" y="2377664"/>
            <a:ext cx="3831121" cy="4327834"/>
            <a:chOff x="277202" y="2377664"/>
            <a:chExt cx="3831121" cy="4327834"/>
          </a:xfrm>
        </p:grpSpPr>
        <p:grpSp>
          <p:nvGrpSpPr>
            <p:cNvPr id="9955" name="Group 9954">
              <a:extLst>
                <a:ext uri="{FF2B5EF4-FFF2-40B4-BE49-F238E27FC236}">
                  <a16:creationId xmlns:a16="http://schemas.microsoft.com/office/drawing/2014/main" id="{96B5F1F1-993A-ED87-A2C2-DEF1ED0C9BB2}"/>
                </a:ext>
              </a:extLst>
            </p:cNvPr>
            <p:cNvGrpSpPr/>
            <p:nvPr/>
          </p:nvGrpSpPr>
          <p:grpSpPr>
            <a:xfrm>
              <a:off x="277202" y="2377664"/>
              <a:ext cx="3831121" cy="1313146"/>
              <a:chOff x="312053" y="2429053"/>
              <a:chExt cx="3831121" cy="1313146"/>
            </a:xfrm>
          </p:grpSpPr>
          <p:sp>
            <p:nvSpPr>
              <p:cNvPr id="9861" name="TextBox 9860">
                <a:extLst>
                  <a:ext uri="{FF2B5EF4-FFF2-40B4-BE49-F238E27FC236}">
                    <a16:creationId xmlns:a16="http://schemas.microsoft.com/office/drawing/2014/main" id="{4F8A8495-ABFA-51AE-9AC0-94D91FD381B5}"/>
                  </a:ext>
                </a:extLst>
              </p:cNvPr>
              <p:cNvSpPr txBox="1"/>
              <p:nvPr/>
            </p:nvSpPr>
            <p:spPr>
              <a:xfrm>
                <a:off x="2677747" y="2470328"/>
                <a:ext cx="312906" cy="276999"/>
              </a:xfrm>
              <a:prstGeom prst="rect">
                <a:avLst/>
              </a:prstGeom>
              <a:noFill/>
              <a:ln>
                <a:noFill/>
              </a:ln>
            </p:spPr>
            <p:txBody>
              <a:bodyPr wrap="none" rtlCol="0">
                <a:spAutoFit/>
              </a:bodyPr>
              <a:lstStyle/>
              <a:p>
                <a:r>
                  <a:rPr lang="en-US" sz="1200" dirty="0"/>
                  <a:t>M</a:t>
                </a:r>
              </a:p>
            </p:txBody>
          </p:sp>
          <p:sp>
            <p:nvSpPr>
              <p:cNvPr id="9862" name="TextBox 9861">
                <a:extLst>
                  <a:ext uri="{FF2B5EF4-FFF2-40B4-BE49-F238E27FC236}">
                    <a16:creationId xmlns:a16="http://schemas.microsoft.com/office/drawing/2014/main" id="{9CFE5C43-C91E-00A7-F8D4-7AFDFDD74DAF}"/>
                  </a:ext>
                </a:extLst>
              </p:cNvPr>
              <p:cNvSpPr txBox="1"/>
              <p:nvPr/>
            </p:nvSpPr>
            <p:spPr>
              <a:xfrm>
                <a:off x="1530347" y="2445465"/>
                <a:ext cx="279244" cy="276999"/>
              </a:xfrm>
              <a:prstGeom prst="rect">
                <a:avLst/>
              </a:prstGeom>
              <a:noFill/>
              <a:ln>
                <a:noFill/>
              </a:ln>
            </p:spPr>
            <p:txBody>
              <a:bodyPr wrap="none" rtlCol="0">
                <a:spAutoFit/>
              </a:bodyPr>
              <a:lstStyle/>
              <a:p>
                <a:r>
                  <a:rPr lang="en-US" sz="1200" dirty="0"/>
                  <a:t>F</a:t>
                </a:r>
              </a:p>
            </p:txBody>
          </p:sp>
          <p:pic>
            <p:nvPicPr>
              <p:cNvPr id="9934" name="Picture 9933" descr="A close-up of a person&#10;&#10;Description automatically generated">
                <a:extLst>
                  <a:ext uri="{FF2B5EF4-FFF2-40B4-BE49-F238E27FC236}">
                    <a16:creationId xmlns:a16="http://schemas.microsoft.com/office/drawing/2014/main" id="{8D64CCED-6945-6C82-A036-FA69FA2F6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316" y="3291910"/>
                <a:ext cx="225645" cy="291458"/>
              </a:xfrm>
              <a:prstGeom prst="rect">
                <a:avLst/>
              </a:prstGeom>
              <a:ln>
                <a:solidFill>
                  <a:schemeClr val="accent3">
                    <a:lumMod val="65000"/>
                  </a:schemeClr>
                </a:solidFill>
              </a:ln>
            </p:spPr>
          </p:pic>
          <p:pic>
            <p:nvPicPr>
              <p:cNvPr id="9935" name="Picture 9934" descr="A close-up of a person&#10;&#10;Description automatically generated">
                <a:extLst>
                  <a:ext uri="{FF2B5EF4-FFF2-40B4-BE49-F238E27FC236}">
                    <a16:creationId xmlns:a16="http://schemas.microsoft.com/office/drawing/2014/main" id="{79F28E2F-2447-C583-B690-019603936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579" y="3291910"/>
                <a:ext cx="225645" cy="291458"/>
              </a:xfrm>
              <a:prstGeom prst="rect">
                <a:avLst/>
              </a:prstGeom>
              <a:ln>
                <a:solidFill>
                  <a:schemeClr val="accent3">
                    <a:lumMod val="65000"/>
                  </a:schemeClr>
                </a:solidFill>
              </a:ln>
            </p:spPr>
          </p:pic>
          <p:pic>
            <p:nvPicPr>
              <p:cNvPr id="9936" name="Picture 9935" descr="A close-up of a person&#10;&#10;Description automatically generated">
                <a:extLst>
                  <a:ext uri="{FF2B5EF4-FFF2-40B4-BE49-F238E27FC236}">
                    <a16:creationId xmlns:a16="http://schemas.microsoft.com/office/drawing/2014/main" id="{CEAE2403-0FB4-3E05-7344-CC96E82D4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82" y="3291910"/>
                <a:ext cx="225645" cy="291458"/>
              </a:xfrm>
              <a:prstGeom prst="rect">
                <a:avLst/>
              </a:prstGeom>
              <a:ln>
                <a:solidFill>
                  <a:schemeClr val="accent3">
                    <a:lumMod val="65000"/>
                  </a:schemeClr>
                </a:solidFill>
              </a:ln>
            </p:spPr>
          </p:pic>
          <p:pic>
            <p:nvPicPr>
              <p:cNvPr id="9937" name="Picture 9936" descr="A close-up of a person&#10;&#10;Description automatically generated">
                <a:extLst>
                  <a:ext uri="{FF2B5EF4-FFF2-40B4-BE49-F238E27FC236}">
                    <a16:creationId xmlns:a16="http://schemas.microsoft.com/office/drawing/2014/main" id="{BD56BAE5-DAEB-1F44-B21E-C7AA476310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119" y="3291910"/>
                <a:ext cx="225645" cy="291458"/>
              </a:xfrm>
              <a:prstGeom prst="rect">
                <a:avLst/>
              </a:prstGeom>
              <a:ln>
                <a:solidFill>
                  <a:schemeClr val="accent3">
                    <a:lumMod val="65000"/>
                  </a:schemeClr>
                </a:solidFill>
              </a:ln>
            </p:spPr>
          </p:pic>
          <p:pic>
            <p:nvPicPr>
              <p:cNvPr id="9938" name="Picture 9937" descr="A close-up of a person&#10;&#10;Description automatically generated">
                <a:extLst>
                  <a:ext uri="{FF2B5EF4-FFF2-40B4-BE49-F238E27FC236}">
                    <a16:creationId xmlns:a16="http://schemas.microsoft.com/office/drawing/2014/main" id="{64DAE9AC-D950-7793-9B5A-3055A6788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053" y="3291910"/>
                <a:ext cx="225645" cy="291458"/>
              </a:xfrm>
              <a:prstGeom prst="rect">
                <a:avLst/>
              </a:prstGeom>
              <a:ln>
                <a:solidFill>
                  <a:srgbClr val="00FF00"/>
                </a:solidFill>
              </a:ln>
            </p:spPr>
          </p:pic>
          <p:pic>
            <p:nvPicPr>
              <p:cNvPr id="9939" name="Picture 9938" descr="A close-up of a person&#10;&#10;Description automatically generated">
                <a:extLst>
                  <a:ext uri="{FF2B5EF4-FFF2-40B4-BE49-F238E27FC236}">
                    <a16:creationId xmlns:a16="http://schemas.microsoft.com/office/drawing/2014/main" id="{ECC1B5CC-D701-A3A1-A40D-3C5647D748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2645" y="3291910"/>
                <a:ext cx="225645" cy="291458"/>
              </a:xfrm>
              <a:prstGeom prst="rect">
                <a:avLst/>
              </a:prstGeom>
              <a:ln>
                <a:solidFill>
                  <a:schemeClr val="accent3">
                    <a:lumMod val="65000"/>
                  </a:schemeClr>
                </a:solidFill>
              </a:ln>
            </p:spPr>
          </p:pic>
          <p:cxnSp>
            <p:nvCxnSpPr>
              <p:cNvPr id="9948" name="Straight Connector 9947">
                <a:extLst>
                  <a:ext uri="{FF2B5EF4-FFF2-40B4-BE49-F238E27FC236}">
                    <a16:creationId xmlns:a16="http://schemas.microsoft.com/office/drawing/2014/main" id="{77F8F866-FD19-15D8-ECAC-2CF3D65B00D3}"/>
                  </a:ext>
                </a:extLst>
              </p:cNvPr>
              <p:cNvCxnSpPr>
                <a:cxnSpLocks/>
                <a:endCxn id="9937" idx="0"/>
              </p:cNvCxnSpPr>
              <p:nvPr/>
            </p:nvCxnSpPr>
            <p:spPr>
              <a:xfrm>
                <a:off x="577919" y="2896573"/>
                <a:ext cx="133022" cy="379374"/>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49" name="Straight Connector 9948">
                <a:extLst>
                  <a:ext uri="{FF2B5EF4-FFF2-40B4-BE49-F238E27FC236}">
                    <a16:creationId xmlns:a16="http://schemas.microsoft.com/office/drawing/2014/main" id="{DF163C1F-8FC5-FBF3-D8A8-A2B05A272035}"/>
                  </a:ext>
                </a:extLst>
              </p:cNvPr>
              <p:cNvCxnSpPr>
                <a:cxnSpLocks/>
              </p:cNvCxnSpPr>
              <p:nvPr/>
            </p:nvCxnSpPr>
            <p:spPr>
              <a:xfrm flipH="1">
                <a:off x="448288" y="2896573"/>
                <a:ext cx="133022" cy="379374"/>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46" name="Straight Connector 9945">
                <a:extLst>
                  <a:ext uri="{FF2B5EF4-FFF2-40B4-BE49-F238E27FC236}">
                    <a16:creationId xmlns:a16="http://schemas.microsoft.com/office/drawing/2014/main" id="{17BCB883-B909-27C4-03B6-FE4BBE2B0073}"/>
                  </a:ext>
                </a:extLst>
              </p:cNvPr>
              <p:cNvCxnSpPr>
                <a:cxnSpLocks/>
              </p:cNvCxnSpPr>
              <p:nvPr/>
            </p:nvCxnSpPr>
            <p:spPr>
              <a:xfrm>
                <a:off x="1891784" y="2896573"/>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7" name="Straight Connector 9946">
                <a:extLst>
                  <a:ext uri="{FF2B5EF4-FFF2-40B4-BE49-F238E27FC236}">
                    <a16:creationId xmlns:a16="http://schemas.microsoft.com/office/drawing/2014/main" id="{003E872D-A7F5-722C-0801-958CD19CC094}"/>
                  </a:ext>
                </a:extLst>
              </p:cNvPr>
              <p:cNvCxnSpPr>
                <a:cxnSpLocks/>
              </p:cNvCxnSpPr>
              <p:nvPr/>
            </p:nvCxnSpPr>
            <p:spPr>
              <a:xfrm flipH="1">
                <a:off x="1762153" y="2896573"/>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4" name="Straight Connector 9943">
                <a:extLst>
                  <a:ext uri="{FF2B5EF4-FFF2-40B4-BE49-F238E27FC236}">
                    <a16:creationId xmlns:a16="http://schemas.microsoft.com/office/drawing/2014/main" id="{98ABC844-99EA-6441-34A4-3FE47A1C946B}"/>
                  </a:ext>
                </a:extLst>
              </p:cNvPr>
              <p:cNvCxnSpPr>
                <a:cxnSpLocks/>
              </p:cNvCxnSpPr>
              <p:nvPr/>
            </p:nvCxnSpPr>
            <p:spPr>
              <a:xfrm>
                <a:off x="1234851" y="2896573"/>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5" name="Straight Connector 9944">
                <a:extLst>
                  <a:ext uri="{FF2B5EF4-FFF2-40B4-BE49-F238E27FC236}">
                    <a16:creationId xmlns:a16="http://schemas.microsoft.com/office/drawing/2014/main" id="{CE608268-D1DD-6C43-763C-2581A353F93A}"/>
                  </a:ext>
                </a:extLst>
              </p:cNvPr>
              <p:cNvCxnSpPr>
                <a:cxnSpLocks/>
              </p:cNvCxnSpPr>
              <p:nvPr/>
            </p:nvCxnSpPr>
            <p:spPr>
              <a:xfrm flipH="1">
                <a:off x="1105220" y="2896573"/>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43" name="Straight Connector 9942">
                <a:extLst>
                  <a:ext uri="{FF2B5EF4-FFF2-40B4-BE49-F238E27FC236}">
                    <a16:creationId xmlns:a16="http://schemas.microsoft.com/office/drawing/2014/main" id="{C2D2DF2D-3313-7255-FC68-39542888910C}"/>
                  </a:ext>
                </a:extLst>
              </p:cNvPr>
              <p:cNvCxnSpPr/>
              <p:nvPr/>
            </p:nvCxnSpPr>
            <p:spPr>
              <a:xfrm>
                <a:off x="581310" y="2896573"/>
                <a:ext cx="1310474" cy="0"/>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64" name="Straight Connector 9863">
                <a:extLst>
                  <a:ext uri="{FF2B5EF4-FFF2-40B4-BE49-F238E27FC236}">
                    <a16:creationId xmlns:a16="http://schemas.microsoft.com/office/drawing/2014/main" id="{1A212AD5-584E-840F-BA98-2DCA77948DA8}"/>
                  </a:ext>
                </a:extLst>
              </p:cNvPr>
              <p:cNvCxnSpPr>
                <a:cxnSpLocks/>
              </p:cNvCxnSpPr>
              <p:nvPr/>
            </p:nvCxnSpPr>
            <p:spPr>
              <a:xfrm flipV="1">
                <a:off x="1238154" y="2429053"/>
                <a:ext cx="979105" cy="467519"/>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pic>
            <p:nvPicPr>
              <p:cNvPr id="9918" name="Picture 9917" descr="A person with a serious face&#10;&#10;Description automatically generated">
                <a:extLst>
                  <a:ext uri="{FF2B5EF4-FFF2-40B4-BE49-F238E27FC236}">
                    <a16:creationId xmlns:a16="http://schemas.microsoft.com/office/drawing/2014/main" id="{BEE4ED1B-EA65-FD7A-DEB3-31C6341601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74202" y="3291910"/>
                <a:ext cx="225645" cy="291459"/>
              </a:xfrm>
              <a:prstGeom prst="rect">
                <a:avLst/>
              </a:prstGeom>
              <a:ln>
                <a:solidFill>
                  <a:schemeClr val="accent3">
                    <a:lumMod val="65000"/>
                  </a:schemeClr>
                </a:solidFill>
              </a:ln>
            </p:spPr>
          </p:pic>
          <p:pic>
            <p:nvPicPr>
              <p:cNvPr id="9919" name="Picture 9918" descr="A close-up of a person&#10;&#10;Description automatically generated">
                <a:extLst>
                  <a:ext uri="{FF2B5EF4-FFF2-40B4-BE49-F238E27FC236}">
                    <a16:creationId xmlns:a16="http://schemas.microsoft.com/office/drawing/2014/main" id="{7EFF58A1-24EF-7B09-B292-192F5312EC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16939" y="3291910"/>
                <a:ext cx="225645" cy="291459"/>
              </a:xfrm>
              <a:prstGeom prst="rect">
                <a:avLst/>
              </a:prstGeom>
              <a:ln>
                <a:solidFill>
                  <a:srgbClr val="00FF00"/>
                </a:solidFill>
              </a:ln>
            </p:spPr>
          </p:pic>
          <p:pic>
            <p:nvPicPr>
              <p:cNvPr id="9920" name="Picture 9919" descr="A close-up of a person&#10;&#10;Description automatically generated">
                <a:extLst>
                  <a:ext uri="{FF2B5EF4-FFF2-40B4-BE49-F238E27FC236}">
                    <a16:creationId xmlns:a16="http://schemas.microsoft.com/office/drawing/2014/main" id="{8035BABF-EB53-0AD8-584D-3D5BC17B82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31465" y="3291910"/>
                <a:ext cx="225645" cy="291459"/>
              </a:xfrm>
              <a:prstGeom prst="rect">
                <a:avLst/>
              </a:prstGeom>
              <a:ln>
                <a:solidFill>
                  <a:schemeClr val="accent3">
                    <a:lumMod val="65000"/>
                  </a:schemeClr>
                </a:solidFill>
              </a:ln>
            </p:spPr>
          </p:pic>
          <p:pic>
            <p:nvPicPr>
              <p:cNvPr id="9921" name="Picture 9920" descr="A person with grey hair&#10;&#10;Description automatically generated">
                <a:extLst>
                  <a:ext uri="{FF2B5EF4-FFF2-40B4-BE49-F238E27FC236}">
                    <a16:creationId xmlns:a16="http://schemas.microsoft.com/office/drawing/2014/main" id="{B039BDD9-0D04-6071-E9B8-59FF1ECEFF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17529" y="3291910"/>
                <a:ext cx="225645" cy="291459"/>
              </a:xfrm>
              <a:prstGeom prst="rect">
                <a:avLst/>
              </a:prstGeom>
              <a:ln>
                <a:solidFill>
                  <a:schemeClr val="accent3">
                    <a:lumMod val="65000"/>
                  </a:schemeClr>
                </a:solidFill>
              </a:ln>
            </p:spPr>
          </p:pic>
          <p:pic>
            <p:nvPicPr>
              <p:cNvPr id="9922" name="Picture 9921" descr="A person with dark hair wearing a grey shirt&#10;&#10;Description automatically generated">
                <a:extLst>
                  <a:ext uri="{FF2B5EF4-FFF2-40B4-BE49-F238E27FC236}">
                    <a16:creationId xmlns:a16="http://schemas.microsoft.com/office/drawing/2014/main" id="{42C5818C-2D86-3235-5D05-5A64C3884B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60268" y="3291910"/>
                <a:ext cx="225645" cy="291459"/>
              </a:xfrm>
              <a:prstGeom prst="rect">
                <a:avLst/>
              </a:prstGeom>
              <a:ln>
                <a:solidFill>
                  <a:schemeClr val="accent3">
                    <a:lumMod val="65000"/>
                  </a:schemeClr>
                </a:solidFill>
              </a:ln>
            </p:spPr>
          </p:pic>
          <p:pic>
            <p:nvPicPr>
              <p:cNvPr id="9923" name="Picture 9922" descr="A close-up of a person&#10;&#10;Description automatically generated">
                <a:extLst>
                  <a:ext uri="{FF2B5EF4-FFF2-40B4-BE49-F238E27FC236}">
                    <a16:creationId xmlns:a16="http://schemas.microsoft.com/office/drawing/2014/main" id="{D20A6B79-01F4-B1AA-9F68-C18EFD9876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3005" y="3291910"/>
                <a:ext cx="225645" cy="291459"/>
              </a:xfrm>
              <a:prstGeom prst="rect">
                <a:avLst/>
              </a:prstGeom>
              <a:ln>
                <a:solidFill>
                  <a:srgbClr val="00FF00"/>
                </a:solidFill>
              </a:ln>
            </p:spPr>
          </p:pic>
          <p:grpSp>
            <p:nvGrpSpPr>
              <p:cNvPr id="9924" name="Group 9923">
                <a:extLst>
                  <a:ext uri="{FF2B5EF4-FFF2-40B4-BE49-F238E27FC236}">
                    <a16:creationId xmlns:a16="http://schemas.microsoft.com/office/drawing/2014/main" id="{2B6B7BE4-E222-0280-25FC-4A293E065FF5}"/>
                  </a:ext>
                </a:extLst>
              </p:cNvPr>
              <p:cNvGrpSpPr/>
              <p:nvPr/>
            </p:nvGrpSpPr>
            <p:grpSpPr>
              <a:xfrm>
                <a:off x="2452182" y="2896573"/>
                <a:ext cx="262653" cy="379374"/>
                <a:chOff x="523568" y="3352800"/>
                <a:chExt cx="606691" cy="876299"/>
              </a:xfrm>
            </p:grpSpPr>
            <p:cxnSp>
              <p:nvCxnSpPr>
                <p:cNvPr id="9932" name="Straight Connector 9931">
                  <a:extLst>
                    <a:ext uri="{FF2B5EF4-FFF2-40B4-BE49-F238E27FC236}">
                      <a16:creationId xmlns:a16="http://schemas.microsoft.com/office/drawing/2014/main" id="{2C42BC7E-4D30-9A6C-95E5-70048D84A72B}"/>
                    </a:ext>
                  </a:extLst>
                </p:cNvPr>
                <p:cNvCxnSpPr>
                  <a:cxnSpLocks/>
                </p:cNvCxnSpPr>
                <p:nvPr/>
              </p:nvCxnSpPr>
              <p:spPr>
                <a:xfrm>
                  <a:off x="822998" y="3352800"/>
                  <a:ext cx="307261" cy="876299"/>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33" name="Straight Connector 9932">
                  <a:extLst>
                    <a:ext uri="{FF2B5EF4-FFF2-40B4-BE49-F238E27FC236}">
                      <a16:creationId xmlns:a16="http://schemas.microsoft.com/office/drawing/2014/main" id="{A399BD11-B0CE-B94D-63C8-58CF41226874}"/>
                    </a:ext>
                  </a:extLst>
                </p:cNvPr>
                <p:cNvCxnSpPr>
                  <a:cxnSpLocks/>
                </p:cNvCxnSpPr>
                <p:nvPr/>
              </p:nvCxnSpPr>
              <p:spPr>
                <a:xfrm flipH="1">
                  <a:off x="523568" y="3352800"/>
                  <a:ext cx="307261" cy="876299"/>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9925" name="Group 9924">
                <a:extLst>
                  <a:ext uri="{FF2B5EF4-FFF2-40B4-BE49-F238E27FC236}">
                    <a16:creationId xmlns:a16="http://schemas.microsoft.com/office/drawing/2014/main" id="{89576BA2-E568-1562-B0F3-C78ECBE2F775}"/>
                  </a:ext>
                </a:extLst>
              </p:cNvPr>
              <p:cNvGrpSpPr/>
              <p:nvPr/>
            </p:nvGrpSpPr>
            <p:grpSpPr>
              <a:xfrm>
                <a:off x="3109114" y="2896573"/>
                <a:ext cx="262653" cy="379374"/>
                <a:chOff x="523568" y="3352800"/>
                <a:chExt cx="606691" cy="876299"/>
              </a:xfrm>
            </p:grpSpPr>
            <p:cxnSp>
              <p:nvCxnSpPr>
                <p:cNvPr id="9930" name="Straight Connector 9929">
                  <a:extLst>
                    <a:ext uri="{FF2B5EF4-FFF2-40B4-BE49-F238E27FC236}">
                      <a16:creationId xmlns:a16="http://schemas.microsoft.com/office/drawing/2014/main" id="{16C0385B-5666-8286-3DC8-74690A04B149}"/>
                    </a:ext>
                  </a:extLst>
                </p:cNvPr>
                <p:cNvCxnSpPr>
                  <a:cxnSpLocks/>
                </p:cNvCxnSpPr>
                <p:nvPr/>
              </p:nvCxnSpPr>
              <p:spPr>
                <a:xfrm>
                  <a:off x="82299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31" name="Straight Connector 9930">
                  <a:extLst>
                    <a:ext uri="{FF2B5EF4-FFF2-40B4-BE49-F238E27FC236}">
                      <a16:creationId xmlns:a16="http://schemas.microsoft.com/office/drawing/2014/main" id="{53E28B95-C2ED-BEA0-8466-EA4100EC8BB0}"/>
                    </a:ext>
                  </a:extLst>
                </p:cNvPr>
                <p:cNvCxnSpPr>
                  <a:cxnSpLocks/>
                </p:cNvCxnSpPr>
                <p:nvPr/>
              </p:nvCxnSpPr>
              <p:spPr>
                <a:xfrm flipH="1">
                  <a:off x="52356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26" name="Group 9925">
                <a:extLst>
                  <a:ext uri="{FF2B5EF4-FFF2-40B4-BE49-F238E27FC236}">
                    <a16:creationId xmlns:a16="http://schemas.microsoft.com/office/drawing/2014/main" id="{96050959-9889-AAE5-978C-F1F7708FBD93}"/>
                  </a:ext>
                </a:extLst>
              </p:cNvPr>
              <p:cNvGrpSpPr/>
              <p:nvPr/>
            </p:nvGrpSpPr>
            <p:grpSpPr>
              <a:xfrm>
                <a:off x="3766046" y="2896573"/>
                <a:ext cx="262653" cy="379374"/>
                <a:chOff x="523568" y="3352800"/>
                <a:chExt cx="606691" cy="876299"/>
              </a:xfrm>
            </p:grpSpPr>
            <p:cxnSp>
              <p:nvCxnSpPr>
                <p:cNvPr id="9928" name="Straight Connector 9927">
                  <a:extLst>
                    <a:ext uri="{FF2B5EF4-FFF2-40B4-BE49-F238E27FC236}">
                      <a16:creationId xmlns:a16="http://schemas.microsoft.com/office/drawing/2014/main" id="{8605A33B-BB43-6E2A-C5D0-01256779D1F2}"/>
                    </a:ext>
                  </a:extLst>
                </p:cNvPr>
                <p:cNvCxnSpPr>
                  <a:cxnSpLocks/>
                </p:cNvCxnSpPr>
                <p:nvPr/>
              </p:nvCxnSpPr>
              <p:spPr>
                <a:xfrm>
                  <a:off x="82299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29" name="Straight Connector 9928">
                  <a:extLst>
                    <a:ext uri="{FF2B5EF4-FFF2-40B4-BE49-F238E27FC236}">
                      <a16:creationId xmlns:a16="http://schemas.microsoft.com/office/drawing/2014/main" id="{0AB09A33-F285-3F06-3676-FCD481B10F04}"/>
                    </a:ext>
                  </a:extLst>
                </p:cNvPr>
                <p:cNvCxnSpPr>
                  <a:cxnSpLocks/>
                </p:cNvCxnSpPr>
                <p:nvPr/>
              </p:nvCxnSpPr>
              <p:spPr>
                <a:xfrm flipH="1">
                  <a:off x="52356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927" name="Straight Connector 9926">
                <a:extLst>
                  <a:ext uri="{FF2B5EF4-FFF2-40B4-BE49-F238E27FC236}">
                    <a16:creationId xmlns:a16="http://schemas.microsoft.com/office/drawing/2014/main" id="{4F0E7808-041A-A54B-6E86-82ECD4E3BADA}"/>
                  </a:ext>
                </a:extLst>
              </p:cNvPr>
              <p:cNvCxnSpPr/>
              <p:nvPr/>
            </p:nvCxnSpPr>
            <p:spPr>
              <a:xfrm>
                <a:off x="2585204" y="2896573"/>
                <a:ext cx="1310474" cy="0"/>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17" name="Straight Connector 9916">
                <a:extLst>
                  <a:ext uri="{FF2B5EF4-FFF2-40B4-BE49-F238E27FC236}">
                    <a16:creationId xmlns:a16="http://schemas.microsoft.com/office/drawing/2014/main" id="{409CEEB0-D8AB-F60C-33D6-BDA0407366A1}"/>
                  </a:ext>
                </a:extLst>
              </p:cNvPr>
              <p:cNvCxnSpPr>
                <a:cxnSpLocks/>
              </p:cNvCxnSpPr>
              <p:nvPr/>
            </p:nvCxnSpPr>
            <p:spPr>
              <a:xfrm flipH="1" flipV="1">
                <a:off x="2200521" y="2439957"/>
                <a:ext cx="1052257" cy="464066"/>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sp>
            <p:nvSpPr>
              <p:cNvPr id="9866" name="TextBox 9865">
                <a:extLst>
                  <a:ext uri="{FF2B5EF4-FFF2-40B4-BE49-F238E27FC236}">
                    <a16:creationId xmlns:a16="http://schemas.microsoft.com/office/drawing/2014/main" id="{4AF26648-B594-AF7B-E6BC-338C43189D72}"/>
                  </a:ext>
                </a:extLst>
              </p:cNvPr>
              <p:cNvSpPr txBox="1"/>
              <p:nvPr/>
            </p:nvSpPr>
            <p:spPr>
              <a:xfrm>
                <a:off x="356879" y="2683935"/>
                <a:ext cx="668657" cy="215444"/>
              </a:xfrm>
              <a:prstGeom prst="rect">
                <a:avLst/>
              </a:prstGeom>
              <a:noFill/>
              <a:ln>
                <a:noFill/>
              </a:ln>
            </p:spPr>
            <p:txBody>
              <a:bodyPr wrap="square" rtlCol="0">
                <a:spAutoFit/>
              </a:bodyPr>
              <a:lstStyle/>
              <a:p>
                <a:r>
                  <a:rPr lang="en-US" sz="800" dirty="0"/>
                  <a:t>young</a:t>
                </a:r>
              </a:p>
            </p:txBody>
          </p:sp>
          <p:sp>
            <p:nvSpPr>
              <p:cNvPr id="9867" name="TextBox 9866">
                <a:extLst>
                  <a:ext uri="{FF2B5EF4-FFF2-40B4-BE49-F238E27FC236}">
                    <a16:creationId xmlns:a16="http://schemas.microsoft.com/office/drawing/2014/main" id="{3B4E84D5-199F-F0FA-9EF8-F016794F2047}"/>
                  </a:ext>
                </a:extLst>
              </p:cNvPr>
              <p:cNvSpPr txBox="1"/>
              <p:nvPr/>
            </p:nvSpPr>
            <p:spPr>
              <a:xfrm>
                <a:off x="1035507" y="2683935"/>
                <a:ext cx="501035" cy="215444"/>
              </a:xfrm>
              <a:prstGeom prst="rect">
                <a:avLst/>
              </a:prstGeom>
              <a:noFill/>
              <a:ln>
                <a:noFill/>
              </a:ln>
            </p:spPr>
            <p:txBody>
              <a:bodyPr wrap="square" rtlCol="0">
                <a:spAutoFit/>
              </a:bodyPr>
              <a:lstStyle/>
              <a:p>
                <a:r>
                  <a:rPr lang="en-US" sz="800" dirty="0"/>
                  <a:t>mid</a:t>
                </a:r>
              </a:p>
            </p:txBody>
          </p:sp>
          <p:sp>
            <p:nvSpPr>
              <p:cNvPr id="9868" name="TextBox 9867">
                <a:extLst>
                  <a:ext uri="{FF2B5EF4-FFF2-40B4-BE49-F238E27FC236}">
                    <a16:creationId xmlns:a16="http://schemas.microsoft.com/office/drawing/2014/main" id="{9E68599C-3901-B218-F59C-C42721D4DCB4}"/>
                  </a:ext>
                </a:extLst>
              </p:cNvPr>
              <p:cNvSpPr txBox="1"/>
              <p:nvPr/>
            </p:nvSpPr>
            <p:spPr>
              <a:xfrm>
                <a:off x="1768953" y="2683935"/>
                <a:ext cx="461998" cy="215444"/>
              </a:xfrm>
              <a:prstGeom prst="rect">
                <a:avLst/>
              </a:prstGeom>
              <a:noFill/>
              <a:ln>
                <a:noFill/>
              </a:ln>
            </p:spPr>
            <p:txBody>
              <a:bodyPr wrap="square" rtlCol="0">
                <a:spAutoFit/>
              </a:bodyPr>
              <a:lstStyle/>
              <a:p>
                <a:r>
                  <a:rPr lang="en-US" sz="800" dirty="0"/>
                  <a:t>old</a:t>
                </a:r>
              </a:p>
            </p:txBody>
          </p:sp>
          <p:sp>
            <p:nvSpPr>
              <p:cNvPr id="9869" name="TextBox 9868">
                <a:extLst>
                  <a:ext uri="{FF2B5EF4-FFF2-40B4-BE49-F238E27FC236}">
                    <a16:creationId xmlns:a16="http://schemas.microsoft.com/office/drawing/2014/main" id="{09C6B274-1AF9-511A-8F30-786C326CB92A}"/>
                  </a:ext>
                </a:extLst>
              </p:cNvPr>
              <p:cNvSpPr txBox="1"/>
              <p:nvPr/>
            </p:nvSpPr>
            <p:spPr>
              <a:xfrm>
                <a:off x="2345487" y="2693138"/>
                <a:ext cx="635424" cy="215444"/>
              </a:xfrm>
              <a:prstGeom prst="rect">
                <a:avLst/>
              </a:prstGeom>
              <a:noFill/>
              <a:ln>
                <a:noFill/>
              </a:ln>
            </p:spPr>
            <p:txBody>
              <a:bodyPr wrap="square" rtlCol="0">
                <a:spAutoFit/>
              </a:bodyPr>
              <a:lstStyle/>
              <a:p>
                <a:r>
                  <a:rPr lang="en-US" sz="800" dirty="0"/>
                  <a:t>young</a:t>
                </a:r>
              </a:p>
            </p:txBody>
          </p:sp>
          <p:sp>
            <p:nvSpPr>
              <p:cNvPr id="9870" name="TextBox 9869">
                <a:extLst>
                  <a:ext uri="{FF2B5EF4-FFF2-40B4-BE49-F238E27FC236}">
                    <a16:creationId xmlns:a16="http://schemas.microsoft.com/office/drawing/2014/main" id="{909934AB-4D39-1B1B-6708-3C0E04574FC2}"/>
                  </a:ext>
                </a:extLst>
              </p:cNvPr>
              <p:cNvSpPr txBox="1"/>
              <p:nvPr/>
            </p:nvSpPr>
            <p:spPr>
              <a:xfrm>
                <a:off x="3151812" y="2693138"/>
                <a:ext cx="422689" cy="215444"/>
              </a:xfrm>
              <a:prstGeom prst="rect">
                <a:avLst/>
              </a:prstGeom>
              <a:noFill/>
              <a:ln>
                <a:noFill/>
              </a:ln>
            </p:spPr>
            <p:txBody>
              <a:bodyPr wrap="square" rtlCol="0">
                <a:spAutoFit/>
              </a:bodyPr>
              <a:lstStyle/>
              <a:p>
                <a:r>
                  <a:rPr lang="en-US" sz="800" dirty="0"/>
                  <a:t>mid</a:t>
                </a:r>
              </a:p>
            </p:txBody>
          </p:sp>
          <p:sp>
            <p:nvSpPr>
              <p:cNvPr id="9871" name="TextBox 9870">
                <a:extLst>
                  <a:ext uri="{FF2B5EF4-FFF2-40B4-BE49-F238E27FC236}">
                    <a16:creationId xmlns:a16="http://schemas.microsoft.com/office/drawing/2014/main" id="{977D34D5-F303-763E-011B-885BC58F3688}"/>
                  </a:ext>
                </a:extLst>
              </p:cNvPr>
              <p:cNvSpPr txBox="1"/>
              <p:nvPr/>
            </p:nvSpPr>
            <p:spPr>
              <a:xfrm>
                <a:off x="3757561" y="2693138"/>
                <a:ext cx="370002" cy="215444"/>
              </a:xfrm>
              <a:prstGeom prst="rect">
                <a:avLst/>
              </a:prstGeom>
              <a:noFill/>
              <a:ln>
                <a:noFill/>
              </a:ln>
            </p:spPr>
            <p:txBody>
              <a:bodyPr wrap="square" rtlCol="0">
                <a:spAutoFit/>
              </a:bodyPr>
              <a:lstStyle/>
              <a:p>
                <a:r>
                  <a:rPr lang="en-US" sz="800" dirty="0"/>
                  <a:t>old</a:t>
                </a:r>
              </a:p>
            </p:txBody>
          </p:sp>
          <p:grpSp>
            <p:nvGrpSpPr>
              <p:cNvPr id="9910" name="Group 9909">
                <a:extLst>
                  <a:ext uri="{FF2B5EF4-FFF2-40B4-BE49-F238E27FC236}">
                    <a16:creationId xmlns:a16="http://schemas.microsoft.com/office/drawing/2014/main" id="{304E4B1A-7327-DDA0-097F-82F67E5A2D9A}"/>
                  </a:ext>
                </a:extLst>
              </p:cNvPr>
              <p:cNvGrpSpPr/>
              <p:nvPr/>
            </p:nvGrpSpPr>
            <p:grpSpPr>
              <a:xfrm>
                <a:off x="356879" y="3582796"/>
                <a:ext cx="129393" cy="151734"/>
                <a:chOff x="262456" y="2290763"/>
                <a:chExt cx="129393" cy="151734"/>
              </a:xfrm>
            </p:grpSpPr>
            <p:cxnSp>
              <p:nvCxnSpPr>
                <p:cNvPr id="9914" name="Straight Connector 9913">
                  <a:extLst>
                    <a:ext uri="{FF2B5EF4-FFF2-40B4-BE49-F238E27FC236}">
                      <a16:creationId xmlns:a16="http://schemas.microsoft.com/office/drawing/2014/main" id="{1E74C4BD-EFB4-8F99-7C4C-C942DD2A1314}"/>
                    </a:ext>
                  </a:extLst>
                </p:cNvPr>
                <p:cNvCxnSpPr>
                  <a:cxnSpLocks/>
                  <a:stCxn id="9938" idx="2"/>
                </p:cNvCxnSpPr>
                <p:nvPr/>
              </p:nvCxnSpPr>
              <p:spPr>
                <a:xfrm flipH="1">
                  <a:off x="262456" y="2291335"/>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15" name="Straight Connector 9914">
                  <a:extLst>
                    <a:ext uri="{FF2B5EF4-FFF2-40B4-BE49-F238E27FC236}">
                      <a16:creationId xmlns:a16="http://schemas.microsoft.com/office/drawing/2014/main" id="{3E6D2720-FAE4-2296-695D-DAB8F274F969}"/>
                    </a:ext>
                  </a:extLst>
                </p:cNvPr>
                <p:cNvCxnSpPr>
                  <a:cxnSpLocks/>
                </p:cNvCxnSpPr>
                <p:nvPr/>
              </p:nvCxnSpPr>
              <p:spPr>
                <a:xfrm>
                  <a:off x="323852" y="2290763"/>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9911" name="Group 9910">
                <a:extLst>
                  <a:ext uri="{FF2B5EF4-FFF2-40B4-BE49-F238E27FC236}">
                    <a16:creationId xmlns:a16="http://schemas.microsoft.com/office/drawing/2014/main" id="{AFCD765F-AFFB-FB64-FC2A-C7D00B5588C9}"/>
                  </a:ext>
                </a:extLst>
              </p:cNvPr>
              <p:cNvGrpSpPr/>
              <p:nvPr/>
            </p:nvGrpSpPr>
            <p:grpSpPr>
              <a:xfrm>
                <a:off x="628785" y="3577150"/>
                <a:ext cx="129393" cy="151734"/>
                <a:chOff x="262456" y="2290763"/>
                <a:chExt cx="129393" cy="151734"/>
              </a:xfrm>
            </p:grpSpPr>
            <p:cxnSp>
              <p:nvCxnSpPr>
                <p:cNvPr id="9912" name="Straight Connector 9911">
                  <a:extLst>
                    <a:ext uri="{FF2B5EF4-FFF2-40B4-BE49-F238E27FC236}">
                      <a16:creationId xmlns:a16="http://schemas.microsoft.com/office/drawing/2014/main" id="{B786FE8B-0751-B60E-5EDB-173EEE9C0E52}"/>
                    </a:ext>
                  </a:extLst>
                </p:cNvPr>
                <p:cNvCxnSpPr>
                  <a:cxnSpLocks/>
                </p:cNvCxnSpPr>
                <p:nvPr/>
              </p:nvCxnSpPr>
              <p:spPr>
                <a:xfrm flipH="1">
                  <a:off x="262456" y="2291335"/>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13" name="Straight Connector 9912">
                  <a:extLst>
                    <a:ext uri="{FF2B5EF4-FFF2-40B4-BE49-F238E27FC236}">
                      <a16:creationId xmlns:a16="http://schemas.microsoft.com/office/drawing/2014/main" id="{42051E20-4067-CDEB-2DE8-748B7922EF2E}"/>
                    </a:ext>
                  </a:extLst>
                </p:cNvPr>
                <p:cNvCxnSpPr>
                  <a:cxnSpLocks/>
                </p:cNvCxnSpPr>
                <p:nvPr/>
              </p:nvCxnSpPr>
              <p:spPr>
                <a:xfrm>
                  <a:off x="323852" y="2290763"/>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9904" name="Group 9903">
                <a:extLst>
                  <a:ext uri="{FF2B5EF4-FFF2-40B4-BE49-F238E27FC236}">
                    <a16:creationId xmlns:a16="http://schemas.microsoft.com/office/drawing/2014/main" id="{131CFFE0-4BA5-C141-E3BD-E62086452C60}"/>
                  </a:ext>
                </a:extLst>
              </p:cNvPr>
              <p:cNvGrpSpPr/>
              <p:nvPr/>
            </p:nvGrpSpPr>
            <p:grpSpPr>
              <a:xfrm>
                <a:off x="1043484" y="3585905"/>
                <a:ext cx="129393" cy="151734"/>
                <a:chOff x="262456" y="2290763"/>
                <a:chExt cx="129393" cy="151734"/>
              </a:xfrm>
            </p:grpSpPr>
            <p:cxnSp>
              <p:nvCxnSpPr>
                <p:cNvPr id="9908" name="Straight Connector 9907">
                  <a:extLst>
                    <a:ext uri="{FF2B5EF4-FFF2-40B4-BE49-F238E27FC236}">
                      <a16:creationId xmlns:a16="http://schemas.microsoft.com/office/drawing/2014/main" id="{BED92B27-8D2B-99D0-33C7-80B366EB7FB9}"/>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09" name="Straight Connector 9908">
                  <a:extLst>
                    <a:ext uri="{FF2B5EF4-FFF2-40B4-BE49-F238E27FC236}">
                      <a16:creationId xmlns:a16="http://schemas.microsoft.com/office/drawing/2014/main" id="{52FDB85C-7ABB-8D0B-6560-936BE7D37E07}"/>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05" name="Group 9904">
                <a:extLst>
                  <a:ext uri="{FF2B5EF4-FFF2-40B4-BE49-F238E27FC236}">
                    <a16:creationId xmlns:a16="http://schemas.microsoft.com/office/drawing/2014/main" id="{51FE0B65-67C0-497F-C12D-34E947E7E118}"/>
                  </a:ext>
                </a:extLst>
              </p:cNvPr>
              <p:cNvGrpSpPr/>
              <p:nvPr/>
            </p:nvGrpSpPr>
            <p:grpSpPr>
              <a:xfrm>
                <a:off x="1315390" y="3580259"/>
                <a:ext cx="129393" cy="151734"/>
                <a:chOff x="262456" y="2290763"/>
                <a:chExt cx="129393" cy="151734"/>
              </a:xfrm>
            </p:grpSpPr>
            <p:cxnSp>
              <p:nvCxnSpPr>
                <p:cNvPr id="9906" name="Straight Connector 9905">
                  <a:extLst>
                    <a:ext uri="{FF2B5EF4-FFF2-40B4-BE49-F238E27FC236}">
                      <a16:creationId xmlns:a16="http://schemas.microsoft.com/office/drawing/2014/main" id="{108E85C6-998F-7654-0E1D-C0316E380B9F}"/>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07" name="Straight Connector 9906">
                  <a:extLst>
                    <a:ext uri="{FF2B5EF4-FFF2-40B4-BE49-F238E27FC236}">
                      <a16:creationId xmlns:a16="http://schemas.microsoft.com/office/drawing/2014/main" id="{C0719774-82CD-F012-1A92-5EC99FC9861B}"/>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98" name="Group 9897">
                <a:extLst>
                  <a:ext uri="{FF2B5EF4-FFF2-40B4-BE49-F238E27FC236}">
                    <a16:creationId xmlns:a16="http://schemas.microsoft.com/office/drawing/2014/main" id="{DF45345F-6480-2C78-CA95-5DC8F3380BD5}"/>
                  </a:ext>
                </a:extLst>
              </p:cNvPr>
              <p:cNvGrpSpPr/>
              <p:nvPr/>
            </p:nvGrpSpPr>
            <p:grpSpPr>
              <a:xfrm>
                <a:off x="1695608" y="3582796"/>
                <a:ext cx="129393" cy="151734"/>
                <a:chOff x="262456" y="2290763"/>
                <a:chExt cx="129393" cy="151734"/>
              </a:xfrm>
            </p:grpSpPr>
            <p:cxnSp>
              <p:nvCxnSpPr>
                <p:cNvPr id="9902" name="Straight Connector 9901">
                  <a:extLst>
                    <a:ext uri="{FF2B5EF4-FFF2-40B4-BE49-F238E27FC236}">
                      <a16:creationId xmlns:a16="http://schemas.microsoft.com/office/drawing/2014/main" id="{DA496769-855B-3B19-0836-4F07BFADDBB2}"/>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03" name="Straight Connector 9902">
                  <a:extLst>
                    <a:ext uri="{FF2B5EF4-FFF2-40B4-BE49-F238E27FC236}">
                      <a16:creationId xmlns:a16="http://schemas.microsoft.com/office/drawing/2014/main" id="{6A2BDA46-C1F1-E78E-323C-AD11DE8770F7}"/>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99" name="Group 9898">
                <a:extLst>
                  <a:ext uri="{FF2B5EF4-FFF2-40B4-BE49-F238E27FC236}">
                    <a16:creationId xmlns:a16="http://schemas.microsoft.com/office/drawing/2014/main" id="{C415457E-38FD-583F-DD21-1750678C5844}"/>
                  </a:ext>
                </a:extLst>
              </p:cNvPr>
              <p:cNvGrpSpPr/>
              <p:nvPr/>
            </p:nvGrpSpPr>
            <p:grpSpPr>
              <a:xfrm>
                <a:off x="1967514" y="3577150"/>
                <a:ext cx="129393" cy="151734"/>
                <a:chOff x="262456" y="2290763"/>
                <a:chExt cx="129393" cy="151734"/>
              </a:xfrm>
            </p:grpSpPr>
            <p:cxnSp>
              <p:nvCxnSpPr>
                <p:cNvPr id="9900" name="Straight Connector 9899">
                  <a:extLst>
                    <a:ext uri="{FF2B5EF4-FFF2-40B4-BE49-F238E27FC236}">
                      <a16:creationId xmlns:a16="http://schemas.microsoft.com/office/drawing/2014/main" id="{0815F377-A54A-CBF7-59B7-0900FB5EA452}"/>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01" name="Straight Connector 9900">
                  <a:extLst>
                    <a:ext uri="{FF2B5EF4-FFF2-40B4-BE49-F238E27FC236}">
                      <a16:creationId xmlns:a16="http://schemas.microsoft.com/office/drawing/2014/main" id="{0DCB05F1-CF9F-10C6-4992-BB94476B7FC6}"/>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89" name="Group 9888">
                <a:extLst>
                  <a:ext uri="{FF2B5EF4-FFF2-40B4-BE49-F238E27FC236}">
                    <a16:creationId xmlns:a16="http://schemas.microsoft.com/office/drawing/2014/main" id="{486AC139-968D-BDF0-9FF4-F19AD2EF40FE}"/>
                  </a:ext>
                </a:extLst>
              </p:cNvPr>
              <p:cNvGrpSpPr/>
              <p:nvPr/>
            </p:nvGrpSpPr>
            <p:grpSpPr>
              <a:xfrm>
                <a:off x="2381836" y="3587356"/>
                <a:ext cx="129393" cy="151734"/>
                <a:chOff x="262456" y="2290763"/>
                <a:chExt cx="129393" cy="151734"/>
              </a:xfrm>
            </p:grpSpPr>
            <p:cxnSp>
              <p:nvCxnSpPr>
                <p:cNvPr id="9893" name="Straight Connector 9892">
                  <a:extLst>
                    <a:ext uri="{FF2B5EF4-FFF2-40B4-BE49-F238E27FC236}">
                      <a16:creationId xmlns:a16="http://schemas.microsoft.com/office/drawing/2014/main" id="{CDD98E27-4555-673F-12C9-87452798C59F}"/>
                    </a:ext>
                  </a:extLst>
                </p:cNvPr>
                <p:cNvCxnSpPr>
                  <a:cxnSpLocks/>
                </p:cNvCxnSpPr>
                <p:nvPr/>
              </p:nvCxnSpPr>
              <p:spPr>
                <a:xfrm flipH="1">
                  <a:off x="262456" y="2291335"/>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894" name="Straight Connector 9893">
                  <a:extLst>
                    <a:ext uri="{FF2B5EF4-FFF2-40B4-BE49-F238E27FC236}">
                      <a16:creationId xmlns:a16="http://schemas.microsoft.com/office/drawing/2014/main" id="{C7F0882B-56D2-103E-3743-1453DAE27BA5}"/>
                    </a:ext>
                  </a:extLst>
                </p:cNvPr>
                <p:cNvCxnSpPr>
                  <a:cxnSpLocks/>
                </p:cNvCxnSpPr>
                <p:nvPr/>
              </p:nvCxnSpPr>
              <p:spPr>
                <a:xfrm>
                  <a:off x="323852" y="2290763"/>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9890" name="Group 9889">
                <a:extLst>
                  <a:ext uri="{FF2B5EF4-FFF2-40B4-BE49-F238E27FC236}">
                    <a16:creationId xmlns:a16="http://schemas.microsoft.com/office/drawing/2014/main" id="{934667FE-8CBD-C9D9-A57E-9D6929FFA05E}"/>
                  </a:ext>
                </a:extLst>
              </p:cNvPr>
              <p:cNvGrpSpPr/>
              <p:nvPr/>
            </p:nvGrpSpPr>
            <p:grpSpPr>
              <a:xfrm>
                <a:off x="2653742" y="3581710"/>
                <a:ext cx="129393" cy="151734"/>
                <a:chOff x="262456" y="2290763"/>
                <a:chExt cx="129393" cy="151734"/>
              </a:xfrm>
            </p:grpSpPr>
            <p:cxnSp>
              <p:nvCxnSpPr>
                <p:cNvPr id="9891" name="Straight Connector 9890">
                  <a:extLst>
                    <a:ext uri="{FF2B5EF4-FFF2-40B4-BE49-F238E27FC236}">
                      <a16:creationId xmlns:a16="http://schemas.microsoft.com/office/drawing/2014/main" id="{2EEB0F06-6E1E-BCD6-91E1-A23D736AF802}"/>
                    </a:ext>
                  </a:extLst>
                </p:cNvPr>
                <p:cNvCxnSpPr>
                  <a:cxnSpLocks/>
                </p:cNvCxnSpPr>
                <p:nvPr/>
              </p:nvCxnSpPr>
              <p:spPr>
                <a:xfrm flipH="1">
                  <a:off x="262456" y="2291335"/>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892" name="Straight Connector 9891">
                  <a:extLst>
                    <a:ext uri="{FF2B5EF4-FFF2-40B4-BE49-F238E27FC236}">
                      <a16:creationId xmlns:a16="http://schemas.microsoft.com/office/drawing/2014/main" id="{B37E9FB8-A119-DBEB-BF6F-437EDA69202F}"/>
                    </a:ext>
                  </a:extLst>
                </p:cNvPr>
                <p:cNvCxnSpPr>
                  <a:cxnSpLocks/>
                </p:cNvCxnSpPr>
                <p:nvPr/>
              </p:nvCxnSpPr>
              <p:spPr>
                <a:xfrm>
                  <a:off x="323852" y="2290763"/>
                  <a:ext cx="67997" cy="151162"/>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9883" name="Group 9882">
                <a:extLst>
                  <a:ext uri="{FF2B5EF4-FFF2-40B4-BE49-F238E27FC236}">
                    <a16:creationId xmlns:a16="http://schemas.microsoft.com/office/drawing/2014/main" id="{CE75B820-718B-3441-7937-38C0489F352F}"/>
                  </a:ext>
                </a:extLst>
              </p:cNvPr>
              <p:cNvGrpSpPr/>
              <p:nvPr/>
            </p:nvGrpSpPr>
            <p:grpSpPr>
              <a:xfrm>
                <a:off x="3068441" y="3590465"/>
                <a:ext cx="129393" cy="151734"/>
                <a:chOff x="262456" y="2290763"/>
                <a:chExt cx="129393" cy="151734"/>
              </a:xfrm>
            </p:grpSpPr>
            <p:cxnSp>
              <p:nvCxnSpPr>
                <p:cNvPr id="9887" name="Straight Connector 9886">
                  <a:extLst>
                    <a:ext uri="{FF2B5EF4-FFF2-40B4-BE49-F238E27FC236}">
                      <a16:creationId xmlns:a16="http://schemas.microsoft.com/office/drawing/2014/main" id="{CAEFCF21-ED5D-2E52-6E09-D819847A39F8}"/>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8" name="Straight Connector 9887">
                  <a:extLst>
                    <a:ext uri="{FF2B5EF4-FFF2-40B4-BE49-F238E27FC236}">
                      <a16:creationId xmlns:a16="http://schemas.microsoft.com/office/drawing/2014/main" id="{B17532BA-D935-0822-BFFB-5FD7C0C1B1A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84" name="Group 9883">
                <a:extLst>
                  <a:ext uri="{FF2B5EF4-FFF2-40B4-BE49-F238E27FC236}">
                    <a16:creationId xmlns:a16="http://schemas.microsoft.com/office/drawing/2014/main" id="{181E65A2-3C8F-EC98-80C4-03287B7E2F95}"/>
                  </a:ext>
                </a:extLst>
              </p:cNvPr>
              <p:cNvGrpSpPr/>
              <p:nvPr/>
            </p:nvGrpSpPr>
            <p:grpSpPr>
              <a:xfrm>
                <a:off x="3340347" y="3584819"/>
                <a:ext cx="129393" cy="151734"/>
                <a:chOff x="262456" y="2290763"/>
                <a:chExt cx="129393" cy="151734"/>
              </a:xfrm>
            </p:grpSpPr>
            <p:cxnSp>
              <p:nvCxnSpPr>
                <p:cNvPr id="9885" name="Straight Connector 9884">
                  <a:extLst>
                    <a:ext uri="{FF2B5EF4-FFF2-40B4-BE49-F238E27FC236}">
                      <a16:creationId xmlns:a16="http://schemas.microsoft.com/office/drawing/2014/main" id="{B02C50CD-3A80-0001-2A71-28D5F1781272}"/>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6" name="Straight Connector 9885">
                  <a:extLst>
                    <a:ext uri="{FF2B5EF4-FFF2-40B4-BE49-F238E27FC236}">
                      <a16:creationId xmlns:a16="http://schemas.microsoft.com/office/drawing/2014/main" id="{086D55F3-CEF6-A6DD-7671-E68C5B5A971A}"/>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77" name="Group 9876">
                <a:extLst>
                  <a:ext uri="{FF2B5EF4-FFF2-40B4-BE49-F238E27FC236}">
                    <a16:creationId xmlns:a16="http://schemas.microsoft.com/office/drawing/2014/main" id="{97B40F4E-B66C-E423-DCD4-D6A8E57D3815}"/>
                  </a:ext>
                </a:extLst>
              </p:cNvPr>
              <p:cNvGrpSpPr/>
              <p:nvPr/>
            </p:nvGrpSpPr>
            <p:grpSpPr>
              <a:xfrm>
                <a:off x="3720565" y="3587356"/>
                <a:ext cx="129393" cy="151734"/>
                <a:chOff x="262456" y="2290763"/>
                <a:chExt cx="129393" cy="151734"/>
              </a:xfrm>
            </p:grpSpPr>
            <p:cxnSp>
              <p:nvCxnSpPr>
                <p:cNvPr id="9881" name="Straight Connector 9880">
                  <a:extLst>
                    <a:ext uri="{FF2B5EF4-FFF2-40B4-BE49-F238E27FC236}">
                      <a16:creationId xmlns:a16="http://schemas.microsoft.com/office/drawing/2014/main" id="{89386AED-E4BB-0733-EBD4-9108CBFE33CC}"/>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2" name="Straight Connector 9881">
                  <a:extLst>
                    <a:ext uri="{FF2B5EF4-FFF2-40B4-BE49-F238E27FC236}">
                      <a16:creationId xmlns:a16="http://schemas.microsoft.com/office/drawing/2014/main" id="{3D637F45-A8D6-0799-9686-750D1A61544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878" name="Group 9877">
                <a:extLst>
                  <a:ext uri="{FF2B5EF4-FFF2-40B4-BE49-F238E27FC236}">
                    <a16:creationId xmlns:a16="http://schemas.microsoft.com/office/drawing/2014/main" id="{46BB034A-569C-1EC7-CE45-929030C92155}"/>
                  </a:ext>
                </a:extLst>
              </p:cNvPr>
              <p:cNvGrpSpPr/>
              <p:nvPr/>
            </p:nvGrpSpPr>
            <p:grpSpPr>
              <a:xfrm>
                <a:off x="3992471" y="3581710"/>
                <a:ext cx="129393" cy="151734"/>
                <a:chOff x="262456" y="2290763"/>
                <a:chExt cx="129393" cy="151734"/>
              </a:xfrm>
            </p:grpSpPr>
            <p:cxnSp>
              <p:nvCxnSpPr>
                <p:cNvPr id="9879" name="Straight Connector 9878">
                  <a:extLst>
                    <a:ext uri="{FF2B5EF4-FFF2-40B4-BE49-F238E27FC236}">
                      <a16:creationId xmlns:a16="http://schemas.microsoft.com/office/drawing/2014/main" id="{984D2015-175B-36B3-B977-12494A14AD13}"/>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80" name="Straight Connector 9879">
                  <a:extLst>
                    <a:ext uri="{FF2B5EF4-FFF2-40B4-BE49-F238E27FC236}">
                      <a16:creationId xmlns:a16="http://schemas.microsoft.com/office/drawing/2014/main" id="{8A3DE087-44FE-8928-E639-225809FD73D3}"/>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950" name="Straight Connector 9949">
                <a:extLst>
                  <a:ext uri="{FF2B5EF4-FFF2-40B4-BE49-F238E27FC236}">
                    <a16:creationId xmlns:a16="http://schemas.microsoft.com/office/drawing/2014/main" id="{2A3453C6-17CE-B881-6938-0DDA5C012869}"/>
                  </a:ext>
                </a:extLst>
              </p:cNvPr>
              <p:cNvCxnSpPr/>
              <p:nvPr/>
            </p:nvCxnSpPr>
            <p:spPr>
              <a:xfrm>
                <a:off x="579255" y="2895556"/>
                <a:ext cx="658368" cy="0"/>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951" name="Straight Connector 9950">
                <a:extLst>
                  <a:ext uri="{FF2B5EF4-FFF2-40B4-BE49-F238E27FC236}">
                    <a16:creationId xmlns:a16="http://schemas.microsoft.com/office/drawing/2014/main" id="{C2703E6A-1048-A529-D472-CD0425450C2D}"/>
                  </a:ext>
                </a:extLst>
              </p:cNvPr>
              <p:cNvCxnSpPr/>
              <p:nvPr/>
            </p:nvCxnSpPr>
            <p:spPr>
              <a:xfrm>
                <a:off x="2568334" y="2895556"/>
                <a:ext cx="658368" cy="0"/>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10113" name="Group 10112">
              <a:extLst>
                <a:ext uri="{FF2B5EF4-FFF2-40B4-BE49-F238E27FC236}">
                  <a16:creationId xmlns:a16="http://schemas.microsoft.com/office/drawing/2014/main" id="{403E42EF-654C-641F-958D-8726159F8F16}"/>
                </a:ext>
              </a:extLst>
            </p:cNvPr>
            <p:cNvGrpSpPr/>
            <p:nvPr/>
          </p:nvGrpSpPr>
          <p:grpSpPr>
            <a:xfrm>
              <a:off x="277202" y="3885008"/>
              <a:ext cx="3831121" cy="1313146"/>
              <a:chOff x="277202" y="3885008"/>
              <a:chExt cx="3831121" cy="1313146"/>
            </a:xfrm>
          </p:grpSpPr>
          <p:sp>
            <p:nvSpPr>
              <p:cNvPr id="9957" name="TextBox 9956">
                <a:extLst>
                  <a:ext uri="{FF2B5EF4-FFF2-40B4-BE49-F238E27FC236}">
                    <a16:creationId xmlns:a16="http://schemas.microsoft.com/office/drawing/2014/main" id="{A858D0D4-B5D4-925B-B1B1-1F26500C5C81}"/>
                  </a:ext>
                </a:extLst>
              </p:cNvPr>
              <p:cNvSpPr txBox="1"/>
              <p:nvPr/>
            </p:nvSpPr>
            <p:spPr>
              <a:xfrm>
                <a:off x="2642896" y="3926283"/>
                <a:ext cx="312906" cy="276999"/>
              </a:xfrm>
              <a:prstGeom prst="rect">
                <a:avLst/>
              </a:prstGeom>
              <a:noFill/>
              <a:ln>
                <a:noFill/>
              </a:ln>
            </p:spPr>
            <p:txBody>
              <a:bodyPr wrap="none" rtlCol="0">
                <a:spAutoFit/>
              </a:bodyPr>
              <a:lstStyle/>
              <a:p>
                <a:r>
                  <a:rPr lang="en-US" sz="1200" dirty="0"/>
                  <a:t>M</a:t>
                </a:r>
              </a:p>
            </p:txBody>
          </p:sp>
          <p:sp>
            <p:nvSpPr>
              <p:cNvPr id="9958" name="TextBox 9957">
                <a:extLst>
                  <a:ext uri="{FF2B5EF4-FFF2-40B4-BE49-F238E27FC236}">
                    <a16:creationId xmlns:a16="http://schemas.microsoft.com/office/drawing/2014/main" id="{8286D5ED-AC1D-29E4-2947-4AA6CF8BA853}"/>
                  </a:ext>
                </a:extLst>
              </p:cNvPr>
              <p:cNvSpPr txBox="1"/>
              <p:nvPr/>
            </p:nvSpPr>
            <p:spPr>
              <a:xfrm>
                <a:off x="1495496" y="3901420"/>
                <a:ext cx="279244" cy="276999"/>
              </a:xfrm>
              <a:prstGeom prst="rect">
                <a:avLst/>
              </a:prstGeom>
              <a:noFill/>
              <a:ln>
                <a:noFill/>
              </a:ln>
            </p:spPr>
            <p:txBody>
              <a:bodyPr wrap="none" rtlCol="0">
                <a:spAutoFit/>
              </a:bodyPr>
              <a:lstStyle/>
              <a:p>
                <a:r>
                  <a:rPr lang="en-US" sz="1200" dirty="0"/>
                  <a:t>F</a:t>
                </a:r>
              </a:p>
            </p:txBody>
          </p:sp>
          <p:pic>
            <p:nvPicPr>
              <p:cNvPr id="9959" name="Picture 9958" descr="A close-up of a person&#10;&#10;Description automatically generated">
                <a:extLst>
                  <a:ext uri="{FF2B5EF4-FFF2-40B4-BE49-F238E27FC236}">
                    <a16:creationId xmlns:a16="http://schemas.microsoft.com/office/drawing/2014/main" id="{CE1B41DD-1C04-55C3-3AFC-6F28FF9A3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65" y="4747865"/>
                <a:ext cx="225645" cy="291458"/>
              </a:xfrm>
              <a:prstGeom prst="rect">
                <a:avLst/>
              </a:prstGeom>
              <a:ln>
                <a:solidFill>
                  <a:schemeClr val="accent3">
                    <a:lumMod val="65000"/>
                  </a:schemeClr>
                </a:solidFill>
              </a:ln>
            </p:spPr>
          </p:pic>
          <p:pic>
            <p:nvPicPr>
              <p:cNvPr id="9960" name="Picture 9959" descr="A close-up of a person&#10;&#10;Description automatically generated">
                <a:extLst>
                  <a:ext uri="{FF2B5EF4-FFF2-40B4-BE49-F238E27FC236}">
                    <a16:creationId xmlns:a16="http://schemas.microsoft.com/office/drawing/2014/main" id="{827C80B4-282C-7231-8790-C8898A637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728" y="4747865"/>
                <a:ext cx="225645" cy="291458"/>
              </a:xfrm>
              <a:prstGeom prst="rect">
                <a:avLst/>
              </a:prstGeom>
              <a:ln>
                <a:solidFill>
                  <a:schemeClr val="accent3">
                    <a:lumMod val="65000"/>
                  </a:schemeClr>
                </a:solidFill>
              </a:ln>
            </p:spPr>
          </p:pic>
          <p:pic>
            <p:nvPicPr>
              <p:cNvPr id="9961" name="Picture 9960" descr="A close-up of a person&#10;&#10;Description automatically generated">
                <a:extLst>
                  <a:ext uri="{FF2B5EF4-FFF2-40B4-BE49-F238E27FC236}">
                    <a16:creationId xmlns:a16="http://schemas.microsoft.com/office/drawing/2014/main" id="{55E1E47D-30EE-F9A1-BC73-52C61DF07B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531" y="4747865"/>
                <a:ext cx="225645" cy="291458"/>
              </a:xfrm>
              <a:prstGeom prst="rect">
                <a:avLst/>
              </a:prstGeom>
              <a:ln>
                <a:solidFill>
                  <a:schemeClr val="accent3">
                    <a:lumMod val="65000"/>
                  </a:schemeClr>
                </a:solidFill>
              </a:ln>
            </p:spPr>
          </p:pic>
          <p:pic>
            <p:nvPicPr>
              <p:cNvPr id="9962" name="Picture 9961" descr="A close-up of a person&#10;&#10;Description automatically generated">
                <a:extLst>
                  <a:ext uri="{FF2B5EF4-FFF2-40B4-BE49-F238E27FC236}">
                    <a16:creationId xmlns:a16="http://schemas.microsoft.com/office/drawing/2014/main" id="{870177B9-DE0E-7962-47C1-5AC341A261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268" y="4747865"/>
                <a:ext cx="225645" cy="291458"/>
              </a:xfrm>
              <a:prstGeom prst="rect">
                <a:avLst/>
              </a:prstGeom>
              <a:ln>
                <a:solidFill>
                  <a:schemeClr val="accent3">
                    <a:lumMod val="65000"/>
                  </a:schemeClr>
                </a:solidFill>
              </a:ln>
            </p:spPr>
          </p:pic>
          <p:pic>
            <p:nvPicPr>
              <p:cNvPr id="9963" name="Picture 9962" descr="A close-up of a person&#10;&#10;Description automatically generated">
                <a:extLst>
                  <a:ext uri="{FF2B5EF4-FFF2-40B4-BE49-F238E27FC236}">
                    <a16:creationId xmlns:a16="http://schemas.microsoft.com/office/drawing/2014/main" id="{1197502E-40BC-87E1-0CE2-D706FB9442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202" y="4747865"/>
                <a:ext cx="225645" cy="291458"/>
              </a:xfrm>
              <a:prstGeom prst="rect">
                <a:avLst/>
              </a:prstGeom>
              <a:ln>
                <a:noFill/>
              </a:ln>
            </p:spPr>
          </p:pic>
          <p:pic>
            <p:nvPicPr>
              <p:cNvPr id="9964" name="Picture 9963" descr="A close-up of a person&#10;&#10;Description automatically generated">
                <a:extLst>
                  <a:ext uri="{FF2B5EF4-FFF2-40B4-BE49-F238E27FC236}">
                    <a16:creationId xmlns:a16="http://schemas.microsoft.com/office/drawing/2014/main" id="{AAD2802D-8ACE-A068-FC85-A6F738D008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7794" y="4747865"/>
                <a:ext cx="225645" cy="291458"/>
              </a:xfrm>
              <a:prstGeom prst="rect">
                <a:avLst/>
              </a:prstGeom>
              <a:ln>
                <a:solidFill>
                  <a:schemeClr val="accent3">
                    <a:lumMod val="65000"/>
                  </a:schemeClr>
                </a:solidFill>
              </a:ln>
            </p:spPr>
          </p:pic>
          <p:cxnSp>
            <p:nvCxnSpPr>
              <p:cNvPr id="9965" name="Straight Connector 9964">
                <a:extLst>
                  <a:ext uri="{FF2B5EF4-FFF2-40B4-BE49-F238E27FC236}">
                    <a16:creationId xmlns:a16="http://schemas.microsoft.com/office/drawing/2014/main" id="{4DB4601E-F77A-ADD0-F87D-8EC1EC85E6FE}"/>
                  </a:ext>
                </a:extLst>
              </p:cNvPr>
              <p:cNvCxnSpPr>
                <a:cxnSpLocks/>
                <a:endCxn id="9962" idx="0"/>
              </p:cNvCxnSpPr>
              <p:nvPr/>
            </p:nvCxnSpPr>
            <p:spPr>
              <a:xfrm>
                <a:off x="543068" y="4352528"/>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66" name="Straight Connector 9965">
                <a:extLst>
                  <a:ext uri="{FF2B5EF4-FFF2-40B4-BE49-F238E27FC236}">
                    <a16:creationId xmlns:a16="http://schemas.microsoft.com/office/drawing/2014/main" id="{1C2BE507-239A-D54C-A697-81FC57DF3CF0}"/>
                  </a:ext>
                </a:extLst>
              </p:cNvPr>
              <p:cNvCxnSpPr>
                <a:cxnSpLocks/>
              </p:cNvCxnSpPr>
              <p:nvPr/>
            </p:nvCxnSpPr>
            <p:spPr>
              <a:xfrm flipH="1">
                <a:off x="413437" y="4352528"/>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67" name="Straight Connector 9966">
                <a:extLst>
                  <a:ext uri="{FF2B5EF4-FFF2-40B4-BE49-F238E27FC236}">
                    <a16:creationId xmlns:a16="http://schemas.microsoft.com/office/drawing/2014/main" id="{E52292FB-53D2-03E5-7685-9CCC71AC61EF}"/>
                  </a:ext>
                </a:extLst>
              </p:cNvPr>
              <p:cNvCxnSpPr>
                <a:cxnSpLocks/>
              </p:cNvCxnSpPr>
              <p:nvPr/>
            </p:nvCxnSpPr>
            <p:spPr>
              <a:xfrm>
                <a:off x="1856933" y="4352528"/>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68" name="Straight Connector 9967">
                <a:extLst>
                  <a:ext uri="{FF2B5EF4-FFF2-40B4-BE49-F238E27FC236}">
                    <a16:creationId xmlns:a16="http://schemas.microsoft.com/office/drawing/2014/main" id="{F2BD8DA0-EA93-F234-CD20-142E21A66062}"/>
                  </a:ext>
                </a:extLst>
              </p:cNvPr>
              <p:cNvCxnSpPr>
                <a:cxnSpLocks/>
              </p:cNvCxnSpPr>
              <p:nvPr/>
            </p:nvCxnSpPr>
            <p:spPr>
              <a:xfrm flipH="1">
                <a:off x="1727302" y="4352528"/>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69" name="Straight Connector 9968">
                <a:extLst>
                  <a:ext uri="{FF2B5EF4-FFF2-40B4-BE49-F238E27FC236}">
                    <a16:creationId xmlns:a16="http://schemas.microsoft.com/office/drawing/2014/main" id="{CCC87C5A-21D1-DAE3-ED35-A373C83B1350}"/>
                  </a:ext>
                </a:extLst>
              </p:cNvPr>
              <p:cNvCxnSpPr>
                <a:cxnSpLocks/>
              </p:cNvCxnSpPr>
              <p:nvPr/>
            </p:nvCxnSpPr>
            <p:spPr>
              <a:xfrm>
                <a:off x="1200000" y="4352528"/>
                <a:ext cx="133022" cy="379374"/>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9970" name="Straight Connector 9969">
                <a:extLst>
                  <a:ext uri="{FF2B5EF4-FFF2-40B4-BE49-F238E27FC236}">
                    <a16:creationId xmlns:a16="http://schemas.microsoft.com/office/drawing/2014/main" id="{3EADEBA9-EA7F-D96E-3B79-3654F9CBC9AF}"/>
                  </a:ext>
                </a:extLst>
              </p:cNvPr>
              <p:cNvCxnSpPr>
                <a:cxnSpLocks/>
              </p:cNvCxnSpPr>
              <p:nvPr/>
            </p:nvCxnSpPr>
            <p:spPr>
              <a:xfrm flipH="1">
                <a:off x="1070369" y="4352528"/>
                <a:ext cx="133022" cy="379374"/>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9971" name="Straight Connector 9970">
                <a:extLst>
                  <a:ext uri="{FF2B5EF4-FFF2-40B4-BE49-F238E27FC236}">
                    <a16:creationId xmlns:a16="http://schemas.microsoft.com/office/drawing/2014/main" id="{9626E91D-D9EB-D5FA-4A63-3728B3BF1ECD}"/>
                  </a:ext>
                </a:extLst>
              </p:cNvPr>
              <p:cNvCxnSpPr/>
              <p:nvPr/>
            </p:nvCxnSpPr>
            <p:spPr>
              <a:xfrm>
                <a:off x="546459" y="4352528"/>
                <a:ext cx="1310474" cy="0"/>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72" name="Straight Connector 9971">
                <a:extLst>
                  <a:ext uri="{FF2B5EF4-FFF2-40B4-BE49-F238E27FC236}">
                    <a16:creationId xmlns:a16="http://schemas.microsoft.com/office/drawing/2014/main" id="{91B057F0-A435-8F99-BE99-37FADCC7F52B}"/>
                  </a:ext>
                </a:extLst>
              </p:cNvPr>
              <p:cNvCxnSpPr>
                <a:cxnSpLocks/>
              </p:cNvCxnSpPr>
              <p:nvPr/>
            </p:nvCxnSpPr>
            <p:spPr>
              <a:xfrm flipV="1">
                <a:off x="1203303" y="3885008"/>
                <a:ext cx="979105" cy="467519"/>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pic>
            <p:nvPicPr>
              <p:cNvPr id="9973" name="Picture 9972" descr="A person with a serious face&#10;&#10;Description automatically generated">
                <a:extLst>
                  <a:ext uri="{FF2B5EF4-FFF2-40B4-BE49-F238E27FC236}">
                    <a16:creationId xmlns:a16="http://schemas.microsoft.com/office/drawing/2014/main" id="{A3E54F46-8246-768C-40D0-8BE31B8AB7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9351" y="4747865"/>
                <a:ext cx="225645" cy="291459"/>
              </a:xfrm>
              <a:prstGeom prst="rect">
                <a:avLst/>
              </a:prstGeom>
              <a:ln>
                <a:solidFill>
                  <a:schemeClr val="accent3">
                    <a:lumMod val="65000"/>
                  </a:schemeClr>
                </a:solidFill>
              </a:ln>
            </p:spPr>
          </p:pic>
          <p:pic>
            <p:nvPicPr>
              <p:cNvPr id="9974" name="Picture 9973" descr="A close-up of a person&#10;&#10;Description automatically generated">
                <a:extLst>
                  <a:ext uri="{FF2B5EF4-FFF2-40B4-BE49-F238E27FC236}">
                    <a16:creationId xmlns:a16="http://schemas.microsoft.com/office/drawing/2014/main" id="{2FE93F9F-53A3-E22A-F540-99025BBAA6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2088" y="4747865"/>
                <a:ext cx="225645" cy="291459"/>
              </a:xfrm>
              <a:prstGeom prst="rect">
                <a:avLst/>
              </a:prstGeom>
              <a:ln>
                <a:noFill/>
              </a:ln>
            </p:spPr>
          </p:pic>
          <p:pic>
            <p:nvPicPr>
              <p:cNvPr id="9975" name="Picture 9974" descr="A close-up of a person&#10;&#10;Description automatically generated">
                <a:extLst>
                  <a:ext uri="{FF2B5EF4-FFF2-40B4-BE49-F238E27FC236}">
                    <a16:creationId xmlns:a16="http://schemas.microsoft.com/office/drawing/2014/main" id="{42B43204-2A94-7F53-A063-F856C8E229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6614" y="4747865"/>
                <a:ext cx="225645" cy="291459"/>
              </a:xfrm>
              <a:prstGeom prst="rect">
                <a:avLst/>
              </a:prstGeom>
              <a:ln>
                <a:solidFill>
                  <a:schemeClr val="accent3">
                    <a:lumMod val="65000"/>
                  </a:schemeClr>
                </a:solidFill>
              </a:ln>
            </p:spPr>
          </p:pic>
          <p:pic>
            <p:nvPicPr>
              <p:cNvPr id="9976" name="Picture 9975" descr="A person with grey hair&#10;&#10;Description automatically generated">
                <a:extLst>
                  <a:ext uri="{FF2B5EF4-FFF2-40B4-BE49-F238E27FC236}">
                    <a16:creationId xmlns:a16="http://schemas.microsoft.com/office/drawing/2014/main" id="{E637D379-D1F3-A7A7-DC7A-BC77DCB800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2678" y="4747865"/>
                <a:ext cx="225645" cy="291459"/>
              </a:xfrm>
              <a:prstGeom prst="rect">
                <a:avLst/>
              </a:prstGeom>
              <a:ln>
                <a:solidFill>
                  <a:schemeClr val="accent3">
                    <a:lumMod val="65000"/>
                  </a:schemeClr>
                </a:solidFill>
              </a:ln>
            </p:spPr>
          </p:pic>
          <p:pic>
            <p:nvPicPr>
              <p:cNvPr id="9977" name="Picture 9976" descr="A person with dark hair wearing a grey shirt&#10;&#10;Description automatically generated">
                <a:extLst>
                  <a:ext uri="{FF2B5EF4-FFF2-40B4-BE49-F238E27FC236}">
                    <a16:creationId xmlns:a16="http://schemas.microsoft.com/office/drawing/2014/main" id="{06C0F74A-76FA-CE8E-193C-287A71EEE2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25417" y="4747865"/>
                <a:ext cx="225645" cy="291459"/>
              </a:xfrm>
              <a:prstGeom prst="rect">
                <a:avLst/>
              </a:prstGeom>
              <a:ln>
                <a:solidFill>
                  <a:schemeClr val="accent3">
                    <a:lumMod val="65000"/>
                  </a:schemeClr>
                </a:solidFill>
              </a:ln>
            </p:spPr>
          </p:pic>
          <p:pic>
            <p:nvPicPr>
              <p:cNvPr id="9978" name="Picture 9977" descr="A close-up of a person&#10;&#10;Description automatically generated">
                <a:extLst>
                  <a:ext uri="{FF2B5EF4-FFF2-40B4-BE49-F238E27FC236}">
                    <a16:creationId xmlns:a16="http://schemas.microsoft.com/office/drawing/2014/main" id="{5A58554F-EB37-AECF-49B7-DD34F07EEA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8154" y="4747865"/>
                <a:ext cx="225645" cy="291459"/>
              </a:xfrm>
              <a:prstGeom prst="rect">
                <a:avLst/>
              </a:prstGeom>
              <a:ln>
                <a:noFill/>
              </a:ln>
            </p:spPr>
          </p:pic>
          <p:grpSp>
            <p:nvGrpSpPr>
              <p:cNvPr id="9979" name="Group 9978">
                <a:extLst>
                  <a:ext uri="{FF2B5EF4-FFF2-40B4-BE49-F238E27FC236}">
                    <a16:creationId xmlns:a16="http://schemas.microsoft.com/office/drawing/2014/main" id="{D086806D-CAB2-E036-135A-7D7460D1A23E}"/>
                  </a:ext>
                </a:extLst>
              </p:cNvPr>
              <p:cNvGrpSpPr/>
              <p:nvPr/>
            </p:nvGrpSpPr>
            <p:grpSpPr>
              <a:xfrm>
                <a:off x="2417331" y="4352528"/>
                <a:ext cx="262653" cy="379374"/>
                <a:chOff x="523568" y="3352800"/>
                <a:chExt cx="606691" cy="876299"/>
              </a:xfrm>
            </p:grpSpPr>
            <p:cxnSp>
              <p:nvCxnSpPr>
                <p:cNvPr id="10032" name="Straight Connector 10031">
                  <a:extLst>
                    <a:ext uri="{FF2B5EF4-FFF2-40B4-BE49-F238E27FC236}">
                      <a16:creationId xmlns:a16="http://schemas.microsoft.com/office/drawing/2014/main" id="{51665287-B677-6839-5387-4E15F123E5A2}"/>
                    </a:ext>
                  </a:extLst>
                </p:cNvPr>
                <p:cNvCxnSpPr>
                  <a:cxnSpLocks/>
                </p:cNvCxnSpPr>
                <p:nvPr/>
              </p:nvCxnSpPr>
              <p:spPr>
                <a:xfrm>
                  <a:off x="82299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33" name="Straight Connector 10032">
                  <a:extLst>
                    <a:ext uri="{FF2B5EF4-FFF2-40B4-BE49-F238E27FC236}">
                      <a16:creationId xmlns:a16="http://schemas.microsoft.com/office/drawing/2014/main" id="{95018FC0-B546-BBEF-B868-85DDB460FAC5}"/>
                    </a:ext>
                  </a:extLst>
                </p:cNvPr>
                <p:cNvCxnSpPr>
                  <a:cxnSpLocks/>
                </p:cNvCxnSpPr>
                <p:nvPr/>
              </p:nvCxnSpPr>
              <p:spPr>
                <a:xfrm flipH="1">
                  <a:off x="52356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80" name="Group 9979">
                <a:extLst>
                  <a:ext uri="{FF2B5EF4-FFF2-40B4-BE49-F238E27FC236}">
                    <a16:creationId xmlns:a16="http://schemas.microsoft.com/office/drawing/2014/main" id="{B47CE9CF-B8EC-C00B-0C18-23D8B3446532}"/>
                  </a:ext>
                </a:extLst>
              </p:cNvPr>
              <p:cNvGrpSpPr/>
              <p:nvPr/>
            </p:nvGrpSpPr>
            <p:grpSpPr>
              <a:xfrm>
                <a:off x="3074263" y="4352528"/>
                <a:ext cx="262653" cy="379374"/>
                <a:chOff x="523568" y="3352800"/>
                <a:chExt cx="606691" cy="876299"/>
              </a:xfrm>
            </p:grpSpPr>
            <p:cxnSp>
              <p:nvCxnSpPr>
                <p:cNvPr id="10030" name="Straight Connector 10029">
                  <a:extLst>
                    <a:ext uri="{FF2B5EF4-FFF2-40B4-BE49-F238E27FC236}">
                      <a16:creationId xmlns:a16="http://schemas.microsoft.com/office/drawing/2014/main" id="{6810191F-39D1-933C-AE38-0C4D667D3B55}"/>
                    </a:ext>
                  </a:extLst>
                </p:cNvPr>
                <p:cNvCxnSpPr>
                  <a:cxnSpLocks/>
                </p:cNvCxnSpPr>
                <p:nvPr/>
              </p:nvCxnSpPr>
              <p:spPr>
                <a:xfrm>
                  <a:off x="822998" y="3352800"/>
                  <a:ext cx="307261" cy="876299"/>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10031" name="Straight Connector 10030">
                  <a:extLst>
                    <a:ext uri="{FF2B5EF4-FFF2-40B4-BE49-F238E27FC236}">
                      <a16:creationId xmlns:a16="http://schemas.microsoft.com/office/drawing/2014/main" id="{258CAC85-C9B5-AA67-CD49-4E684B3BF3E0}"/>
                    </a:ext>
                  </a:extLst>
                </p:cNvPr>
                <p:cNvCxnSpPr>
                  <a:cxnSpLocks/>
                </p:cNvCxnSpPr>
                <p:nvPr/>
              </p:nvCxnSpPr>
              <p:spPr>
                <a:xfrm flipH="1">
                  <a:off x="523568" y="3352800"/>
                  <a:ext cx="307261" cy="876299"/>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grpSp>
          <p:grpSp>
            <p:nvGrpSpPr>
              <p:cNvPr id="9981" name="Group 9980">
                <a:extLst>
                  <a:ext uri="{FF2B5EF4-FFF2-40B4-BE49-F238E27FC236}">
                    <a16:creationId xmlns:a16="http://schemas.microsoft.com/office/drawing/2014/main" id="{4FE9A5A1-992F-90A9-75F5-735C3B49CD4E}"/>
                  </a:ext>
                </a:extLst>
              </p:cNvPr>
              <p:cNvGrpSpPr/>
              <p:nvPr/>
            </p:nvGrpSpPr>
            <p:grpSpPr>
              <a:xfrm>
                <a:off x="3731195" y="4352528"/>
                <a:ext cx="262653" cy="379374"/>
                <a:chOff x="523568" y="3352800"/>
                <a:chExt cx="606691" cy="876299"/>
              </a:xfrm>
            </p:grpSpPr>
            <p:cxnSp>
              <p:nvCxnSpPr>
                <p:cNvPr id="10028" name="Straight Connector 10027">
                  <a:extLst>
                    <a:ext uri="{FF2B5EF4-FFF2-40B4-BE49-F238E27FC236}">
                      <a16:creationId xmlns:a16="http://schemas.microsoft.com/office/drawing/2014/main" id="{1D92B3B7-F71A-85C8-00CE-325AD8DD4D5A}"/>
                    </a:ext>
                  </a:extLst>
                </p:cNvPr>
                <p:cNvCxnSpPr>
                  <a:cxnSpLocks/>
                </p:cNvCxnSpPr>
                <p:nvPr/>
              </p:nvCxnSpPr>
              <p:spPr>
                <a:xfrm>
                  <a:off x="82299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29" name="Straight Connector 10028">
                  <a:extLst>
                    <a:ext uri="{FF2B5EF4-FFF2-40B4-BE49-F238E27FC236}">
                      <a16:creationId xmlns:a16="http://schemas.microsoft.com/office/drawing/2014/main" id="{C986394A-A0A9-86DF-DA07-09605BF8EC7C}"/>
                    </a:ext>
                  </a:extLst>
                </p:cNvPr>
                <p:cNvCxnSpPr>
                  <a:cxnSpLocks/>
                </p:cNvCxnSpPr>
                <p:nvPr/>
              </p:nvCxnSpPr>
              <p:spPr>
                <a:xfrm flipH="1">
                  <a:off x="52356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982" name="Straight Connector 9981">
                <a:extLst>
                  <a:ext uri="{FF2B5EF4-FFF2-40B4-BE49-F238E27FC236}">
                    <a16:creationId xmlns:a16="http://schemas.microsoft.com/office/drawing/2014/main" id="{19EA900E-EECD-2338-D39E-C8A759E9FD88}"/>
                  </a:ext>
                </a:extLst>
              </p:cNvPr>
              <p:cNvCxnSpPr/>
              <p:nvPr/>
            </p:nvCxnSpPr>
            <p:spPr>
              <a:xfrm>
                <a:off x="2550353" y="4352528"/>
                <a:ext cx="1310474" cy="0"/>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83" name="Straight Connector 9982">
                <a:extLst>
                  <a:ext uri="{FF2B5EF4-FFF2-40B4-BE49-F238E27FC236}">
                    <a16:creationId xmlns:a16="http://schemas.microsoft.com/office/drawing/2014/main" id="{39208BF2-2260-448C-D615-609986F7F8F5}"/>
                  </a:ext>
                </a:extLst>
              </p:cNvPr>
              <p:cNvCxnSpPr>
                <a:cxnSpLocks/>
              </p:cNvCxnSpPr>
              <p:nvPr/>
            </p:nvCxnSpPr>
            <p:spPr>
              <a:xfrm flipH="1" flipV="1">
                <a:off x="2165670" y="3895912"/>
                <a:ext cx="1052257" cy="464066"/>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sp>
            <p:nvSpPr>
              <p:cNvPr id="9984" name="TextBox 9983">
                <a:extLst>
                  <a:ext uri="{FF2B5EF4-FFF2-40B4-BE49-F238E27FC236}">
                    <a16:creationId xmlns:a16="http://schemas.microsoft.com/office/drawing/2014/main" id="{F5B2B2A8-A0EA-6C37-37CD-EE698C527210}"/>
                  </a:ext>
                </a:extLst>
              </p:cNvPr>
              <p:cNvSpPr txBox="1"/>
              <p:nvPr/>
            </p:nvSpPr>
            <p:spPr>
              <a:xfrm>
                <a:off x="322028" y="4139890"/>
                <a:ext cx="668657" cy="215444"/>
              </a:xfrm>
              <a:prstGeom prst="rect">
                <a:avLst/>
              </a:prstGeom>
              <a:noFill/>
              <a:ln>
                <a:noFill/>
              </a:ln>
            </p:spPr>
            <p:txBody>
              <a:bodyPr wrap="square" rtlCol="0">
                <a:spAutoFit/>
              </a:bodyPr>
              <a:lstStyle/>
              <a:p>
                <a:r>
                  <a:rPr lang="en-US" sz="800" dirty="0"/>
                  <a:t>young</a:t>
                </a:r>
              </a:p>
            </p:txBody>
          </p:sp>
          <p:sp>
            <p:nvSpPr>
              <p:cNvPr id="9985" name="TextBox 9984">
                <a:extLst>
                  <a:ext uri="{FF2B5EF4-FFF2-40B4-BE49-F238E27FC236}">
                    <a16:creationId xmlns:a16="http://schemas.microsoft.com/office/drawing/2014/main" id="{13320027-47F7-8883-26CC-C76E769058FE}"/>
                  </a:ext>
                </a:extLst>
              </p:cNvPr>
              <p:cNvSpPr txBox="1"/>
              <p:nvPr/>
            </p:nvSpPr>
            <p:spPr>
              <a:xfrm>
                <a:off x="1000656" y="4139890"/>
                <a:ext cx="501035" cy="215444"/>
              </a:xfrm>
              <a:prstGeom prst="rect">
                <a:avLst/>
              </a:prstGeom>
              <a:noFill/>
              <a:ln>
                <a:noFill/>
              </a:ln>
            </p:spPr>
            <p:txBody>
              <a:bodyPr wrap="square" rtlCol="0">
                <a:spAutoFit/>
              </a:bodyPr>
              <a:lstStyle/>
              <a:p>
                <a:r>
                  <a:rPr lang="en-US" sz="800" dirty="0"/>
                  <a:t>mid</a:t>
                </a:r>
              </a:p>
            </p:txBody>
          </p:sp>
          <p:sp>
            <p:nvSpPr>
              <p:cNvPr id="9986" name="TextBox 9985">
                <a:extLst>
                  <a:ext uri="{FF2B5EF4-FFF2-40B4-BE49-F238E27FC236}">
                    <a16:creationId xmlns:a16="http://schemas.microsoft.com/office/drawing/2014/main" id="{4D76B78C-7ED1-E32B-B9EF-D2F0401EF252}"/>
                  </a:ext>
                </a:extLst>
              </p:cNvPr>
              <p:cNvSpPr txBox="1"/>
              <p:nvPr/>
            </p:nvSpPr>
            <p:spPr>
              <a:xfrm>
                <a:off x="1734102" y="4139890"/>
                <a:ext cx="461998" cy="215444"/>
              </a:xfrm>
              <a:prstGeom prst="rect">
                <a:avLst/>
              </a:prstGeom>
              <a:noFill/>
              <a:ln>
                <a:noFill/>
              </a:ln>
            </p:spPr>
            <p:txBody>
              <a:bodyPr wrap="square" rtlCol="0">
                <a:spAutoFit/>
              </a:bodyPr>
              <a:lstStyle/>
              <a:p>
                <a:r>
                  <a:rPr lang="en-US" sz="800" dirty="0"/>
                  <a:t>old</a:t>
                </a:r>
              </a:p>
            </p:txBody>
          </p:sp>
          <p:sp>
            <p:nvSpPr>
              <p:cNvPr id="9987" name="TextBox 9986">
                <a:extLst>
                  <a:ext uri="{FF2B5EF4-FFF2-40B4-BE49-F238E27FC236}">
                    <a16:creationId xmlns:a16="http://schemas.microsoft.com/office/drawing/2014/main" id="{930DA695-5C28-ECC7-03FF-55632BDD2D8D}"/>
                  </a:ext>
                </a:extLst>
              </p:cNvPr>
              <p:cNvSpPr txBox="1"/>
              <p:nvPr/>
            </p:nvSpPr>
            <p:spPr>
              <a:xfrm>
                <a:off x="2310636" y="4149093"/>
                <a:ext cx="635424" cy="215444"/>
              </a:xfrm>
              <a:prstGeom prst="rect">
                <a:avLst/>
              </a:prstGeom>
              <a:noFill/>
              <a:ln>
                <a:noFill/>
              </a:ln>
            </p:spPr>
            <p:txBody>
              <a:bodyPr wrap="square" rtlCol="0">
                <a:spAutoFit/>
              </a:bodyPr>
              <a:lstStyle/>
              <a:p>
                <a:r>
                  <a:rPr lang="en-US" sz="800" dirty="0"/>
                  <a:t>young</a:t>
                </a:r>
              </a:p>
            </p:txBody>
          </p:sp>
          <p:sp>
            <p:nvSpPr>
              <p:cNvPr id="9988" name="TextBox 9987">
                <a:extLst>
                  <a:ext uri="{FF2B5EF4-FFF2-40B4-BE49-F238E27FC236}">
                    <a16:creationId xmlns:a16="http://schemas.microsoft.com/office/drawing/2014/main" id="{4200A6C9-3073-2661-87DD-499C2D50CCF5}"/>
                  </a:ext>
                </a:extLst>
              </p:cNvPr>
              <p:cNvSpPr txBox="1"/>
              <p:nvPr/>
            </p:nvSpPr>
            <p:spPr>
              <a:xfrm>
                <a:off x="3116961" y="4149093"/>
                <a:ext cx="422689" cy="215444"/>
              </a:xfrm>
              <a:prstGeom prst="rect">
                <a:avLst/>
              </a:prstGeom>
              <a:noFill/>
              <a:ln>
                <a:noFill/>
              </a:ln>
            </p:spPr>
            <p:txBody>
              <a:bodyPr wrap="square" rtlCol="0">
                <a:spAutoFit/>
              </a:bodyPr>
              <a:lstStyle/>
              <a:p>
                <a:r>
                  <a:rPr lang="en-US" sz="800" dirty="0"/>
                  <a:t>mid</a:t>
                </a:r>
              </a:p>
            </p:txBody>
          </p:sp>
          <p:sp>
            <p:nvSpPr>
              <p:cNvPr id="9989" name="TextBox 9988">
                <a:extLst>
                  <a:ext uri="{FF2B5EF4-FFF2-40B4-BE49-F238E27FC236}">
                    <a16:creationId xmlns:a16="http://schemas.microsoft.com/office/drawing/2014/main" id="{C15BDB35-A81A-3D08-A147-FB62FA07AC59}"/>
                  </a:ext>
                </a:extLst>
              </p:cNvPr>
              <p:cNvSpPr txBox="1"/>
              <p:nvPr/>
            </p:nvSpPr>
            <p:spPr>
              <a:xfrm>
                <a:off x="3722710" y="4149093"/>
                <a:ext cx="370002" cy="215444"/>
              </a:xfrm>
              <a:prstGeom prst="rect">
                <a:avLst/>
              </a:prstGeom>
              <a:noFill/>
              <a:ln>
                <a:noFill/>
              </a:ln>
            </p:spPr>
            <p:txBody>
              <a:bodyPr wrap="square" rtlCol="0">
                <a:spAutoFit/>
              </a:bodyPr>
              <a:lstStyle/>
              <a:p>
                <a:r>
                  <a:rPr lang="en-US" sz="800" dirty="0"/>
                  <a:t>old</a:t>
                </a:r>
              </a:p>
            </p:txBody>
          </p:sp>
          <p:grpSp>
            <p:nvGrpSpPr>
              <p:cNvPr id="9990" name="Group 9989">
                <a:extLst>
                  <a:ext uri="{FF2B5EF4-FFF2-40B4-BE49-F238E27FC236}">
                    <a16:creationId xmlns:a16="http://schemas.microsoft.com/office/drawing/2014/main" id="{E7173F01-F2C8-0B99-4010-7A07444AEFEC}"/>
                  </a:ext>
                </a:extLst>
              </p:cNvPr>
              <p:cNvGrpSpPr/>
              <p:nvPr/>
            </p:nvGrpSpPr>
            <p:grpSpPr>
              <a:xfrm>
                <a:off x="322028" y="5038751"/>
                <a:ext cx="129393" cy="151734"/>
                <a:chOff x="262456" y="2290763"/>
                <a:chExt cx="129393" cy="151734"/>
              </a:xfrm>
            </p:grpSpPr>
            <p:cxnSp>
              <p:nvCxnSpPr>
                <p:cNvPr id="10026" name="Straight Connector 10025">
                  <a:extLst>
                    <a:ext uri="{FF2B5EF4-FFF2-40B4-BE49-F238E27FC236}">
                      <a16:creationId xmlns:a16="http://schemas.microsoft.com/office/drawing/2014/main" id="{07FA985E-1EF3-55DF-F87F-046C2D888B10}"/>
                    </a:ext>
                  </a:extLst>
                </p:cNvPr>
                <p:cNvCxnSpPr>
                  <a:cxnSpLocks/>
                  <a:stCxn id="9963" idx="2"/>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27" name="Straight Connector 10026">
                  <a:extLst>
                    <a:ext uri="{FF2B5EF4-FFF2-40B4-BE49-F238E27FC236}">
                      <a16:creationId xmlns:a16="http://schemas.microsoft.com/office/drawing/2014/main" id="{3B0F1CBF-9264-1C36-959D-076BC018D23A}"/>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91" name="Group 9990">
                <a:extLst>
                  <a:ext uri="{FF2B5EF4-FFF2-40B4-BE49-F238E27FC236}">
                    <a16:creationId xmlns:a16="http://schemas.microsoft.com/office/drawing/2014/main" id="{DF87B1AE-9C22-5FDF-D109-CB8762333E14}"/>
                  </a:ext>
                </a:extLst>
              </p:cNvPr>
              <p:cNvGrpSpPr/>
              <p:nvPr/>
            </p:nvGrpSpPr>
            <p:grpSpPr>
              <a:xfrm>
                <a:off x="593934" y="5033105"/>
                <a:ext cx="129393" cy="151734"/>
                <a:chOff x="262456" y="2290763"/>
                <a:chExt cx="129393" cy="151734"/>
              </a:xfrm>
            </p:grpSpPr>
            <p:cxnSp>
              <p:nvCxnSpPr>
                <p:cNvPr id="10024" name="Straight Connector 10023">
                  <a:extLst>
                    <a:ext uri="{FF2B5EF4-FFF2-40B4-BE49-F238E27FC236}">
                      <a16:creationId xmlns:a16="http://schemas.microsoft.com/office/drawing/2014/main" id="{739BA197-B1EE-4B1D-B090-EF0B93641B83}"/>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25" name="Straight Connector 10024">
                  <a:extLst>
                    <a:ext uri="{FF2B5EF4-FFF2-40B4-BE49-F238E27FC236}">
                      <a16:creationId xmlns:a16="http://schemas.microsoft.com/office/drawing/2014/main" id="{F75CB55B-EE69-513A-3C48-7AD8CD51293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92" name="Group 9991">
                <a:extLst>
                  <a:ext uri="{FF2B5EF4-FFF2-40B4-BE49-F238E27FC236}">
                    <a16:creationId xmlns:a16="http://schemas.microsoft.com/office/drawing/2014/main" id="{9F8CE0F4-42B1-6BE4-92D9-34FD2FDCC984}"/>
                  </a:ext>
                </a:extLst>
              </p:cNvPr>
              <p:cNvGrpSpPr/>
              <p:nvPr/>
            </p:nvGrpSpPr>
            <p:grpSpPr>
              <a:xfrm>
                <a:off x="1008633" y="5041860"/>
                <a:ext cx="129393" cy="151734"/>
                <a:chOff x="262456" y="2290763"/>
                <a:chExt cx="129393" cy="151734"/>
              </a:xfrm>
            </p:grpSpPr>
            <p:cxnSp>
              <p:nvCxnSpPr>
                <p:cNvPr id="10022" name="Straight Connector 10021">
                  <a:extLst>
                    <a:ext uri="{FF2B5EF4-FFF2-40B4-BE49-F238E27FC236}">
                      <a16:creationId xmlns:a16="http://schemas.microsoft.com/office/drawing/2014/main" id="{32D06EE7-2AC6-6BFB-0B21-9AC4FFDAC9F4}"/>
                    </a:ext>
                  </a:extLst>
                </p:cNvPr>
                <p:cNvCxnSpPr>
                  <a:cxnSpLocks/>
                </p:cNvCxnSpPr>
                <p:nvPr/>
              </p:nvCxnSpPr>
              <p:spPr>
                <a:xfrm flipH="1">
                  <a:off x="262456" y="2291335"/>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10023" name="Straight Connector 10022">
                  <a:extLst>
                    <a:ext uri="{FF2B5EF4-FFF2-40B4-BE49-F238E27FC236}">
                      <a16:creationId xmlns:a16="http://schemas.microsoft.com/office/drawing/2014/main" id="{8CF8BBFB-5EB3-8A84-ECC4-066F55B8F998}"/>
                    </a:ext>
                  </a:extLst>
                </p:cNvPr>
                <p:cNvCxnSpPr>
                  <a:cxnSpLocks/>
                </p:cNvCxnSpPr>
                <p:nvPr/>
              </p:nvCxnSpPr>
              <p:spPr>
                <a:xfrm>
                  <a:off x="323852" y="2290763"/>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grpSp>
          <p:grpSp>
            <p:nvGrpSpPr>
              <p:cNvPr id="9993" name="Group 9992">
                <a:extLst>
                  <a:ext uri="{FF2B5EF4-FFF2-40B4-BE49-F238E27FC236}">
                    <a16:creationId xmlns:a16="http://schemas.microsoft.com/office/drawing/2014/main" id="{02D09BA1-AACB-46DF-81D1-BC081876D955}"/>
                  </a:ext>
                </a:extLst>
              </p:cNvPr>
              <p:cNvGrpSpPr/>
              <p:nvPr/>
            </p:nvGrpSpPr>
            <p:grpSpPr>
              <a:xfrm>
                <a:off x="1280539" y="5036214"/>
                <a:ext cx="129393" cy="151734"/>
                <a:chOff x="262456" y="2290763"/>
                <a:chExt cx="129393" cy="151734"/>
              </a:xfrm>
            </p:grpSpPr>
            <p:cxnSp>
              <p:nvCxnSpPr>
                <p:cNvPr id="10020" name="Straight Connector 10019">
                  <a:extLst>
                    <a:ext uri="{FF2B5EF4-FFF2-40B4-BE49-F238E27FC236}">
                      <a16:creationId xmlns:a16="http://schemas.microsoft.com/office/drawing/2014/main" id="{1D28C149-45CD-B997-F083-D296E6D5E244}"/>
                    </a:ext>
                  </a:extLst>
                </p:cNvPr>
                <p:cNvCxnSpPr>
                  <a:cxnSpLocks/>
                </p:cNvCxnSpPr>
                <p:nvPr/>
              </p:nvCxnSpPr>
              <p:spPr>
                <a:xfrm flipH="1">
                  <a:off x="262456" y="2291335"/>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10021" name="Straight Connector 10020">
                  <a:extLst>
                    <a:ext uri="{FF2B5EF4-FFF2-40B4-BE49-F238E27FC236}">
                      <a16:creationId xmlns:a16="http://schemas.microsoft.com/office/drawing/2014/main" id="{CF4235AE-E162-3EE3-F871-4B35CF74FFC7}"/>
                    </a:ext>
                  </a:extLst>
                </p:cNvPr>
                <p:cNvCxnSpPr>
                  <a:cxnSpLocks/>
                </p:cNvCxnSpPr>
                <p:nvPr/>
              </p:nvCxnSpPr>
              <p:spPr>
                <a:xfrm>
                  <a:off x="323852" y="2290763"/>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grpSp>
          <p:grpSp>
            <p:nvGrpSpPr>
              <p:cNvPr id="9994" name="Group 9993">
                <a:extLst>
                  <a:ext uri="{FF2B5EF4-FFF2-40B4-BE49-F238E27FC236}">
                    <a16:creationId xmlns:a16="http://schemas.microsoft.com/office/drawing/2014/main" id="{8764B42C-0D5B-9E86-81E7-B5B80AABBC9B}"/>
                  </a:ext>
                </a:extLst>
              </p:cNvPr>
              <p:cNvGrpSpPr/>
              <p:nvPr/>
            </p:nvGrpSpPr>
            <p:grpSpPr>
              <a:xfrm>
                <a:off x="1660757" y="5038751"/>
                <a:ext cx="129393" cy="151734"/>
                <a:chOff x="262456" y="2290763"/>
                <a:chExt cx="129393" cy="151734"/>
              </a:xfrm>
            </p:grpSpPr>
            <p:cxnSp>
              <p:nvCxnSpPr>
                <p:cNvPr id="10018" name="Straight Connector 10017">
                  <a:extLst>
                    <a:ext uri="{FF2B5EF4-FFF2-40B4-BE49-F238E27FC236}">
                      <a16:creationId xmlns:a16="http://schemas.microsoft.com/office/drawing/2014/main" id="{2801ADC3-1EA0-D715-7318-7C29ECA52F19}"/>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19" name="Straight Connector 10018">
                  <a:extLst>
                    <a:ext uri="{FF2B5EF4-FFF2-40B4-BE49-F238E27FC236}">
                      <a16:creationId xmlns:a16="http://schemas.microsoft.com/office/drawing/2014/main" id="{C6AA00E8-8F22-A780-9B37-FEF4122AF241}"/>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95" name="Group 9994">
                <a:extLst>
                  <a:ext uri="{FF2B5EF4-FFF2-40B4-BE49-F238E27FC236}">
                    <a16:creationId xmlns:a16="http://schemas.microsoft.com/office/drawing/2014/main" id="{2F56F626-4FE9-14AD-9763-464BFA2E8313}"/>
                  </a:ext>
                </a:extLst>
              </p:cNvPr>
              <p:cNvGrpSpPr/>
              <p:nvPr/>
            </p:nvGrpSpPr>
            <p:grpSpPr>
              <a:xfrm>
                <a:off x="1932663" y="5033105"/>
                <a:ext cx="129393" cy="151734"/>
                <a:chOff x="262456" y="2290763"/>
                <a:chExt cx="129393" cy="151734"/>
              </a:xfrm>
            </p:grpSpPr>
            <p:cxnSp>
              <p:nvCxnSpPr>
                <p:cNvPr id="10016" name="Straight Connector 10015">
                  <a:extLst>
                    <a:ext uri="{FF2B5EF4-FFF2-40B4-BE49-F238E27FC236}">
                      <a16:creationId xmlns:a16="http://schemas.microsoft.com/office/drawing/2014/main" id="{1FE596D8-E491-876F-E186-9B6FE184FADE}"/>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17" name="Straight Connector 10016">
                  <a:extLst>
                    <a:ext uri="{FF2B5EF4-FFF2-40B4-BE49-F238E27FC236}">
                      <a16:creationId xmlns:a16="http://schemas.microsoft.com/office/drawing/2014/main" id="{9349A9D1-F967-8DBE-C3EB-79AE851AB20B}"/>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96" name="Group 9995">
                <a:extLst>
                  <a:ext uri="{FF2B5EF4-FFF2-40B4-BE49-F238E27FC236}">
                    <a16:creationId xmlns:a16="http://schemas.microsoft.com/office/drawing/2014/main" id="{2F5A70A0-FA4B-7246-0D38-5467A96747D3}"/>
                  </a:ext>
                </a:extLst>
              </p:cNvPr>
              <p:cNvGrpSpPr/>
              <p:nvPr/>
            </p:nvGrpSpPr>
            <p:grpSpPr>
              <a:xfrm>
                <a:off x="2346985" y="5043311"/>
                <a:ext cx="129393" cy="151734"/>
                <a:chOff x="262456" y="2290763"/>
                <a:chExt cx="129393" cy="151734"/>
              </a:xfrm>
            </p:grpSpPr>
            <p:cxnSp>
              <p:nvCxnSpPr>
                <p:cNvPr id="10014" name="Straight Connector 10013">
                  <a:extLst>
                    <a:ext uri="{FF2B5EF4-FFF2-40B4-BE49-F238E27FC236}">
                      <a16:creationId xmlns:a16="http://schemas.microsoft.com/office/drawing/2014/main" id="{D0AF2FED-7D5A-88E6-4AA9-950B6F963582}"/>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15" name="Straight Connector 10014">
                  <a:extLst>
                    <a:ext uri="{FF2B5EF4-FFF2-40B4-BE49-F238E27FC236}">
                      <a16:creationId xmlns:a16="http://schemas.microsoft.com/office/drawing/2014/main" id="{B3C86996-36C9-D0A4-19A7-5E43AC762AC7}"/>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97" name="Group 9996">
                <a:extLst>
                  <a:ext uri="{FF2B5EF4-FFF2-40B4-BE49-F238E27FC236}">
                    <a16:creationId xmlns:a16="http://schemas.microsoft.com/office/drawing/2014/main" id="{76368CD4-F916-B7AB-99F5-73A8728DBEB5}"/>
                  </a:ext>
                </a:extLst>
              </p:cNvPr>
              <p:cNvGrpSpPr/>
              <p:nvPr/>
            </p:nvGrpSpPr>
            <p:grpSpPr>
              <a:xfrm>
                <a:off x="2618891" y="5037665"/>
                <a:ext cx="129393" cy="151734"/>
                <a:chOff x="262456" y="2290763"/>
                <a:chExt cx="129393" cy="151734"/>
              </a:xfrm>
            </p:grpSpPr>
            <p:cxnSp>
              <p:nvCxnSpPr>
                <p:cNvPr id="10012" name="Straight Connector 10011">
                  <a:extLst>
                    <a:ext uri="{FF2B5EF4-FFF2-40B4-BE49-F238E27FC236}">
                      <a16:creationId xmlns:a16="http://schemas.microsoft.com/office/drawing/2014/main" id="{8BF394C6-841A-352E-F9A9-0762533DEF37}"/>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13" name="Straight Connector 10012">
                  <a:extLst>
                    <a:ext uri="{FF2B5EF4-FFF2-40B4-BE49-F238E27FC236}">
                      <a16:creationId xmlns:a16="http://schemas.microsoft.com/office/drawing/2014/main" id="{BCD7ED8D-C70C-EA18-1ADA-7F6B3EEFCD8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998" name="Group 9997">
                <a:extLst>
                  <a:ext uri="{FF2B5EF4-FFF2-40B4-BE49-F238E27FC236}">
                    <a16:creationId xmlns:a16="http://schemas.microsoft.com/office/drawing/2014/main" id="{E974BC81-5B8B-DF04-BDD6-31EFE9F0D1A2}"/>
                  </a:ext>
                </a:extLst>
              </p:cNvPr>
              <p:cNvGrpSpPr/>
              <p:nvPr/>
            </p:nvGrpSpPr>
            <p:grpSpPr>
              <a:xfrm>
                <a:off x="3033590" y="5046420"/>
                <a:ext cx="129393" cy="151734"/>
                <a:chOff x="262456" y="2290763"/>
                <a:chExt cx="129393" cy="151734"/>
              </a:xfrm>
            </p:grpSpPr>
            <p:cxnSp>
              <p:nvCxnSpPr>
                <p:cNvPr id="10010" name="Straight Connector 10009">
                  <a:extLst>
                    <a:ext uri="{FF2B5EF4-FFF2-40B4-BE49-F238E27FC236}">
                      <a16:creationId xmlns:a16="http://schemas.microsoft.com/office/drawing/2014/main" id="{D8E3A213-C3BE-4C9E-919D-A719D3078401}"/>
                    </a:ext>
                  </a:extLst>
                </p:cNvPr>
                <p:cNvCxnSpPr>
                  <a:cxnSpLocks/>
                </p:cNvCxnSpPr>
                <p:nvPr/>
              </p:nvCxnSpPr>
              <p:spPr>
                <a:xfrm flipH="1">
                  <a:off x="262456" y="2291335"/>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10011" name="Straight Connector 10010">
                  <a:extLst>
                    <a:ext uri="{FF2B5EF4-FFF2-40B4-BE49-F238E27FC236}">
                      <a16:creationId xmlns:a16="http://schemas.microsoft.com/office/drawing/2014/main" id="{92FEA9CC-AC7C-6199-7D31-F3920C6D761A}"/>
                    </a:ext>
                  </a:extLst>
                </p:cNvPr>
                <p:cNvCxnSpPr>
                  <a:cxnSpLocks/>
                </p:cNvCxnSpPr>
                <p:nvPr/>
              </p:nvCxnSpPr>
              <p:spPr>
                <a:xfrm>
                  <a:off x="323852" y="2290763"/>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grpSp>
          <p:grpSp>
            <p:nvGrpSpPr>
              <p:cNvPr id="9999" name="Group 9998">
                <a:extLst>
                  <a:ext uri="{FF2B5EF4-FFF2-40B4-BE49-F238E27FC236}">
                    <a16:creationId xmlns:a16="http://schemas.microsoft.com/office/drawing/2014/main" id="{937B7355-01AD-185B-BA1D-78F3EB33BF94}"/>
                  </a:ext>
                </a:extLst>
              </p:cNvPr>
              <p:cNvGrpSpPr/>
              <p:nvPr/>
            </p:nvGrpSpPr>
            <p:grpSpPr>
              <a:xfrm>
                <a:off x="3305496" y="5040774"/>
                <a:ext cx="129393" cy="151734"/>
                <a:chOff x="262456" y="2290763"/>
                <a:chExt cx="129393" cy="151734"/>
              </a:xfrm>
            </p:grpSpPr>
            <p:cxnSp>
              <p:nvCxnSpPr>
                <p:cNvPr id="10008" name="Straight Connector 10007">
                  <a:extLst>
                    <a:ext uri="{FF2B5EF4-FFF2-40B4-BE49-F238E27FC236}">
                      <a16:creationId xmlns:a16="http://schemas.microsoft.com/office/drawing/2014/main" id="{3F076ADE-F7B7-7D16-D5DB-C4385DC7177B}"/>
                    </a:ext>
                  </a:extLst>
                </p:cNvPr>
                <p:cNvCxnSpPr>
                  <a:cxnSpLocks/>
                </p:cNvCxnSpPr>
                <p:nvPr/>
              </p:nvCxnSpPr>
              <p:spPr>
                <a:xfrm flipH="1">
                  <a:off x="262456" y="2291335"/>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cxnSp>
              <p:nvCxnSpPr>
                <p:cNvPr id="10009" name="Straight Connector 10008">
                  <a:extLst>
                    <a:ext uri="{FF2B5EF4-FFF2-40B4-BE49-F238E27FC236}">
                      <a16:creationId xmlns:a16="http://schemas.microsoft.com/office/drawing/2014/main" id="{FB5FC3E9-1C6A-A428-FBB2-E7CAC6145A7B}"/>
                    </a:ext>
                  </a:extLst>
                </p:cNvPr>
                <p:cNvCxnSpPr>
                  <a:cxnSpLocks/>
                </p:cNvCxnSpPr>
                <p:nvPr/>
              </p:nvCxnSpPr>
              <p:spPr>
                <a:xfrm>
                  <a:off x="323852" y="2290763"/>
                  <a:ext cx="67997" cy="151162"/>
                </a:xfrm>
                <a:prstGeom prst="line">
                  <a:avLst/>
                </a:prstGeom>
                <a:ln w="25400">
                  <a:solidFill>
                    <a:srgbClr val="40BF00"/>
                  </a:solidFill>
                </a:ln>
              </p:spPr>
              <p:style>
                <a:lnRef idx="1">
                  <a:schemeClr val="accent1"/>
                </a:lnRef>
                <a:fillRef idx="0">
                  <a:schemeClr val="accent1"/>
                </a:fillRef>
                <a:effectRef idx="0">
                  <a:schemeClr val="accent1"/>
                </a:effectRef>
                <a:fontRef idx="minor">
                  <a:schemeClr val="tx1"/>
                </a:fontRef>
              </p:style>
            </p:cxnSp>
          </p:grpSp>
          <p:grpSp>
            <p:nvGrpSpPr>
              <p:cNvPr id="10000" name="Group 9999">
                <a:extLst>
                  <a:ext uri="{FF2B5EF4-FFF2-40B4-BE49-F238E27FC236}">
                    <a16:creationId xmlns:a16="http://schemas.microsoft.com/office/drawing/2014/main" id="{3DB6A159-03BC-7ACC-A7AC-B220A99A1DA5}"/>
                  </a:ext>
                </a:extLst>
              </p:cNvPr>
              <p:cNvGrpSpPr/>
              <p:nvPr/>
            </p:nvGrpSpPr>
            <p:grpSpPr>
              <a:xfrm>
                <a:off x="3685714" y="5043311"/>
                <a:ext cx="129393" cy="151734"/>
                <a:chOff x="262456" y="2290763"/>
                <a:chExt cx="129393" cy="151734"/>
              </a:xfrm>
            </p:grpSpPr>
            <p:cxnSp>
              <p:nvCxnSpPr>
                <p:cNvPr id="10006" name="Straight Connector 10005">
                  <a:extLst>
                    <a:ext uri="{FF2B5EF4-FFF2-40B4-BE49-F238E27FC236}">
                      <a16:creationId xmlns:a16="http://schemas.microsoft.com/office/drawing/2014/main" id="{10EC7F3F-159C-3637-0BAC-A1D27A9A3078}"/>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07" name="Straight Connector 10006">
                  <a:extLst>
                    <a:ext uri="{FF2B5EF4-FFF2-40B4-BE49-F238E27FC236}">
                      <a16:creationId xmlns:a16="http://schemas.microsoft.com/office/drawing/2014/main" id="{57336E9A-1D0F-7EBE-E4E1-5539E1A03536}"/>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01" name="Group 10000">
                <a:extLst>
                  <a:ext uri="{FF2B5EF4-FFF2-40B4-BE49-F238E27FC236}">
                    <a16:creationId xmlns:a16="http://schemas.microsoft.com/office/drawing/2014/main" id="{829B6FB2-D0E2-CF4F-79F4-CD6BEA760CD0}"/>
                  </a:ext>
                </a:extLst>
              </p:cNvPr>
              <p:cNvGrpSpPr/>
              <p:nvPr/>
            </p:nvGrpSpPr>
            <p:grpSpPr>
              <a:xfrm>
                <a:off x="3957620" y="5037665"/>
                <a:ext cx="129393" cy="151734"/>
                <a:chOff x="262456" y="2290763"/>
                <a:chExt cx="129393" cy="151734"/>
              </a:xfrm>
            </p:grpSpPr>
            <p:cxnSp>
              <p:nvCxnSpPr>
                <p:cNvPr id="10004" name="Straight Connector 10003">
                  <a:extLst>
                    <a:ext uri="{FF2B5EF4-FFF2-40B4-BE49-F238E27FC236}">
                      <a16:creationId xmlns:a16="http://schemas.microsoft.com/office/drawing/2014/main" id="{3324C94F-0161-D7C0-3AC6-661BB513DDC0}"/>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05" name="Straight Connector 10004">
                  <a:extLst>
                    <a:ext uri="{FF2B5EF4-FFF2-40B4-BE49-F238E27FC236}">
                      <a16:creationId xmlns:a16="http://schemas.microsoft.com/office/drawing/2014/main" id="{61D30B76-7DD4-DAEB-6126-E870C7BFC5A6}"/>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112" name="Group 10111">
              <a:extLst>
                <a:ext uri="{FF2B5EF4-FFF2-40B4-BE49-F238E27FC236}">
                  <a16:creationId xmlns:a16="http://schemas.microsoft.com/office/drawing/2014/main" id="{DC0E95F0-F31F-6FF2-A696-5D99202B0A93}"/>
                </a:ext>
              </a:extLst>
            </p:cNvPr>
            <p:cNvGrpSpPr/>
            <p:nvPr/>
          </p:nvGrpSpPr>
          <p:grpSpPr>
            <a:xfrm>
              <a:off x="277202" y="5392352"/>
              <a:ext cx="3831121" cy="1313146"/>
              <a:chOff x="277202" y="5392352"/>
              <a:chExt cx="3831121" cy="1313146"/>
            </a:xfrm>
          </p:grpSpPr>
          <p:sp>
            <p:nvSpPr>
              <p:cNvPr id="10035" name="TextBox 10034">
                <a:extLst>
                  <a:ext uri="{FF2B5EF4-FFF2-40B4-BE49-F238E27FC236}">
                    <a16:creationId xmlns:a16="http://schemas.microsoft.com/office/drawing/2014/main" id="{81321C44-AA44-BBB9-D14B-B2D9F58EE3B4}"/>
                  </a:ext>
                </a:extLst>
              </p:cNvPr>
              <p:cNvSpPr txBox="1"/>
              <p:nvPr/>
            </p:nvSpPr>
            <p:spPr>
              <a:xfrm>
                <a:off x="2642896" y="5433627"/>
                <a:ext cx="312906" cy="276999"/>
              </a:xfrm>
              <a:prstGeom prst="rect">
                <a:avLst/>
              </a:prstGeom>
              <a:noFill/>
              <a:ln>
                <a:noFill/>
              </a:ln>
            </p:spPr>
            <p:txBody>
              <a:bodyPr wrap="none" rtlCol="0">
                <a:spAutoFit/>
              </a:bodyPr>
              <a:lstStyle/>
              <a:p>
                <a:r>
                  <a:rPr lang="en-US" sz="1200" dirty="0"/>
                  <a:t>M</a:t>
                </a:r>
              </a:p>
            </p:txBody>
          </p:sp>
          <p:sp>
            <p:nvSpPr>
              <p:cNvPr id="10036" name="TextBox 10035">
                <a:extLst>
                  <a:ext uri="{FF2B5EF4-FFF2-40B4-BE49-F238E27FC236}">
                    <a16:creationId xmlns:a16="http://schemas.microsoft.com/office/drawing/2014/main" id="{BE068A55-5250-FBEE-1B18-4C79EF82CD4C}"/>
                  </a:ext>
                </a:extLst>
              </p:cNvPr>
              <p:cNvSpPr txBox="1"/>
              <p:nvPr/>
            </p:nvSpPr>
            <p:spPr>
              <a:xfrm>
                <a:off x="1495496" y="5408764"/>
                <a:ext cx="279244" cy="276999"/>
              </a:xfrm>
              <a:prstGeom prst="rect">
                <a:avLst/>
              </a:prstGeom>
              <a:noFill/>
              <a:ln>
                <a:noFill/>
              </a:ln>
            </p:spPr>
            <p:txBody>
              <a:bodyPr wrap="none" rtlCol="0">
                <a:spAutoFit/>
              </a:bodyPr>
              <a:lstStyle/>
              <a:p>
                <a:r>
                  <a:rPr lang="en-US" sz="1200" dirty="0"/>
                  <a:t>F</a:t>
                </a:r>
              </a:p>
            </p:txBody>
          </p:sp>
          <p:pic>
            <p:nvPicPr>
              <p:cNvPr id="10037" name="Picture 10036" descr="A close-up of a person&#10;&#10;Description automatically generated">
                <a:extLst>
                  <a:ext uri="{FF2B5EF4-FFF2-40B4-BE49-F238E27FC236}">
                    <a16:creationId xmlns:a16="http://schemas.microsoft.com/office/drawing/2014/main" id="{BACE9C31-674B-0654-63ED-DC86E1A78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65" y="6255209"/>
                <a:ext cx="225645" cy="291458"/>
              </a:xfrm>
              <a:prstGeom prst="rect">
                <a:avLst/>
              </a:prstGeom>
              <a:ln>
                <a:solidFill>
                  <a:schemeClr val="accent3">
                    <a:lumMod val="65000"/>
                  </a:schemeClr>
                </a:solidFill>
              </a:ln>
            </p:spPr>
          </p:pic>
          <p:pic>
            <p:nvPicPr>
              <p:cNvPr id="10038" name="Picture 10037" descr="A close-up of a person&#10;&#10;Description automatically generated">
                <a:extLst>
                  <a:ext uri="{FF2B5EF4-FFF2-40B4-BE49-F238E27FC236}">
                    <a16:creationId xmlns:a16="http://schemas.microsoft.com/office/drawing/2014/main" id="{80D7A0B0-F40D-5B66-59DD-B482A92C59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728" y="6255209"/>
                <a:ext cx="225645" cy="291458"/>
              </a:xfrm>
              <a:prstGeom prst="rect">
                <a:avLst/>
              </a:prstGeom>
              <a:ln>
                <a:solidFill>
                  <a:schemeClr val="accent3">
                    <a:lumMod val="65000"/>
                  </a:schemeClr>
                </a:solidFill>
              </a:ln>
            </p:spPr>
          </p:pic>
          <p:pic>
            <p:nvPicPr>
              <p:cNvPr id="10039" name="Picture 10038" descr="A close-up of a person&#10;&#10;Description automatically generated">
                <a:extLst>
                  <a:ext uri="{FF2B5EF4-FFF2-40B4-BE49-F238E27FC236}">
                    <a16:creationId xmlns:a16="http://schemas.microsoft.com/office/drawing/2014/main" id="{77282C0C-102F-7728-2B43-9B102B32FA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531" y="6255209"/>
                <a:ext cx="225645" cy="291458"/>
              </a:xfrm>
              <a:prstGeom prst="rect">
                <a:avLst/>
              </a:prstGeom>
              <a:ln>
                <a:solidFill>
                  <a:schemeClr val="accent3">
                    <a:lumMod val="65000"/>
                  </a:schemeClr>
                </a:solidFill>
              </a:ln>
            </p:spPr>
          </p:pic>
          <p:pic>
            <p:nvPicPr>
              <p:cNvPr id="10040" name="Picture 10039" descr="A close-up of a person&#10;&#10;Description automatically generated">
                <a:extLst>
                  <a:ext uri="{FF2B5EF4-FFF2-40B4-BE49-F238E27FC236}">
                    <a16:creationId xmlns:a16="http://schemas.microsoft.com/office/drawing/2014/main" id="{EB05D610-33EF-BEE5-E069-825633F805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268" y="6255209"/>
                <a:ext cx="225645" cy="291458"/>
              </a:xfrm>
              <a:prstGeom prst="rect">
                <a:avLst/>
              </a:prstGeom>
              <a:ln>
                <a:solidFill>
                  <a:schemeClr val="accent3">
                    <a:lumMod val="65000"/>
                  </a:schemeClr>
                </a:solidFill>
              </a:ln>
            </p:spPr>
          </p:pic>
          <p:pic>
            <p:nvPicPr>
              <p:cNvPr id="10041" name="Picture 10040" descr="A close-up of a person&#10;&#10;Description automatically generated">
                <a:extLst>
                  <a:ext uri="{FF2B5EF4-FFF2-40B4-BE49-F238E27FC236}">
                    <a16:creationId xmlns:a16="http://schemas.microsoft.com/office/drawing/2014/main" id="{ABBB53C5-09DD-D1E3-BB8A-992EF87DCD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202" y="6255209"/>
                <a:ext cx="225645" cy="291458"/>
              </a:xfrm>
              <a:prstGeom prst="rect">
                <a:avLst/>
              </a:prstGeom>
              <a:ln>
                <a:solidFill>
                  <a:schemeClr val="accent3">
                    <a:lumMod val="65000"/>
                  </a:schemeClr>
                </a:solidFill>
              </a:ln>
            </p:spPr>
          </p:pic>
          <p:pic>
            <p:nvPicPr>
              <p:cNvPr id="10042" name="Picture 10041" descr="A close-up of a person&#10;&#10;Description automatically generated">
                <a:extLst>
                  <a:ext uri="{FF2B5EF4-FFF2-40B4-BE49-F238E27FC236}">
                    <a16:creationId xmlns:a16="http://schemas.microsoft.com/office/drawing/2014/main" id="{0BD1104B-640F-CD58-CAF8-304725D8FC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7794" y="6255209"/>
                <a:ext cx="225645" cy="291458"/>
              </a:xfrm>
              <a:prstGeom prst="rect">
                <a:avLst/>
              </a:prstGeom>
              <a:ln>
                <a:solidFill>
                  <a:schemeClr val="accent3">
                    <a:lumMod val="65000"/>
                  </a:schemeClr>
                </a:solidFill>
              </a:ln>
            </p:spPr>
          </p:pic>
          <p:cxnSp>
            <p:nvCxnSpPr>
              <p:cNvPr id="10043" name="Straight Connector 10042">
                <a:extLst>
                  <a:ext uri="{FF2B5EF4-FFF2-40B4-BE49-F238E27FC236}">
                    <a16:creationId xmlns:a16="http://schemas.microsoft.com/office/drawing/2014/main" id="{C706A6D9-59C4-181A-E1A0-B187D9B5490A}"/>
                  </a:ext>
                </a:extLst>
              </p:cNvPr>
              <p:cNvCxnSpPr>
                <a:cxnSpLocks/>
                <a:endCxn id="10040" idx="0"/>
              </p:cNvCxnSpPr>
              <p:nvPr/>
            </p:nvCxnSpPr>
            <p:spPr>
              <a:xfrm>
                <a:off x="543068" y="5859872"/>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44" name="Straight Connector 10043">
                <a:extLst>
                  <a:ext uri="{FF2B5EF4-FFF2-40B4-BE49-F238E27FC236}">
                    <a16:creationId xmlns:a16="http://schemas.microsoft.com/office/drawing/2014/main" id="{75B57839-63D9-208C-35DD-4C9280A8CC15}"/>
                  </a:ext>
                </a:extLst>
              </p:cNvPr>
              <p:cNvCxnSpPr>
                <a:cxnSpLocks/>
              </p:cNvCxnSpPr>
              <p:nvPr/>
            </p:nvCxnSpPr>
            <p:spPr>
              <a:xfrm flipH="1">
                <a:off x="413437" y="5859872"/>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45" name="Straight Connector 10044">
                <a:extLst>
                  <a:ext uri="{FF2B5EF4-FFF2-40B4-BE49-F238E27FC236}">
                    <a16:creationId xmlns:a16="http://schemas.microsoft.com/office/drawing/2014/main" id="{E62256B3-579F-B2EC-A345-0B3A3C16161B}"/>
                  </a:ext>
                </a:extLst>
              </p:cNvPr>
              <p:cNvCxnSpPr>
                <a:cxnSpLocks/>
              </p:cNvCxnSpPr>
              <p:nvPr/>
            </p:nvCxnSpPr>
            <p:spPr>
              <a:xfrm>
                <a:off x="1856933" y="5859872"/>
                <a:ext cx="133022" cy="379374"/>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46" name="Straight Connector 10045">
                <a:extLst>
                  <a:ext uri="{FF2B5EF4-FFF2-40B4-BE49-F238E27FC236}">
                    <a16:creationId xmlns:a16="http://schemas.microsoft.com/office/drawing/2014/main" id="{61C91E86-B206-AE04-EEB4-A1DB58D313A8}"/>
                  </a:ext>
                </a:extLst>
              </p:cNvPr>
              <p:cNvCxnSpPr>
                <a:cxnSpLocks/>
              </p:cNvCxnSpPr>
              <p:nvPr/>
            </p:nvCxnSpPr>
            <p:spPr>
              <a:xfrm flipH="1">
                <a:off x="1727302" y="5859872"/>
                <a:ext cx="133022" cy="379374"/>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47" name="Straight Connector 10046">
                <a:extLst>
                  <a:ext uri="{FF2B5EF4-FFF2-40B4-BE49-F238E27FC236}">
                    <a16:creationId xmlns:a16="http://schemas.microsoft.com/office/drawing/2014/main" id="{E12FBEAB-8101-631C-6656-4EA14997B80C}"/>
                  </a:ext>
                </a:extLst>
              </p:cNvPr>
              <p:cNvCxnSpPr>
                <a:cxnSpLocks/>
              </p:cNvCxnSpPr>
              <p:nvPr/>
            </p:nvCxnSpPr>
            <p:spPr>
              <a:xfrm>
                <a:off x="1200000" y="5859872"/>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48" name="Straight Connector 10047">
                <a:extLst>
                  <a:ext uri="{FF2B5EF4-FFF2-40B4-BE49-F238E27FC236}">
                    <a16:creationId xmlns:a16="http://schemas.microsoft.com/office/drawing/2014/main" id="{27FEAC34-253F-AE25-C84C-2F6E58C92BEF}"/>
                  </a:ext>
                </a:extLst>
              </p:cNvPr>
              <p:cNvCxnSpPr>
                <a:cxnSpLocks/>
              </p:cNvCxnSpPr>
              <p:nvPr/>
            </p:nvCxnSpPr>
            <p:spPr>
              <a:xfrm flipH="1">
                <a:off x="1070369" y="5859872"/>
                <a:ext cx="133022" cy="379374"/>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49" name="Straight Connector 10048">
                <a:extLst>
                  <a:ext uri="{FF2B5EF4-FFF2-40B4-BE49-F238E27FC236}">
                    <a16:creationId xmlns:a16="http://schemas.microsoft.com/office/drawing/2014/main" id="{18A4B79F-3BE3-DB9D-3D79-B24B88FAB775}"/>
                  </a:ext>
                </a:extLst>
              </p:cNvPr>
              <p:cNvCxnSpPr/>
              <p:nvPr/>
            </p:nvCxnSpPr>
            <p:spPr>
              <a:xfrm>
                <a:off x="546459" y="5859872"/>
                <a:ext cx="1310474" cy="0"/>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50" name="Straight Connector 10049">
                <a:extLst>
                  <a:ext uri="{FF2B5EF4-FFF2-40B4-BE49-F238E27FC236}">
                    <a16:creationId xmlns:a16="http://schemas.microsoft.com/office/drawing/2014/main" id="{EFA5841D-38F0-6FBD-121E-E382BF0FFDBA}"/>
                  </a:ext>
                </a:extLst>
              </p:cNvPr>
              <p:cNvCxnSpPr>
                <a:cxnSpLocks/>
              </p:cNvCxnSpPr>
              <p:nvPr/>
            </p:nvCxnSpPr>
            <p:spPr>
              <a:xfrm flipV="1">
                <a:off x="1203303" y="5392352"/>
                <a:ext cx="979105" cy="467519"/>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pic>
            <p:nvPicPr>
              <p:cNvPr id="10051" name="Picture 10050" descr="A person with a serious face&#10;&#10;Description automatically generated">
                <a:extLst>
                  <a:ext uri="{FF2B5EF4-FFF2-40B4-BE49-F238E27FC236}">
                    <a16:creationId xmlns:a16="http://schemas.microsoft.com/office/drawing/2014/main" id="{8C333BDE-14ED-FFC3-F13E-1CA0ED19B3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9351" y="6255209"/>
                <a:ext cx="225645" cy="291459"/>
              </a:xfrm>
              <a:prstGeom prst="rect">
                <a:avLst/>
              </a:prstGeom>
              <a:ln>
                <a:solidFill>
                  <a:schemeClr val="accent3">
                    <a:lumMod val="65000"/>
                  </a:schemeClr>
                </a:solidFill>
              </a:ln>
            </p:spPr>
          </p:pic>
          <p:pic>
            <p:nvPicPr>
              <p:cNvPr id="10052" name="Picture 10051" descr="A close-up of a person&#10;&#10;Description automatically generated">
                <a:extLst>
                  <a:ext uri="{FF2B5EF4-FFF2-40B4-BE49-F238E27FC236}">
                    <a16:creationId xmlns:a16="http://schemas.microsoft.com/office/drawing/2014/main" id="{5882D3A3-56FD-503E-80D4-C6B08E1D25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2088" y="6255209"/>
                <a:ext cx="225645" cy="291459"/>
              </a:xfrm>
              <a:prstGeom prst="rect">
                <a:avLst/>
              </a:prstGeom>
              <a:ln>
                <a:solidFill>
                  <a:schemeClr val="accent3">
                    <a:lumMod val="65000"/>
                  </a:schemeClr>
                </a:solidFill>
              </a:ln>
            </p:spPr>
          </p:pic>
          <p:pic>
            <p:nvPicPr>
              <p:cNvPr id="10053" name="Picture 10052" descr="A close-up of a person&#10;&#10;Description automatically generated">
                <a:extLst>
                  <a:ext uri="{FF2B5EF4-FFF2-40B4-BE49-F238E27FC236}">
                    <a16:creationId xmlns:a16="http://schemas.microsoft.com/office/drawing/2014/main" id="{F50D8B1D-BE80-7954-1C83-4301A0282B1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96614" y="6255209"/>
                <a:ext cx="225645" cy="291459"/>
              </a:xfrm>
              <a:prstGeom prst="rect">
                <a:avLst/>
              </a:prstGeom>
              <a:ln>
                <a:solidFill>
                  <a:schemeClr val="accent3">
                    <a:lumMod val="65000"/>
                  </a:schemeClr>
                </a:solidFill>
              </a:ln>
            </p:spPr>
          </p:pic>
          <p:pic>
            <p:nvPicPr>
              <p:cNvPr id="10054" name="Picture 10053" descr="A person with grey hair&#10;&#10;Description automatically generated">
                <a:extLst>
                  <a:ext uri="{FF2B5EF4-FFF2-40B4-BE49-F238E27FC236}">
                    <a16:creationId xmlns:a16="http://schemas.microsoft.com/office/drawing/2014/main" id="{C381BEB0-DD1F-513E-4792-50B6C650BC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2678" y="6255209"/>
                <a:ext cx="225645" cy="291459"/>
              </a:xfrm>
              <a:prstGeom prst="rect">
                <a:avLst/>
              </a:prstGeom>
              <a:ln>
                <a:solidFill>
                  <a:srgbClr val="808000"/>
                </a:solidFill>
              </a:ln>
            </p:spPr>
          </p:pic>
          <p:pic>
            <p:nvPicPr>
              <p:cNvPr id="10055" name="Picture 10054" descr="A person with dark hair wearing a grey shirt&#10;&#10;Description automatically generated">
                <a:extLst>
                  <a:ext uri="{FF2B5EF4-FFF2-40B4-BE49-F238E27FC236}">
                    <a16:creationId xmlns:a16="http://schemas.microsoft.com/office/drawing/2014/main" id="{DA3AF345-D083-D826-177B-96DD31AD86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25417" y="6255209"/>
                <a:ext cx="225645" cy="291459"/>
              </a:xfrm>
              <a:prstGeom prst="rect">
                <a:avLst/>
              </a:prstGeom>
              <a:ln>
                <a:solidFill>
                  <a:schemeClr val="accent3">
                    <a:lumMod val="65000"/>
                  </a:schemeClr>
                </a:solidFill>
              </a:ln>
            </p:spPr>
          </p:pic>
          <p:pic>
            <p:nvPicPr>
              <p:cNvPr id="10056" name="Picture 10055" descr="A close-up of a person&#10;&#10;Description automatically generated">
                <a:extLst>
                  <a:ext uri="{FF2B5EF4-FFF2-40B4-BE49-F238E27FC236}">
                    <a16:creationId xmlns:a16="http://schemas.microsoft.com/office/drawing/2014/main" id="{B8727C69-225B-37C5-9C9F-F4E4F2EAF62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8154" y="6255209"/>
                <a:ext cx="225645" cy="291459"/>
              </a:xfrm>
              <a:prstGeom prst="rect">
                <a:avLst/>
              </a:prstGeom>
              <a:ln>
                <a:solidFill>
                  <a:schemeClr val="accent3">
                    <a:lumMod val="65000"/>
                  </a:schemeClr>
                </a:solidFill>
              </a:ln>
            </p:spPr>
          </p:pic>
          <p:grpSp>
            <p:nvGrpSpPr>
              <p:cNvPr id="10057" name="Group 10056">
                <a:extLst>
                  <a:ext uri="{FF2B5EF4-FFF2-40B4-BE49-F238E27FC236}">
                    <a16:creationId xmlns:a16="http://schemas.microsoft.com/office/drawing/2014/main" id="{2DC6D342-A63F-43C2-9468-2F96F7D80C1D}"/>
                  </a:ext>
                </a:extLst>
              </p:cNvPr>
              <p:cNvGrpSpPr/>
              <p:nvPr/>
            </p:nvGrpSpPr>
            <p:grpSpPr>
              <a:xfrm>
                <a:off x="2417331" y="5859872"/>
                <a:ext cx="262653" cy="379374"/>
                <a:chOff x="523568" y="3352800"/>
                <a:chExt cx="606691" cy="876299"/>
              </a:xfrm>
            </p:grpSpPr>
            <p:cxnSp>
              <p:nvCxnSpPr>
                <p:cNvPr id="10110" name="Straight Connector 10109">
                  <a:extLst>
                    <a:ext uri="{FF2B5EF4-FFF2-40B4-BE49-F238E27FC236}">
                      <a16:creationId xmlns:a16="http://schemas.microsoft.com/office/drawing/2014/main" id="{1C45B204-2F45-B86A-13EA-2B679101DB67}"/>
                    </a:ext>
                  </a:extLst>
                </p:cNvPr>
                <p:cNvCxnSpPr>
                  <a:cxnSpLocks/>
                </p:cNvCxnSpPr>
                <p:nvPr/>
              </p:nvCxnSpPr>
              <p:spPr>
                <a:xfrm>
                  <a:off x="82299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11" name="Straight Connector 10110">
                  <a:extLst>
                    <a:ext uri="{FF2B5EF4-FFF2-40B4-BE49-F238E27FC236}">
                      <a16:creationId xmlns:a16="http://schemas.microsoft.com/office/drawing/2014/main" id="{A10320C9-DFC9-7166-9A8E-E03C7D656460}"/>
                    </a:ext>
                  </a:extLst>
                </p:cNvPr>
                <p:cNvCxnSpPr>
                  <a:cxnSpLocks/>
                </p:cNvCxnSpPr>
                <p:nvPr/>
              </p:nvCxnSpPr>
              <p:spPr>
                <a:xfrm flipH="1">
                  <a:off x="52356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58" name="Group 10057">
                <a:extLst>
                  <a:ext uri="{FF2B5EF4-FFF2-40B4-BE49-F238E27FC236}">
                    <a16:creationId xmlns:a16="http://schemas.microsoft.com/office/drawing/2014/main" id="{2E524BBA-2FDB-B87C-A4A4-8C7B4E49CEE6}"/>
                  </a:ext>
                </a:extLst>
              </p:cNvPr>
              <p:cNvGrpSpPr/>
              <p:nvPr/>
            </p:nvGrpSpPr>
            <p:grpSpPr>
              <a:xfrm>
                <a:off x="3074263" y="5859872"/>
                <a:ext cx="262653" cy="379374"/>
                <a:chOff x="523568" y="3352800"/>
                <a:chExt cx="606691" cy="876299"/>
              </a:xfrm>
            </p:grpSpPr>
            <p:cxnSp>
              <p:nvCxnSpPr>
                <p:cNvPr id="10108" name="Straight Connector 10107">
                  <a:extLst>
                    <a:ext uri="{FF2B5EF4-FFF2-40B4-BE49-F238E27FC236}">
                      <a16:creationId xmlns:a16="http://schemas.microsoft.com/office/drawing/2014/main" id="{D9F174A2-C91C-2785-FCBF-84212AF935C8}"/>
                    </a:ext>
                  </a:extLst>
                </p:cNvPr>
                <p:cNvCxnSpPr>
                  <a:cxnSpLocks/>
                </p:cNvCxnSpPr>
                <p:nvPr/>
              </p:nvCxnSpPr>
              <p:spPr>
                <a:xfrm>
                  <a:off x="82299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09" name="Straight Connector 10108">
                  <a:extLst>
                    <a:ext uri="{FF2B5EF4-FFF2-40B4-BE49-F238E27FC236}">
                      <a16:creationId xmlns:a16="http://schemas.microsoft.com/office/drawing/2014/main" id="{87D6A8A3-A9D0-9394-1188-6A67CA1F528D}"/>
                    </a:ext>
                  </a:extLst>
                </p:cNvPr>
                <p:cNvCxnSpPr>
                  <a:cxnSpLocks/>
                </p:cNvCxnSpPr>
                <p:nvPr/>
              </p:nvCxnSpPr>
              <p:spPr>
                <a:xfrm flipH="1">
                  <a:off x="523568" y="3352800"/>
                  <a:ext cx="307261" cy="876299"/>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59" name="Group 10058">
                <a:extLst>
                  <a:ext uri="{FF2B5EF4-FFF2-40B4-BE49-F238E27FC236}">
                    <a16:creationId xmlns:a16="http://schemas.microsoft.com/office/drawing/2014/main" id="{80C3621A-BC73-A0B2-BCC6-7A68BFB67381}"/>
                  </a:ext>
                </a:extLst>
              </p:cNvPr>
              <p:cNvGrpSpPr/>
              <p:nvPr/>
            </p:nvGrpSpPr>
            <p:grpSpPr>
              <a:xfrm>
                <a:off x="3731195" y="5859872"/>
                <a:ext cx="262653" cy="379374"/>
                <a:chOff x="523568" y="3352800"/>
                <a:chExt cx="606691" cy="876299"/>
              </a:xfrm>
            </p:grpSpPr>
            <p:cxnSp>
              <p:nvCxnSpPr>
                <p:cNvPr id="10106" name="Straight Connector 10105">
                  <a:extLst>
                    <a:ext uri="{FF2B5EF4-FFF2-40B4-BE49-F238E27FC236}">
                      <a16:creationId xmlns:a16="http://schemas.microsoft.com/office/drawing/2014/main" id="{9B431952-33B6-9749-CA14-B42143B00EBD}"/>
                    </a:ext>
                  </a:extLst>
                </p:cNvPr>
                <p:cNvCxnSpPr>
                  <a:cxnSpLocks/>
                </p:cNvCxnSpPr>
                <p:nvPr/>
              </p:nvCxnSpPr>
              <p:spPr>
                <a:xfrm>
                  <a:off x="822998" y="3352800"/>
                  <a:ext cx="307261" cy="876299"/>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107" name="Straight Connector 10106">
                  <a:extLst>
                    <a:ext uri="{FF2B5EF4-FFF2-40B4-BE49-F238E27FC236}">
                      <a16:creationId xmlns:a16="http://schemas.microsoft.com/office/drawing/2014/main" id="{9A33F1A4-9FCF-5857-C25E-C8D8272D34AB}"/>
                    </a:ext>
                  </a:extLst>
                </p:cNvPr>
                <p:cNvCxnSpPr>
                  <a:cxnSpLocks/>
                </p:cNvCxnSpPr>
                <p:nvPr/>
              </p:nvCxnSpPr>
              <p:spPr>
                <a:xfrm flipH="1">
                  <a:off x="523568" y="3352800"/>
                  <a:ext cx="307261" cy="876299"/>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grpSp>
          <p:cxnSp>
            <p:nvCxnSpPr>
              <p:cNvPr id="10060" name="Straight Connector 10059">
                <a:extLst>
                  <a:ext uri="{FF2B5EF4-FFF2-40B4-BE49-F238E27FC236}">
                    <a16:creationId xmlns:a16="http://schemas.microsoft.com/office/drawing/2014/main" id="{FB0C7D07-3493-CFFA-E774-6DB9B6C9DF6A}"/>
                  </a:ext>
                </a:extLst>
              </p:cNvPr>
              <p:cNvCxnSpPr/>
              <p:nvPr/>
            </p:nvCxnSpPr>
            <p:spPr>
              <a:xfrm>
                <a:off x="2550353" y="5859872"/>
                <a:ext cx="1310474" cy="0"/>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61" name="Straight Connector 10060">
                <a:extLst>
                  <a:ext uri="{FF2B5EF4-FFF2-40B4-BE49-F238E27FC236}">
                    <a16:creationId xmlns:a16="http://schemas.microsoft.com/office/drawing/2014/main" id="{BF0A0ABE-51B3-BEA6-6AF2-50A8C65DEE69}"/>
                  </a:ext>
                </a:extLst>
              </p:cNvPr>
              <p:cNvCxnSpPr>
                <a:cxnSpLocks/>
              </p:cNvCxnSpPr>
              <p:nvPr/>
            </p:nvCxnSpPr>
            <p:spPr>
              <a:xfrm flipH="1" flipV="1">
                <a:off x="2165670" y="5403256"/>
                <a:ext cx="1052257" cy="464066"/>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sp>
            <p:nvSpPr>
              <p:cNvPr id="10062" name="TextBox 10061">
                <a:extLst>
                  <a:ext uri="{FF2B5EF4-FFF2-40B4-BE49-F238E27FC236}">
                    <a16:creationId xmlns:a16="http://schemas.microsoft.com/office/drawing/2014/main" id="{B8CFAAF4-A8FE-0B23-AAE5-36FFFFB1FB3F}"/>
                  </a:ext>
                </a:extLst>
              </p:cNvPr>
              <p:cNvSpPr txBox="1"/>
              <p:nvPr/>
            </p:nvSpPr>
            <p:spPr>
              <a:xfrm>
                <a:off x="322028" y="5647234"/>
                <a:ext cx="668657" cy="215444"/>
              </a:xfrm>
              <a:prstGeom prst="rect">
                <a:avLst/>
              </a:prstGeom>
              <a:noFill/>
              <a:ln>
                <a:noFill/>
              </a:ln>
            </p:spPr>
            <p:txBody>
              <a:bodyPr wrap="square" rtlCol="0">
                <a:spAutoFit/>
              </a:bodyPr>
              <a:lstStyle/>
              <a:p>
                <a:r>
                  <a:rPr lang="en-US" sz="800" dirty="0"/>
                  <a:t>young</a:t>
                </a:r>
              </a:p>
            </p:txBody>
          </p:sp>
          <p:sp>
            <p:nvSpPr>
              <p:cNvPr id="10063" name="TextBox 10062">
                <a:extLst>
                  <a:ext uri="{FF2B5EF4-FFF2-40B4-BE49-F238E27FC236}">
                    <a16:creationId xmlns:a16="http://schemas.microsoft.com/office/drawing/2014/main" id="{E09EFA7E-3615-3E7F-01D2-D1B0961D4FAB}"/>
                  </a:ext>
                </a:extLst>
              </p:cNvPr>
              <p:cNvSpPr txBox="1"/>
              <p:nvPr/>
            </p:nvSpPr>
            <p:spPr>
              <a:xfrm>
                <a:off x="1000656" y="5647234"/>
                <a:ext cx="501035" cy="215444"/>
              </a:xfrm>
              <a:prstGeom prst="rect">
                <a:avLst/>
              </a:prstGeom>
              <a:noFill/>
              <a:ln>
                <a:noFill/>
              </a:ln>
            </p:spPr>
            <p:txBody>
              <a:bodyPr wrap="square" rtlCol="0">
                <a:spAutoFit/>
              </a:bodyPr>
              <a:lstStyle/>
              <a:p>
                <a:r>
                  <a:rPr lang="en-US" sz="800" dirty="0"/>
                  <a:t>mid</a:t>
                </a:r>
              </a:p>
            </p:txBody>
          </p:sp>
          <p:sp>
            <p:nvSpPr>
              <p:cNvPr id="10064" name="TextBox 10063">
                <a:extLst>
                  <a:ext uri="{FF2B5EF4-FFF2-40B4-BE49-F238E27FC236}">
                    <a16:creationId xmlns:a16="http://schemas.microsoft.com/office/drawing/2014/main" id="{00DBB92D-2E6A-D36D-E11B-0A4B3EF9D71A}"/>
                  </a:ext>
                </a:extLst>
              </p:cNvPr>
              <p:cNvSpPr txBox="1"/>
              <p:nvPr/>
            </p:nvSpPr>
            <p:spPr>
              <a:xfrm>
                <a:off x="1734102" y="5647234"/>
                <a:ext cx="461998" cy="215444"/>
              </a:xfrm>
              <a:prstGeom prst="rect">
                <a:avLst/>
              </a:prstGeom>
              <a:noFill/>
              <a:ln>
                <a:noFill/>
              </a:ln>
            </p:spPr>
            <p:txBody>
              <a:bodyPr wrap="square" rtlCol="0">
                <a:spAutoFit/>
              </a:bodyPr>
              <a:lstStyle/>
              <a:p>
                <a:r>
                  <a:rPr lang="en-US" sz="800" dirty="0"/>
                  <a:t>old</a:t>
                </a:r>
              </a:p>
            </p:txBody>
          </p:sp>
          <p:sp>
            <p:nvSpPr>
              <p:cNvPr id="10065" name="TextBox 10064">
                <a:extLst>
                  <a:ext uri="{FF2B5EF4-FFF2-40B4-BE49-F238E27FC236}">
                    <a16:creationId xmlns:a16="http://schemas.microsoft.com/office/drawing/2014/main" id="{83E77DAC-913C-4A47-2013-55C399207447}"/>
                  </a:ext>
                </a:extLst>
              </p:cNvPr>
              <p:cNvSpPr txBox="1"/>
              <p:nvPr/>
            </p:nvSpPr>
            <p:spPr>
              <a:xfrm>
                <a:off x="2310636" y="5656437"/>
                <a:ext cx="635424" cy="215444"/>
              </a:xfrm>
              <a:prstGeom prst="rect">
                <a:avLst/>
              </a:prstGeom>
              <a:noFill/>
              <a:ln>
                <a:noFill/>
              </a:ln>
            </p:spPr>
            <p:txBody>
              <a:bodyPr wrap="square" rtlCol="0">
                <a:spAutoFit/>
              </a:bodyPr>
              <a:lstStyle/>
              <a:p>
                <a:r>
                  <a:rPr lang="en-US" sz="800" dirty="0"/>
                  <a:t>young</a:t>
                </a:r>
              </a:p>
            </p:txBody>
          </p:sp>
          <p:sp>
            <p:nvSpPr>
              <p:cNvPr id="10066" name="TextBox 10065">
                <a:extLst>
                  <a:ext uri="{FF2B5EF4-FFF2-40B4-BE49-F238E27FC236}">
                    <a16:creationId xmlns:a16="http://schemas.microsoft.com/office/drawing/2014/main" id="{F07CA855-1695-EC7A-6EBF-1B520F7E5CEB}"/>
                  </a:ext>
                </a:extLst>
              </p:cNvPr>
              <p:cNvSpPr txBox="1"/>
              <p:nvPr/>
            </p:nvSpPr>
            <p:spPr>
              <a:xfrm>
                <a:off x="3116961" y="5656437"/>
                <a:ext cx="422689" cy="215444"/>
              </a:xfrm>
              <a:prstGeom prst="rect">
                <a:avLst/>
              </a:prstGeom>
              <a:noFill/>
              <a:ln>
                <a:noFill/>
              </a:ln>
            </p:spPr>
            <p:txBody>
              <a:bodyPr wrap="square" rtlCol="0">
                <a:spAutoFit/>
              </a:bodyPr>
              <a:lstStyle/>
              <a:p>
                <a:r>
                  <a:rPr lang="en-US" sz="800" dirty="0"/>
                  <a:t>mid</a:t>
                </a:r>
              </a:p>
            </p:txBody>
          </p:sp>
          <p:sp>
            <p:nvSpPr>
              <p:cNvPr id="10067" name="TextBox 10066">
                <a:extLst>
                  <a:ext uri="{FF2B5EF4-FFF2-40B4-BE49-F238E27FC236}">
                    <a16:creationId xmlns:a16="http://schemas.microsoft.com/office/drawing/2014/main" id="{714A8AAF-07BE-BE8F-E114-DECAAF73CF22}"/>
                  </a:ext>
                </a:extLst>
              </p:cNvPr>
              <p:cNvSpPr txBox="1"/>
              <p:nvPr/>
            </p:nvSpPr>
            <p:spPr>
              <a:xfrm>
                <a:off x="3722710" y="5656437"/>
                <a:ext cx="370002" cy="215444"/>
              </a:xfrm>
              <a:prstGeom prst="rect">
                <a:avLst/>
              </a:prstGeom>
              <a:noFill/>
              <a:ln>
                <a:noFill/>
              </a:ln>
            </p:spPr>
            <p:txBody>
              <a:bodyPr wrap="square" rtlCol="0">
                <a:spAutoFit/>
              </a:bodyPr>
              <a:lstStyle/>
              <a:p>
                <a:r>
                  <a:rPr lang="en-US" sz="800" dirty="0"/>
                  <a:t>old</a:t>
                </a:r>
              </a:p>
            </p:txBody>
          </p:sp>
          <p:grpSp>
            <p:nvGrpSpPr>
              <p:cNvPr id="10068" name="Group 10067">
                <a:extLst>
                  <a:ext uri="{FF2B5EF4-FFF2-40B4-BE49-F238E27FC236}">
                    <a16:creationId xmlns:a16="http://schemas.microsoft.com/office/drawing/2014/main" id="{59D99AF7-B18B-B1FE-2DBC-900F07B65A32}"/>
                  </a:ext>
                </a:extLst>
              </p:cNvPr>
              <p:cNvGrpSpPr/>
              <p:nvPr/>
            </p:nvGrpSpPr>
            <p:grpSpPr>
              <a:xfrm>
                <a:off x="322028" y="6546095"/>
                <a:ext cx="129393" cy="151734"/>
                <a:chOff x="262456" y="2290763"/>
                <a:chExt cx="129393" cy="151734"/>
              </a:xfrm>
            </p:grpSpPr>
            <p:cxnSp>
              <p:nvCxnSpPr>
                <p:cNvPr id="10104" name="Straight Connector 10103">
                  <a:extLst>
                    <a:ext uri="{FF2B5EF4-FFF2-40B4-BE49-F238E27FC236}">
                      <a16:creationId xmlns:a16="http://schemas.microsoft.com/office/drawing/2014/main" id="{2536280B-F672-91CA-73DD-4229666ABB02}"/>
                    </a:ext>
                  </a:extLst>
                </p:cNvPr>
                <p:cNvCxnSpPr>
                  <a:cxnSpLocks/>
                  <a:stCxn id="10041" idx="2"/>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05" name="Straight Connector 10104">
                  <a:extLst>
                    <a:ext uri="{FF2B5EF4-FFF2-40B4-BE49-F238E27FC236}">
                      <a16:creationId xmlns:a16="http://schemas.microsoft.com/office/drawing/2014/main" id="{168344A6-5EAD-65EA-AA5F-12D99E90C590}"/>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69" name="Group 10068">
                <a:extLst>
                  <a:ext uri="{FF2B5EF4-FFF2-40B4-BE49-F238E27FC236}">
                    <a16:creationId xmlns:a16="http://schemas.microsoft.com/office/drawing/2014/main" id="{FC35C75D-F309-DFDE-5B78-CBF9285C593A}"/>
                  </a:ext>
                </a:extLst>
              </p:cNvPr>
              <p:cNvGrpSpPr/>
              <p:nvPr/>
            </p:nvGrpSpPr>
            <p:grpSpPr>
              <a:xfrm>
                <a:off x="593934" y="6540449"/>
                <a:ext cx="129393" cy="151734"/>
                <a:chOff x="262456" y="2290763"/>
                <a:chExt cx="129393" cy="151734"/>
              </a:xfrm>
            </p:grpSpPr>
            <p:cxnSp>
              <p:nvCxnSpPr>
                <p:cNvPr id="10102" name="Straight Connector 10101">
                  <a:extLst>
                    <a:ext uri="{FF2B5EF4-FFF2-40B4-BE49-F238E27FC236}">
                      <a16:creationId xmlns:a16="http://schemas.microsoft.com/office/drawing/2014/main" id="{F534FC91-B4CD-ABCD-4294-0D0EB455DD11}"/>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03" name="Straight Connector 10102">
                  <a:extLst>
                    <a:ext uri="{FF2B5EF4-FFF2-40B4-BE49-F238E27FC236}">
                      <a16:creationId xmlns:a16="http://schemas.microsoft.com/office/drawing/2014/main" id="{059E4062-42EE-B20B-BFFC-E08A0DB69BA3}"/>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0" name="Group 10069">
                <a:extLst>
                  <a:ext uri="{FF2B5EF4-FFF2-40B4-BE49-F238E27FC236}">
                    <a16:creationId xmlns:a16="http://schemas.microsoft.com/office/drawing/2014/main" id="{E92AAE8A-D5EA-E04F-DC9C-AF8DCED4C25C}"/>
                  </a:ext>
                </a:extLst>
              </p:cNvPr>
              <p:cNvGrpSpPr/>
              <p:nvPr/>
            </p:nvGrpSpPr>
            <p:grpSpPr>
              <a:xfrm>
                <a:off x="1008633" y="6549204"/>
                <a:ext cx="129393" cy="151734"/>
                <a:chOff x="262456" y="2290763"/>
                <a:chExt cx="129393" cy="151734"/>
              </a:xfrm>
            </p:grpSpPr>
            <p:cxnSp>
              <p:nvCxnSpPr>
                <p:cNvPr id="10100" name="Straight Connector 10099">
                  <a:extLst>
                    <a:ext uri="{FF2B5EF4-FFF2-40B4-BE49-F238E27FC236}">
                      <a16:creationId xmlns:a16="http://schemas.microsoft.com/office/drawing/2014/main" id="{99D2682A-5CC7-6BF1-A6C4-63DD35E85658}"/>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01" name="Straight Connector 10100">
                  <a:extLst>
                    <a:ext uri="{FF2B5EF4-FFF2-40B4-BE49-F238E27FC236}">
                      <a16:creationId xmlns:a16="http://schemas.microsoft.com/office/drawing/2014/main" id="{E9B22B8A-7A25-3EF0-8A4D-621FD992135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1" name="Group 10070">
                <a:extLst>
                  <a:ext uri="{FF2B5EF4-FFF2-40B4-BE49-F238E27FC236}">
                    <a16:creationId xmlns:a16="http://schemas.microsoft.com/office/drawing/2014/main" id="{9ABD132E-0F2A-0C43-0208-062E88C1AC3A}"/>
                  </a:ext>
                </a:extLst>
              </p:cNvPr>
              <p:cNvGrpSpPr/>
              <p:nvPr/>
            </p:nvGrpSpPr>
            <p:grpSpPr>
              <a:xfrm>
                <a:off x="1280539" y="6543558"/>
                <a:ext cx="129393" cy="151734"/>
                <a:chOff x="262456" y="2290763"/>
                <a:chExt cx="129393" cy="151734"/>
              </a:xfrm>
            </p:grpSpPr>
            <p:cxnSp>
              <p:nvCxnSpPr>
                <p:cNvPr id="10098" name="Straight Connector 10097">
                  <a:extLst>
                    <a:ext uri="{FF2B5EF4-FFF2-40B4-BE49-F238E27FC236}">
                      <a16:creationId xmlns:a16="http://schemas.microsoft.com/office/drawing/2014/main" id="{20A71F4F-87B9-8DE6-CB97-213822EFD372}"/>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99" name="Straight Connector 10098">
                  <a:extLst>
                    <a:ext uri="{FF2B5EF4-FFF2-40B4-BE49-F238E27FC236}">
                      <a16:creationId xmlns:a16="http://schemas.microsoft.com/office/drawing/2014/main" id="{B317BE30-8D58-60DC-FA02-45626CCFD3DE}"/>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2" name="Group 10071">
                <a:extLst>
                  <a:ext uri="{FF2B5EF4-FFF2-40B4-BE49-F238E27FC236}">
                    <a16:creationId xmlns:a16="http://schemas.microsoft.com/office/drawing/2014/main" id="{D740731A-8E20-1106-D7F9-050A5A97E0BC}"/>
                  </a:ext>
                </a:extLst>
              </p:cNvPr>
              <p:cNvGrpSpPr/>
              <p:nvPr/>
            </p:nvGrpSpPr>
            <p:grpSpPr>
              <a:xfrm>
                <a:off x="1660757" y="6546095"/>
                <a:ext cx="129393" cy="151734"/>
                <a:chOff x="262456" y="2290763"/>
                <a:chExt cx="129393" cy="151734"/>
              </a:xfrm>
            </p:grpSpPr>
            <p:cxnSp>
              <p:nvCxnSpPr>
                <p:cNvPr id="10096" name="Straight Connector 10095">
                  <a:extLst>
                    <a:ext uri="{FF2B5EF4-FFF2-40B4-BE49-F238E27FC236}">
                      <a16:creationId xmlns:a16="http://schemas.microsoft.com/office/drawing/2014/main" id="{9D83A5CC-4B07-B6C6-D17B-8FAF113AFCAC}"/>
                    </a:ext>
                  </a:extLst>
                </p:cNvPr>
                <p:cNvCxnSpPr>
                  <a:cxnSpLocks/>
                </p:cNvCxnSpPr>
                <p:nvPr/>
              </p:nvCxnSpPr>
              <p:spPr>
                <a:xfrm flipH="1">
                  <a:off x="262456" y="2291335"/>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97" name="Straight Connector 10096">
                  <a:extLst>
                    <a:ext uri="{FF2B5EF4-FFF2-40B4-BE49-F238E27FC236}">
                      <a16:creationId xmlns:a16="http://schemas.microsoft.com/office/drawing/2014/main" id="{6D57A67D-1A23-AE5E-0272-10259718D7DA}"/>
                    </a:ext>
                  </a:extLst>
                </p:cNvPr>
                <p:cNvCxnSpPr>
                  <a:cxnSpLocks/>
                </p:cNvCxnSpPr>
                <p:nvPr/>
              </p:nvCxnSpPr>
              <p:spPr>
                <a:xfrm>
                  <a:off x="323852" y="2290763"/>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grpSp>
          <p:grpSp>
            <p:nvGrpSpPr>
              <p:cNvPr id="10073" name="Group 10072">
                <a:extLst>
                  <a:ext uri="{FF2B5EF4-FFF2-40B4-BE49-F238E27FC236}">
                    <a16:creationId xmlns:a16="http://schemas.microsoft.com/office/drawing/2014/main" id="{1502238C-ECB8-847E-512C-708937F7DF01}"/>
                  </a:ext>
                </a:extLst>
              </p:cNvPr>
              <p:cNvGrpSpPr/>
              <p:nvPr/>
            </p:nvGrpSpPr>
            <p:grpSpPr>
              <a:xfrm>
                <a:off x="1932663" y="6540449"/>
                <a:ext cx="129393" cy="151734"/>
                <a:chOff x="262456" y="2290763"/>
                <a:chExt cx="129393" cy="151734"/>
              </a:xfrm>
            </p:grpSpPr>
            <p:cxnSp>
              <p:nvCxnSpPr>
                <p:cNvPr id="10094" name="Straight Connector 10093">
                  <a:extLst>
                    <a:ext uri="{FF2B5EF4-FFF2-40B4-BE49-F238E27FC236}">
                      <a16:creationId xmlns:a16="http://schemas.microsoft.com/office/drawing/2014/main" id="{E20C3D1E-E091-CD80-2440-40A2A47C3219}"/>
                    </a:ext>
                  </a:extLst>
                </p:cNvPr>
                <p:cNvCxnSpPr>
                  <a:cxnSpLocks/>
                </p:cNvCxnSpPr>
                <p:nvPr/>
              </p:nvCxnSpPr>
              <p:spPr>
                <a:xfrm flipH="1">
                  <a:off x="262456" y="2291335"/>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95" name="Straight Connector 10094">
                  <a:extLst>
                    <a:ext uri="{FF2B5EF4-FFF2-40B4-BE49-F238E27FC236}">
                      <a16:creationId xmlns:a16="http://schemas.microsoft.com/office/drawing/2014/main" id="{23A4B151-276E-DBB4-CF89-1E270EA5F3BE}"/>
                    </a:ext>
                  </a:extLst>
                </p:cNvPr>
                <p:cNvCxnSpPr>
                  <a:cxnSpLocks/>
                </p:cNvCxnSpPr>
                <p:nvPr/>
              </p:nvCxnSpPr>
              <p:spPr>
                <a:xfrm>
                  <a:off x="323852" y="2290763"/>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grpSp>
          <p:grpSp>
            <p:nvGrpSpPr>
              <p:cNvPr id="10074" name="Group 10073">
                <a:extLst>
                  <a:ext uri="{FF2B5EF4-FFF2-40B4-BE49-F238E27FC236}">
                    <a16:creationId xmlns:a16="http://schemas.microsoft.com/office/drawing/2014/main" id="{4197DAE1-EAD9-4745-98BD-CB56EDE6503A}"/>
                  </a:ext>
                </a:extLst>
              </p:cNvPr>
              <p:cNvGrpSpPr/>
              <p:nvPr/>
            </p:nvGrpSpPr>
            <p:grpSpPr>
              <a:xfrm>
                <a:off x="2346985" y="6550655"/>
                <a:ext cx="129393" cy="151734"/>
                <a:chOff x="262456" y="2290763"/>
                <a:chExt cx="129393" cy="151734"/>
              </a:xfrm>
            </p:grpSpPr>
            <p:cxnSp>
              <p:nvCxnSpPr>
                <p:cNvPr id="10092" name="Straight Connector 10091">
                  <a:extLst>
                    <a:ext uri="{FF2B5EF4-FFF2-40B4-BE49-F238E27FC236}">
                      <a16:creationId xmlns:a16="http://schemas.microsoft.com/office/drawing/2014/main" id="{C3465F47-6935-06B2-A59B-03ABA368722A}"/>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93" name="Straight Connector 10092">
                  <a:extLst>
                    <a:ext uri="{FF2B5EF4-FFF2-40B4-BE49-F238E27FC236}">
                      <a16:creationId xmlns:a16="http://schemas.microsoft.com/office/drawing/2014/main" id="{FDF45C23-1518-0D46-3D25-26083B75419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5" name="Group 10074">
                <a:extLst>
                  <a:ext uri="{FF2B5EF4-FFF2-40B4-BE49-F238E27FC236}">
                    <a16:creationId xmlns:a16="http://schemas.microsoft.com/office/drawing/2014/main" id="{A7A93C03-D609-895D-0B76-438BC7576015}"/>
                  </a:ext>
                </a:extLst>
              </p:cNvPr>
              <p:cNvGrpSpPr/>
              <p:nvPr/>
            </p:nvGrpSpPr>
            <p:grpSpPr>
              <a:xfrm>
                <a:off x="2618891" y="6545009"/>
                <a:ext cx="129393" cy="151734"/>
                <a:chOff x="262456" y="2290763"/>
                <a:chExt cx="129393" cy="151734"/>
              </a:xfrm>
            </p:grpSpPr>
            <p:cxnSp>
              <p:nvCxnSpPr>
                <p:cNvPr id="10090" name="Straight Connector 10089">
                  <a:extLst>
                    <a:ext uri="{FF2B5EF4-FFF2-40B4-BE49-F238E27FC236}">
                      <a16:creationId xmlns:a16="http://schemas.microsoft.com/office/drawing/2014/main" id="{4EC070AA-3D27-02A0-12FB-FAB3A2B04DDB}"/>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91" name="Straight Connector 10090">
                  <a:extLst>
                    <a:ext uri="{FF2B5EF4-FFF2-40B4-BE49-F238E27FC236}">
                      <a16:creationId xmlns:a16="http://schemas.microsoft.com/office/drawing/2014/main" id="{DE343605-1826-D49E-29AA-71655E645E2E}"/>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6" name="Group 10075">
                <a:extLst>
                  <a:ext uri="{FF2B5EF4-FFF2-40B4-BE49-F238E27FC236}">
                    <a16:creationId xmlns:a16="http://schemas.microsoft.com/office/drawing/2014/main" id="{CBDF3C55-1017-D605-E5BA-E60C1EAB6D4F}"/>
                  </a:ext>
                </a:extLst>
              </p:cNvPr>
              <p:cNvGrpSpPr/>
              <p:nvPr/>
            </p:nvGrpSpPr>
            <p:grpSpPr>
              <a:xfrm>
                <a:off x="3033590" y="6553764"/>
                <a:ext cx="129393" cy="151734"/>
                <a:chOff x="262456" y="2290763"/>
                <a:chExt cx="129393" cy="151734"/>
              </a:xfrm>
            </p:grpSpPr>
            <p:cxnSp>
              <p:nvCxnSpPr>
                <p:cNvPr id="10088" name="Straight Connector 10087">
                  <a:extLst>
                    <a:ext uri="{FF2B5EF4-FFF2-40B4-BE49-F238E27FC236}">
                      <a16:creationId xmlns:a16="http://schemas.microsoft.com/office/drawing/2014/main" id="{DCC96B15-3D1F-BF8D-0358-AB83543FF5E8}"/>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89" name="Straight Connector 10088">
                  <a:extLst>
                    <a:ext uri="{FF2B5EF4-FFF2-40B4-BE49-F238E27FC236}">
                      <a16:creationId xmlns:a16="http://schemas.microsoft.com/office/drawing/2014/main" id="{51CF5889-C19A-14A5-0C6D-496108CE065F}"/>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7" name="Group 10076">
                <a:extLst>
                  <a:ext uri="{FF2B5EF4-FFF2-40B4-BE49-F238E27FC236}">
                    <a16:creationId xmlns:a16="http://schemas.microsoft.com/office/drawing/2014/main" id="{4362B8A9-30DA-C8E1-4AA0-DA612237D573}"/>
                  </a:ext>
                </a:extLst>
              </p:cNvPr>
              <p:cNvGrpSpPr/>
              <p:nvPr/>
            </p:nvGrpSpPr>
            <p:grpSpPr>
              <a:xfrm>
                <a:off x="3305496" y="6548118"/>
                <a:ext cx="129393" cy="151734"/>
                <a:chOff x="262456" y="2290763"/>
                <a:chExt cx="129393" cy="151734"/>
              </a:xfrm>
            </p:grpSpPr>
            <p:cxnSp>
              <p:nvCxnSpPr>
                <p:cNvPr id="10086" name="Straight Connector 10085">
                  <a:extLst>
                    <a:ext uri="{FF2B5EF4-FFF2-40B4-BE49-F238E27FC236}">
                      <a16:creationId xmlns:a16="http://schemas.microsoft.com/office/drawing/2014/main" id="{448146E4-551C-0252-CBC1-BE5A5625621C}"/>
                    </a:ext>
                  </a:extLst>
                </p:cNvPr>
                <p:cNvCxnSpPr>
                  <a:cxnSpLocks/>
                </p:cNvCxnSpPr>
                <p:nvPr/>
              </p:nvCxnSpPr>
              <p:spPr>
                <a:xfrm flipH="1">
                  <a:off x="262456" y="2291335"/>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87" name="Straight Connector 10086">
                  <a:extLst>
                    <a:ext uri="{FF2B5EF4-FFF2-40B4-BE49-F238E27FC236}">
                      <a16:creationId xmlns:a16="http://schemas.microsoft.com/office/drawing/2014/main" id="{31FE56FD-AC1E-D20E-4E57-44839EA86CBC}"/>
                    </a:ext>
                  </a:extLst>
                </p:cNvPr>
                <p:cNvCxnSpPr>
                  <a:cxnSpLocks/>
                </p:cNvCxnSpPr>
                <p:nvPr/>
              </p:nvCxnSpPr>
              <p:spPr>
                <a:xfrm>
                  <a:off x="323852" y="2290763"/>
                  <a:ext cx="67997" cy="151162"/>
                </a:xfrm>
                <a:prstGeom prst="line">
                  <a:avLst/>
                </a:prstGeom>
                <a:ln w="25400">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078" name="Group 10077">
                <a:extLst>
                  <a:ext uri="{FF2B5EF4-FFF2-40B4-BE49-F238E27FC236}">
                    <a16:creationId xmlns:a16="http://schemas.microsoft.com/office/drawing/2014/main" id="{030E3C49-C40C-C55E-6F83-B7F2AF8FF20A}"/>
                  </a:ext>
                </a:extLst>
              </p:cNvPr>
              <p:cNvGrpSpPr/>
              <p:nvPr/>
            </p:nvGrpSpPr>
            <p:grpSpPr>
              <a:xfrm>
                <a:off x="3685714" y="6550655"/>
                <a:ext cx="129393" cy="151734"/>
                <a:chOff x="262456" y="2290763"/>
                <a:chExt cx="129393" cy="151734"/>
              </a:xfrm>
            </p:grpSpPr>
            <p:cxnSp>
              <p:nvCxnSpPr>
                <p:cNvPr id="10084" name="Straight Connector 10083">
                  <a:extLst>
                    <a:ext uri="{FF2B5EF4-FFF2-40B4-BE49-F238E27FC236}">
                      <a16:creationId xmlns:a16="http://schemas.microsoft.com/office/drawing/2014/main" id="{5CB72257-452E-6A32-9736-26C53E7CAB0C}"/>
                    </a:ext>
                  </a:extLst>
                </p:cNvPr>
                <p:cNvCxnSpPr>
                  <a:cxnSpLocks/>
                </p:cNvCxnSpPr>
                <p:nvPr/>
              </p:nvCxnSpPr>
              <p:spPr>
                <a:xfrm flipH="1">
                  <a:off x="262456" y="2291335"/>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85" name="Straight Connector 10084">
                  <a:extLst>
                    <a:ext uri="{FF2B5EF4-FFF2-40B4-BE49-F238E27FC236}">
                      <a16:creationId xmlns:a16="http://schemas.microsoft.com/office/drawing/2014/main" id="{02592275-85BF-DEE0-7217-CA4E15CB7D7B}"/>
                    </a:ext>
                  </a:extLst>
                </p:cNvPr>
                <p:cNvCxnSpPr>
                  <a:cxnSpLocks/>
                </p:cNvCxnSpPr>
                <p:nvPr/>
              </p:nvCxnSpPr>
              <p:spPr>
                <a:xfrm>
                  <a:off x="323852" y="2290763"/>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grpSp>
          <p:grpSp>
            <p:nvGrpSpPr>
              <p:cNvPr id="10079" name="Group 10078">
                <a:extLst>
                  <a:ext uri="{FF2B5EF4-FFF2-40B4-BE49-F238E27FC236}">
                    <a16:creationId xmlns:a16="http://schemas.microsoft.com/office/drawing/2014/main" id="{E20A11ED-83C2-26AA-E021-FB50A117DBEC}"/>
                  </a:ext>
                </a:extLst>
              </p:cNvPr>
              <p:cNvGrpSpPr/>
              <p:nvPr/>
            </p:nvGrpSpPr>
            <p:grpSpPr>
              <a:xfrm>
                <a:off x="3957620" y="6545009"/>
                <a:ext cx="129393" cy="151734"/>
                <a:chOff x="262456" y="2290763"/>
                <a:chExt cx="129393" cy="151734"/>
              </a:xfrm>
            </p:grpSpPr>
            <p:cxnSp>
              <p:nvCxnSpPr>
                <p:cNvPr id="10082" name="Straight Connector 10081">
                  <a:extLst>
                    <a:ext uri="{FF2B5EF4-FFF2-40B4-BE49-F238E27FC236}">
                      <a16:creationId xmlns:a16="http://schemas.microsoft.com/office/drawing/2014/main" id="{52B76B1E-E4E3-C007-330C-DBCB6AD6ADD6}"/>
                    </a:ext>
                  </a:extLst>
                </p:cNvPr>
                <p:cNvCxnSpPr>
                  <a:cxnSpLocks/>
                </p:cNvCxnSpPr>
                <p:nvPr/>
              </p:nvCxnSpPr>
              <p:spPr>
                <a:xfrm flipH="1">
                  <a:off x="262456" y="2291335"/>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83" name="Straight Connector 10082">
                  <a:extLst>
                    <a:ext uri="{FF2B5EF4-FFF2-40B4-BE49-F238E27FC236}">
                      <a16:creationId xmlns:a16="http://schemas.microsoft.com/office/drawing/2014/main" id="{30D60A66-A515-BD88-F03C-09C69355E985}"/>
                    </a:ext>
                  </a:extLst>
                </p:cNvPr>
                <p:cNvCxnSpPr>
                  <a:cxnSpLocks/>
                </p:cNvCxnSpPr>
                <p:nvPr/>
              </p:nvCxnSpPr>
              <p:spPr>
                <a:xfrm>
                  <a:off x="323852" y="2290763"/>
                  <a:ext cx="67997" cy="151162"/>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grpSp>
          <p:cxnSp>
            <p:nvCxnSpPr>
              <p:cNvPr id="10080" name="Straight Connector 10079">
                <a:extLst>
                  <a:ext uri="{FF2B5EF4-FFF2-40B4-BE49-F238E27FC236}">
                    <a16:creationId xmlns:a16="http://schemas.microsoft.com/office/drawing/2014/main" id="{1A1C26B8-AA68-8AFA-A845-E757CD5974B4}"/>
                  </a:ext>
                </a:extLst>
              </p:cNvPr>
              <p:cNvCxnSpPr/>
              <p:nvPr/>
            </p:nvCxnSpPr>
            <p:spPr>
              <a:xfrm>
                <a:off x="1204885" y="5858855"/>
                <a:ext cx="658368" cy="0"/>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cxnSp>
            <p:nvCxnSpPr>
              <p:cNvPr id="10081" name="Straight Connector 10080">
                <a:extLst>
                  <a:ext uri="{FF2B5EF4-FFF2-40B4-BE49-F238E27FC236}">
                    <a16:creationId xmlns:a16="http://schemas.microsoft.com/office/drawing/2014/main" id="{024A3D45-932E-1C3D-1D69-2ED38D1691EF}"/>
                  </a:ext>
                </a:extLst>
              </p:cNvPr>
              <p:cNvCxnSpPr/>
              <p:nvPr/>
            </p:nvCxnSpPr>
            <p:spPr>
              <a:xfrm>
                <a:off x="3193964" y="5858855"/>
                <a:ext cx="658368" cy="0"/>
              </a:xfrm>
              <a:prstGeom prst="line">
                <a:avLst/>
              </a:prstGeom>
              <a:ln w="25400">
                <a:solidFill>
                  <a:srgbClr val="808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896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122002" y="-159007"/>
            <a:ext cx="8757988" cy="1143000"/>
          </a:xfrm>
        </p:spPr>
        <p:txBody>
          <a:bodyPr/>
          <a:lstStyle/>
          <a:p>
            <a:r>
              <a:rPr lang="en-US" altLang="en-US" sz="3200" dirty="0"/>
              <a:t>From here…</a:t>
            </a:r>
          </a:p>
        </p:txBody>
      </p:sp>
      <p:grpSp>
        <p:nvGrpSpPr>
          <p:cNvPr id="8229" name="Group 8228">
            <a:extLst>
              <a:ext uri="{FF2B5EF4-FFF2-40B4-BE49-F238E27FC236}">
                <a16:creationId xmlns:a16="http://schemas.microsoft.com/office/drawing/2014/main" id="{34D8DEAA-BA7F-A663-252E-98CFD1D10EB4}"/>
              </a:ext>
            </a:extLst>
          </p:cNvPr>
          <p:cNvGrpSpPr/>
          <p:nvPr/>
        </p:nvGrpSpPr>
        <p:grpSpPr>
          <a:xfrm>
            <a:off x="264595" y="2510244"/>
            <a:ext cx="8928856" cy="2461475"/>
            <a:chOff x="284938" y="2527761"/>
            <a:chExt cx="8928856" cy="2461475"/>
          </a:xfrm>
        </p:grpSpPr>
        <p:sp>
          <p:nvSpPr>
            <p:cNvPr id="63" name="TextBox 62">
              <a:extLst>
                <a:ext uri="{FF2B5EF4-FFF2-40B4-BE49-F238E27FC236}">
                  <a16:creationId xmlns:a16="http://schemas.microsoft.com/office/drawing/2014/main" id="{5CBAC23F-4D9D-8E8A-0840-DFE18A1EA9C7}"/>
                </a:ext>
              </a:extLst>
            </p:cNvPr>
            <p:cNvSpPr txBox="1"/>
            <p:nvPr/>
          </p:nvSpPr>
          <p:spPr>
            <a:xfrm>
              <a:off x="6234192" y="2655269"/>
              <a:ext cx="2979602" cy="1077218"/>
            </a:xfrm>
            <a:prstGeom prst="rect">
              <a:avLst/>
            </a:prstGeom>
            <a:noFill/>
          </p:spPr>
          <p:txBody>
            <a:bodyPr wrap="square" rtlCol="0">
              <a:spAutoFit/>
            </a:bodyPr>
            <a:lstStyle/>
            <a:p>
              <a:pPr algn="ctr"/>
              <a:r>
                <a:rPr lang="en-US" sz="1600" dirty="0"/>
                <a:t>Cannot have </a:t>
              </a:r>
              <a:r>
                <a:rPr lang="en-US" sz="1600" dirty="0">
                  <a:solidFill>
                    <a:srgbClr val="008000"/>
                  </a:solidFill>
                </a:rPr>
                <a:t>D</a:t>
              </a:r>
              <a:r>
                <a:rPr lang="en-US" sz="1600" dirty="0"/>
                <a:t>(W,X)&gt;max{</a:t>
              </a:r>
              <a:r>
                <a:rPr lang="en-US" sz="1600" dirty="0">
                  <a:solidFill>
                    <a:srgbClr val="008000"/>
                  </a:solidFill>
                </a:rPr>
                <a:t>D</a:t>
              </a:r>
              <a:r>
                <a:rPr lang="en-US" sz="1600" dirty="0"/>
                <a:t>(W,Y),</a:t>
              </a:r>
              <a:r>
                <a:rPr lang="en-US" sz="1600" dirty="0">
                  <a:solidFill>
                    <a:srgbClr val="008000"/>
                  </a:solidFill>
                </a:rPr>
                <a:t>D</a:t>
              </a:r>
              <a:r>
                <a:rPr lang="en-US" sz="1600" dirty="0"/>
                <a:t>(W,Z)} and </a:t>
              </a:r>
              <a:r>
                <a:rPr lang="en-US" sz="1600" dirty="0">
                  <a:solidFill>
                    <a:srgbClr val="008000"/>
                  </a:solidFill>
                </a:rPr>
                <a:t>D</a:t>
              </a:r>
              <a:r>
                <a:rPr lang="en-US" sz="1600" dirty="0"/>
                <a:t>(Y,Z)&gt;max{</a:t>
              </a:r>
              <a:r>
                <a:rPr lang="en-US" sz="1600" dirty="0">
                  <a:solidFill>
                    <a:srgbClr val="008000"/>
                  </a:solidFill>
                </a:rPr>
                <a:t>D</a:t>
              </a:r>
              <a:r>
                <a:rPr lang="en-US" sz="1600" dirty="0"/>
                <a:t>(X,Z),</a:t>
              </a:r>
              <a:r>
                <a:rPr lang="en-US" sz="1600" dirty="0">
                  <a:solidFill>
                    <a:srgbClr val="008000"/>
                  </a:solidFill>
                </a:rPr>
                <a:t>D</a:t>
              </a:r>
              <a:r>
                <a:rPr lang="en-US" sz="1600" dirty="0"/>
                <a:t>(X,Y)}</a:t>
              </a:r>
            </a:p>
          </p:txBody>
        </p:sp>
        <p:sp>
          <p:nvSpPr>
            <p:cNvPr id="18" name="TextBox 17">
              <a:extLst>
                <a:ext uri="{FF2B5EF4-FFF2-40B4-BE49-F238E27FC236}">
                  <a16:creationId xmlns:a16="http://schemas.microsoft.com/office/drawing/2014/main" id="{7B031152-4D47-CD4F-F6FD-DFF5AAF54030}"/>
                </a:ext>
              </a:extLst>
            </p:cNvPr>
            <p:cNvSpPr txBox="1"/>
            <p:nvPr/>
          </p:nvSpPr>
          <p:spPr>
            <a:xfrm>
              <a:off x="382177" y="2681294"/>
              <a:ext cx="1082348" cy="400110"/>
            </a:xfrm>
            <a:prstGeom prst="rect">
              <a:avLst/>
            </a:prstGeom>
            <a:noFill/>
          </p:spPr>
          <p:txBody>
            <a:bodyPr wrap="none" rtlCol="0">
              <a:spAutoFit/>
            </a:bodyPr>
            <a:lstStyle/>
            <a:p>
              <a:r>
                <a:rPr lang="en-US" sz="2000" i="1" dirty="0" err="1"/>
                <a:t>Addtree</a:t>
              </a:r>
              <a:endParaRPr lang="en-US" sz="2000" i="1" dirty="0"/>
            </a:p>
          </p:txBody>
        </p:sp>
        <p:sp>
          <p:nvSpPr>
            <p:cNvPr id="60" name="TextBox 59">
              <a:extLst>
                <a:ext uri="{FF2B5EF4-FFF2-40B4-BE49-F238E27FC236}">
                  <a16:creationId xmlns:a16="http://schemas.microsoft.com/office/drawing/2014/main" id="{AF5D2468-549A-1489-0F8F-0C7059DF30C9}"/>
                </a:ext>
              </a:extLst>
            </p:cNvPr>
            <p:cNvSpPr txBox="1"/>
            <p:nvPr/>
          </p:nvSpPr>
          <p:spPr>
            <a:xfrm>
              <a:off x="3318537" y="2527761"/>
              <a:ext cx="1814920" cy="307777"/>
            </a:xfrm>
            <a:prstGeom prst="rect">
              <a:avLst/>
            </a:prstGeom>
            <a:noFill/>
          </p:spPr>
          <p:txBody>
            <a:bodyPr wrap="none" rtlCol="0">
              <a:spAutoFit/>
            </a:bodyPr>
            <a:lstStyle/>
            <a:p>
              <a:pPr algn="r"/>
              <a:r>
                <a:rPr lang="en-US" sz="1400" dirty="0"/>
                <a:t>Four-point condition:</a:t>
              </a:r>
            </a:p>
          </p:txBody>
        </p:sp>
        <p:sp>
          <p:nvSpPr>
            <p:cNvPr id="61" name="TextBox 60">
              <a:extLst>
                <a:ext uri="{FF2B5EF4-FFF2-40B4-BE49-F238E27FC236}">
                  <a16:creationId xmlns:a16="http://schemas.microsoft.com/office/drawing/2014/main" id="{47083603-452E-7130-A4D7-179874421878}"/>
                </a:ext>
              </a:extLst>
            </p:cNvPr>
            <p:cNvSpPr txBox="1"/>
            <p:nvPr/>
          </p:nvSpPr>
          <p:spPr>
            <a:xfrm>
              <a:off x="2967304" y="2921931"/>
              <a:ext cx="2473380" cy="1077218"/>
            </a:xfrm>
            <a:prstGeom prst="rect">
              <a:avLst/>
            </a:prstGeom>
            <a:noFill/>
          </p:spPr>
          <p:txBody>
            <a:bodyPr wrap="square" rtlCol="0">
              <a:spAutoFit/>
            </a:bodyPr>
            <a:lstStyle/>
            <a:p>
              <a:pPr algn="ctr"/>
              <a:r>
                <a:rPr lang="en-US" sz="1600" dirty="0"/>
                <a:t>Of</a:t>
              </a:r>
              <a:r>
                <a:rPr lang="en-US" sz="1600" dirty="0">
                  <a:solidFill>
                    <a:srgbClr val="008000"/>
                  </a:solidFill>
                </a:rPr>
                <a:t> </a:t>
              </a:r>
              <a:r>
                <a:rPr lang="en-US" sz="1600" dirty="0">
                  <a:solidFill>
                    <a:srgbClr val="FF0000"/>
                  </a:solidFill>
                </a:rPr>
                <a:t>d</a:t>
              </a:r>
              <a:r>
                <a:rPr lang="en-US" sz="1600" dirty="0"/>
                <a:t>(W,X)+</a:t>
              </a:r>
              <a:r>
                <a:rPr lang="en-US" sz="1600" dirty="0">
                  <a:solidFill>
                    <a:srgbClr val="FF0000"/>
                  </a:solidFill>
                  <a:sym typeface="Symbol" panose="05050102010706020507" pitchFamily="18" charset="2"/>
                </a:rPr>
                <a:t>d</a:t>
              </a:r>
              <a:r>
                <a:rPr lang="en-US" sz="1600" dirty="0">
                  <a:sym typeface="Symbol" panose="05050102010706020507" pitchFamily="18" charset="2"/>
                </a:rPr>
                <a:t>(Y,Z), </a:t>
              </a:r>
              <a:r>
                <a:rPr lang="en-US" sz="1600" dirty="0">
                  <a:solidFill>
                    <a:srgbClr val="FF0000"/>
                  </a:solidFill>
                </a:rPr>
                <a:t>d</a:t>
              </a:r>
              <a:r>
                <a:rPr lang="en-US" sz="1600" dirty="0">
                  <a:solidFill>
                    <a:srgbClr val="FF00FF"/>
                  </a:solidFill>
                </a:rPr>
                <a:t>(W,Y)</a:t>
              </a:r>
              <a:r>
                <a:rPr lang="en-US" sz="1600" dirty="0"/>
                <a:t>+</a:t>
              </a:r>
              <a:r>
                <a:rPr lang="en-US" sz="1600" dirty="0">
                  <a:solidFill>
                    <a:srgbClr val="FF0000"/>
                  </a:solidFill>
                  <a:sym typeface="Symbol" panose="05050102010706020507" pitchFamily="18" charset="2"/>
                </a:rPr>
                <a:t>d</a:t>
              </a:r>
              <a:r>
                <a:rPr lang="en-US" sz="1600" dirty="0">
                  <a:solidFill>
                    <a:srgbClr val="FF00FF"/>
                  </a:solidFill>
                  <a:sym typeface="Symbol" panose="05050102010706020507" pitchFamily="18" charset="2"/>
                </a:rPr>
                <a:t>(X,Z)</a:t>
              </a:r>
              <a:r>
                <a:rPr lang="en-US" sz="1600" dirty="0">
                  <a:sym typeface="Symbol" panose="05050102010706020507" pitchFamily="18" charset="2"/>
                </a:rPr>
                <a:t>, and </a:t>
              </a:r>
              <a:r>
                <a:rPr lang="en-US" sz="1600" dirty="0">
                  <a:solidFill>
                    <a:srgbClr val="FF0000"/>
                  </a:solidFill>
                </a:rPr>
                <a:t>d</a:t>
              </a:r>
              <a:r>
                <a:rPr lang="en-US" sz="1600" dirty="0">
                  <a:solidFill>
                    <a:srgbClr val="0000FF"/>
                  </a:solidFill>
                </a:rPr>
                <a:t>(W,Z)</a:t>
              </a:r>
              <a:r>
                <a:rPr lang="en-US" sz="1600" dirty="0"/>
                <a:t>+</a:t>
              </a:r>
              <a:r>
                <a:rPr lang="en-US" sz="1600" dirty="0">
                  <a:solidFill>
                    <a:srgbClr val="FF0000"/>
                  </a:solidFill>
                  <a:sym typeface="Symbol" panose="05050102010706020507" pitchFamily="18" charset="2"/>
                </a:rPr>
                <a:t>d</a:t>
              </a:r>
              <a:r>
                <a:rPr lang="en-US" sz="1600" dirty="0">
                  <a:solidFill>
                    <a:srgbClr val="0000FF"/>
                  </a:solidFill>
                  <a:sym typeface="Symbol" panose="05050102010706020507" pitchFamily="18" charset="2"/>
                </a:rPr>
                <a:t>(X,Y)</a:t>
              </a:r>
              <a:r>
                <a:rPr lang="en-US" sz="1600" dirty="0">
                  <a:sym typeface="Symbol" panose="05050102010706020507" pitchFamily="18" charset="2"/>
                </a:rPr>
                <a:t>, the largest two are equal.</a:t>
              </a:r>
              <a:endParaRPr lang="en-US" sz="1600" dirty="0"/>
            </a:p>
          </p:txBody>
        </p:sp>
        <p:grpSp>
          <p:nvGrpSpPr>
            <p:cNvPr id="8253" name="Group 8252">
              <a:extLst>
                <a:ext uri="{FF2B5EF4-FFF2-40B4-BE49-F238E27FC236}">
                  <a16:creationId xmlns:a16="http://schemas.microsoft.com/office/drawing/2014/main" id="{19A69D24-9B53-3E7B-EED9-580B66212A37}"/>
                </a:ext>
              </a:extLst>
            </p:cNvPr>
            <p:cNvGrpSpPr/>
            <p:nvPr/>
          </p:nvGrpSpPr>
          <p:grpSpPr>
            <a:xfrm>
              <a:off x="284938" y="3225770"/>
              <a:ext cx="1110381" cy="995100"/>
              <a:chOff x="465077" y="3987475"/>
              <a:chExt cx="1110381" cy="995100"/>
            </a:xfrm>
          </p:grpSpPr>
          <p:grpSp>
            <p:nvGrpSpPr>
              <p:cNvPr id="2" name="Group 1">
                <a:extLst>
                  <a:ext uri="{FF2B5EF4-FFF2-40B4-BE49-F238E27FC236}">
                    <a16:creationId xmlns:a16="http://schemas.microsoft.com/office/drawing/2014/main" id="{F56FA2B6-0DA8-712F-323F-BAB69A713A91}"/>
                  </a:ext>
                </a:extLst>
              </p:cNvPr>
              <p:cNvGrpSpPr/>
              <p:nvPr/>
            </p:nvGrpSpPr>
            <p:grpSpPr>
              <a:xfrm>
                <a:off x="712557" y="3987475"/>
                <a:ext cx="862901" cy="822513"/>
                <a:chOff x="423204" y="4973470"/>
                <a:chExt cx="862901" cy="822513"/>
              </a:xfrm>
            </p:grpSpPr>
            <p:grpSp>
              <p:nvGrpSpPr>
                <p:cNvPr id="20" name="Group 19">
                  <a:extLst>
                    <a:ext uri="{FF2B5EF4-FFF2-40B4-BE49-F238E27FC236}">
                      <a16:creationId xmlns:a16="http://schemas.microsoft.com/office/drawing/2014/main" id="{69B6E6E8-C5D2-1427-FE3F-561D117AFD4D}"/>
                    </a:ext>
                  </a:extLst>
                </p:cNvPr>
                <p:cNvGrpSpPr/>
                <p:nvPr/>
              </p:nvGrpSpPr>
              <p:grpSpPr>
                <a:xfrm>
                  <a:off x="466357" y="4992794"/>
                  <a:ext cx="766488" cy="738062"/>
                  <a:chOff x="200309" y="152400"/>
                  <a:chExt cx="609205" cy="529409"/>
                </a:xfrm>
              </p:grpSpPr>
              <p:cxnSp>
                <p:nvCxnSpPr>
                  <p:cNvPr id="21" name="Straight Connector 20">
                    <a:extLst>
                      <a:ext uri="{FF2B5EF4-FFF2-40B4-BE49-F238E27FC236}">
                        <a16:creationId xmlns:a16="http://schemas.microsoft.com/office/drawing/2014/main" id="{E6E3E177-A309-A9CE-8D93-F07B5E57DADA}"/>
                      </a:ext>
                    </a:extLst>
                  </p:cNvPr>
                  <p:cNvCxnSpPr>
                    <a:cxnSpLocks/>
                  </p:cNvCxnSpPr>
                  <p:nvPr/>
                </p:nvCxnSpPr>
                <p:spPr>
                  <a:xfrm>
                    <a:off x="200309" y="300793"/>
                    <a:ext cx="374826" cy="347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6329B3-2786-0BA0-8CFA-CB721960CB93}"/>
                      </a:ext>
                    </a:extLst>
                  </p:cNvPr>
                  <p:cNvCxnSpPr>
                    <a:cxnSpLocks/>
                  </p:cNvCxnSpPr>
                  <p:nvPr/>
                </p:nvCxnSpPr>
                <p:spPr>
                  <a:xfrm>
                    <a:off x="360279" y="453193"/>
                    <a:ext cx="444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DE7D3E-1FDA-73D1-1298-3DB9E08A9AF4}"/>
                      </a:ext>
                    </a:extLst>
                  </p:cNvPr>
                  <p:cNvCxnSpPr>
                    <a:cxnSpLocks/>
                  </p:cNvCxnSpPr>
                  <p:nvPr/>
                </p:nvCxnSpPr>
                <p:spPr>
                  <a:xfrm flipV="1">
                    <a:off x="538801" y="152400"/>
                    <a:ext cx="105372"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F85DD1-0074-B541-5D84-33C8ED2ADD2F}"/>
                      </a:ext>
                    </a:extLst>
                  </p:cNvPr>
                  <p:cNvCxnSpPr>
                    <a:cxnSpLocks/>
                  </p:cNvCxnSpPr>
                  <p:nvPr/>
                </p:nvCxnSpPr>
                <p:spPr>
                  <a:xfrm flipV="1">
                    <a:off x="224704" y="398781"/>
                    <a:ext cx="69918" cy="20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5353D2-B411-BDC3-C7E0-B39BA244C625}"/>
                      </a:ext>
                    </a:extLst>
                  </p:cNvPr>
                  <p:cNvCxnSpPr>
                    <a:cxnSpLocks/>
                  </p:cNvCxnSpPr>
                  <p:nvPr/>
                </p:nvCxnSpPr>
                <p:spPr>
                  <a:xfrm flipH="1" flipV="1">
                    <a:off x="473238" y="551742"/>
                    <a:ext cx="44282" cy="13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74B954-F9B0-EF41-DB91-4AF4B41C1CC8}"/>
                      </a:ext>
                    </a:extLst>
                  </p:cNvPr>
                  <p:cNvCxnSpPr>
                    <a:cxnSpLocks/>
                  </p:cNvCxnSpPr>
                  <p:nvPr/>
                </p:nvCxnSpPr>
                <p:spPr>
                  <a:xfrm>
                    <a:off x="289280" y="220508"/>
                    <a:ext cx="300933" cy="8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D29D91F-8B7E-07D8-30D3-A1BACC4C5E31}"/>
                      </a:ext>
                    </a:extLst>
                  </p:cNvPr>
                  <p:cNvCxnSpPr>
                    <a:cxnSpLocks/>
                  </p:cNvCxnSpPr>
                  <p:nvPr/>
                </p:nvCxnSpPr>
                <p:spPr>
                  <a:xfrm flipV="1">
                    <a:off x="644173" y="300793"/>
                    <a:ext cx="16534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6591307-774C-194F-E127-51C4821ABAA8}"/>
                      </a:ext>
                    </a:extLst>
                  </p:cNvPr>
                  <p:cNvCxnSpPr>
                    <a:cxnSpLocks/>
                  </p:cNvCxnSpPr>
                  <p:nvPr/>
                </p:nvCxnSpPr>
                <p:spPr>
                  <a:xfrm flipV="1">
                    <a:off x="680994" y="457200"/>
                    <a:ext cx="52715" cy="154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11D5C0-9F0B-63C8-6D92-BD3A71DA39EF}"/>
                      </a:ext>
                    </a:extLst>
                  </p:cNvPr>
                  <p:cNvCxnSpPr>
                    <a:cxnSpLocks/>
                  </p:cNvCxnSpPr>
                  <p:nvPr/>
                </p:nvCxnSpPr>
                <p:spPr>
                  <a:xfrm>
                    <a:off x="342626" y="593950"/>
                    <a:ext cx="146650" cy="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Oval 32">
                  <a:extLst>
                    <a:ext uri="{FF2B5EF4-FFF2-40B4-BE49-F238E27FC236}">
                      <a16:creationId xmlns:a16="http://schemas.microsoft.com/office/drawing/2014/main" id="{9E6299AE-3402-E196-BC5E-217895E6F44B}"/>
                    </a:ext>
                  </a:extLst>
                </p:cNvPr>
                <p:cNvSpPr>
                  <a:spLocks noChangeAspect="1"/>
                </p:cNvSpPr>
                <p:nvPr/>
              </p:nvSpPr>
              <p:spPr>
                <a:xfrm>
                  <a:off x="1181942" y="517453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765E1B2-DF67-6E9D-8F91-1750A3F4B7F2}"/>
                    </a:ext>
                  </a:extLst>
                </p:cNvPr>
                <p:cNvSpPr>
                  <a:spLocks noChangeAspect="1"/>
                </p:cNvSpPr>
                <p:nvPr/>
              </p:nvSpPr>
              <p:spPr>
                <a:xfrm>
                  <a:off x="1212953" y="537118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5D746D8-C6C7-B366-A812-672E900FDBD1}"/>
                    </a:ext>
                  </a:extLst>
                </p:cNvPr>
                <p:cNvSpPr>
                  <a:spLocks noChangeAspect="1"/>
                </p:cNvSpPr>
                <p:nvPr/>
              </p:nvSpPr>
              <p:spPr>
                <a:xfrm>
                  <a:off x="549612" y="504658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AD601B0-B1FD-1796-DA5C-CDD139C38092}"/>
                    </a:ext>
                  </a:extLst>
                </p:cNvPr>
                <p:cNvSpPr>
                  <a:spLocks noChangeAspect="1"/>
                </p:cNvSpPr>
                <p:nvPr/>
              </p:nvSpPr>
              <p:spPr>
                <a:xfrm>
                  <a:off x="445099" y="557886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8F52790-E08F-3440-5616-87D5D9B3AF8F}"/>
                    </a:ext>
                  </a:extLst>
                </p:cNvPr>
                <p:cNvSpPr>
                  <a:spLocks noChangeAspect="1"/>
                </p:cNvSpPr>
                <p:nvPr/>
              </p:nvSpPr>
              <p:spPr>
                <a:xfrm>
                  <a:off x="593065" y="557334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0ABA507-A832-421C-57DA-DCF37CA41690}"/>
                    </a:ext>
                  </a:extLst>
                </p:cNvPr>
                <p:cNvSpPr>
                  <a:spLocks noChangeAspect="1"/>
                </p:cNvSpPr>
                <p:nvPr/>
              </p:nvSpPr>
              <p:spPr>
                <a:xfrm>
                  <a:off x="828081" y="572283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200119F-7579-C0D5-0D7C-4F85F5B3430F}"/>
                    </a:ext>
                  </a:extLst>
                </p:cNvPr>
                <p:cNvSpPr>
                  <a:spLocks noChangeAspect="1"/>
                </p:cNvSpPr>
                <p:nvPr/>
              </p:nvSpPr>
              <p:spPr>
                <a:xfrm>
                  <a:off x="1038997" y="55801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9962AE9-455D-0A77-784B-38E593956D29}"/>
                    </a:ext>
                  </a:extLst>
                </p:cNvPr>
                <p:cNvSpPr>
                  <a:spLocks noChangeAspect="1"/>
                </p:cNvSpPr>
                <p:nvPr/>
              </p:nvSpPr>
              <p:spPr>
                <a:xfrm>
                  <a:off x="906855" y="563157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1D90C24-3833-C749-F950-44D4DE1ECFAD}"/>
                    </a:ext>
                  </a:extLst>
                </p:cNvPr>
                <p:cNvSpPr>
                  <a:spLocks noChangeAspect="1"/>
                </p:cNvSpPr>
                <p:nvPr/>
              </p:nvSpPr>
              <p:spPr>
                <a:xfrm>
                  <a:off x="423204" y="51619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1CFDD2E-A08C-CF06-336C-3D470471BF0E}"/>
                    </a:ext>
                  </a:extLst>
                </p:cNvPr>
                <p:cNvSpPr>
                  <a:spLocks noChangeAspect="1"/>
                </p:cNvSpPr>
                <p:nvPr/>
              </p:nvSpPr>
              <p:spPr>
                <a:xfrm>
                  <a:off x="973038" y="497347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02" name="TextBox 8201">
                <a:extLst>
                  <a:ext uri="{FF2B5EF4-FFF2-40B4-BE49-F238E27FC236}">
                    <a16:creationId xmlns:a16="http://schemas.microsoft.com/office/drawing/2014/main" id="{25FBE756-CC79-1D8D-8133-20CBD7A930A8}"/>
                  </a:ext>
                </a:extLst>
              </p:cNvPr>
              <p:cNvSpPr txBox="1"/>
              <p:nvPr/>
            </p:nvSpPr>
            <p:spPr>
              <a:xfrm>
                <a:off x="916025" y="4138756"/>
                <a:ext cx="354584" cy="307777"/>
              </a:xfrm>
              <a:prstGeom prst="rect">
                <a:avLst/>
              </a:prstGeom>
              <a:noFill/>
            </p:spPr>
            <p:txBody>
              <a:bodyPr wrap="none" rtlCol="0">
                <a:spAutoFit/>
              </a:bodyPr>
              <a:lstStyle/>
              <a:p>
                <a:r>
                  <a:rPr lang="en-US" sz="1400" i="1" dirty="0"/>
                  <a:t>W</a:t>
                </a:r>
              </a:p>
            </p:txBody>
          </p:sp>
          <p:sp>
            <p:nvSpPr>
              <p:cNvPr id="8203" name="TextBox 8202">
                <a:extLst>
                  <a:ext uri="{FF2B5EF4-FFF2-40B4-BE49-F238E27FC236}">
                    <a16:creationId xmlns:a16="http://schemas.microsoft.com/office/drawing/2014/main" id="{2837909F-2A89-18B3-84C0-363E9EA719D1}"/>
                  </a:ext>
                </a:extLst>
              </p:cNvPr>
              <p:cNvSpPr txBox="1"/>
              <p:nvPr/>
            </p:nvSpPr>
            <p:spPr>
              <a:xfrm>
                <a:off x="465077" y="4070842"/>
                <a:ext cx="304892" cy="307777"/>
              </a:xfrm>
              <a:prstGeom prst="rect">
                <a:avLst/>
              </a:prstGeom>
              <a:noFill/>
            </p:spPr>
            <p:txBody>
              <a:bodyPr wrap="none" rtlCol="0">
                <a:spAutoFit/>
              </a:bodyPr>
              <a:lstStyle/>
              <a:p>
                <a:r>
                  <a:rPr lang="en-US" sz="1400" i="1" dirty="0"/>
                  <a:t>Y</a:t>
                </a:r>
              </a:p>
            </p:txBody>
          </p:sp>
          <p:sp>
            <p:nvSpPr>
              <p:cNvPr id="8204" name="TextBox 8203">
                <a:extLst>
                  <a:ext uri="{FF2B5EF4-FFF2-40B4-BE49-F238E27FC236}">
                    <a16:creationId xmlns:a16="http://schemas.microsoft.com/office/drawing/2014/main" id="{BB9416F4-FE43-258D-D2C3-0344D91ECD55}"/>
                  </a:ext>
                </a:extLst>
              </p:cNvPr>
              <p:cNvSpPr txBox="1"/>
              <p:nvPr/>
            </p:nvSpPr>
            <p:spPr>
              <a:xfrm>
                <a:off x="880191" y="4674798"/>
                <a:ext cx="293670" cy="307777"/>
              </a:xfrm>
              <a:prstGeom prst="rect">
                <a:avLst/>
              </a:prstGeom>
              <a:noFill/>
            </p:spPr>
            <p:txBody>
              <a:bodyPr wrap="none" rtlCol="0">
                <a:spAutoFit/>
              </a:bodyPr>
              <a:lstStyle/>
              <a:p>
                <a:r>
                  <a:rPr lang="en-US" sz="1400" i="1" dirty="0"/>
                  <a:t>Z</a:t>
                </a:r>
              </a:p>
            </p:txBody>
          </p:sp>
          <p:sp>
            <p:nvSpPr>
              <p:cNvPr id="8205" name="TextBox 8204">
                <a:extLst>
                  <a:ext uri="{FF2B5EF4-FFF2-40B4-BE49-F238E27FC236}">
                    <a16:creationId xmlns:a16="http://schemas.microsoft.com/office/drawing/2014/main" id="{F97BED4B-529F-F591-D7C2-6744C421832D}"/>
                  </a:ext>
                </a:extLst>
              </p:cNvPr>
              <p:cNvSpPr txBox="1"/>
              <p:nvPr/>
            </p:nvSpPr>
            <p:spPr>
              <a:xfrm>
                <a:off x="472346" y="4533118"/>
                <a:ext cx="304892" cy="307777"/>
              </a:xfrm>
              <a:prstGeom prst="rect">
                <a:avLst/>
              </a:prstGeom>
              <a:noFill/>
            </p:spPr>
            <p:txBody>
              <a:bodyPr wrap="none" rtlCol="0">
                <a:spAutoFit/>
              </a:bodyPr>
              <a:lstStyle/>
              <a:p>
                <a:r>
                  <a:rPr lang="en-US" sz="1400" i="1" dirty="0"/>
                  <a:t>X</a:t>
                </a:r>
              </a:p>
            </p:txBody>
          </p:sp>
        </p:grpSp>
        <p:sp>
          <p:nvSpPr>
            <p:cNvPr id="8207" name="Arrow: Down 8206">
              <a:extLst>
                <a:ext uri="{FF2B5EF4-FFF2-40B4-BE49-F238E27FC236}">
                  <a16:creationId xmlns:a16="http://schemas.microsoft.com/office/drawing/2014/main" id="{5140014C-4A65-5CD9-239F-D15B4C0DDD24}"/>
                </a:ext>
              </a:extLst>
            </p:cNvPr>
            <p:cNvSpPr>
              <a:spLocks/>
            </p:cNvSpPr>
            <p:nvPr/>
          </p:nvSpPr>
          <p:spPr>
            <a:xfrm rot="16200000">
              <a:off x="2207249" y="2979348"/>
              <a:ext cx="440638" cy="597770"/>
            </a:xfrm>
            <a:prstGeom prst="downArrow">
              <a:avLst>
                <a:gd name="adj1" fmla="val 34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9" name="Arrow: Up-Down 8208">
              <a:extLst>
                <a:ext uri="{FF2B5EF4-FFF2-40B4-BE49-F238E27FC236}">
                  <a16:creationId xmlns:a16="http://schemas.microsoft.com/office/drawing/2014/main" id="{6CEC554B-04E0-955E-4E66-1A5BABD7319D}"/>
                </a:ext>
              </a:extLst>
            </p:cNvPr>
            <p:cNvSpPr>
              <a:spLocks/>
            </p:cNvSpPr>
            <p:nvPr/>
          </p:nvSpPr>
          <p:spPr>
            <a:xfrm rot="16200000">
              <a:off x="5656816" y="2835133"/>
              <a:ext cx="320040" cy="9822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2EB3F2E-9E17-BFA9-B402-6EE21DCBB790}"/>
                </a:ext>
              </a:extLst>
            </p:cNvPr>
            <p:cNvGrpSpPr>
              <a:grpSpLocks noChangeAspect="1"/>
            </p:cNvGrpSpPr>
            <p:nvPr/>
          </p:nvGrpSpPr>
          <p:grpSpPr>
            <a:xfrm>
              <a:off x="3492670" y="3898228"/>
              <a:ext cx="1221234" cy="1091008"/>
              <a:chOff x="3504070" y="3383023"/>
              <a:chExt cx="2128325" cy="1901373"/>
            </a:xfrm>
          </p:grpSpPr>
          <p:grpSp>
            <p:nvGrpSpPr>
              <p:cNvPr id="8255" name="Group 8254">
                <a:extLst>
                  <a:ext uri="{FF2B5EF4-FFF2-40B4-BE49-F238E27FC236}">
                    <a16:creationId xmlns:a16="http://schemas.microsoft.com/office/drawing/2014/main" id="{F7363CE2-5935-E032-9F34-0FB259DA341D}"/>
                  </a:ext>
                </a:extLst>
              </p:cNvPr>
              <p:cNvGrpSpPr/>
              <p:nvPr/>
            </p:nvGrpSpPr>
            <p:grpSpPr>
              <a:xfrm>
                <a:off x="3836126" y="3705892"/>
                <a:ext cx="1309119" cy="1271239"/>
                <a:chOff x="653496" y="765717"/>
                <a:chExt cx="1309119" cy="1271239"/>
              </a:xfrm>
            </p:grpSpPr>
            <p:cxnSp>
              <p:nvCxnSpPr>
                <p:cNvPr id="8260" name="Straight Connector 8259">
                  <a:extLst>
                    <a:ext uri="{FF2B5EF4-FFF2-40B4-BE49-F238E27FC236}">
                      <a16:creationId xmlns:a16="http://schemas.microsoft.com/office/drawing/2014/main" id="{A9391B01-0DB5-CAC7-E2C1-B05D89D7E787}"/>
                    </a:ext>
                  </a:extLst>
                </p:cNvPr>
                <p:cNvCxnSpPr/>
                <p:nvPr/>
              </p:nvCxnSpPr>
              <p:spPr>
                <a:xfrm flipH="1">
                  <a:off x="657922" y="765717"/>
                  <a:ext cx="256478" cy="1271239"/>
                </a:xfrm>
                <a:prstGeom prst="line">
                  <a:avLst/>
                </a:prstGeom>
                <a:ln w="254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261" name="Straight Connector 8260">
                  <a:extLst>
                    <a:ext uri="{FF2B5EF4-FFF2-40B4-BE49-F238E27FC236}">
                      <a16:creationId xmlns:a16="http://schemas.microsoft.com/office/drawing/2014/main" id="{A80C492E-FE1F-7F54-4824-C999B4248692}"/>
                    </a:ext>
                  </a:extLst>
                </p:cNvPr>
                <p:cNvCxnSpPr>
                  <a:cxnSpLocks/>
                </p:cNvCxnSpPr>
                <p:nvPr/>
              </p:nvCxnSpPr>
              <p:spPr>
                <a:xfrm flipV="1">
                  <a:off x="657922" y="1958897"/>
                  <a:ext cx="1304693" cy="7805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62" name="Straight Connector 8261">
                  <a:extLst>
                    <a:ext uri="{FF2B5EF4-FFF2-40B4-BE49-F238E27FC236}">
                      <a16:creationId xmlns:a16="http://schemas.microsoft.com/office/drawing/2014/main" id="{0A7F5796-B39B-4626-9409-E6524B602F25}"/>
                    </a:ext>
                  </a:extLst>
                </p:cNvPr>
                <p:cNvCxnSpPr>
                  <a:cxnSpLocks/>
                </p:cNvCxnSpPr>
                <p:nvPr/>
              </p:nvCxnSpPr>
              <p:spPr>
                <a:xfrm>
                  <a:off x="914400" y="765717"/>
                  <a:ext cx="1048215" cy="37449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263" name="Straight Connector 8262">
                  <a:extLst>
                    <a:ext uri="{FF2B5EF4-FFF2-40B4-BE49-F238E27FC236}">
                      <a16:creationId xmlns:a16="http://schemas.microsoft.com/office/drawing/2014/main" id="{BBDE874A-4430-C840-2B8A-5A4488A506FB}"/>
                    </a:ext>
                  </a:extLst>
                </p:cNvPr>
                <p:cNvCxnSpPr>
                  <a:cxnSpLocks/>
                </p:cNvCxnSpPr>
                <p:nvPr/>
              </p:nvCxnSpPr>
              <p:spPr>
                <a:xfrm>
                  <a:off x="1962615" y="1140212"/>
                  <a:ext cx="0" cy="818685"/>
                </a:xfrm>
                <a:prstGeom prst="line">
                  <a:avLst/>
                </a:prstGeom>
                <a:ln w="25400">
                  <a:solidFill>
                    <a:srgbClr val="FF00FF"/>
                  </a:solidFill>
                  <a:prstDash val="dash"/>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id="{E5848533-9D8C-B175-F2D1-8492AB4EEA2B}"/>
                    </a:ext>
                  </a:extLst>
                </p:cNvPr>
                <p:cNvCxnSpPr>
                  <a:cxnSpLocks/>
                </p:cNvCxnSpPr>
                <p:nvPr/>
              </p:nvCxnSpPr>
              <p:spPr>
                <a:xfrm flipH="1">
                  <a:off x="653496" y="1135049"/>
                  <a:ext cx="1309118" cy="898619"/>
                </a:xfrm>
                <a:prstGeom prst="line">
                  <a:avLst/>
                </a:prstGeom>
                <a:ln w="254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id="{3841BB08-11AD-B896-110F-51565A2A2D7D}"/>
                    </a:ext>
                  </a:extLst>
                </p:cNvPr>
                <p:cNvCxnSpPr>
                  <a:cxnSpLocks/>
                </p:cNvCxnSpPr>
                <p:nvPr/>
              </p:nvCxnSpPr>
              <p:spPr>
                <a:xfrm>
                  <a:off x="914400" y="765717"/>
                  <a:ext cx="1048215" cy="119318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8256" name="TextBox 8255">
                <a:extLst>
                  <a:ext uri="{FF2B5EF4-FFF2-40B4-BE49-F238E27FC236}">
                    <a16:creationId xmlns:a16="http://schemas.microsoft.com/office/drawing/2014/main" id="{1EC8B3E9-8C53-56FF-38A8-C2F95F0D9168}"/>
                  </a:ext>
                </a:extLst>
              </p:cNvPr>
              <p:cNvSpPr txBox="1"/>
              <p:nvPr/>
            </p:nvSpPr>
            <p:spPr>
              <a:xfrm>
                <a:off x="3928299" y="3383023"/>
                <a:ext cx="534147" cy="429106"/>
              </a:xfrm>
              <a:prstGeom prst="rect">
                <a:avLst/>
              </a:prstGeom>
              <a:noFill/>
            </p:spPr>
            <p:txBody>
              <a:bodyPr wrap="none" rtlCol="0">
                <a:spAutoFit/>
              </a:bodyPr>
              <a:lstStyle/>
              <a:p>
                <a:r>
                  <a:rPr lang="en-US" sz="1000" i="1" dirty="0"/>
                  <a:t>W</a:t>
                </a:r>
              </a:p>
            </p:txBody>
          </p:sp>
          <p:sp>
            <p:nvSpPr>
              <p:cNvPr id="8257" name="TextBox 8256">
                <a:extLst>
                  <a:ext uri="{FF2B5EF4-FFF2-40B4-BE49-F238E27FC236}">
                    <a16:creationId xmlns:a16="http://schemas.microsoft.com/office/drawing/2014/main" id="{70704D77-118E-AB59-9FC1-64E747110978}"/>
                  </a:ext>
                </a:extLst>
              </p:cNvPr>
              <p:cNvSpPr txBox="1"/>
              <p:nvPr/>
            </p:nvSpPr>
            <p:spPr>
              <a:xfrm>
                <a:off x="3504070" y="4836309"/>
                <a:ext cx="469895" cy="429106"/>
              </a:xfrm>
              <a:prstGeom prst="rect">
                <a:avLst/>
              </a:prstGeom>
              <a:noFill/>
            </p:spPr>
            <p:txBody>
              <a:bodyPr wrap="none" rtlCol="0">
                <a:spAutoFit/>
              </a:bodyPr>
              <a:lstStyle/>
              <a:p>
                <a:r>
                  <a:rPr lang="en-US" sz="1000" i="1" dirty="0"/>
                  <a:t>Y</a:t>
                </a:r>
              </a:p>
            </p:txBody>
          </p:sp>
          <p:sp>
            <p:nvSpPr>
              <p:cNvPr id="8258" name="TextBox 8257">
                <a:extLst>
                  <a:ext uri="{FF2B5EF4-FFF2-40B4-BE49-F238E27FC236}">
                    <a16:creationId xmlns:a16="http://schemas.microsoft.com/office/drawing/2014/main" id="{2C800AC4-CABF-5C50-F2FF-C3BC829FC7A4}"/>
                  </a:ext>
                </a:extLst>
              </p:cNvPr>
              <p:cNvSpPr txBox="1"/>
              <p:nvPr/>
            </p:nvSpPr>
            <p:spPr>
              <a:xfrm>
                <a:off x="5072561" y="4855290"/>
                <a:ext cx="458720" cy="429106"/>
              </a:xfrm>
              <a:prstGeom prst="rect">
                <a:avLst/>
              </a:prstGeom>
              <a:noFill/>
            </p:spPr>
            <p:txBody>
              <a:bodyPr wrap="none" rtlCol="0">
                <a:spAutoFit/>
              </a:bodyPr>
              <a:lstStyle/>
              <a:p>
                <a:r>
                  <a:rPr lang="en-US" sz="1000" i="1" dirty="0"/>
                  <a:t>Z</a:t>
                </a:r>
              </a:p>
            </p:txBody>
          </p:sp>
          <p:sp>
            <p:nvSpPr>
              <p:cNvPr id="8259" name="TextBox 8258">
                <a:extLst>
                  <a:ext uri="{FF2B5EF4-FFF2-40B4-BE49-F238E27FC236}">
                    <a16:creationId xmlns:a16="http://schemas.microsoft.com/office/drawing/2014/main" id="{AF8B7A0A-D7D6-2A0B-4742-C8A8E38A318B}"/>
                  </a:ext>
                </a:extLst>
              </p:cNvPr>
              <p:cNvSpPr txBox="1"/>
              <p:nvPr/>
            </p:nvSpPr>
            <p:spPr>
              <a:xfrm>
                <a:off x="5162500" y="3880817"/>
                <a:ext cx="469895" cy="429106"/>
              </a:xfrm>
              <a:prstGeom prst="rect">
                <a:avLst/>
              </a:prstGeom>
              <a:noFill/>
            </p:spPr>
            <p:txBody>
              <a:bodyPr wrap="none" rtlCol="0">
                <a:spAutoFit/>
              </a:bodyPr>
              <a:lstStyle/>
              <a:p>
                <a:r>
                  <a:rPr lang="en-US" sz="1000" i="1" dirty="0"/>
                  <a:t>X</a:t>
                </a:r>
              </a:p>
            </p:txBody>
          </p:sp>
        </p:grpSp>
        <p:sp>
          <p:nvSpPr>
            <p:cNvPr id="6" name="Oval 5">
              <a:extLst>
                <a:ext uri="{FF2B5EF4-FFF2-40B4-BE49-F238E27FC236}">
                  <a16:creationId xmlns:a16="http://schemas.microsoft.com/office/drawing/2014/main" id="{7827DC82-2639-4022-9163-BD879678DC4F}"/>
                </a:ext>
              </a:extLst>
            </p:cNvPr>
            <p:cNvSpPr>
              <a:spLocks noChangeAspect="1"/>
            </p:cNvSpPr>
            <p:nvPr/>
          </p:nvSpPr>
          <p:spPr>
            <a:xfrm>
              <a:off x="1005156" y="350549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12748A1-7B99-2B23-A7CA-79C0AD35E707}"/>
                </a:ext>
              </a:extLst>
            </p:cNvPr>
            <p:cNvSpPr>
              <a:spLocks noChangeAspect="1"/>
            </p:cNvSpPr>
            <p:nvPr/>
          </p:nvSpPr>
          <p:spPr>
            <a:xfrm>
              <a:off x="727631" y="362902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09051EF5-ED8D-CC6F-8D94-B36C6F4E954B}"/>
              </a:ext>
            </a:extLst>
          </p:cNvPr>
          <p:cNvGrpSpPr/>
          <p:nvPr/>
        </p:nvGrpSpPr>
        <p:grpSpPr>
          <a:xfrm>
            <a:off x="264595" y="642913"/>
            <a:ext cx="8714544" cy="1688672"/>
            <a:chOff x="264595" y="642913"/>
            <a:chExt cx="8714544" cy="1688672"/>
          </a:xfrm>
        </p:grpSpPr>
        <p:sp>
          <p:nvSpPr>
            <p:cNvPr id="54" name="TextBox 53">
              <a:extLst>
                <a:ext uri="{FF2B5EF4-FFF2-40B4-BE49-F238E27FC236}">
                  <a16:creationId xmlns:a16="http://schemas.microsoft.com/office/drawing/2014/main" id="{E04EBA8B-3B57-D492-F208-2B03E52F15FF}"/>
                </a:ext>
              </a:extLst>
            </p:cNvPr>
            <p:cNvSpPr txBox="1"/>
            <p:nvPr/>
          </p:nvSpPr>
          <p:spPr>
            <a:xfrm>
              <a:off x="3222020" y="1094800"/>
              <a:ext cx="1906291" cy="307777"/>
            </a:xfrm>
            <a:prstGeom prst="rect">
              <a:avLst/>
            </a:prstGeom>
            <a:noFill/>
          </p:spPr>
          <p:txBody>
            <a:bodyPr wrap="none" rtlCol="0">
              <a:spAutoFit/>
            </a:bodyPr>
            <a:lstStyle/>
            <a:p>
              <a:pPr algn="r"/>
              <a:r>
                <a:rPr lang="en-US" sz="1400" dirty="0"/>
                <a:t>Ultrametric inequality:</a:t>
              </a:r>
            </a:p>
          </p:txBody>
        </p:sp>
        <p:sp>
          <p:nvSpPr>
            <p:cNvPr id="58" name="TextBox 57">
              <a:extLst>
                <a:ext uri="{FF2B5EF4-FFF2-40B4-BE49-F238E27FC236}">
                  <a16:creationId xmlns:a16="http://schemas.microsoft.com/office/drawing/2014/main" id="{828426CE-576D-4C1D-0018-F2B40BED2FCE}"/>
                </a:ext>
              </a:extLst>
            </p:cNvPr>
            <p:cNvSpPr txBox="1"/>
            <p:nvPr/>
          </p:nvSpPr>
          <p:spPr>
            <a:xfrm>
              <a:off x="6822654" y="1500588"/>
              <a:ext cx="2156485" cy="830997"/>
            </a:xfrm>
            <a:prstGeom prst="rect">
              <a:avLst/>
            </a:prstGeom>
            <a:noFill/>
          </p:spPr>
          <p:txBody>
            <a:bodyPr wrap="square" rtlCol="0">
              <a:spAutoFit/>
            </a:bodyPr>
            <a:lstStyle/>
            <a:p>
              <a:pPr algn="ctr"/>
              <a:r>
                <a:rPr lang="en-US" sz="1600" dirty="0"/>
                <a:t>Of</a:t>
              </a:r>
              <a:r>
                <a:rPr lang="en-US" sz="1600" dirty="0">
                  <a:solidFill>
                    <a:srgbClr val="008000"/>
                  </a:solidFill>
                </a:rPr>
                <a:t> D</a:t>
              </a:r>
              <a:r>
                <a:rPr lang="en-US" sz="1600" dirty="0"/>
                <a:t>(X,Y), </a:t>
              </a:r>
              <a:r>
                <a:rPr lang="en-US" sz="1600" dirty="0">
                  <a:solidFill>
                    <a:srgbClr val="008000"/>
                  </a:solidFill>
                  <a:sym typeface="Symbol" panose="05050102010706020507" pitchFamily="18" charset="2"/>
                </a:rPr>
                <a:t>D</a:t>
              </a:r>
              <a:r>
                <a:rPr lang="en-US" sz="1600" dirty="0">
                  <a:sym typeface="Symbol" panose="05050102010706020507" pitchFamily="18" charset="2"/>
                </a:rPr>
                <a:t>(X,Z), and </a:t>
              </a:r>
              <a:r>
                <a:rPr lang="en-US" sz="1600" dirty="0">
                  <a:solidFill>
                    <a:srgbClr val="008000"/>
                  </a:solidFill>
                  <a:sym typeface="Symbol" panose="05050102010706020507" pitchFamily="18" charset="2"/>
                </a:rPr>
                <a:t>D</a:t>
              </a:r>
              <a:r>
                <a:rPr lang="en-US" sz="1600" dirty="0">
                  <a:sym typeface="Symbol" panose="05050102010706020507" pitchFamily="18" charset="2"/>
                </a:rPr>
                <a:t>(Y,Z), the largest two are equal.</a:t>
              </a:r>
              <a:endParaRPr lang="en-US" sz="1600" dirty="0"/>
            </a:p>
          </p:txBody>
        </p:sp>
        <p:sp>
          <p:nvSpPr>
            <p:cNvPr id="59" name="TextBox 58">
              <a:extLst>
                <a:ext uri="{FF2B5EF4-FFF2-40B4-BE49-F238E27FC236}">
                  <a16:creationId xmlns:a16="http://schemas.microsoft.com/office/drawing/2014/main" id="{C2D18716-427E-DC9A-2BCD-204ED1968DE4}"/>
                </a:ext>
              </a:extLst>
            </p:cNvPr>
            <p:cNvSpPr txBox="1"/>
            <p:nvPr/>
          </p:nvSpPr>
          <p:spPr>
            <a:xfrm>
              <a:off x="3029853" y="1455933"/>
              <a:ext cx="2314314" cy="830997"/>
            </a:xfrm>
            <a:prstGeom prst="rect">
              <a:avLst/>
            </a:prstGeom>
            <a:noFill/>
          </p:spPr>
          <p:txBody>
            <a:bodyPr wrap="square" rtlCol="0">
              <a:spAutoFit/>
            </a:bodyPr>
            <a:lstStyle/>
            <a:p>
              <a:pPr algn="ctr"/>
              <a:r>
                <a:rPr lang="en-US" sz="1600" dirty="0"/>
                <a:t>Of</a:t>
              </a:r>
              <a:r>
                <a:rPr lang="en-US" sz="1600" dirty="0">
                  <a:solidFill>
                    <a:srgbClr val="008000"/>
                  </a:solidFill>
                </a:rPr>
                <a:t> </a:t>
              </a:r>
              <a:r>
                <a:rPr lang="en-US" sz="1600" dirty="0">
                  <a:solidFill>
                    <a:srgbClr val="FF0000"/>
                  </a:solidFill>
                </a:rPr>
                <a:t>d</a:t>
              </a:r>
              <a:r>
                <a:rPr lang="en-US" sz="1600" dirty="0"/>
                <a:t>(X,Y), </a:t>
              </a:r>
              <a:r>
                <a:rPr lang="en-US" sz="1600" dirty="0">
                  <a:solidFill>
                    <a:srgbClr val="FF0000"/>
                  </a:solidFill>
                  <a:sym typeface="Symbol" panose="05050102010706020507" pitchFamily="18" charset="2"/>
                </a:rPr>
                <a:t>d</a:t>
              </a:r>
              <a:r>
                <a:rPr lang="en-US" sz="1600" dirty="0">
                  <a:sym typeface="Symbol" panose="05050102010706020507" pitchFamily="18" charset="2"/>
                </a:rPr>
                <a:t>(X,Z), and </a:t>
              </a:r>
              <a:r>
                <a:rPr lang="en-US" sz="1600" dirty="0">
                  <a:solidFill>
                    <a:srgbClr val="FF0000"/>
                  </a:solidFill>
                  <a:sym typeface="Symbol" panose="05050102010706020507" pitchFamily="18" charset="2"/>
                </a:rPr>
                <a:t>d</a:t>
              </a:r>
              <a:r>
                <a:rPr lang="en-US" sz="1600" dirty="0">
                  <a:sym typeface="Symbol" panose="05050102010706020507" pitchFamily="18" charset="2"/>
                </a:rPr>
                <a:t>(Y,Z), the largest two are equal.</a:t>
              </a:r>
              <a:endParaRPr lang="en-US" sz="1600" dirty="0"/>
            </a:p>
          </p:txBody>
        </p:sp>
        <p:sp>
          <p:nvSpPr>
            <p:cNvPr id="4" name="Arrow: Up-Down 3">
              <a:extLst>
                <a:ext uri="{FF2B5EF4-FFF2-40B4-BE49-F238E27FC236}">
                  <a16:creationId xmlns:a16="http://schemas.microsoft.com/office/drawing/2014/main" id="{F50007BA-9CFF-3B4C-3B63-0BB68A1F79DC}"/>
                </a:ext>
              </a:extLst>
            </p:cNvPr>
            <p:cNvSpPr>
              <a:spLocks/>
            </p:cNvSpPr>
            <p:nvPr/>
          </p:nvSpPr>
          <p:spPr>
            <a:xfrm rot="16200000">
              <a:off x="5887489" y="1076302"/>
              <a:ext cx="320040" cy="12527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D887F2-D6FB-3B70-AC01-310703F44CDE}"/>
                </a:ext>
              </a:extLst>
            </p:cNvPr>
            <p:cNvSpPr txBox="1"/>
            <p:nvPr/>
          </p:nvSpPr>
          <p:spPr>
            <a:xfrm>
              <a:off x="1339475" y="1887953"/>
              <a:ext cx="304892" cy="307777"/>
            </a:xfrm>
            <a:prstGeom prst="rect">
              <a:avLst/>
            </a:prstGeom>
            <a:noFill/>
          </p:spPr>
          <p:txBody>
            <a:bodyPr wrap="none" rtlCol="0">
              <a:spAutoFit/>
            </a:bodyPr>
            <a:lstStyle/>
            <a:p>
              <a:r>
                <a:rPr lang="en-US" sz="1400" i="1" dirty="0"/>
                <a:t>Y</a:t>
              </a:r>
            </a:p>
          </p:txBody>
        </p:sp>
        <p:sp>
          <p:nvSpPr>
            <p:cNvPr id="35" name="TextBox 34">
              <a:extLst>
                <a:ext uri="{FF2B5EF4-FFF2-40B4-BE49-F238E27FC236}">
                  <a16:creationId xmlns:a16="http://schemas.microsoft.com/office/drawing/2014/main" id="{CF7EDF55-ED95-E50B-2138-97337A57D233}"/>
                </a:ext>
              </a:extLst>
            </p:cNvPr>
            <p:cNvSpPr txBox="1"/>
            <p:nvPr/>
          </p:nvSpPr>
          <p:spPr>
            <a:xfrm>
              <a:off x="1071552" y="1902316"/>
              <a:ext cx="293670" cy="307777"/>
            </a:xfrm>
            <a:prstGeom prst="rect">
              <a:avLst/>
            </a:prstGeom>
            <a:noFill/>
          </p:spPr>
          <p:txBody>
            <a:bodyPr wrap="none" rtlCol="0">
              <a:spAutoFit/>
            </a:bodyPr>
            <a:lstStyle/>
            <a:p>
              <a:r>
                <a:rPr lang="en-US" sz="1400" i="1" dirty="0"/>
                <a:t>Z</a:t>
              </a:r>
            </a:p>
          </p:txBody>
        </p:sp>
        <p:sp>
          <p:nvSpPr>
            <p:cNvPr id="37" name="TextBox 36">
              <a:extLst>
                <a:ext uri="{FF2B5EF4-FFF2-40B4-BE49-F238E27FC236}">
                  <a16:creationId xmlns:a16="http://schemas.microsoft.com/office/drawing/2014/main" id="{E6B899CB-06EB-384C-E0A1-496E06DA5A0F}"/>
                </a:ext>
              </a:extLst>
            </p:cNvPr>
            <p:cNvSpPr txBox="1"/>
            <p:nvPr/>
          </p:nvSpPr>
          <p:spPr>
            <a:xfrm>
              <a:off x="631434" y="1903083"/>
              <a:ext cx="304892" cy="307777"/>
            </a:xfrm>
            <a:prstGeom prst="rect">
              <a:avLst/>
            </a:prstGeom>
            <a:noFill/>
          </p:spPr>
          <p:txBody>
            <a:bodyPr wrap="none" rtlCol="0">
              <a:spAutoFit/>
            </a:bodyPr>
            <a:lstStyle/>
            <a:p>
              <a:r>
                <a:rPr lang="en-US" sz="1400" i="1" dirty="0"/>
                <a:t>X</a:t>
              </a:r>
            </a:p>
          </p:txBody>
        </p:sp>
        <p:grpSp>
          <p:nvGrpSpPr>
            <p:cNvPr id="8247" name="Group 8246">
              <a:extLst>
                <a:ext uri="{FF2B5EF4-FFF2-40B4-BE49-F238E27FC236}">
                  <a16:creationId xmlns:a16="http://schemas.microsoft.com/office/drawing/2014/main" id="{E850CD15-B603-ABCF-8B80-14058A606D1C}"/>
                </a:ext>
              </a:extLst>
            </p:cNvPr>
            <p:cNvGrpSpPr/>
            <p:nvPr/>
          </p:nvGrpSpPr>
          <p:grpSpPr>
            <a:xfrm>
              <a:off x="510695" y="1416940"/>
              <a:ext cx="1017802" cy="537378"/>
              <a:chOff x="456167" y="2469707"/>
              <a:chExt cx="1017802" cy="537378"/>
            </a:xfrm>
          </p:grpSpPr>
          <p:grpSp>
            <p:nvGrpSpPr>
              <p:cNvPr id="38" name="Group 37">
                <a:extLst>
                  <a:ext uri="{FF2B5EF4-FFF2-40B4-BE49-F238E27FC236}">
                    <a16:creationId xmlns:a16="http://schemas.microsoft.com/office/drawing/2014/main" id="{1BA35CC6-8D79-4F28-968A-319DB3AA9EFE}"/>
                  </a:ext>
                </a:extLst>
              </p:cNvPr>
              <p:cNvGrpSpPr/>
              <p:nvPr/>
            </p:nvGrpSpPr>
            <p:grpSpPr>
              <a:xfrm>
                <a:off x="1003422" y="2804716"/>
                <a:ext cx="208160" cy="202369"/>
                <a:chOff x="1003422" y="2804716"/>
                <a:chExt cx="208160" cy="202369"/>
              </a:xfrm>
            </p:grpSpPr>
            <p:sp>
              <p:nvSpPr>
                <p:cNvPr id="14" name="Oval 13">
                  <a:extLst>
                    <a:ext uri="{FF2B5EF4-FFF2-40B4-BE49-F238E27FC236}">
                      <a16:creationId xmlns:a16="http://schemas.microsoft.com/office/drawing/2014/main" id="{474D4027-AA60-3C7C-3EFF-0AA7F20F3023}"/>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635769E-F269-3749-9713-30944BD12B2B}"/>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C430BCE-6BDF-1CC1-AAE4-173AE41F1C35}"/>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3B655-8547-7A23-AB75-0B43D2B17777}"/>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B77A170-6D36-B2E9-F3A9-4F810A96048D}"/>
                  </a:ext>
                </a:extLst>
              </p:cNvPr>
              <p:cNvGrpSpPr/>
              <p:nvPr/>
            </p:nvGrpSpPr>
            <p:grpSpPr>
              <a:xfrm>
                <a:off x="729795" y="2804716"/>
                <a:ext cx="208160" cy="202369"/>
                <a:chOff x="1003422" y="2804716"/>
                <a:chExt cx="208160" cy="202369"/>
              </a:xfrm>
            </p:grpSpPr>
            <p:sp>
              <p:nvSpPr>
                <p:cNvPr id="47" name="Oval 46">
                  <a:extLst>
                    <a:ext uri="{FF2B5EF4-FFF2-40B4-BE49-F238E27FC236}">
                      <a16:creationId xmlns:a16="http://schemas.microsoft.com/office/drawing/2014/main" id="{31BC55F9-A6A8-1936-B848-04EA9D881DD9}"/>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97260FB-28BF-F8CE-53D7-B99C3C51AA1D}"/>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92" name="Straight Connector 8191">
                  <a:extLst>
                    <a:ext uri="{FF2B5EF4-FFF2-40B4-BE49-F238E27FC236}">
                      <a16:creationId xmlns:a16="http://schemas.microsoft.com/office/drawing/2014/main" id="{FB361D67-8F64-3325-9774-EE10FBABCADA}"/>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id="{101B5509-2F89-5F22-8A12-3B57B45C7F4E}"/>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11" name="Group 8210">
                <a:extLst>
                  <a:ext uri="{FF2B5EF4-FFF2-40B4-BE49-F238E27FC236}">
                    <a16:creationId xmlns:a16="http://schemas.microsoft.com/office/drawing/2014/main" id="{7860904F-1760-CC0F-0003-B61EC63B1FEB}"/>
                  </a:ext>
                </a:extLst>
              </p:cNvPr>
              <p:cNvGrpSpPr/>
              <p:nvPr/>
            </p:nvGrpSpPr>
            <p:grpSpPr>
              <a:xfrm>
                <a:off x="456167" y="2804716"/>
                <a:ext cx="208160" cy="202369"/>
                <a:chOff x="1003422" y="2804716"/>
                <a:chExt cx="208160" cy="202369"/>
              </a:xfrm>
            </p:grpSpPr>
            <p:sp>
              <p:nvSpPr>
                <p:cNvPr id="8212" name="Oval 8211">
                  <a:extLst>
                    <a:ext uri="{FF2B5EF4-FFF2-40B4-BE49-F238E27FC236}">
                      <a16:creationId xmlns:a16="http://schemas.microsoft.com/office/drawing/2014/main" id="{B96488A7-3FCD-AA16-B61E-7642B2885FFB}"/>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Oval 8212">
                  <a:extLst>
                    <a:ext uri="{FF2B5EF4-FFF2-40B4-BE49-F238E27FC236}">
                      <a16:creationId xmlns:a16="http://schemas.microsoft.com/office/drawing/2014/main" id="{CE61BDB6-F3CB-716E-2758-3627A43DCCD8}"/>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14" name="Straight Connector 8213">
                  <a:extLst>
                    <a:ext uri="{FF2B5EF4-FFF2-40B4-BE49-F238E27FC236}">
                      <a16:creationId xmlns:a16="http://schemas.microsoft.com/office/drawing/2014/main" id="{603A6B62-0CF7-B2EC-F276-482720E987F3}"/>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5" name="Straight Connector 8214">
                  <a:extLst>
                    <a:ext uri="{FF2B5EF4-FFF2-40B4-BE49-F238E27FC236}">
                      <a16:creationId xmlns:a16="http://schemas.microsoft.com/office/drawing/2014/main" id="{C1CA60E3-EC1F-2F48-FA39-FAD9F7B6AD77}"/>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21" name="Straight Connector 8220">
                <a:extLst>
                  <a:ext uri="{FF2B5EF4-FFF2-40B4-BE49-F238E27FC236}">
                    <a16:creationId xmlns:a16="http://schemas.microsoft.com/office/drawing/2014/main" id="{1F2FA70F-20EE-55A3-B30F-36BA952EE415}"/>
                  </a:ext>
                </a:extLst>
              </p:cNvPr>
              <p:cNvCxnSpPr>
                <a:cxnSpLocks/>
              </p:cNvCxnSpPr>
              <p:nvPr/>
            </p:nvCxnSpPr>
            <p:spPr>
              <a:xfrm flipH="1" flipV="1">
                <a:off x="837607" y="2640005"/>
                <a:ext cx="263100" cy="168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id="{7131BBAB-6616-9397-4F98-78F36825A483}"/>
                  </a:ext>
                </a:extLst>
              </p:cNvPr>
              <p:cNvCxnSpPr>
                <a:cxnSpLocks/>
              </p:cNvCxnSpPr>
              <p:nvPr/>
            </p:nvCxnSpPr>
            <p:spPr>
              <a:xfrm flipV="1">
                <a:off x="557051" y="2636211"/>
                <a:ext cx="280556" cy="176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id="{E9D8E702-68CC-95AE-84C3-9E94A4D456FA}"/>
                  </a:ext>
                </a:extLst>
              </p:cNvPr>
              <p:cNvCxnSpPr>
                <a:cxnSpLocks/>
              </p:cNvCxnSpPr>
              <p:nvPr/>
            </p:nvCxnSpPr>
            <p:spPr>
              <a:xfrm flipV="1">
                <a:off x="829929" y="2643139"/>
                <a:ext cx="7303" cy="1672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35" name="Group 8234">
                <a:extLst>
                  <a:ext uri="{FF2B5EF4-FFF2-40B4-BE49-F238E27FC236}">
                    <a16:creationId xmlns:a16="http://schemas.microsoft.com/office/drawing/2014/main" id="{3B29BB74-80CE-3228-E6A8-641F79376836}"/>
                  </a:ext>
                </a:extLst>
              </p:cNvPr>
              <p:cNvGrpSpPr/>
              <p:nvPr/>
            </p:nvGrpSpPr>
            <p:grpSpPr>
              <a:xfrm>
                <a:off x="1265809" y="2803177"/>
                <a:ext cx="208160" cy="202369"/>
                <a:chOff x="1003422" y="2804716"/>
                <a:chExt cx="208160" cy="202369"/>
              </a:xfrm>
            </p:grpSpPr>
            <p:sp>
              <p:nvSpPr>
                <p:cNvPr id="8236" name="Oval 8235">
                  <a:extLst>
                    <a:ext uri="{FF2B5EF4-FFF2-40B4-BE49-F238E27FC236}">
                      <a16:creationId xmlns:a16="http://schemas.microsoft.com/office/drawing/2014/main" id="{33CA50ED-945A-1673-2978-6DF5E963633A}"/>
                    </a:ext>
                  </a:extLst>
                </p:cNvPr>
                <p:cNvSpPr>
                  <a:spLocks noChangeAspect="1"/>
                </p:cNvSpPr>
                <p:nvPr/>
              </p:nvSpPr>
              <p:spPr>
                <a:xfrm>
                  <a:off x="1003422"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7" name="Oval 8236">
                  <a:extLst>
                    <a:ext uri="{FF2B5EF4-FFF2-40B4-BE49-F238E27FC236}">
                      <a16:creationId xmlns:a16="http://schemas.microsoft.com/office/drawing/2014/main" id="{049DA376-20C3-F6E9-C5C2-8D0721A490C0}"/>
                    </a:ext>
                  </a:extLst>
                </p:cNvPr>
                <p:cNvSpPr>
                  <a:spLocks noChangeAspect="1"/>
                </p:cNvSpPr>
                <p:nvPr/>
              </p:nvSpPr>
              <p:spPr>
                <a:xfrm>
                  <a:off x="1138430" y="29339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38" name="Straight Connector 8237">
                  <a:extLst>
                    <a:ext uri="{FF2B5EF4-FFF2-40B4-BE49-F238E27FC236}">
                      <a16:creationId xmlns:a16="http://schemas.microsoft.com/office/drawing/2014/main" id="{8D454DFD-67F0-F880-6565-CFF7087BEA8A}"/>
                    </a:ext>
                  </a:extLst>
                </p:cNvPr>
                <p:cNvCxnSpPr>
                  <a:cxnSpLocks/>
                </p:cNvCxnSpPr>
                <p:nvPr/>
              </p:nvCxnSpPr>
              <p:spPr>
                <a:xfrm flipH="1" flipV="1">
                  <a:off x="1100707" y="280916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9" name="Straight Connector 8238">
                  <a:extLst>
                    <a:ext uri="{FF2B5EF4-FFF2-40B4-BE49-F238E27FC236}">
                      <a16:creationId xmlns:a16="http://schemas.microsoft.com/office/drawing/2014/main" id="{5EEDCAE0-E447-FBE9-97F5-55C2F8731F01}"/>
                    </a:ext>
                  </a:extLst>
                </p:cNvPr>
                <p:cNvCxnSpPr>
                  <a:cxnSpLocks/>
                </p:cNvCxnSpPr>
                <p:nvPr/>
              </p:nvCxnSpPr>
              <p:spPr>
                <a:xfrm flipV="1">
                  <a:off x="1027148" y="2804716"/>
                  <a:ext cx="77158" cy="152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40" name="Straight Connector 8239">
                <a:extLst>
                  <a:ext uri="{FF2B5EF4-FFF2-40B4-BE49-F238E27FC236}">
                    <a16:creationId xmlns:a16="http://schemas.microsoft.com/office/drawing/2014/main" id="{D15925E9-CD55-F405-40A1-0369D21B12C8}"/>
                  </a:ext>
                </a:extLst>
              </p:cNvPr>
              <p:cNvCxnSpPr>
                <a:cxnSpLocks/>
              </p:cNvCxnSpPr>
              <p:nvPr/>
            </p:nvCxnSpPr>
            <p:spPr>
              <a:xfrm flipH="1" flipV="1">
                <a:off x="937955" y="2469707"/>
                <a:ext cx="427201" cy="343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id="{9D5AD504-1AB7-4C57-4F60-31873A4E5CD0}"/>
                  </a:ext>
                </a:extLst>
              </p:cNvPr>
              <p:cNvCxnSpPr>
                <a:cxnSpLocks/>
              </p:cNvCxnSpPr>
              <p:nvPr/>
            </p:nvCxnSpPr>
            <p:spPr>
              <a:xfrm flipV="1">
                <a:off x="836973" y="2477787"/>
                <a:ext cx="119184" cy="1610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49" name="TextBox 8248">
              <a:extLst>
                <a:ext uri="{FF2B5EF4-FFF2-40B4-BE49-F238E27FC236}">
                  <a16:creationId xmlns:a16="http://schemas.microsoft.com/office/drawing/2014/main" id="{062857D5-E111-2D98-9D6A-24F01872BBE9}"/>
                </a:ext>
              </a:extLst>
            </p:cNvPr>
            <p:cNvSpPr txBox="1"/>
            <p:nvPr/>
          </p:nvSpPr>
          <p:spPr>
            <a:xfrm>
              <a:off x="264595" y="1002467"/>
              <a:ext cx="1423788" cy="400110"/>
            </a:xfrm>
            <a:prstGeom prst="rect">
              <a:avLst/>
            </a:prstGeom>
            <a:noFill/>
          </p:spPr>
          <p:txBody>
            <a:bodyPr wrap="none" rtlCol="0">
              <a:spAutoFit/>
            </a:bodyPr>
            <a:lstStyle/>
            <a:p>
              <a:r>
                <a:rPr lang="en-US" sz="2000" i="1" dirty="0"/>
                <a:t>Ultrametric</a:t>
              </a:r>
            </a:p>
          </p:txBody>
        </p:sp>
        <p:sp>
          <p:nvSpPr>
            <p:cNvPr id="8269" name="TextBox 8268">
              <a:extLst>
                <a:ext uri="{FF2B5EF4-FFF2-40B4-BE49-F238E27FC236}">
                  <a16:creationId xmlns:a16="http://schemas.microsoft.com/office/drawing/2014/main" id="{37854B44-4326-D035-37E5-930A77A3708D}"/>
                </a:ext>
              </a:extLst>
            </p:cNvPr>
            <p:cNvSpPr txBox="1"/>
            <p:nvPr/>
          </p:nvSpPr>
          <p:spPr>
            <a:xfrm>
              <a:off x="5192272" y="642913"/>
              <a:ext cx="1762064" cy="830997"/>
            </a:xfrm>
            <a:prstGeom prst="rect">
              <a:avLst/>
            </a:prstGeom>
            <a:noFill/>
          </p:spPr>
          <p:txBody>
            <a:bodyPr wrap="square" rtlCol="0">
              <a:spAutoFit/>
            </a:bodyPr>
            <a:lstStyle/>
            <a:p>
              <a:pPr algn="ctr"/>
              <a:r>
                <a:rPr lang="en-US" sz="1600" i="1" dirty="0"/>
                <a:t>Ordinal relationships preserved</a:t>
              </a:r>
            </a:p>
          </p:txBody>
        </p:sp>
        <p:sp>
          <p:nvSpPr>
            <p:cNvPr id="8" name="Arrow: Up-Down 7">
              <a:extLst>
                <a:ext uri="{FF2B5EF4-FFF2-40B4-BE49-F238E27FC236}">
                  <a16:creationId xmlns:a16="http://schemas.microsoft.com/office/drawing/2014/main" id="{9F7D9053-B993-F408-27D8-0028BD454505}"/>
                </a:ext>
              </a:extLst>
            </p:cNvPr>
            <p:cNvSpPr>
              <a:spLocks/>
            </p:cNvSpPr>
            <p:nvPr/>
          </p:nvSpPr>
          <p:spPr>
            <a:xfrm rot="16200000">
              <a:off x="2267549" y="1091189"/>
              <a:ext cx="320040" cy="12045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1141F16-7ACD-3BED-3F14-5FB09F24649B}"/>
              </a:ext>
            </a:extLst>
          </p:cNvPr>
          <p:cNvGrpSpPr/>
          <p:nvPr/>
        </p:nvGrpSpPr>
        <p:grpSpPr>
          <a:xfrm>
            <a:off x="2102680" y="3375007"/>
            <a:ext cx="611663" cy="646331"/>
            <a:chOff x="6302160" y="4528599"/>
            <a:chExt cx="611663" cy="646331"/>
          </a:xfrm>
        </p:grpSpPr>
        <p:sp>
          <p:nvSpPr>
            <p:cNvPr id="12" name="Arrow: Down 11">
              <a:extLst>
                <a:ext uri="{FF2B5EF4-FFF2-40B4-BE49-F238E27FC236}">
                  <a16:creationId xmlns:a16="http://schemas.microsoft.com/office/drawing/2014/main" id="{456833D4-5B28-9FB2-215A-0FB42DF9337E}"/>
                </a:ext>
              </a:extLst>
            </p:cNvPr>
            <p:cNvSpPr>
              <a:spLocks/>
            </p:cNvSpPr>
            <p:nvPr/>
          </p:nvSpPr>
          <p:spPr>
            <a:xfrm rot="5400000" flipH="1">
              <a:off x="6380726" y="4541601"/>
              <a:ext cx="440638" cy="597770"/>
            </a:xfrm>
            <a:prstGeom prst="downArrow">
              <a:avLst>
                <a:gd name="adj1" fmla="val 342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8D0704-7BB0-590B-F847-81CD949013C9}"/>
                </a:ext>
              </a:extLst>
            </p:cNvPr>
            <p:cNvSpPr txBox="1"/>
            <p:nvPr/>
          </p:nvSpPr>
          <p:spPr>
            <a:xfrm>
              <a:off x="6472677" y="4528599"/>
              <a:ext cx="441146" cy="646331"/>
            </a:xfrm>
            <a:prstGeom prst="rect">
              <a:avLst/>
            </a:prstGeom>
            <a:noFill/>
          </p:spPr>
          <p:txBody>
            <a:bodyPr wrap="none" rtlCol="0">
              <a:spAutoFit/>
            </a:bodyPr>
            <a:lstStyle/>
            <a:p>
              <a:r>
                <a:rPr lang="en-US" sz="3600" dirty="0"/>
                <a:t>?</a:t>
              </a:r>
            </a:p>
          </p:txBody>
        </p:sp>
      </p:grpSp>
      <p:grpSp>
        <p:nvGrpSpPr>
          <p:cNvPr id="8254" name="Group 8253">
            <a:extLst>
              <a:ext uri="{FF2B5EF4-FFF2-40B4-BE49-F238E27FC236}">
                <a16:creationId xmlns:a16="http://schemas.microsoft.com/office/drawing/2014/main" id="{54F8CDBA-BC60-66C9-3DC9-0ECDCFEBF9D4}"/>
              </a:ext>
            </a:extLst>
          </p:cNvPr>
          <p:cNvGrpSpPr/>
          <p:nvPr/>
        </p:nvGrpSpPr>
        <p:grpSpPr>
          <a:xfrm>
            <a:off x="30351" y="5143611"/>
            <a:ext cx="5553123" cy="1318140"/>
            <a:chOff x="30351" y="5143611"/>
            <a:chExt cx="5553123" cy="1318140"/>
          </a:xfrm>
        </p:grpSpPr>
        <p:sp>
          <p:nvSpPr>
            <p:cNvPr id="17" name="TextBox 16">
              <a:extLst>
                <a:ext uri="{FF2B5EF4-FFF2-40B4-BE49-F238E27FC236}">
                  <a16:creationId xmlns:a16="http://schemas.microsoft.com/office/drawing/2014/main" id="{3C143516-AA23-30B7-1AED-421318028BED}"/>
                </a:ext>
              </a:extLst>
            </p:cNvPr>
            <p:cNvSpPr txBox="1"/>
            <p:nvPr/>
          </p:nvSpPr>
          <p:spPr>
            <a:xfrm>
              <a:off x="30351" y="5143611"/>
              <a:ext cx="5553123" cy="400110"/>
            </a:xfrm>
            <a:prstGeom prst="rect">
              <a:avLst/>
            </a:prstGeom>
            <a:noFill/>
          </p:spPr>
          <p:txBody>
            <a:bodyPr wrap="none" rtlCol="0">
              <a:spAutoFit/>
            </a:bodyPr>
            <a:lstStyle/>
            <a:p>
              <a:r>
                <a:rPr lang="en-US" sz="2000" i="1" dirty="0"/>
                <a:t>What about graphs with limited cycle structure?</a:t>
              </a:r>
            </a:p>
          </p:txBody>
        </p:sp>
        <p:grpSp>
          <p:nvGrpSpPr>
            <p:cNvPr id="30" name="Group 29">
              <a:extLst>
                <a:ext uri="{FF2B5EF4-FFF2-40B4-BE49-F238E27FC236}">
                  <a16:creationId xmlns:a16="http://schemas.microsoft.com/office/drawing/2014/main" id="{79E41A38-13DC-A99E-40B1-AE1150537714}"/>
                </a:ext>
              </a:extLst>
            </p:cNvPr>
            <p:cNvGrpSpPr/>
            <p:nvPr/>
          </p:nvGrpSpPr>
          <p:grpSpPr>
            <a:xfrm>
              <a:off x="779898" y="5639238"/>
              <a:ext cx="862901" cy="822513"/>
              <a:chOff x="423204" y="4973470"/>
              <a:chExt cx="862901" cy="822513"/>
            </a:xfrm>
          </p:grpSpPr>
          <p:grpSp>
            <p:nvGrpSpPr>
              <p:cNvPr id="52" name="Group 51">
                <a:extLst>
                  <a:ext uri="{FF2B5EF4-FFF2-40B4-BE49-F238E27FC236}">
                    <a16:creationId xmlns:a16="http://schemas.microsoft.com/office/drawing/2014/main" id="{82F81E8D-0F88-08FB-56E7-C7A0CCBADB35}"/>
                  </a:ext>
                </a:extLst>
              </p:cNvPr>
              <p:cNvGrpSpPr/>
              <p:nvPr/>
            </p:nvGrpSpPr>
            <p:grpSpPr>
              <a:xfrm>
                <a:off x="466357" y="4992794"/>
                <a:ext cx="766488" cy="738062"/>
                <a:chOff x="200309" y="152400"/>
                <a:chExt cx="609205" cy="529409"/>
              </a:xfrm>
            </p:grpSpPr>
            <p:cxnSp>
              <p:nvCxnSpPr>
                <p:cNvPr id="8208" name="Straight Connector 8207">
                  <a:extLst>
                    <a:ext uri="{FF2B5EF4-FFF2-40B4-BE49-F238E27FC236}">
                      <a16:creationId xmlns:a16="http://schemas.microsoft.com/office/drawing/2014/main" id="{41117E71-FC97-FCBE-0700-F1ED74B133F0}"/>
                    </a:ext>
                  </a:extLst>
                </p:cNvPr>
                <p:cNvCxnSpPr>
                  <a:cxnSpLocks/>
                </p:cNvCxnSpPr>
                <p:nvPr/>
              </p:nvCxnSpPr>
              <p:spPr>
                <a:xfrm>
                  <a:off x="200309" y="300793"/>
                  <a:ext cx="374826" cy="3474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id="{3541A685-6122-44E5-5BC4-200732F5E305}"/>
                    </a:ext>
                  </a:extLst>
                </p:cNvPr>
                <p:cNvCxnSpPr>
                  <a:cxnSpLocks/>
                </p:cNvCxnSpPr>
                <p:nvPr/>
              </p:nvCxnSpPr>
              <p:spPr>
                <a:xfrm>
                  <a:off x="360279" y="453193"/>
                  <a:ext cx="4446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id="{73A70B18-6BD7-489F-609C-CBDFC4EFB23E}"/>
                    </a:ext>
                  </a:extLst>
                </p:cNvPr>
                <p:cNvCxnSpPr>
                  <a:cxnSpLocks/>
                </p:cNvCxnSpPr>
                <p:nvPr/>
              </p:nvCxnSpPr>
              <p:spPr>
                <a:xfrm flipV="1">
                  <a:off x="538801" y="152400"/>
                  <a:ext cx="105372"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id="{D3B48AC0-4E92-C036-50D0-97F61AEB80E7}"/>
                    </a:ext>
                  </a:extLst>
                </p:cNvPr>
                <p:cNvCxnSpPr>
                  <a:cxnSpLocks/>
                </p:cNvCxnSpPr>
                <p:nvPr/>
              </p:nvCxnSpPr>
              <p:spPr>
                <a:xfrm flipV="1">
                  <a:off x="224704" y="398781"/>
                  <a:ext cx="69918" cy="2064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id="{CF2017D1-11F8-ECBC-1BF9-6DCCC9A70311}"/>
                    </a:ext>
                  </a:extLst>
                </p:cNvPr>
                <p:cNvCxnSpPr>
                  <a:cxnSpLocks/>
                </p:cNvCxnSpPr>
                <p:nvPr/>
              </p:nvCxnSpPr>
              <p:spPr>
                <a:xfrm flipH="1" flipV="1">
                  <a:off x="473238" y="551742"/>
                  <a:ext cx="44282" cy="130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0" name="Straight Connector 8219">
                  <a:extLst>
                    <a:ext uri="{FF2B5EF4-FFF2-40B4-BE49-F238E27FC236}">
                      <a16:creationId xmlns:a16="http://schemas.microsoft.com/office/drawing/2014/main" id="{F75B9EF8-6EE5-160D-932D-AF53941DC516}"/>
                    </a:ext>
                  </a:extLst>
                </p:cNvPr>
                <p:cNvCxnSpPr>
                  <a:cxnSpLocks/>
                </p:cNvCxnSpPr>
                <p:nvPr/>
              </p:nvCxnSpPr>
              <p:spPr>
                <a:xfrm>
                  <a:off x="289280" y="220508"/>
                  <a:ext cx="300933" cy="84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id="{593B75DB-430D-FD78-44C5-5D397E5ADCBA}"/>
                    </a:ext>
                  </a:extLst>
                </p:cNvPr>
                <p:cNvCxnSpPr>
                  <a:cxnSpLocks/>
                </p:cNvCxnSpPr>
                <p:nvPr/>
              </p:nvCxnSpPr>
              <p:spPr>
                <a:xfrm flipV="1">
                  <a:off x="644173" y="300793"/>
                  <a:ext cx="165341"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id="{9F49272C-F4F2-BF8E-A59D-8F60241273B2}"/>
                    </a:ext>
                  </a:extLst>
                </p:cNvPr>
                <p:cNvCxnSpPr>
                  <a:cxnSpLocks/>
                </p:cNvCxnSpPr>
                <p:nvPr/>
              </p:nvCxnSpPr>
              <p:spPr>
                <a:xfrm flipV="1">
                  <a:off x="680994" y="457200"/>
                  <a:ext cx="52715" cy="154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5" name="Straight Connector 8224">
                  <a:extLst>
                    <a:ext uri="{FF2B5EF4-FFF2-40B4-BE49-F238E27FC236}">
                      <a16:creationId xmlns:a16="http://schemas.microsoft.com/office/drawing/2014/main" id="{B2A80EDF-A575-338A-F61B-33646C29EF81}"/>
                    </a:ext>
                  </a:extLst>
                </p:cNvPr>
                <p:cNvCxnSpPr>
                  <a:cxnSpLocks/>
                </p:cNvCxnSpPr>
                <p:nvPr/>
              </p:nvCxnSpPr>
              <p:spPr>
                <a:xfrm>
                  <a:off x="342626" y="593950"/>
                  <a:ext cx="146650" cy="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id="{27A20511-1CD7-F9A1-9A9A-CC7F571C9F45}"/>
                  </a:ext>
                </a:extLst>
              </p:cNvPr>
              <p:cNvSpPr>
                <a:spLocks noChangeAspect="1"/>
              </p:cNvSpPr>
              <p:nvPr/>
            </p:nvSpPr>
            <p:spPr>
              <a:xfrm>
                <a:off x="1181942" y="517453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Oval 8192">
                <a:extLst>
                  <a:ext uri="{FF2B5EF4-FFF2-40B4-BE49-F238E27FC236}">
                    <a16:creationId xmlns:a16="http://schemas.microsoft.com/office/drawing/2014/main" id="{D1C0A0B9-103B-E56C-1223-ABD7EDD7B533}"/>
                  </a:ext>
                </a:extLst>
              </p:cNvPr>
              <p:cNvSpPr>
                <a:spLocks noChangeAspect="1"/>
              </p:cNvSpPr>
              <p:nvPr/>
            </p:nvSpPr>
            <p:spPr>
              <a:xfrm>
                <a:off x="1212953" y="537118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Oval 8194">
                <a:extLst>
                  <a:ext uri="{FF2B5EF4-FFF2-40B4-BE49-F238E27FC236}">
                    <a16:creationId xmlns:a16="http://schemas.microsoft.com/office/drawing/2014/main" id="{54DE84C4-29B0-54EA-5EC0-E85DB25325D2}"/>
                  </a:ext>
                </a:extLst>
              </p:cNvPr>
              <p:cNvSpPr>
                <a:spLocks noChangeAspect="1"/>
              </p:cNvSpPr>
              <p:nvPr/>
            </p:nvSpPr>
            <p:spPr>
              <a:xfrm>
                <a:off x="549612" y="504658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6" name="Oval 8195">
                <a:extLst>
                  <a:ext uri="{FF2B5EF4-FFF2-40B4-BE49-F238E27FC236}">
                    <a16:creationId xmlns:a16="http://schemas.microsoft.com/office/drawing/2014/main" id="{FDF0C916-AEF3-6352-1887-8456A6AF4BDC}"/>
                  </a:ext>
                </a:extLst>
              </p:cNvPr>
              <p:cNvSpPr>
                <a:spLocks noChangeAspect="1"/>
              </p:cNvSpPr>
              <p:nvPr/>
            </p:nvSpPr>
            <p:spPr>
              <a:xfrm>
                <a:off x="445099" y="557886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Oval 8196">
                <a:extLst>
                  <a:ext uri="{FF2B5EF4-FFF2-40B4-BE49-F238E27FC236}">
                    <a16:creationId xmlns:a16="http://schemas.microsoft.com/office/drawing/2014/main" id="{13112805-87C9-462C-1E06-7BCD376C2D57}"/>
                  </a:ext>
                </a:extLst>
              </p:cNvPr>
              <p:cNvSpPr>
                <a:spLocks noChangeAspect="1"/>
              </p:cNvSpPr>
              <p:nvPr/>
            </p:nvSpPr>
            <p:spPr>
              <a:xfrm>
                <a:off x="593065" y="557334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Oval 8197">
                <a:extLst>
                  <a:ext uri="{FF2B5EF4-FFF2-40B4-BE49-F238E27FC236}">
                    <a16:creationId xmlns:a16="http://schemas.microsoft.com/office/drawing/2014/main" id="{2C6C509A-28B5-5FC1-E11C-4EABF8ACA6C2}"/>
                  </a:ext>
                </a:extLst>
              </p:cNvPr>
              <p:cNvSpPr>
                <a:spLocks noChangeAspect="1"/>
              </p:cNvSpPr>
              <p:nvPr/>
            </p:nvSpPr>
            <p:spPr>
              <a:xfrm>
                <a:off x="828081" y="572283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9" name="Oval 8198">
                <a:extLst>
                  <a:ext uri="{FF2B5EF4-FFF2-40B4-BE49-F238E27FC236}">
                    <a16:creationId xmlns:a16="http://schemas.microsoft.com/office/drawing/2014/main" id="{D1FDB633-4A8C-3D91-C249-C8D5E611C35C}"/>
                  </a:ext>
                </a:extLst>
              </p:cNvPr>
              <p:cNvSpPr>
                <a:spLocks noChangeAspect="1"/>
              </p:cNvSpPr>
              <p:nvPr/>
            </p:nvSpPr>
            <p:spPr>
              <a:xfrm>
                <a:off x="1038997" y="55801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0" name="Oval 8199">
                <a:extLst>
                  <a:ext uri="{FF2B5EF4-FFF2-40B4-BE49-F238E27FC236}">
                    <a16:creationId xmlns:a16="http://schemas.microsoft.com/office/drawing/2014/main" id="{D7DF5DAD-9D9C-B64C-C115-786CCABB896A}"/>
                  </a:ext>
                </a:extLst>
              </p:cNvPr>
              <p:cNvSpPr>
                <a:spLocks noChangeAspect="1"/>
              </p:cNvSpPr>
              <p:nvPr/>
            </p:nvSpPr>
            <p:spPr>
              <a:xfrm>
                <a:off x="906855" y="563157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Oval 8200">
                <a:extLst>
                  <a:ext uri="{FF2B5EF4-FFF2-40B4-BE49-F238E27FC236}">
                    <a16:creationId xmlns:a16="http://schemas.microsoft.com/office/drawing/2014/main" id="{7D5B2FCD-0CA6-938A-FCB0-3219340562DB}"/>
                  </a:ext>
                </a:extLst>
              </p:cNvPr>
              <p:cNvSpPr>
                <a:spLocks noChangeAspect="1"/>
              </p:cNvSpPr>
              <p:nvPr/>
            </p:nvSpPr>
            <p:spPr>
              <a:xfrm>
                <a:off x="423204" y="51619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6" name="Oval 8205">
                <a:extLst>
                  <a:ext uri="{FF2B5EF4-FFF2-40B4-BE49-F238E27FC236}">
                    <a16:creationId xmlns:a16="http://schemas.microsoft.com/office/drawing/2014/main" id="{FABF3040-3F13-8BC4-6799-D99CD53C4259}"/>
                  </a:ext>
                </a:extLst>
              </p:cNvPr>
              <p:cNvSpPr>
                <a:spLocks noChangeAspect="1"/>
              </p:cNvSpPr>
              <p:nvPr/>
            </p:nvSpPr>
            <p:spPr>
              <a:xfrm>
                <a:off x="973038" y="497347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26" name="Oval 8225">
              <a:extLst>
                <a:ext uri="{FF2B5EF4-FFF2-40B4-BE49-F238E27FC236}">
                  <a16:creationId xmlns:a16="http://schemas.microsoft.com/office/drawing/2014/main" id="{D896822A-F1B4-EB37-470F-A20638D5D151}"/>
                </a:ext>
              </a:extLst>
            </p:cNvPr>
            <p:cNvSpPr>
              <a:spLocks noChangeAspect="1"/>
            </p:cNvSpPr>
            <p:nvPr/>
          </p:nvSpPr>
          <p:spPr>
            <a:xfrm>
              <a:off x="1252636" y="591896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7" name="Oval 8226">
              <a:extLst>
                <a:ext uri="{FF2B5EF4-FFF2-40B4-BE49-F238E27FC236}">
                  <a16:creationId xmlns:a16="http://schemas.microsoft.com/office/drawing/2014/main" id="{E268BBBF-06DC-6BBC-BD09-A0678470BA2D}"/>
                </a:ext>
              </a:extLst>
            </p:cNvPr>
            <p:cNvSpPr>
              <a:spLocks noChangeAspect="1"/>
            </p:cNvSpPr>
            <p:nvPr/>
          </p:nvSpPr>
          <p:spPr>
            <a:xfrm>
              <a:off x="975111" y="604248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31" name="Straight Connector 8230">
              <a:extLst>
                <a:ext uri="{FF2B5EF4-FFF2-40B4-BE49-F238E27FC236}">
                  <a16:creationId xmlns:a16="http://schemas.microsoft.com/office/drawing/2014/main" id="{0BFA73A4-47A0-5832-13B9-AC720B4F3A02}"/>
                </a:ext>
              </a:extLst>
            </p:cNvPr>
            <p:cNvCxnSpPr>
              <a:cxnSpLocks/>
            </p:cNvCxnSpPr>
            <p:nvPr/>
          </p:nvCxnSpPr>
          <p:spPr>
            <a:xfrm flipH="1" flipV="1">
              <a:off x="888108" y="6154539"/>
              <a:ext cx="242994" cy="42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6" name="Straight Connector 8245">
              <a:extLst>
                <a:ext uri="{FF2B5EF4-FFF2-40B4-BE49-F238E27FC236}">
                  <a16:creationId xmlns:a16="http://schemas.microsoft.com/office/drawing/2014/main" id="{EADBDAA9-C9F7-E176-3C75-B0C43D11435A}"/>
                </a:ext>
              </a:extLst>
            </p:cNvPr>
            <p:cNvCxnSpPr>
              <a:cxnSpLocks/>
            </p:cNvCxnSpPr>
            <p:nvPr/>
          </p:nvCxnSpPr>
          <p:spPr>
            <a:xfrm>
              <a:off x="1078308" y="5795619"/>
              <a:ext cx="76927" cy="295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52" name="TextBox 8251">
              <a:extLst>
                <a:ext uri="{FF2B5EF4-FFF2-40B4-BE49-F238E27FC236}">
                  <a16:creationId xmlns:a16="http://schemas.microsoft.com/office/drawing/2014/main" id="{49FB1C23-357D-1B6F-1C50-D606622D5C59}"/>
                </a:ext>
              </a:extLst>
            </p:cNvPr>
            <p:cNvSpPr txBox="1"/>
            <p:nvPr/>
          </p:nvSpPr>
          <p:spPr>
            <a:xfrm>
              <a:off x="2078755" y="5601596"/>
              <a:ext cx="697627" cy="707886"/>
            </a:xfrm>
            <a:prstGeom prst="rect">
              <a:avLst/>
            </a:prstGeom>
            <a:noFill/>
          </p:spPr>
          <p:txBody>
            <a:bodyPr wrap="none" rtlCol="0">
              <a:spAutoFit/>
            </a:bodyPr>
            <a:lstStyle/>
            <a:p>
              <a:r>
                <a:rPr lang="en-US" sz="4000" i="1" dirty="0"/>
                <a:t>…</a:t>
              </a:r>
            </a:p>
          </p:txBody>
        </p:sp>
      </p:grpSp>
    </p:spTree>
    <p:extLst>
      <p:ext uri="{BB962C8B-B14F-4D97-AF65-F5344CB8AC3E}">
        <p14:creationId xmlns:p14="http://schemas.microsoft.com/office/powerpoint/2010/main" val="425690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09600" y="-201745"/>
            <a:ext cx="7772400" cy="1143000"/>
          </a:xfrm>
        </p:spPr>
        <p:txBody>
          <a:bodyPr/>
          <a:lstStyle/>
          <a:p>
            <a:r>
              <a:rPr lang="en-US" altLang="en-US" dirty="0"/>
              <a:t>Summary</a:t>
            </a:r>
          </a:p>
        </p:txBody>
      </p:sp>
      <p:grpSp>
        <p:nvGrpSpPr>
          <p:cNvPr id="4" name="Group 3">
            <a:extLst>
              <a:ext uri="{FF2B5EF4-FFF2-40B4-BE49-F238E27FC236}">
                <a16:creationId xmlns:a16="http://schemas.microsoft.com/office/drawing/2014/main" id="{C4CB4EC8-9B8D-400E-A4D5-3B92060F96A5}"/>
              </a:ext>
            </a:extLst>
          </p:cNvPr>
          <p:cNvGrpSpPr/>
          <p:nvPr/>
        </p:nvGrpSpPr>
        <p:grpSpPr>
          <a:xfrm>
            <a:off x="224971" y="851404"/>
            <a:ext cx="7865870" cy="1753784"/>
            <a:chOff x="602411" y="941255"/>
            <a:chExt cx="7696200" cy="1753784"/>
          </a:xfrm>
        </p:grpSpPr>
        <p:sp>
          <p:nvSpPr>
            <p:cNvPr id="2" name="TextBox 1">
              <a:extLst>
                <a:ext uri="{FF2B5EF4-FFF2-40B4-BE49-F238E27FC236}">
                  <a16:creationId xmlns:a16="http://schemas.microsoft.com/office/drawing/2014/main" id="{9415123F-37CC-4E00-A071-82346F73660A}"/>
                </a:ext>
              </a:extLst>
            </p:cNvPr>
            <p:cNvSpPr txBox="1"/>
            <p:nvPr/>
          </p:nvSpPr>
          <p:spPr>
            <a:xfrm>
              <a:off x="602411" y="1371600"/>
              <a:ext cx="7696200" cy="1323439"/>
            </a:xfrm>
            <a:prstGeom prst="rect">
              <a:avLst/>
            </a:prstGeom>
            <a:noFill/>
          </p:spPr>
          <p:txBody>
            <a:bodyPr wrap="square" rtlCol="0">
              <a:spAutoFit/>
            </a:bodyPr>
            <a:lstStyle/>
            <a:p>
              <a:r>
                <a:rPr lang="en-US" sz="2000" dirty="0"/>
                <a:t>A practical approach to acquiring, and analyzing, similarity judgments that:</a:t>
              </a:r>
            </a:p>
            <a:p>
              <a:pPr marL="342900" indent="-342900">
                <a:buFont typeface="Arial" panose="020B0604020202020204" pitchFamily="34" charset="0"/>
                <a:buChar char="•"/>
              </a:pPr>
              <a:r>
                <a:rPr lang="en-US" sz="2000" dirty="0"/>
                <a:t>Provides metrical information</a:t>
              </a:r>
            </a:p>
            <a:p>
              <a:pPr marL="342900" indent="-342900">
                <a:buFont typeface="Arial" panose="020B0604020202020204" pitchFamily="34" charset="0"/>
                <a:buChar char="•"/>
              </a:pPr>
              <a:r>
                <a:rPr lang="en-US" sz="2000" dirty="0"/>
                <a:t>Allows inferences about geometry</a:t>
              </a:r>
            </a:p>
          </p:txBody>
        </p:sp>
        <p:sp>
          <p:nvSpPr>
            <p:cNvPr id="3" name="TextBox 2">
              <a:extLst>
                <a:ext uri="{FF2B5EF4-FFF2-40B4-BE49-F238E27FC236}">
                  <a16:creationId xmlns:a16="http://schemas.microsoft.com/office/drawing/2014/main" id="{C3355E5F-DE8E-4399-8FFB-2F2C0EED22B0}"/>
                </a:ext>
              </a:extLst>
            </p:cNvPr>
            <p:cNvSpPr txBox="1"/>
            <p:nvPr/>
          </p:nvSpPr>
          <p:spPr>
            <a:xfrm>
              <a:off x="1069675" y="941255"/>
              <a:ext cx="1366080" cy="461665"/>
            </a:xfrm>
            <a:prstGeom prst="rect">
              <a:avLst/>
            </a:prstGeom>
            <a:noFill/>
          </p:spPr>
          <p:txBody>
            <a:bodyPr wrap="none" rtlCol="0">
              <a:spAutoFit/>
            </a:bodyPr>
            <a:lstStyle/>
            <a:p>
              <a:r>
                <a:rPr lang="en-US" i="1" dirty="0"/>
                <a:t>Methods</a:t>
              </a:r>
            </a:p>
          </p:txBody>
        </p:sp>
      </p:grpSp>
      <p:grpSp>
        <p:nvGrpSpPr>
          <p:cNvPr id="6" name="Group 5">
            <a:extLst>
              <a:ext uri="{FF2B5EF4-FFF2-40B4-BE49-F238E27FC236}">
                <a16:creationId xmlns:a16="http://schemas.microsoft.com/office/drawing/2014/main" id="{17933B47-E076-4766-AF77-10C8355A67FD}"/>
              </a:ext>
            </a:extLst>
          </p:cNvPr>
          <p:cNvGrpSpPr/>
          <p:nvPr/>
        </p:nvGrpSpPr>
        <p:grpSpPr>
          <a:xfrm>
            <a:off x="254649" y="3033044"/>
            <a:ext cx="8411029" cy="1729849"/>
            <a:chOff x="562438" y="3595626"/>
            <a:chExt cx="8229600" cy="1729849"/>
          </a:xfrm>
        </p:grpSpPr>
        <p:sp>
          <p:nvSpPr>
            <p:cNvPr id="5" name="TextBox 4">
              <a:extLst>
                <a:ext uri="{FF2B5EF4-FFF2-40B4-BE49-F238E27FC236}">
                  <a16:creationId xmlns:a16="http://schemas.microsoft.com/office/drawing/2014/main" id="{40BF5926-7678-42E0-A0C8-D4C1495C0186}"/>
                </a:ext>
              </a:extLst>
            </p:cNvPr>
            <p:cNvSpPr txBox="1"/>
            <p:nvPr/>
          </p:nvSpPr>
          <p:spPr>
            <a:xfrm>
              <a:off x="562438" y="4002036"/>
              <a:ext cx="8229600" cy="1323439"/>
            </a:xfrm>
            <a:prstGeom prst="rect">
              <a:avLst/>
            </a:prstGeom>
            <a:noFill/>
          </p:spPr>
          <p:txBody>
            <a:bodyPr wrap="square" rtlCol="0">
              <a:spAutoFit/>
            </a:bodyPr>
            <a:lstStyle/>
            <a:p>
              <a:r>
                <a:rPr lang="en-US" sz="2000" dirty="0"/>
                <a:t>Perceptual spaces that represent similarity </a:t>
              </a:r>
            </a:p>
            <a:p>
              <a:pPr marL="457200" indent="-457200">
                <a:buFont typeface="Arial" panose="020B0604020202020204" pitchFamily="34" charset="0"/>
                <a:buChar char="•"/>
              </a:pPr>
              <a:r>
                <a:rPr lang="en-US" sz="2000" dirty="0"/>
                <a:t>Are high-dimensional but sparsely populated </a:t>
              </a:r>
            </a:p>
            <a:p>
              <a:pPr marL="457200" indent="-457200">
                <a:buFont typeface="Arial" panose="020B0604020202020204" pitchFamily="34" charset="0"/>
                <a:buChar char="•"/>
              </a:pPr>
              <a:r>
                <a:rPr lang="en-US" sz="2000" dirty="0"/>
                <a:t>Differ by degree of clustering rather than dimensionality or curvature</a:t>
              </a:r>
            </a:p>
            <a:p>
              <a:pPr marL="457200" indent="-457200">
                <a:buFont typeface="Arial" panose="020B0604020202020204" pitchFamily="34" charset="0"/>
                <a:buChar char="•"/>
              </a:pPr>
              <a:r>
                <a:rPr lang="en-US" sz="2000" dirty="0"/>
                <a:t>Differ from perceptual spaces inferred from threshold measures</a:t>
              </a:r>
            </a:p>
          </p:txBody>
        </p:sp>
        <p:sp>
          <p:nvSpPr>
            <p:cNvPr id="7" name="TextBox 6">
              <a:extLst>
                <a:ext uri="{FF2B5EF4-FFF2-40B4-BE49-F238E27FC236}">
                  <a16:creationId xmlns:a16="http://schemas.microsoft.com/office/drawing/2014/main" id="{7CF79674-4F91-4B66-9D0C-7F7A6ABA6653}"/>
                </a:ext>
              </a:extLst>
            </p:cNvPr>
            <p:cNvSpPr txBox="1"/>
            <p:nvPr/>
          </p:nvSpPr>
          <p:spPr>
            <a:xfrm>
              <a:off x="1069675" y="3595626"/>
              <a:ext cx="835485" cy="461665"/>
            </a:xfrm>
            <a:prstGeom prst="rect">
              <a:avLst/>
            </a:prstGeom>
            <a:noFill/>
          </p:spPr>
          <p:txBody>
            <a:bodyPr wrap="none" rtlCol="0">
              <a:spAutoFit/>
            </a:bodyPr>
            <a:lstStyle/>
            <a:p>
              <a:r>
                <a:rPr lang="en-US" i="1" dirty="0"/>
                <a:t>Data</a:t>
              </a:r>
            </a:p>
          </p:txBody>
        </p:sp>
      </p:grpSp>
      <p:grpSp>
        <p:nvGrpSpPr>
          <p:cNvPr id="9" name="Group 8">
            <a:extLst>
              <a:ext uri="{FF2B5EF4-FFF2-40B4-BE49-F238E27FC236}">
                <a16:creationId xmlns:a16="http://schemas.microsoft.com/office/drawing/2014/main" id="{630479A2-CECA-177B-8F0D-F39E02DDB030}"/>
              </a:ext>
            </a:extLst>
          </p:cNvPr>
          <p:cNvGrpSpPr/>
          <p:nvPr/>
        </p:nvGrpSpPr>
        <p:grpSpPr>
          <a:xfrm>
            <a:off x="113899" y="5169303"/>
            <a:ext cx="8229600" cy="1150860"/>
            <a:chOff x="533400" y="3595626"/>
            <a:chExt cx="8229600" cy="1150860"/>
          </a:xfrm>
        </p:grpSpPr>
        <p:sp>
          <p:nvSpPr>
            <p:cNvPr id="10" name="TextBox 9">
              <a:extLst>
                <a:ext uri="{FF2B5EF4-FFF2-40B4-BE49-F238E27FC236}">
                  <a16:creationId xmlns:a16="http://schemas.microsoft.com/office/drawing/2014/main" id="{C9700EFB-BC34-6A42-0D5D-A5C9811882F5}"/>
                </a:ext>
              </a:extLst>
            </p:cNvPr>
            <p:cNvSpPr txBox="1"/>
            <p:nvPr/>
          </p:nvSpPr>
          <p:spPr>
            <a:xfrm>
              <a:off x="533400" y="4038600"/>
              <a:ext cx="8229600" cy="707886"/>
            </a:xfrm>
            <a:prstGeom prst="rect">
              <a:avLst/>
            </a:prstGeom>
            <a:noFill/>
          </p:spPr>
          <p:txBody>
            <a:bodyPr wrap="square" rtlCol="0">
              <a:spAutoFit/>
            </a:bodyPr>
            <a:lstStyle/>
            <a:p>
              <a:pPr marL="457200" indent="-457200">
                <a:buFont typeface="Arial" panose="020B0604020202020204" pitchFamily="34" charset="0"/>
                <a:buChar char="•"/>
              </a:pPr>
              <a:r>
                <a:rPr lang="en-US" sz="2000" dirty="0"/>
                <a:t>Are we using the right kind of models? </a:t>
              </a:r>
            </a:p>
            <a:p>
              <a:pPr marL="457200" indent="-457200">
                <a:buFont typeface="Arial" panose="020B0604020202020204" pitchFamily="34" charset="0"/>
                <a:buChar char="•"/>
              </a:pPr>
              <a:r>
                <a:rPr lang="en-US" sz="2000" dirty="0"/>
                <a:t>How far can we go with rank-order judgments?</a:t>
              </a:r>
            </a:p>
          </p:txBody>
        </p:sp>
        <p:sp>
          <p:nvSpPr>
            <p:cNvPr id="11" name="TextBox 10">
              <a:extLst>
                <a:ext uri="{FF2B5EF4-FFF2-40B4-BE49-F238E27FC236}">
                  <a16:creationId xmlns:a16="http://schemas.microsoft.com/office/drawing/2014/main" id="{6FB69BD7-32B6-A731-21E9-52F91C575063}"/>
                </a:ext>
              </a:extLst>
            </p:cNvPr>
            <p:cNvSpPr txBox="1"/>
            <p:nvPr/>
          </p:nvSpPr>
          <p:spPr>
            <a:xfrm>
              <a:off x="1069675" y="3595626"/>
              <a:ext cx="1571264" cy="461665"/>
            </a:xfrm>
            <a:prstGeom prst="rect">
              <a:avLst/>
            </a:prstGeom>
            <a:noFill/>
          </p:spPr>
          <p:txBody>
            <a:bodyPr wrap="none" rtlCol="0">
              <a:spAutoFit/>
            </a:bodyPr>
            <a:lstStyle/>
            <a:p>
              <a:r>
                <a:rPr lang="en-US" i="1" dirty="0"/>
                <a:t>Questions</a:t>
              </a:r>
            </a:p>
          </p:txBody>
        </p:sp>
      </p:grpSp>
    </p:spTree>
    <p:extLst>
      <p:ext uri="{BB962C8B-B14F-4D97-AF65-F5344CB8AC3E}">
        <p14:creationId xmlns:p14="http://schemas.microsoft.com/office/powerpoint/2010/main" val="31644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762000" y="2857500"/>
            <a:ext cx="7772400" cy="1143000"/>
          </a:xfrm>
        </p:spPr>
        <p:txBody>
          <a:bodyPr/>
          <a:lstStyle/>
          <a:p>
            <a:r>
              <a:rPr lang="en-US" altLang="en-US" dirty="0"/>
              <a:t>Thank you</a:t>
            </a:r>
          </a:p>
        </p:txBody>
      </p:sp>
    </p:spTree>
    <p:extLst>
      <p:ext uri="{BB962C8B-B14F-4D97-AF65-F5344CB8AC3E}">
        <p14:creationId xmlns:p14="http://schemas.microsoft.com/office/powerpoint/2010/main" val="310037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152400" y="-158201"/>
            <a:ext cx="9788525" cy="1143000"/>
          </a:xfrm>
        </p:spPr>
        <p:txBody>
          <a:bodyPr/>
          <a:lstStyle/>
          <a:p>
            <a:r>
              <a:rPr lang="en-US" altLang="en-US" sz="3200" dirty="0"/>
              <a:t>Toy Scenario</a:t>
            </a:r>
          </a:p>
        </p:txBody>
      </p:sp>
      <p:sp>
        <p:nvSpPr>
          <p:cNvPr id="3" name="TextBox 2">
            <a:extLst>
              <a:ext uri="{FF2B5EF4-FFF2-40B4-BE49-F238E27FC236}">
                <a16:creationId xmlns:a16="http://schemas.microsoft.com/office/drawing/2014/main" id="{BABCA642-0EE8-462A-B8C4-B3CB47568E3D}"/>
              </a:ext>
            </a:extLst>
          </p:cNvPr>
          <p:cNvSpPr txBox="1"/>
          <p:nvPr/>
        </p:nvSpPr>
        <p:spPr>
          <a:xfrm>
            <a:off x="3745572" y="5674967"/>
            <a:ext cx="3874428" cy="830997"/>
          </a:xfrm>
          <a:prstGeom prst="rect">
            <a:avLst/>
          </a:prstGeom>
          <a:noFill/>
        </p:spPr>
        <p:txBody>
          <a:bodyPr wrap="square" rtlCol="0">
            <a:spAutoFit/>
          </a:bodyPr>
          <a:lstStyle/>
          <a:p>
            <a:pPr algn="ctr"/>
            <a:r>
              <a:rPr lang="en-US" dirty="0"/>
              <a:t>Comparing c and a constrains the geometry.</a:t>
            </a:r>
          </a:p>
        </p:txBody>
      </p:sp>
      <p:sp>
        <p:nvSpPr>
          <p:cNvPr id="27" name="TextBox 26">
            <a:extLst>
              <a:ext uri="{FF2B5EF4-FFF2-40B4-BE49-F238E27FC236}">
                <a16:creationId xmlns:a16="http://schemas.microsoft.com/office/drawing/2014/main" id="{D895CD8A-D304-44BF-916A-17C0005FCD0C}"/>
              </a:ext>
            </a:extLst>
          </p:cNvPr>
          <p:cNvSpPr txBox="1"/>
          <p:nvPr/>
        </p:nvSpPr>
        <p:spPr>
          <a:xfrm>
            <a:off x="152400" y="5444135"/>
            <a:ext cx="2783134" cy="461665"/>
          </a:xfrm>
          <a:prstGeom prst="rect">
            <a:avLst/>
          </a:prstGeom>
          <a:noFill/>
        </p:spPr>
        <p:txBody>
          <a:bodyPr wrap="none" rtlCol="0">
            <a:spAutoFit/>
          </a:bodyPr>
          <a:lstStyle/>
          <a:p>
            <a:r>
              <a:rPr lang="en-US" dirty="0"/>
              <a:t>Euclidean: c</a:t>
            </a:r>
            <a:r>
              <a:rPr lang="en-US" baseline="30000" dirty="0"/>
              <a:t>2</a:t>
            </a:r>
            <a:r>
              <a:rPr lang="en-US" dirty="0"/>
              <a:t> = 2a</a:t>
            </a:r>
            <a:r>
              <a:rPr lang="en-US" baseline="30000" dirty="0"/>
              <a:t>2</a:t>
            </a:r>
            <a:endParaRPr lang="en-US" dirty="0"/>
          </a:p>
        </p:txBody>
      </p:sp>
      <p:sp>
        <p:nvSpPr>
          <p:cNvPr id="28" name="TextBox 27">
            <a:extLst>
              <a:ext uri="{FF2B5EF4-FFF2-40B4-BE49-F238E27FC236}">
                <a16:creationId xmlns:a16="http://schemas.microsoft.com/office/drawing/2014/main" id="{28D23FB9-C3D0-4E52-9D30-1F7DF614D830}"/>
              </a:ext>
            </a:extLst>
          </p:cNvPr>
          <p:cNvSpPr txBox="1"/>
          <p:nvPr/>
        </p:nvSpPr>
        <p:spPr>
          <a:xfrm>
            <a:off x="152400" y="5860807"/>
            <a:ext cx="2714205" cy="461665"/>
          </a:xfrm>
          <a:prstGeom prst="rect">
            <a:avLst/>
          </a:prstGeom>
          <a:noFill/>
        </p:spPr>
        <p:txBody>
          <a:bodyPr wrap="none" rtlCol="0">
            <a:spAutoFit/>
          </a:bodyPr>
          <a:lstStyle/>
          <a:p>
            <a:r>
              <a:rPr lang="en-US" dirty="0"/>
              <a:t>Spherical: c</a:t>
            </a:r>
            <a:r>
              <a:rPr lang="en-US" baseline="30000" dirty="0"/>
              <a:t>2</a:t>
            </a:r>
            <a:r>
              <a:rPr lang="en-US" dirty="0"/>
              <a:t> &lt; 2a</a:t>
            </a:r>
            <a:r>
              <a:rPr lang="en-US" baseline="30000" dirty="0"/>
              <a:t>2</a:t>
            </a:r>
            <a:endParaRPr lang="en-US" dirty="0"/>
          </a:p>
        </p:txBody>
      </p:sp>
      <p:sp>
        <p:nvSpPr>
          <p:cNvPr id="29" name="TextBox 28">
            <a:extLst>
              <a:ext uri="{FF2B5EF4-FFF2-40B4-BE49-F238E27FC236}">
                <a16:creationId xmlns:a16="http://schemas.microsoft.com/office/drawing/2014/main" id="{DE0A5281-2DE9-442F-A992-55147C66EB81}"/>
              </a:ext>
            </a:extLst>
          </p:cNvPr>
          <p:cNvSpPr txBox="1"/>
          <p:nvPr/>
        </p:nvSpPr>
        <p:spPr>
          <a:xfrm>
            <a:off x="152400" y="6277479"/>
            <a:ext cx="2885726" cy="461665"/>
          </a:xfrm>
          <a:prstGeom prst="rect">
            <a:avLst/>
          </a:prstGeom>
          <a:noFill/>
        </p:spPr>
        <p:txBody>
          <a:bodyPr wrap="none" rtlCol="0">
            <a:spAutoFit/>
          </a:bodyPr>
          <a:lstStyle/>
          <a:p>
            <a:r>
              <a:rPr lang="en-US" dirty="0"/>
              <a:t>Hyperbolic: c</a:t>
            </a:r>
            <a:r>
              <a:rPr lang="en-US" baseline="30000" dirty="0"/>
              <a:t>2</a:t>
            </a:r>
            <a:r>
              <a:rPr lang="en-US" dirty="0"/>
              <a:t> &gt; 2a</a:t>
            </a:r>
            <a:r>
              <a:rPr lang="en-US" baseline="30000" dirty="0"/>
              <a:t>2</a:t>
            </a:r>
            <a:endParaRPr lang="en-US" dirty="0"/>
          </a:p>
        </p:txBody>
      </p:sp>
      <p:sp>
        <p:nvSpPr>
          <p:cNvPr id="24" name="TextBox 23">
            <a:extLst>
              <a:ext uri="{FF2B5EF4-FFF2-40B4-BE49-F238E27FC236}">
                <a16:creationId xmlns:a16="http://schemas.microsoft.com/office/drawing/2014/main" id="{E5EF49FE-B7C4-40B3-AEBB-7E2DA897E254}"/>
              </a:ext>
            </a:extLst>
          </p:cNvPr>
          <p:cNvSpPr txBox="1"/>
          <p:nvPr/>
        </p:nvSpPr>
        <p:spPr>
          <a:xfrm>
            <a:off x="5562600" y="2894659"/>
            <a:ext cx="304800" cy="461665"/>
          </a:xfrm>
          <a:prstGeom prst="rect">
            <a:avLst/>
          </a:prstGeom>
          <a:noFill/>
        </p:spPr>
        <p:txBody>
          <a:bodyPr wrap="square" rtlCol="0">
            <a:spAutoFit/>
          </a:bodyPr>
          <a:lstStyle/>
          <a:p>
            <a:r>
              <a:rPr lang="en-US" dirty="0"/>
              <a:t>a</a:t>
            </a:r>
          </a:p>
        </p:txBody>
      </p:sp>
      <p:cxnSp>
        <p:nvCxnSpPr>
          <p:cNvPr id="25" name="Straight Arrow Connector 24">
            <a:extLst>
              <a:ext uri="{FF2B5EF4-FFF2-40B4-BE49-F238E27FC236}">
                <a16:creationId xmlns:a16="http://schemas.microsoft.com/office/drawing/2014/main" id="{188658C1-60F8-459C-A87F-F855C8F696C5}"/>
              </a:ext>
            </a:extLst>
          </p:cNvPr>
          <p:cNvCxnSpPr>
            <a:cxnSpLocks/>
          </p:cNvCxnSpPr>
          <p:nvPr/>
        </p:nvCxnSpPr>
        <p:spPr>
          <a:xfrm>
            <a:off x="2909385" y="2967908"/>
            <a:ext cx="3200400"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BC76DC2-A03B-49A9-B657-C6D7CE7D1800}"/>
              </a:ext>
            </a:extLst>
          </p:cNvPr>
          <p:cNvSpPr txBox="1"/>
          <p:nvPr/>
        </p:nvSpPr>
        <p:spPr>
          <a:xfrm>
            <a:off x="6256013" y="2737076"/>
            <a:ext cx="510076" cy="461665"/>
          </a:xfrm>
          <a:prstGeom prst="rect">
            <a:avLst/>
          </a:prstGeom>
          <a:noFill/>
        </p:spPr>
        <p:txBody>
          <a:bodyPr wrap="none" rtlCol="0">
            <a:spAutoFit/>
          </a:bodyPr>
          <a:lstStyle/>
          <a:p>
            <a:r>
              <a:rPr lang="en-US" dirty="0"/>
              <a:t>A</a:t>
            </a:r>
            <a:r>
              <a:rPr lang="en-US" baseline="-25000" dirty="0"/>
              <a:t>+</a:t>
            </a:r>
          </a:p>
        </p:txBody>
      </p:sp>
      <p:sp>
        <p:nvSpPr>
          <p:cNvPr id="30" name="TextBox 29">
            <a:extLst>
              <a:ext uri="{FF2B5EF4-FFF2-40B4-BE49-F238E27FC236}">
                <a16:creationId xmlns:a16="http://schemas.microsoft.com/office/drawing/2014/main" id="{8C44113A-14B4-4CA9-8FC9-BCB02E20902A}"/>
              </a:ext>
            </a:extLst>
          </p:cNvPr>
          <p:cNvSpPr txBox="1"/>
          <p:nvPr/>
        </p:nvSpPr>
        <p:spPr>
          <a:xfrm>
            <a:off x="2286000" y="2728043"/>
            <a:ext cx="458780" cy="461665"/>
          </a:xfrm>
          <a:prstGeom prst="rect">
            <a:avLst/>
          </a:prstGeom>
          <a:noFill/>
        </p:spPr>
        <p:txBody>
          <a:bodyPr wrap="none" rtlCol="0">
            <a:spAutoFit/>
          </a:bodyPr>
          <a:lstStyle/>
          <a:p>
            <a:r>
              <a:rPr lang="en-US" dirty="0"/>
              <a:t>A</a:t>
            </a:r>
            <a:r>
              <a:rPr lang="en-US" baseline="-25000" dirty="0"/>
              <a:t>-</a:t>
            </a:r>
          </a:p>
        </p:txBody>
      </p:sp>
      <p:sp>
        <p:nvSpPr>
          <p:cNvPr id="31" name="Oval 30">
            <a:extLst>
              <a:ext uri="{FF2B5EF4-FFF2-40B4-BE49-F238E27FC236}">
                <a16:creationId xmlns:a16="http://schemas.microsoft.com/office/drawing/2014/main" id="{6E7ADAAF-35DC-4D19-A644-42EA43E47E6A}"/>
              </a:ext>
            </a:extLst>
          </p:cNvPr>
          <p:cNvSpPr>
            <a:spLocks noChangeAspect="1"/>
          </p:cNvSpPr>
          <p:nvPr/>
        </p:nvSpPr>
        <p:spPr>
          <a:xfrm>
            <a:off x="6185985" y="289932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3E99DA0-B3C8-478A-8A12-0E90BA7DB802}"/>
              </a:ext>
            </a:extLst>
          </p:cNvPr>
          <p:cNvSpPr>
            <a:spLocks noChangeAspect="1"/>
          </p:cNvSpPr>
          <p:nvPr/>
        </p:nvSpPr>
        <p:spPr>
          <a:xfrm>
            <a:off x="2696025" y="289932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311628-E66E-4288-AFC4-EE9EC5A668BB}"/>
              </a:ext>
            </a:extLst>
          </p:cNvPr>
          <p:cNvSpPr txBox="1"/>
          <p:nvPr/>
        </p:nvSpPr>
        <p:spPr>
          <a:xfrm>
            <a:off x="4254547" y="689558"/>
            <a:ext cx="510076" cy="461665"/>
          </a:xfrm>
          <a:prstGeom prst="rect">
            <a:avLst/>
          </a:prstGeom>
          <a:noFill/>
        </p:spPr>
        <p:txBody>
          <a:bodyPr wrap="none" rtlCol="0">
            <a:spAutoFit/>
          </a:bodyPr>
          <a:lstStyle/>
          <a:p>
            <a:r>
              <a:rPr lang="en-US" dirty="0"/>
              <a:t>B</a:t>
            </a:r>
            <a:r>
              <a:rPr lang="en-US" baseline="-25000" dirty="0"/>
              <a:t>+</a:t>
            </a:r>
          </a:p>
        </p:txBody>
      </p:sp>
      <p:sp>
        <p:nvSpPr>
          <p:cNvPr id="34" name="TextBox 33">
            <a:extLst>
              <a:ext uri="{FF2B5EF4-FFF2-40B4-BE49-F238E27FC236}">
                <a16:creationId xmlns:a16="http://schemas.microsoft.com/office/drawing/2014/main" id="{35EF71D2-90CE-48B8-A1F8-6323F2B2A910}"/>
              </a:ext>
            </a:extLst>
          </p:cNvPr>
          <p:cNvSpPr txBox="1"/>
          <p:nvPr/>
        </p:nvSpPr>
        <p:spPr>
          <a:xfrm>
            <a:off x="4317963" y="4651109"/>
            <a:ext cx="458780" cy="461665"/>
          </a:xfrm>
          <a:prstGeom prst="rect">
            <a:avLst/>
          </a:prstGeom>
          <a:noFill/>
        </p:spPr>
        <p:txBody>
          <a:bodyPr wrap="none" rtlCol="0">
            <a:spAutoFit/>
          </a:bodyPr>
          <a:lstStyle/>
          <a:p>
            <a:r>
              <a:rPr lang="en-US" dirty="0"/>
              <a:t>B</a:t>
            </a:r>
            <a:r>
              <a:rPr lang="en-US" baseline="-25000" dirty="0"/>
              <a:t>-</a:t>
            </a:r>
          </a:p>
        </p:txBody>
      </p:sp>
      <p:cxnSp>
        <p:nvCxnSpPr>
          <p:cNvPr id="35" name="Straight Arrow Connector 34">
            <a:extLst>
              <a:ext uri="{FF2B5EF4-FFF2-40B4-BE49-F238E27FC236}">
                <a16:creationId xmlns:a16="http://schemas.microsoft.com/office/drawing/2014/main" id="{072C6E4F-203F-4B1F-98A7-A4ED860B7443}"/>
              </a:ext>
            </a:extLst>
          </p:cNvPr>
          <p:cNvCxnSpPr>
            <a:cxnSpLocks/>
          </p:cNvCxnSpPr>
          <p:nvPr/>
        </p:nvCxnSpPr>
        <p:spPr>
          <a:xfrm rot="16200000">
            <a:off x="2893077" y="2902974"/>
            <a:ext cx="3200400"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1101AF5-08D4-4E5F-B1D5-AEEF1AD01CF0}"/>
              </a:ext>
            </a:extLst>
          </p:cNvPr>
          <p:cNvSpPr>
            <a:spLocks noChangeAspect="1"/>
          </p:cNvSpPr>
          <p:nvPr/>
        </p:nvSpPr>
        <p:spPr>
          <a:xfrm rot="16200000">
            <a:off x="4424697" y="1150375"/>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5B98D93-74C8-4E66-9250-00093EEAEEAD}"/>
              </a:ext>
            </a:extLst>
          </p:cNvPr>
          <p:cNvSpPr>
            <a:spLocks noChangeAspect="1"/>
          </p:cNvSpPr>
          <p:nvPr/>
        </p:nvSpPr>
        <p:spPr>
          <a:xfrm rot="16200000">
            <a:off x="4424697" y="457937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A5A7C6A8-17F2-4E0F-9BBB-17402C025DAB}"/>
              </a:ext>
            </a:extLst>
          </p:cNvPr>
          <p:cNvCxnSpPr>
            <a:cxnSpLocks/>
          </p:cNvCxnSpPr>
          <p:nvPr/>
        </p:nvCxnSpPr>
        <p:spPr>
          <a:xfrm>
            <a:off x="4627885" y="1334062"/>
            <a:ext cx="1481900" cy="1494399"/>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EF03AAF-F536-4B73-B12C-E92828A7DDC9}"/>
              </a:ext>
            </a:extLst>
          </p:cNvPr>
          <p:cNvSpPr txBox="1"/>
          <p:nvPr/>
        </p:nvSpPr>
        <p:spPr>
          <a:xfrm>
            <a:off x="4953000" y="1295400"/>
            <a:ext cx="304800" cy="461665"/>
          </a:xfrm>
          <a:prstGeom prst="rect">
            <a:avLst/>
          </a:prstGeom>
          <a:noFill/>
        </p:spPr>
        <p:txBody>
          <a:bodyPr wrap="square" rtlCol="0">
            <a:spAutoFit/>
          </a:bodyPr>
          <a:lstStyle/>
          <a:p>
            <a:r>
              <a:rPr lang="en-US" dirty="0"/>
              <a:t>c</a:t>
            </a:r>
          </a:p>
        </p:txBody>
      </p:sp>
      <p:cxnSp>
        <p:nvCxnSpPr>
          <p:cNvPr id="40" name="Straight Arrow Connector 39">
            <a:extLst>
              <a:ext uri="{FF2B5EF4-FFF2-40B4-BE49-F238E27FC236}">
                <a16:creationId xmlns:a16="http://schemas.microsoft.com/office/drawing/2014/main" id="{EC17E930-DAB1-4995-88AD-B3606F6B8EB1}"/>
              </a:ext>
            </a:extLst>
          </p:cNvPr>
          <p:cNvCxnSpPr>
            <a:cxnSpLocks/>
          </p:cNvCxnSpPr>
          <p:nvPr/>
        </p:nvCxnSpPr>
        <p:spPr>
          <a:xfrm flipH="1" flipV="1">
            <a:off x="2848477" y="3127818"/>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06889A7-C6BA-4BAB-92BC-4F5858E975F9}"/>
              </a:ext>
            </a:extLst>
          </p:cNvPr>
          <p:cNvCxnSpPr>
            <a:cxnSpLocks/>
          </p:cNvCxnSpPr>
          <p:nvPr/>
        </p:nvCxnSpPr>
        <p:spPr>
          <a:xfrm flipH="1">
            <a:off x="2848477" y="1334062"/>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963E51F-7E59-4AAB-AD3A-69D18E9CF68F}"/>
              </a:ext>
            </a:extLst>
          </p:cNvPr>
          <p:cNvCxnSpPr>
            <a:cxnSpLocks/>
          </p:cNvCxnSpPr>
          <p:nvPr/>
        </p:nvCxnSpPr>
        <p:spPr>
          <a:xfrm flipV="1">
            <a:off x="4635026" y="3099538"/>
            <a:ext cx="1463040" cy="1463040"/>
          </a:xfrm>
          <a:prstGeom prst="straightConnector1">
            <a:avLst/>
          </a:prstGeom>
          <a:ln w="19050">
            <a:solidFill>
              <a:schemeClr val="tx1"/>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3EB8650-AE94-7DC6-3BA5-431160E23466}"/>
              </a:ext>
            </a:extLst>
          </p:cNvPr>
          <p:cNvSpPr>
            <a:spLocks noChangeAspect="1"/>
          </p:cNvSpPr>
          <p:nvPr/>
        </p:nvSpPr>
        <p:spPr>
          <a:xfrm>
            <a:off x="4424697" y="291526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6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FED5-F659-4021-A142-B29C9E411A88}"/>
              </a:ext>
            </a:extLst>
          </p:cNvPr>
          <p:cNvSpPr>
            <a:spLocks noGrp="1"/>
          </p:cNvSpPr>
          <p:nvPr>
            <p:ph type="title"/>
          </p:nvPr>
        </p:nvSpPr>
        <p:spPr>
          <a:xfrm>
            <a:off x="457200" y="97999"/>
            <a:ext cx="8229600" cy="1143000"/>
          </a:xfrm>
        </p:spPr>
        <p:txBody>
          <a:bodyPr/>
          <a:lstStyle/>
          <a:p>
            <a:r>
              <a:rPr lang="en-US" sz="4000" dirty="0"/>
              <a:t>Are there qualitative differences between perceptual spaces?</a:t>
            </a:r>
          </a:p>
        </p:txBody>
      </p:sp>
      <p:grpSp>
        <p:nvGrpSpPr>
          <p:cNvPr id="13" name="Group 12">
            <a:extLst>
              <a:ext uri="{FF2B5EF4-FFF2-40B4-BE49-F238E27FC236}">
                <a16:creationId xmlns:a16="http://schemas.microsoft.com/office/drawing/2014/main" id="{E992F856-8060-4478-96F9-981AB28AD710}"/>
              </a:ext>
            </a:extLst>
          </p:cNvPr>
          <p:cNvGrpSpPr/>
          <p:nvPr/>
        </p:nvGrpSpPr>
        <p:grpSpPr>
          <a:xfrm>
            <a:off x="423333" y="2288352"/>
            <a:ext cx="3414946" cy="3245330"/>
            <a:chOff x="423333" y="2288352"/>
            <a:chExt cx="3414946" cy="3245330"/>
          </a:xfrm>
        </p:grpSpPr>
        <p:pic>
          <p:nvPicPr>
            <p:cNvPr id="4" name="Image" descr="Image">
              <a:extLst>
                <a:ext uri="{FF2B5EF4-FFF2-40B4-BE49-F238E27FC236}">
                  <a16:creationId xmlns:a16="http://schemas.microsoft.com/office/drawing/2014/main" id="{E7391838-E809-4B8D-8F61-907AC36A123A}"/>
                </a:ext>
              </a:extLst>
            </p:cNvPr>
            <p:cNvPicPr>
              <a:picLocks noChangeAspect="1"/>
            </p:cNvPicPr>
            <p:nvPr/>
          </p:nvPicPr>
          <p:blipFill>
            <a:blip r:embed="rId2"/>
            <a:stretch>
              <a:fillRect/>
            </a:stretch>
          </p:blipFill>
          <p:spPr>
            <a:xfrm>
              <a:off x="423333" y="2288352"/>
              <a:ext cx="3414946" cy="2281296"/>
            </a:xfrm>
            <a:prstGeom prst="rect">
              <a:avLst/>
            </a:prstGeom>
            <a:ln w="12700">
              <a:miter lim="400000"/>
            </a:ln>
          </p:spPr>
        </p:pic>
        <p:sp>
          <p:nvSpPr>
            <p:cNvPr id="10" name="TextBox 9">
              <a:extLst>
                <a:ext uri="{FF2B5EF4-FFF2-40B4-BE49-F238E27FC236}">
                  <a16:creationId xmlns:a16="http://schemas.microsoft.com/office/drawing/2014/main" id="{2D0FF100-8C1E-471F-B35A-FD8D6130985E}"/>
                </a:ext>
              </a:extLst>
            </p:cNvPr>
            <p:cNvSpPr txBox="1"/>
            <p:nvPr/>
          </p:nvSpPr>
          <p:spPr>
            <a:xfrm>
              <a:off x="606806" y="4702685"/>
              <a:ext cx="3048000" cy="830997"/>
            </a:xfrm>
            <a:prstGeom prst="rect">
              <a:avLst/>
            </a:prstGeom>
            <a:noFill/>
          </p:spPr>
          <p:txBody>
            <a:bodyPr wrap="square" rtlCol="0">
              <a:spAutoFit/>
            </a:bodyPr>
            <a:lstStyle/>
            <a:p>
              <a:pPr algn="ctr"/>
              <a:r>
                <a:rPr lang="en-US" dirty="0"/>
                <a:t>color lies in a continuous domain</a:t>
              </a:r>
            </a:p>
          </p:txBody>
        </p:sp>
      </p:grpSp>
      <p:grpSp>
        <p:nvGrpSpPr>
          <p:cNvPr id="14" name="Group 13">
            <a:extLst>
              <a:ext uri="{FF2B5EF4-FFF2-40B4-BE49-F238E27FC236}">
                <a16:creationId xmlns:a16="http://schemas.microsoft.com/office/drawing/2014/main" id="{14B342D4-2491-4CF9-8C2C-974234C3758B}"/>
              </a:ext>
            </a:extLst>
          </p:cNvPr>
          <p:cNvGrpSpPr/>
          <p:nvPr/>
        </p:nvGrpSpPr>
        <p:grpSpPr>
          <a:xfrm>
            <a:off x="4924824" y="1828800"/>
            <a:ext cx="3256752" cy="3819730"/>
            <a:chOff x="4924824" y="1828800"/>
            <a:chExt cx="3256752" cy="3819730"/>
          </a:xfrm>
        </p:grpSpPr>
        <p:pic>
          <p:nvPicPr>
            <p:cNvPr id="9" name="Image" descr="Image">
              <a:extLst>
                <a:ext uri="{FF2B5EF4-FFF2-40B4-BE49-F238E27FC236}">
                  <a16:creationId xmlns:a16="http://schemas.microsoft.com/office/drawing/2014/main" id="{E9E38246-28C4-4602-B616-59452470FAF5}"/>
                </a:ext>
              </a:extLst>
            </p:cNvPr>
            <p:cNvPicPr>
              <a:picLocks noChangeAspect="1"/>
            </p:cNvPicPr>
            <p:nvPr/>
          </p:nvPicPr>
          <p:blipFill>
            <a:blip r:embed="rId3"/>
            <a:stretch>
              <a:fillRect/>
            </a:stretch>
          </p:blipFill>
          <p:spPr>
            <a:xfrm>
              <a:off x="4924824" y="1828800"/>
              <a:ext cx="3256752" cy="2872622"/>
            </a:xfrm>
            <a:prstGeom prst="rect">
              <a:avLst/>
            </a:prstGeom>
            <a:ln w="12700">
              <a:miter lim="400000"/>
            </a:ln>
          </p:spPr>
        </p:pic>
        <p:sp>
          <p:nvSpPr>
            <p:cNvPr id="11" name="TextBox 10">
              <a:extLst>
                <a:ext uri="{FF2B5EF4-FFF2-40B4-BE49-F238E27FC236}">
                  <a16:creationId xmlns:a16="http://schemas.microsoft.com/office/drawing/2014/main" id="{A08DB620-1D99-4D45-8D2E-A7C978D01C31}"/>
                </a:ext>
              </a:extLst>
            </p:cNvPr>
            <p:cNvSpPr txBox="1"/>
            <p:nvPr/>
          </p:nvSpPr>
          <p:spPr>
            <a:xfrm>
              <a:off x="5029200" y="4817533"/>
              <a:ext cx="3048000" cy="830997"/>
            </a:xfrm>
            <a:prstGeom prst="rect">
              <a:avLst/>
            </a:prstGeom>
            <a:noFill/>
          </p:spPr>
          <p:txBody>
            <a:bodyPr wrap="square" rtlCol="0">
              <a:spAutoFit/>
            </a:bodyPr>
            <a:lstStyle/>
            <a:p>
              <a:pPr algn="ctr"/>
              <a:r>
                <a:rPr lang="en-US" dirty="0"/>
                <a:t>objects are often categorical</a:t>
              </a:r>
            </a:p>
          </p:txBody>
        </p:sp>
      </p:grpSp>
      <p:pic>
        <p:nvPicPr>
          <p:cNvPr id="12" name="Picture 2" descr="Suniyya Amna Waraich - BOSS">
            <a:extLst>
              <a:ext uri="{FF2B5EF4-FFF2-40B4-BE49-F238E27FC236}">
                <a16:creationId xmlns:a16="http://schemas.microsoft.com/office/drawing/2014/main" id="{FDE5984C-5709-4DCA-9074-FAA1674F90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timulus domains"/>
          <p:cNvSpPr txBox="1">
            <a:spLocks noGrp="1"/>
          </p:cNvSpPr>
          <p:nvPr>
            <p:ph type="title"/>
          </p:nvPr>
        </p:nvSpPr>
        <p:spPr>
          <a:xfrm>
            <a:off x="514685" y="-41231"/>
            <a:ext cx="8229600" cy="1143000"/>
          </a:xfrm>
          <a:prstGeom prst="rect">
            <a:avLst/>
          </a:prstGeom>
        </p:spPr>
        <p:txBody>
          <a:bodyPr/>
          <a:lstStyle/>
          <a:p>
            <a:r>
              <a:rPr lang="en-US" dirty="0"/>
              <a:t>A range of s</a:t>
            </a:r>
            <a:r>
              <a:rPr dirty="0"/>
              <a:t>timulus domains</a:t>
            </a:r>
          </a:p>
        </p:txBody>
      </p:sp>
      <p:pic>
        <p:nvPicPr>
          <p:cNvPr id="205" name="Picture 13" descr="Picture 13"/>
          <p:cNvPicPr>
            <a:picLocks noChangeAspect="1"/>
          </p:cNvPicPr>
          <p:nvPr/>
        </p:nvPicPr>
        <p:blipFill>
          <a:blip r:embed="rId3"/>
          <a:stretch>
            <a:fillRect/>
          </a:stretch>
        </p:blipFill>
        <p:spPr>
          <a:xfrm>
            <a:off x="787898" y="2573082"/>
            <a:ext cx="1484887" cy="1478397"/>
          </a:xfrm>
          <a:prstGeom prst="rect">
            <a:avLst/>
          </a:prstGeom>
          <a:ln w="101600">
            <a:solidFill>
              <a:srgbClr val="A74C0F"/>
            </a:solidFill>
          </a:ln>
        </p:spPr>
      </p:pic>
      <p:grpSp>
        <p:nvGrpSpPr>
          <p:cNvPr id="208" name="Text Box 14"/>
          <p:cNvGrpSpPr/>
          <p:nvPr/>
        </p:nvGrpSpPr>
        <p:grpSpPr>
          <a:xfrm>
            <a:off x="7176224" y="2553949"/>
            <a:ext cx="1542661" cy="1510678"/>
            <a:chOff x="-1" y="0"/>
            <a:chExt cx="4113762" cy="4028472"/>
          </a:xfrm>
        </p:grpSpPr>
        <p:sp>
          <p:nvSpPr>
            <p:cNvPr id="206" name="Rectangle"/>
            <p:cNvSpPr/>
            <p:nvPr/>
          </p:nvSpPr>
          <p:spPr>
            <a:xfrm>
              <a:off x="-1" y="0"/>
              <a:ext cx="4113762" cy="4028472"/>
            </a:xfrm>
            <a:prstGeom prst="rect">
              <a:avLst/>
            </a:prstGeom>
            <a:solidFill>
              <a:srgbClr val="858589"/>
            </a:solidFill>
            <a:ln w="101600" cap="flat">
              <a:solidFill>
                <a:srgbClr val="9971B0"/>
              </a:solidFill>
              <a:prstDash val="solid"/>
              <a:miter lim="800000"/>
            </a:ln>
            <a:effectLst/>
          </p:spPr>
          <p:txBody>
            <a:bodyPr wrap="square" lIns="34290" tIns="34290" rIns="34290" bIns="34290" numCol="1" anchor="t">
              <a:noAutofit/>
            </a:bodyPr>
            <a:lstStyle/>
            <a:p>
              <a:pPr defTabSz="685800">
                <a:defRPr sz="3600">
                  <a:solidFill>
                    <a:srgbClr val="FFFFFF"/>
                  </a:solidFill>
                  <a:latin typeface="Calibri"/>
                  <a:ea typeface="Calibri"/>
                  <a:cs typeface="Calibri"/>
                  <a:sym typeface="Calibri"/>
                </a:defRPr>
              </a:pPr>
              <a:endParaRPr sz="1350"/>
            </a:p>
          </p:txBody>
        </p:sp>
        <p:sp>
          <p:nvSpPr>
            <p:cNvPr id="207" name="bluebird"/>
            <p:cNvSpPr txBox="1"/>
            <p:nvPr/>
          </p:nvSpPr>
          <p:spPr>
            <a:xfrm>
              <a:off x="149274" y="50800"/>
              <a:ext cx="3815213" cy="25379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3000">
                  <a:solidFill>
                    <a:srgbClr val="FFFFFF"/>
                  </a:solidFill>
                  <a:latin typeface="Calibri"/>
                  <a:ea typeface="Calibri"/>
                  <a:cs typeface="Calibri"/>
                  <a:sym typeface="Calibri"/>
                </a:defRPr>
              </a:pPr>
              <a:r>
                <a:rPr sz="1125"/>
                <a:t> </a:t>
              </a:r>
            </a:p>
            <a:p>
              <a:pPr defTabSz="685800">
                <a:defRPr sz="2600">
                  <a:solidFill>
                    <a:srgbClr val="FFFFFF"/>
                  </a:solidFill>
                  <a:latin typeface="Calibri"/>
                  <a:ea typeface="Calibri"/>
                  <a:cs typeface="Calibri"/>
                  <a:sym typeface="Calibri"/>
                </a:defRPr>
              </a:pPr>
              <a:endParaRPr sz="975"/>
            </a:p>
            <a:p>
              <a:pPr defTabSz="685800">
                <a:defRPr sz="2600">
                  <a:solidFill>
                    <a:srgbClr val="FFFFFF"/>
                  </a:solidFill>
                  <a:latin typeface="Calibri"/>
                  <a:ea typeface="Calibri"/>
                  <a:cs typeface="Calibri"/>
                  <a:sym typeface="Calibri"/>
                </a:defRPr>
              </a:pPr>
              <a:r>
                <a:rPr sz="975"/>
                <a:t>      </a:t>
              </a:r>
            </a:p>
            <a:p>
              <a:pPr defTabSz="685800">
                <a:defRPr sz="2600">
                  <a:solidFill>
                    <a:srgbClr val="FFFFFF"/>
                  </a:solidFill>
                  <a:latin typeface="Calibri"/>
                  <a:ea typeface="Calibri"/>
                  <a:cs typeface="Calibri"/>
                  <a:sym typeface="Calibri"/>
                </a:defRPr>
              </a:pPr>
              <a:r>
                <a:rPr sz="975"/>
                <a:t>      </a:t>
              </a:r>
            </a:p>
            <a:p>
              <a:pPr defTabSz="685800">
                <a:defRPr sz="4000">
                  <a:solidFill>
                    <a:srgbClr val="FFFFFF"/>
                  </a:solidFill>
                  <a:latin typeface="Calibri"/>
                  <a:ea typeface="Calibri"/>
                  <a:cs typeface="Calibri"/>
                  <a:sym typeface="Calibri"/>
                </a:defRPr>
              </a:pPr>
              <a:r>
                <a:rPr sz="1500"/>
                <a:t>        </a:t>
              </a:r>
              <a:r>
                <a:rPr sz="1650"/>
                <a:t>bluebird</a:t>
              </a:r>
            </a:p>
          </p:txBody>
        </p:sp>
      </p:grpSp>
      <p:pic>
        <p:nvPicPr>
          <p:cNvPr id="209" name="Picture 15" descr="Picture 15"/>
          <p:cNvPicPr>
            <a:picLocks noChangeAspect="1"/>
          </p:cNvPicPr>
          <p:nvPr/>
        </p:nvPicPr>
        <p:blipFill>
          <a:blip r:embed="rId4"/>
          <a:stretch>
            <a:fillRect/>
          </a:stretch>
        </p:blipFill>
        <p:spPr>
          <a:xfrm>
            <a:off x="5579143" y="2573085"/>
            <a:ext cx="1484890" cy="1478396"/>
          </a:xfrm>
          <a:prstGeom prst="rect">
            <a:avLst/>
          </a:prstGeom>
          <a:ln w="101600">
            <a:solidFill>
              <a:srgbClr val="5A6C89"/>
            </a:solidFill>
          </a:ln>
        </p:spPr>
      </p:pic>
      <p:pic>
        <p:nvPicPr>
          <p:cNvPr id="210" name="Picture 16" descr="Picture 16"/>
          <p:cNvPicPr>
            <a:picLocks noChangeAspect="1"/>
          </p:cNvPicPr>
          <p:nvPr/>
        </p:nvPicPr>
        <p:blipFill>
          <a:blip r:embed="rId5"/>
          <a:stretch>
            <a:fillRect/>
          </a:stretch>
        </p:blipFill>
        <p:spPr>
          <a:xfrm>
            <a:off x="2384978" y="2573084"/>
            <a:ext cx="1484890" cy="1478397"/>
          </a:xfrm>
          <a:prstGeom prst="rect">
            <a:avLst/>
          </a:prstGeom>
          <a:ln w="101600">
            <a:solidFill>
              <a:srgbClr val="B19E81"/>
            </a:solidFill>
          </a:ln>
        </p:spPr>
      </p:pic>
      <p:pic>
        <p:nvPicPr>
          <p:cNvPr id="211" name="Picture 17" descr="Picture 17"/>
          <p:cNvPicPr>
            <a:picLocks noChangeAspect="1"/>
          </p:cNvPicPr>
          <p:nvPr/>
        </p:nvPicPr>
        <p:blipFill>
          <a:blip r:embed="rId6"/>
          <a:stretch>
            <a:fillRect/>
          </a:stretch>
        </p:blipFill>
        <p:spPr>
          <a:xfrm>
            <a:off x="3982059" y="2573084"/>
            <a:ext cx="1484890" cy="1478397"/>
          </a:xfrm>
          <a:prstGeom prst="rect">
            <a:avLst/>
          </a:prstGeom>
          <a:ln w="101600">
            <a:solidFill>
              <a:srgbClr val="2BAA9C"/>
            </a:solidFill>
          </a:ln>
        </p:spPr>
      </p:pic>
      <p:grpSp>
        <p:nvGrpSpPr>
          <p:cNvPr id="222" name="Group"/>
          <p:cNvGrpSpPr/>
          <p:nvPr/>
        </p:nvGrpSpPr>
        <p:grpSpPr>
          <a:xfrm>
            <a:off x="1905911" y="1676400"/>
            <a:ext cx="6056515" cy="3125130"/>
            <a:chOff x="0" y="-1"/>
            <a:chExt cx="16150706" cy="8333678"/>
          </a:xfrm>
        </p:grpSpPr>
        <p:pic>
          <p:nvPicPr>
            <p:cNvPr id="212" name="Image" descr="Image"/>
            <p:cNvPicPr>
              <a:picLocks noChangeAspect="1"/>
            </p:cNvPicPr>
            <p:nvPr/>
          </p:nvPicPr>
          <p:blipFill>
            <a:blip r:embed="rId7"/>
            <a:stretch>
              <a:fillRect/>
            </a:stretch>
          </p:blipFill>
          <p:spPr>
            <a:xfrm>
              <a:off x="0" y="234431"/>
              <a:ext cx="12002998" cy="8039593"/>
            </a:xfrm>
            <a:prstGeom prst="rect">
              <a:avLst/>
            </a:prstGeom>
            <a:ln w="12700" cap="flat">
              <a:noFill/>
              <a:miter lim="400000"/>
            </a:ln>
            <a:effectLst/>
          </p:spPr>
        </p:pic>
        <p:grpSp>
          <p:nvGrpSpPr>
            <p:cNvPr id="215" name="Group"/>
            <p:cNvGrpSpPr/>
            <p:nvPr/>
          </p:nvGrpSpPr>
          <p:grpSpPr>
            <a:xfrm>
              <a:off x="11364635" y="-1"/>
              <a:ext cx="3815214" cy="2879451"/>
              <a:chOff x="-812804" y="0"/>
              <a:chExt cx="3815213" cy="2879449"/>
            </a:xfrm>
          </p:grpSpPr>
          <p:sp>
            <p:nvSpPr>
              <p:cNvPr id="213" name="Square"/>
              <p:cNvSpPr/>
              <p:nvPr/>
            </p:nvSpPr>
            <p:spPr>
              <a:xfrm>
                <a:off x="126110" y="339448"/>
                <a:ext cx="2540001" cy="2540001"/>
              </a:xfrm>
              <a:prstGeom prst="rect">
                <a:avLst/>
              </a:prstGeom>
              <a:solidFill>
                <a:srgbClr val="858589"/>
              </a:solidFill>
              <a:ln w="12700" cap="flat">
                <a:noFill/>
                <a:miter lim="400000"/>
              </a:ln>
              <a:effectLst/>
            </p:spPr>
            <p:txBody>
              <a:bodyPr wrap="square" lIns="34290" tIns="34290" rIns="34290" bIns="34290" numCol="1" anchor="t">
                <a:noAutofit/>
              </a:bodyPr>
              <a:lstStyle/>
              <a:p>
                <a:pPr defTabSz="685800">
                  <a:defRPr sz="3600">
                    <a:solidFill>
                      <a:srgbClr val="FFFFFF"/>
                    </a:solidFill>
                    <a:latin typeface="Calibri"/>
                    <a:ea typeface="Calibri"/>
                    <a:cs typeface="Calibri"/>
                    <a:sym typeface="Calibri"/>
                  </a:defRPr>
                </a:pPr>
                <a:endParaRPr sz="1350"/>
              </a:p>
            </p:txBody>
          </p:sp>
          <p:sp>
            <p:nvSpPr>
              <p:cNvPr id="214" name="frog"/>
              <p:cNvSpPr txBox="1"/>
              <p:nvPr/>
            </p:nvSpPr>
            <p:spPr>
              <a:xfrm>
                <a:off x="-812804" y="0"/>
                <a:ext cx="3815213" cy="21378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3000">
                    <a:solidFill>
                      <a:srgbClr val="FFFFFF"/>
                    </a:solidFill>
                    <a:latin typeface="Calibri"/>
                    <a:ea typeface="Calibri"/>
                    <a:cs typeface="Calibri"/>
                    <a:sym typeface="Calibri"/>
                  </a:defRPr>
                </a:pPr>
                <a:r>
                  <a:rPr sz="1125" dirty="0"/>
                  <a:t> </a:t>
                </a:r>
              </a:p>
              <a:p>
                <a:pPr defTabSz="685800">
                  <a:defRPr sz="2600">
                    <a:solidFill>
                      <a:srgbClr val="FFFFFF"/>
                    </a:solidFill>
                    <a:latin typeface="Calibri"/>
                    <a:ea typeface="Calibri"/>
                    <a:cs typeface="Calibri"/>
                    <a:sym typeface="Calibri"/>
                  </a:defRPr>
                </a:pPr>
                <a:endParaRPr sz="975" dirty="0"/>
              </a:p>
              <a:p>
                <a:pPr defTabSz="685800">
                  <a:defRPr sz="2600">
                    <a:solidFill>
                      <a:srgbClr val="FFFFFF"/>
                    </a:solidFill>
                    <a:latin typeface="Calibri"/>
                    <a:ea typeface="Calibri"/>
                    <a:cs typeface="Calibri"/>
                    <a:sym typeface="Calibri"/>
                  </a:defRPr>
                </a:pPr>
                <a:r>
                  <a:rPr sz="975" dirty="0"/>
                  <a:t>       </a:t>
                </a:r>
              </a:p>
              <a:p>
                <a:pPr lvl="1" defTabSz="685800">
                  <a:defRPr sz="2600">
                    <a:solidFill>
                      <a:srgbClr val="FFFFFF"/>
                    </a:solidFill>
                    <a:latin typeface="Calibri"/>
                    <a:ea typeface="Calibri"/>
                    <a:cs typeface="Calibri"/>
                    <a:sym typeface="Calibri"/>
                  </a:defRPr>
                </a:pPr>
                <a:r>
                  <a:rPr sz="975" dirty="0"/>
                  <a:t>     </a:t>
                </a:r>
                <a:r>
                  <a:rPr sz="1650" dirty="0"/>
                  <a:t>frog</a:t>
                </a:r>
              </a:p>
            </p:txBody>
          </p:sp>
        </p:grpSp>
        <p:grpSp>
          <p:nvGrpSpPr>
            <p:cNvPr id="218" name="Group"/>
            <p:cNvGrpSpPr/>
            <p:nvPr/>
          </p:nvGrpSpPr>
          <p:grpSpPr>
            <a:xfrm>
              <a:off x="12316977" y="2723003"/>
              <a:ext cx="3833729" cy="2889761"/>
              <a:chOff x="139538" y="0"/>
              <a:chExt cx="3833728" cy="2889759"/>
            </a:xfrm>
          </p:grpSpPr>
          <p:sp>
            <p:nvSpPr>
              <p:cNvPr id="216" name="Square"/>
              <p:cNvSpPr/>
              <p:nvPr/>
            </p:nvSpPr>
            <p:spPr>
              <a:xfrm>
                <a:off x="139538" y="349758"/>
                <a:ext cx="2540001" cy="2540001"/>
              </a:xfrm>
              <a:prstGeom prst="rect">
                <a:avLst/>
              </a:prstGeom>
              <a:solidFill>
                <a:srgbClr val="858589"/>
              </a:solidFill>
              <a:ln w="12700" cap="flat">
                <a:noFill/>
                <a:miter lim="400000"/>
              </a:ln>
              <a:effectLst/>
            </p:spPr>
            <p:txBody>
              <a:bodyPr wrap="square" lIns="34290" tIns="34290" rIns="34290" bIns="34290" numCol="1" anchor="t">
                <a:noAutofit/>
              </a:bodyPr>
              <a:lstStyle/>
              <a:p>
                <a:pPr defTabSz="685800">
                  <a:defRPr sz="3600">
                    <a:solidFill>
                      <a:srgbClr val="FFFFFF"/>
                    </a:solidFill>
                    <a:latin typeface="Calibri"/>
                    <a:ea typeface="Calibri"/>
                    <a:cs typeface="Calibri"/>
                    <a:sym typeface="Calibri"/>
                  </a:defRPr>
                </a:pPr>
                <a:endParaRPr sz="1350"/>
              </a:p>
            </p:txBody>
          </p:sp>
          <p:sp>
            <p:nvSpPr>
              <p:cNvPr id="217" name="goldfish"/>
              <p:cNvSpPr txBox="1"/>
              <p:nvPr/>
            </p:nvSpPr>
            <p:spPr>
              <a:xfrm>
                <a:off x="158053" y="0"/>
                <a:ext cx="3815213" cy="21378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3000">
                    <a:solidFill>
                      <a:srgbClr val="FFFFFF"/>
                    </a:solidFill>
                    <a:latin typeface="Calibri"/>
                    <a:ea typeface="Calibri"/>
                    <a:cs typeface="Calibri"/>
                    <a:sym typeface="Calibri"/>
                  </a:defRPr>
                </a:pPr>
                <a:r>
                  <a:rPr sz="1125" dirty="0"/>
                  <a:t> </a:t>
                </a:r>
              </a:p>
              <a:p>
                <a:pPr defTabSz="685800">
                  <a:defRPr sz="2600">
                    <a:solidFill>
                      <a:srgbClr val="FFFFFF"/>
                    </a:solidFill>
                    <a:latin typeface="Calibri"/>
                    <a:ea typeface="Calibri"/>
                    <a:cs typeface="Calibri"/>
                    <a:sym typeface="Calibri"/>
                  </a:defRPr>
                </a:pPr>
                <a:endParaRPr sz="975" dirty="0"/>
              </a:p>
              <a:p>
                <a:pPr defTabSz="685800">
                  <a:defRPr sz="2600">
                    <a:solidFill>
                      <a:srgbClr val="FFFFFF"/>
                    </a:solidFill>
                    <a:latin typeface="Calibri"/>
                    <a:ea typeface="Calibri"/>
                    <a:cs typeface="Calibri"/>
                    <a:sym typeface="Calibri"/>
                  </a:defRPr>
                </a:pPr>
                <a:r>
                  <a:rPr sz="975" dirty="0"/>
                  <a:t>       </a:t>
                </a:r>
              </a:p>
              <a:p>
                <a:pPr defTabSz="685800">
                  <a:defRPr sz="2600">
                    <a:solidFill>
                      <a:srgbClr val="FFFFFF"/>
                    </a:solidFill>
                    <a:latin typeface="Calibri"/>
                    <a:ea typeface="Calibri"/>
                    <a:cs typeface="Calibri"/>
                    <a:sym typeface="Calibri"/>
                  </a:defRPr>
                </a:pPr>
                <a:r>
                  <a:rPr sz="975" dirty="0"/>
                  <a:t>     </a:t>
                </a:r>
                <a:r>
                  <a:rPr sz="1650" dirty="0"/>
                  <a:t>goldfish</a:t>
                </a:r>
              </a:p>
            </p:txBody>
          </p:sp>
        </p:grpSp>
        <p:grpSp>
          <p:nvGrpSpPr>
            <p:cNvPr id="221" name="Group"/>
            <p:cNvGrpSpPr/>
            <p:nvPr/>
          </p:nvGrpSpPr>
          <p:grpSpPr>
            <a:xfrm>
              <a:off x="11894766" y="5325697"/>
              <a:ext cx="2949513" cy="3007980"/>
              <a:chOff x="-409512" y="0"/>
              <a:chExt cx="2949512" cy="3007979"/>
            </a:xfrm>
          </p:grpSpPr>
          <p:sp>
            <p:nvSpPr>
              <p:cNvPr id="219" name="Rectangle"/>
              <p:cNvSpPr/>
              <p:nvPr/>
            </p:nvSpPr>
            <p:spPr>
              <a:xfrm>
                <a:off x="0" y="461526"/>
                <a:ext cx="2540000" cy="2546453"/>
              </a:xfrm>
              <a:prstGeom prst="rect">
                <a:avLst/>
              </a:prstGeom>
              <a:solidFill>
                <a:srgbClr val="858589"/>
              </a:solidFill>
              <a:ln w="12700" cap="flat">
                <a:noFill/>
                <a:miter lim="400000"/>
              </a:ln>
              <a:effectLst/>
            </p:spPr>
            <p:txBody>
              <a:bodyPr wrap="square" lIns="34290" tIns="34290" rIns="34290" bIns="34290" numCol="1" anchor="t">
                <a:noAutofit/>
              </a:bodyPr>
              <a:lstStyle/>
              <a:p>
                <a:pPr defTabSz="685800">
                  <a:defRPr sz="3600">
                    <a:solidFill>
                      <a:srgbClr val="FFFFFF"/>
                    </a:solidFill>
                    <a:latin typeface="Calibri"/>
                    <a:ea typeface="Calibri"/>
                    <a:cs typeface="Calibri"/>
                    <a:sym typeface="Calibri"/>
                  </a:defRPr>
                </a:pPr>
                <a:endParaRPr sz="1350"/>
              </a:p>
            </p:txBody>
          </p:sp>
          <p:sp>
            <p:nvSpPr>
              <p:cNvPr id="220" name="dog"/>
              <p:cNvSpPr txBox="1"/>
              <p:nvPr/>
            </p:nvSpPr>
            <p:spPr>
              <a:xfrm>
                <a:off x="-409512" y="0"/>
                <a:ext cx="2275289" cy="21378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3000">
                    <a:solidFill>
                      <a:srgbClr val="FFFFFF"/>
                    </a:solidFill>
                    <a:latin typeface="Calibri"/>
                    <a:ea typeface="Calibri"/>
                    <a:cs typeface="Calibri"/>
                    <a:sym typeface="Calibri"/>
                  </a:defRPr>
                </a:pPr>
                <a:r>
                  <a:rPr sz="1125" dirty="0"/>
                  <a:t> </a:t>
                </a:r>
              </a:p>
              <a:p>
                <a:pPr defTabSz="685800">
                  <a:defRPr sz="2600">
                    <a:solidFill>
                      <a:srgbClr val="FFFFFF"/>
                    </a:solidFill>
                    <a:latin typeface="Calibri"/>
                    <a:ea typeface="Calibri"/>
                    <a:cs typeface="Calibri"/>
                    <a:sym typeface="Calibri"/>
                  </a:defRPr>
                </a:pPr>
                <a:endParaRPr sz="975" dirty="0"/>
              </a:p>
              <a:p>
                <a:pPr defTabSz="685800">
                  <a:defRPr sz="2600">
                    <a:solidFill>
                      <a:srgbClr val="FFFFFF"/>
                    </a:solidFill>
                    <a:latin typeface="Calibri"/>
                    <a:ea typeface="Calibri"/>
                    <a:cs typeface="Calibri"/>
                    <a:sym typeface="Calibri"/>
                  </a:defRPr>
                </a:pPr>
                <a:r>
                  <a:rPr sz="975" dirty="0"/>
                  <a:t>       </a:t>
                </a:r>
              </a:p>
              <a:p>
                <a:pPr lvl="1" defTabSz="685800">
                  <a:defRPr sz="2600">
                    <a:solidFill>
                      <a:srgbClr val="FFFFFF"/>
                    </a:solidFill>
                    <a:latin typeface="Calibri"/>
                    <a:ea typeface="Calibri"/>
                    <a:cs typeface="Calibri"/>
                    <a:sym typeface="Calibri"/>
                  </a:defRPr>
                </a:pPr>
                <a:r>
                  <a:rPr sz="1650" dirty="0"/>
                  <a:t>dog</a:t>
                </a:r>
              </a:p>
            </p:txBody>
          </p:sp>
        </p:grpSp>
      </p:grpSp>
      <p:sp>
        <p:nvSpPr>
          <p:cNvPr id="2" name="TextBox 1">
            <a:extLst>
              <a:ext uri="{FF2B5EF4-FFF2-40B4-BE49-F238E27FC236}">
                <a16:creationId xmlns:a16="http://schemas.microsoft.com/office/drawing/2014/main" id="{CAF6CB78-AC05-41E5-A51E-30A223968FB0}"/>
              </a:ext>
            </a:extLst>
          </p:cNvPr>
          <p:cNvSpPr txBox="1"/>
          <p:nvPr/>
        </p:nvSpPr>
        <p:spPr>
          <a:xfrm>
            <a:off x="890212" y="4807630"/>
            <a:ext cx="1144785" cy="707885"/>
          </a:xfrm>
          <a:prstGeom prst="rect">
            <a:avLst/>
          </a:prstGeom>
          <a:noFill/>
        </p:spPr>
        <p:txBody>
          <a:bodyPr wrap="square" rtlCol="0">
            <a:spAutoFit/>
          </a:bodyPr>
          <a:lstStyle/>
          <a:p>
            <a:pPr algn="ctr"/>
            <a:r>
              <a:rPr lang="en-US" sz="2000" dirty="0"/>
              <a:t>colored textures</a:t>
            </a:r>
          </a:p>
        </p:txBody>
      </p:sp>
      <p:sp>
        <p:nvSpPr>
          <p:cNvPr id="3" name="TextBox 2">
            <a:extLst>
              <a:ext uri="{FF2B5EF4-FFF2-40B4-BE49-F238E27FC236}">
                <a16:creationId xmlns:a16="http://schemas.microsoft.com/office/drawing/2014/main" id="{5015F52C-5964-4440-9FD1-508E3A89C7B0}"/>
              </a:ext>
            </a:extLst>
          </p:cNvPr>
          <p:cNvSpPr txBox="1"/>
          <p:nvPr/>
        </p:nvSpPr>
        <p:spPr>
          <a:xfrm>
            <a:off x="7086600" y="4820843"/>
            <a:ext cx="1752600" cy="646331"/>
          </a:xfrm>
          <a:prstGeom prst="rect">
            <a:avLst/>
          </a:prstGeom>
          <a:noFill/>
        </p:spPr>
        <p:txBody>
          <a:bodyPr wrap="square" rtlCol="0">
            <a:spAutoFit/>
          </a:bodyPr>
          <a:lstStyle/>
          <a:p>
            <a:pPr algn="ctr"/>
            <a:r>
              <a:rPr lang="en-US" sz="1800" dirty="0"/>
              <a:t>common animal names</a:t>
            </a:r>
          </a:p>
        </p:txBody>
      </p:sp>
      <p:pic>
        <p:nvPicPr>
          <p:cNvPr id="25" name="Picture 2" descr="Suniyya Amna Waraich - BOSS">
            <a:extLst>
              <a:ext uri="{FF2B5EF4-FFF2-40B4-BE49-F238E27FC236}">
                <a16:creationId xmlns:a16="http://schemas.microsoft.com/office/drawing/2014/main" id="{95460A89-8966-4A34-86A9-57BA35390F4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3E4C7D-2FF1-49A2-8011-A32C7DCA3927}"/>
              </a:ext>
            </a:extLst>
          </p:cNvPr>
          <p:cNvSpPr txBox="1"/>
          <p:nvPr/>
        </p:nvSpPr>
        <p:spPr>
          <a:xfrm>
            <a:off x="2039897" y="5615206"/>
            <a:ext cx="5064208" cy="461665"/>
          </a:xfrm>
          <a:prstGeom prst="rect">
            <a:avLst/>
          </a:prstGeom>
          <a:noFill/>
        </p:spPr>
        <p:txBody>
          <a:bodyPr wrap="none" rtlCol="0">
            <a:spAutoFit/>
          </a:bodyPr>
          <a:lstStyle/>
          <a:p>
            <a:pPr algn="ctr"/>
            <a:r>
              <a:rPr lang="en-US" dirty="0"/>
              <a:t>Stimuli correspond across domains.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2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2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iterate>
                                    <p:tmAbs val="0"/>
                                  </p:iterate>
                                  <p:childTnLst>
                                    <p:set>
                                      <p:cBhvr>
                                        <p:cTn id="29" fill="hold">
                                          <p:stCondLst>
                                            <p:cond delay="0"/>
                                          </p:stCondLst>
                                        </p:cTn>
                                        <p:tgtEl>
                                          <p:spTgt spid="205"/>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1" nodeType="afterEffect">
                                  <p:stCondLst>
                                    <p:cond delay="0"/>
                                  </p:stCondLst>
                                  <p:iterate>
                                    <p:tmAbs val="0"/>
                                  </p:iterate>
                                  <p:childTnLst>
                                    <p:set>
                                      <p:cBhvr>
                                        <p:cTn id="32" fill="hold">
                                          <p:stCondLst>
                                            <p:cond delay="0"/>
                                          </p:stCondLst>
                                        </p:cTn>
                                        <p:tgtEl>
                                          <p:spTgt spid="210"/>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grpId="1" nodeType="afterEffect">
                                  <p:stCondLst>
                                    <p:cond delay="0"/>
                                  </p:stCondLst>
                                  <p:iterate>
                                    <p:tmAbs val="0"/>
                                  </p:iterate>
                                  <p:childTnLst>
                                    <p:set>
                                      <p:cBhvr>
                                        <p:cTn id="35" fill="hold">
                                          <p:stCondLst>
                                            <p:cond delay="0"/>
                                          </p:stCondLst>
                                        </p:cTn>
                                        <p:tgtEl>
                                          <p:spTgt spid="211"/>
                                        </p:tgtEl>
                                        <p:attrNameLst>
                                          <p:attrName>style.visibility</p:attrName>
                                        </p:attrNameLst>
                                      </p:cBhvr>
                                      <p:to>
                                        <p:strVal val="hidden"/>
                                      </p:to>
                                    </p:set>
                                  </p:childTnLst>
                                </p:cTn>
                              </p:par>
                            </p:childTnLst>
                          </p:cTn>
                        </p:par>
                        <p:par>
                          <p:cTn id="36" fill="hold">
                            <p:stCondLst>
                              <p:cond delay="0"/>
                            </p:stCondLst>
                            <p:childTnLst>
                              <p:par>
                                <p:cTn id="37" presetID="1" presetClass="exit" presetSubtype="0" fill="hold" grpId="1" nodeType="afterEffect">
                                  <p:stCondLst>
                                    <p:cond delay="0"/>
                                  </p:stCondLst>
                                  <p:iterate>
                                    <p:tmAbs val="0"/>
                                  </p:iterate>
                                  <p:childTnLst>
                                    <p:set>
                                      <p:cBhvr>
                                        <p:cTn id="38" fill="hold">
                                          <p:stCondLst>
                                            <p:cond delay="0"/>
                                          </p:stCondLst>
                                        </p:cTn>
                                        <p:tgtEl>
                                          <p:spTgt spid="209"/>
                                        </p:tgtEl>
                                        <p:attrNameLst>
                                          <p:attrName>style.visibility</p:attrName>
                                        </p:attrNameLst>
                                      </p:cBhvr>
                                      <p:to>
                                        <p:strVal val="hidden"/>
                                      </p:to>
                                    </p:set>
                                  </p:childTnLst>
                                </p:cTn>
                              </p:par>
                            </p:childTnLst>
                          </p:cTn>
                        </p:par>
                        <p:par>
                          <p:cTn id="39" fill="hold">
                            <p:stCondLst>
                              <p:cond delay="0"/>
                            </p:stCondLst>
                            <p:childTnLst>
                              <p:par>
                                <p:cTn id="40" presetID="1" presetClass="exit" presetSubtype="0" fill="hold" grpId="1" nodeType="afterEffect">
                                  <p:stCondLst>
                                    <p:cond delay="0"/>
                                  </p:stCondLst>
                                  <p:iterate>
                                    <p:tmAbs val="0"/>
                                  </p:iterate>
                                  <p:childTnLst>
                                    <p:set>
                                      <p:cBhvr>
                                        <p:cTn id="41" fill="hold">
                                          <p:stCondLst>
                                            <p:cond delay="0"/>
                                          </p:stCondLst>
                                        </p:cTn>
                                        <p:tgtEl>
                                          <p:spTgt spid="20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p:tmAbs val="0"/>
                                  </p:iterate>
                                  <p:childTnLst>
                                    <p:set>
                                      <p:cBhvr>
                                        <p:cTn id="45" fill="hold"/>
                                        <p:tgtEl>
                                          <p:spTgt spid="2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advAuto="0"/>
      <p:bldP spid="205" grpId="1" animBg="1" advAuto="0"/>
      <p:bldP spid="208" grpId="0" animBg="1" advAuto="0"/>
      <p:bldP spid="208" grpId="1" animBg="1" advAuto="0"/>
      <p:bldP spid="209" grpId="0" animBg="1" advAuto="0"/>
      <p:bldP spid="209" grpId="1" animBg="1" advAuto="0"/>
      <p:bldP spid="210" grpId="0" animBg="1" advAuto="0"/>
      <p:bldP spid="210" grpId="1" animBg="1" advAuto="0"/>
      <p:bldP spid="211" grpId="0" animBg="1" advAuto="0"/>
      <p:bldP spid="211" grpId="1" animBg="1" advAuto="0"/>
      <p:bldP spid="222" grpId="0" animBg="1" advAuto="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Experimental paradigm"/>
          <p:cNvSpPr txBox="1">
            <a:spLocks noGrp="1"/>
          </p:cNvSpPr>
          <p:nvPr>
            <p:ph type="title"/>
          </p:nvPr>
        </p:nvSpPr>
        <p:spPr>
          <a:xfrm>
            <a:off x="533400" y="2262"/>
            <a:ext cx="8229600" cy="1143000"/>
          </a:xfrm>
          <a:prstGeom prst="rect">
            <a:avLst/>
          </a:prstGeom>
        </p:spPr>
        <p:txBody>
          <a:bodyPr/>
          <a:lstStyle/>
          <a:p>
            <a:r>
              <a:rPr lang="en-US" dirty="0"/>
              <a:t>Collecting similarity judgments</a:t>
            </a:r>
            <a:endParaRPr dirty="0"/>
          </a:p>
        </p:txBody>
      </p:sp>
      <p:sp>
        <p:nvSpPr>
          <p:cNvPr id="227" name="Subjects click stimuli in order of their similarity to the reference"/>
          <p:cNvSpPr txBox="1">
            <a:spLocks noGrp="1"/>
          </p:cNvSpPr>
          <p:nvPr>
            <p:ph type="body" idx="21"/>
          </p:nvPr>
        </p:nvSpPr>
        <p:spPr>
          <a:xfrm>
            <a:off x="914400" y="1095953"/>
            <a:ext cx="7467600" cy="75779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sz="2400" dirty="0"/>
              <a:t>Subjects click </a:t>
            </a:r>
            <a:r>
              <a:rPr lang="en-US" sz="2400" dirty="0"/>
              <a:t> each of 8 comparison </a:t>
            </a:r>
            <a:r>
              <a:rPr sz="2400" dirty="0"/>
              <a:t>stimuli in order of their similarity to </a:t>
            </a:r>
            <a:r>
              <a:rPr lang="en-US" sz="2400" dirty="0"/>
              <a:t>the central</a:t>
            </a:r>
            <a:r>
              <a:rPr sz="2400" dirty="0"/>
              <a:t> reference</a:t>
            </a:r>
          </a:p>
        </p:txBody>
      </p:sp>
      <p:grpSp>
        <p:nvGrpSpPr>
          <p:cNvPr id="230" name="Group 3"/>
          <p:cNvGrpSpPr/>
          <p:nvPr/>
        </p:nvGrpSpPr>
        <p:grpSpPr>
          <a:xfrm>
            <a:off x="2782101" y="2822876"/>
            <a:ext cx="3413807" cy="2802974"/>
            <a:chOff x="0" y="0"/>
            <a:chExt cx="9103483" cy="7474595"/>
          </a:xfrm>
        </p:grpSpPr>
        <p:pic>
          <p:nvPicPr>
            <p:cNvPr id="228" name="Content Placeholder 5" descr="Content Placeholder 5"/>
            <p:cNvPicPr>
              <a:picLocks noChangeAspect="1"/>
            </p:cNvPicPr>
            <p:nvPr/>
          </p:nvPicPr>
          <p:blipFill>
            <a:blip r:embed="rId3"/>
            <a:srcRect r="46854" b="38728"/>
            <a:stretch>
              <a:fillRect/>
            </a:stretch>
          </p:blipFill>
          <p:spPr>
            <a:xfrm>
              <a:off x="-1" y="-1"/>
              <a:ext cx="9103485" cy="7474597"/>
            </a:xfrm>
            <a:prstGeom prst="rect">
              <a:avLst/>
            </a:prstGeom>
            <a:ln w="12700" cap="flat">
              <a:noFill/>
              <a:miter lim="400000"/>
            </a:ln>
            <a:effectLst/>
          </p:spPr>
        </p:pic>
        <p:sp>
          <p:nvSpPr>
            <p:cNvPr id="229" name="Rectangle 5"/>
            <p:cNvSpPr/>
            <p:nvPr/>
          </p:nvSpPr>
          <p:spPr>
            <a:xfrm>
              <a:off x="55445" y="968603"/>
              <a:ext cx="1773305" cy="1086573"/>
            </a:xfrm>
            <a:prstGeom prst="rect">
              <a:avLst/>
            </a:prstGeom>
            <a:solidFill>
              <a:srgbClr val="999998"/>
            </a:solidFill>
            <a:ln w="12700" cap="flat">
              <a:noFill/>
              <a:miter lim="400000"/>
            </a:ln>
            <a:effectLst/>
          </p:spPr>
          <p:txBody>
            <a:bodyPr wrap="square" lIns="34290" tIns="34290" rIns="34290" bIns="34290" numCol="1" anchor="ctr">
              <a:noAutofit/>
            </a:bodyPr>
            <a:lstStyle/>
            <a:p>
              <a:pPr defTabSz="685800">
                <a:defRPr sz="4600">
                  <a:solidFill>
                    <a:srgbClr val="FFFFFF"/>
                  </a:solidFill>
                  <a:latin typeface="Calibri"/>
                  <a:ea typeface="Calibri"/>
                  <a:cs typeface="Calibri"/>
                  <a:sym typeface="Calibri"/>
                </a:defRPr>
              </a:pPr>
              <a:endParaRPr sz="1725"/>
            </a:p>
          </p:txBody>
        </p:sp>
      </p:grpSp>
      <p:grpSp>
        <p:nvGrpSpPr>
          <p:cNvPr id="238" name="Group 18"/>
          <p:cNvGrpSpPr/>
          <p:nvPr/>
        </p:nvGrpSpPr>
        <p:grpSpPr>
          <a:xfrm>
            <a:off x="2762638" y="2125266"/>
            <a:ext cx="3529625" cy="672316"/>
            <a:chOff x="-1" y="0"/>
            <a:chExt cx="9412332" cy="1792841"/>
          </a:xfrm>
        </p:grpSpPr>
        <p:pic>
          <p:nvPicPr>
            <p:cNvPr id="231" name="Picture 19" descr="Picture 19"/>
            <p:cNvPicPr>
              <a:picLocks noChangeAspect="1"/>
            </p:cNvPicPr>
            <p:nvPr/>
          </p:nvPicPr>
          <p:blipFill>
            <a:blip r:embed="rId4"/>
            <a:stretch>
              <a:fillRect/>
            </a:stretch>
          </p:blipFill>
          <p:spPr>
            <a:xfrm>
              <a:off x="-1" y="22705"/>
              <a:ext cx="1762234" cy="1754532"/>
            </a:xfrm>
            <a:prstGeom prst="rect">
              <a:avLst/>
            </a:prstGeom>
            <a:ln w="101600" cap="flat">
              <a:solidFill>
                <a:srgbClr val="A74C0F"/>
              </a:solidFill>
              <a:prstDash val="solid"/>
              <a:round/>
            </a:ln>
            <a:effectLst/>
          </p:spPr>
        </p:pic>
        <p:grpSp>
          <p:nvGrpSpPr>
            <p:cNvPr id="234" name="Text Box 14"/>
            <p:cNvGrpSpPr/>
            <p:nvPr/>
          </p:nvGrpSpPr>
          <p:grpSpPr>
            <a:xfrm>
              <a:off x="7581532" y="0"/>
              <a:ext cx="1830799" cy="1792841"/>
              <a:chOff x="-1" y="0"/>
              <a:chExt cx="1830798" cy="1792840"/>
            </a:xfrm>
          </p:grpSpPr>
          <p:sp>
            <p:nvSpPr>
              <p:cNvPr id="232" name="Rectangle"/>
              <p:cNvSpPr/>
              <p:nvPr/>
            </p:nvSpPr>
            <p:spPr>
              <a:xfrm>
                <a:off x="-1" y="0"/>
                <a:ext cx="1830798" cy="1792840"/>
              </a:xfrm>
              <a:prstGeom prst="rect">
                <a:avLst/>
              </a:prstGeom>
              <a:solidFill>
                <a:srgbClr val="858589"/>
              </a:solidFill>
              <a:ln w="101600" cap="flat">
                <a:solidFill>
                  <a:srgbClr val="9971B0"/>
                </a:solidFill>
                <a:prstDash val="solid"/>
                <a:miter lim="800000"/>
              </a:ln>
              <a:effectLst/>
            </p:spPr>
            <p:txBody>
              <a:bodyPr wrap="square" lIns="34290" tIns="34290" rIns="34290" bIns="34290" numCol="1" anchor="t">
                <a:noAutofit/>
              </a:bodyPr>
              <a:lstStyle/>
              <a:p>
                <a:pPr defTabSz="685800">
                  <a:defRPr sz="3000">
                    <a:solidFill>
                      <a:srgbClr val="FFFFFF"/>
                    </a:solidFill>
                    <a:latin typeface="Calibri"/>
                    <a:ea typeface="Calibri"/>
                    <a:cs typeface="Calibri"/>
                    <a:sym typeface="Calibri"/>
                  </a:defRPr>
                </a:pPr>
                <a:endParaRPr sz="1125"/>
              </a:p>
            </p:txBody>
          </p:sp>
          <p:sp>
            <p:nvSpPr>
              <p:cNvPr id="233" name="bluebird"/>
              <p:cNvSpPr txBox="1"/>
              <p:nvPr/>
            </p:nvSpPr>
            <p:spPr>
              <a:xfrm>
                <a:off x="149274" y="50800"/>
                <a:ext cx="1532249" cy="11529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6927" tIns="36927" rIns="36927" bIns="36927" numCol="1" anchor="t">
                <a:spAutoFit/>
              </a:bodyPr>
              <a:lstStyle/>
              <a:p>
                <a:pPr defTabSz="685800">
                  <a:defRPr sz="1800">
                    <a:solidFill>
                      <a:srgbClr val="FFFFFF"/>
                    </a:solidFill>
                    <a:latin typeface="Calibri"/>
                    <a:ea typeface="Calibri"/>
                    <a:cs typeface="Calibri"/>
                    <a:sym typeface="Calibri"/>
                  </a:defRPr>
                </a:pPr>
                <a:r>
                  <a:rPr sz="675"/>
                  <a:t> </a:t>
                </a:r>
              </a:p>
              <a:p>
                <a:pPr defTabSz="685800">
                  <a:defRPr sz="1800">
                    <a:solidFill>
                      <a:srgbClr val="FFFFFF"/>
                    </a:solidFill>
                    <a:latin typeface="Calibri"/>
                    <a:ea typeface="Calibri"/>
                    <a:cs typeface="Calibri"/>
                    <a:sym typeface="Calibri"/>
                  </a:defRPr>
                </a:pPr>
                <a:r>
                  <a:rPr sz="675"/>
                  <a:t> </a:t>
                </a:r>
              </a:p>
              <a:p>
                <a:pPr defTabSz="685800">
                  <a:defRPr sz="2600">
                    <a:solidFill>
                      <a:srgbClr val="FFFFFF"/>
                    </a:solidFill>
                    <a:latin typeface="Calibri"/>
                    <a:ea typeface="Calibri"/>
                    <a:cs typeface="Calibri"/>
                    <a:sym typeface="Calibri"/>
                  </a:defRPr>
                </a:pPr>
                <a:r>
                  <a:rPr sz="975"/>
                  <a:t> bluebird</a:t>
                </a:r>
              </a:p>
            </p:txBody>
          </p:sp>
        </p:grpSp>
        <p:pic>
          <p:nvPicPr>
            <p:cNvPr id="235" name="Picture 21" descr="Picture 21"/>
            <p:cNvPicPr>
              <a:picLocks noChangeAspect="1"/>
            </p:cNvPicPr>
            <p:nvPr/>
          </p:nvPicPr>
          <p:blipFill>
            <a:blip r:embed="rId5"/>
            <a:stretch>
              <a:fillRect/>
            </a:stretch>
          </p:blipFill>
          <p:spPr>
            <a:xfrm>
              <a:off x="5686149" y="22709"/>
              <a:ext cx="1762238" cy="1754530"/>
            </a:xfrm>
            <a:prstGeom prst="rect">
              <a:avLst/>
            </a:prstGeom>
            <a:ln w="101600" cap="flat">
              <a:solidFill>
                <a:srgbClr val="5A6C89"/>
              </a:solidFill>
              <a:prstDash val="solid"/>
              <a:round/>
            </a:ln>
            <a:effectLst/>
          </p:spPr>
        </p:pic>
        <p:pic>
          <p:nvPicPr>
            <p:cNvPr id="236" name="Picture 22" descr="Picture 22"/>
            <p:cNvPicPr>
              <a:picLocks noChangeAspect="1"/>
            </p:cNvPicPr>
            <p:nvPr/>
          </p:nvPicPr>
          <p:blipFill>
            <a:blip r:embed="rId6"/>
            <a:stretch>
              <a:fillRect/>
            </a:stretch>
          </p:blipFill>
          <p:spPr>
            <a:xfrm>
              <a:off x="1895380" y="22708"/>
              <a:ext cx="1762238" cy="1754531"/>
            </a:xfrm>
            <a:prstGeom prst="rect">
              <a:avLst/>
            </a:prstGeom>
            <a:ln w="101600" cap="flat">
              <a:solidFill>
                <a:srgbClr val="B19E81"/>
              </a:solidFill>
              <a:prstDash val="solid"/>
              <a:round/>
            </a:ln>
            <a:effectLst/>
          </p:spPr>
        </p:pic>
        <p:pic>
          <p:nvPicPr>
            <p:cNvPr id="237" name="Picture 23" descr="Picture 23"/>
            <p:cNvPicPr>
              <a:picLocks noChangeAspect="1"/>
            </p:cNvPicPr>
            <p:nvPr/>
          </p:nvPicPr>
          <p:blipFill>
            <a:blip r:embed="rId7"/>
            <a:stretch>
              <a:fillRect/>
            </a:stretch>
          </p:blipFill>
          <p:spPr>
            <a:xfrm>
              <a:off x="3790764" y="22708"/>
              <a:ext cx="1762238" cy="1754531"/>
            </a:xfrm>
            <a:prstGeom prst="rect">
              <a:avLst/>
            </a:prstGeom>
            <a:ln w="101600" cap="flat">
              <a:solidFill>
                <a:srgbClr val="2BAA9C"/>
              </a:solidFill>
              <a:prstDash val="solid"/>
              <a:round/>
            </a:ln>
            <a:effectLst/>
          </p:spPr>
        </p:pic>
      </p:grpSp>
      <p:sp>
        <p:nvSpPr>
          <p:cNvPr id="239" name="Rectangle 6"/>
          <p:cNvSpPr/>
          <p:nvPr/>
        </p:nvSpPr>
        <p:spPr>
          <a:xfrm>
            <a:off x="2914823" y="4208905"/>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0" name="Rectangle 24"/>
          <p:cNvSpPr/>
          <p:nvPr/>
        </p:nvSpPr>
        <p:spPr>
          <a:xfrm>
            <a:off x="5047047" y="4224363"/>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1" name="Rectangle 25"/>
          <p:cNvSpPr/>
          <p:nvPr/>
        </p:nvSpPr>
        <p:spPr>
          <a:xfrm>
            <a:off x="4894945" y="3561751"/>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2" name="Rectangle 26"/>
          <p:cNvSpPr/>
          <p:nvPr/>
        </p:nvSpPr>
        <p:spPr>
          <a:xfrm>
            <a:off x="3093057" y="3593568"/>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3" name="Rectangle 27"/>
          <p:cNvSpPr/>
          <p:nvPr/>
        </p:nvSpPr>
        <p:spPr>
          <a:xfrm>
            <a:off x="3146970" y="4824242"/>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4" name="Rectangle 28"/>
          <p:cNvSpPr/>
          <p:nvPr/>
        </p:nvSpPr>
        <p:spPr>
          <a:xfrm>
            <a:off x="4127499" y="3260703"/>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5" name="Rectangle 29"/>
          <p:cNvSpPr/>
          <p:nvPr/>
        </p:nvSpPr>
        <p:spPr>
          <a:xfrm>
            <a:off x="4032122" y="5091877"/>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6" name="Rectangle 30"/>
          <p:cNvSpPr/>
          <p:nvPr/>
        </p:nvSpPr>
        <p:spPr>
          <a:xfrm>
            <a:off x="4921124" y="4853072"/>
            <a:ext cx="889002" cy="332865"/>
          </a:xfrm>
          <a:prstGeom prst="rect">
            <a:avLst/>
          </a:prstGeom>
          <a:solidFill>
            <a:srgbClr val="999998">
              <a:alpha val="86000"/>
            </a:srgbClr>
          </a:solidFill>
          <a:ln w="12700">
            <a:miter lim="400000"/>
          </a:ln>
        </p:spPr>
        <p:txBody>
          <a:bodyPr tIns="34290" bIns="34290" anchor="ctr"/>
          <a:lstStyle/>
          <a:p>
            <a:pPr defTabSz="685800">
              <a:defRPr sz="3600">
                <a:solidFill>
                  <a:srgbClr val="FFFFFF"/>
                </a:solidFill>
                <a:latin typeface="Calibri"/>
                <a:ea typeface="Calibri"/>
                <a:cs typeface="Calibri"/>
                <a:sym typeface="Calibri"/>
              </a:defRPr>
            </a:pPr>
            <a:endParaRPr sz="1350"/>
          </a:p>
        </p:txBody>
      </p:sp>
      <p:sp>
        <p:nvSpPr>
          <p:cNvPr id="248" name="Waraich, S.A., Victor, J.D., (2022), J. Vis. Exp. (181)"/>
          <p:cNvSpPr txBox="1"/>
          <p:nvPr/>
        </p:nvSpPr>
        <p:spPr>
          <a:xfrm>
            <a:off x="152400" y="6477000"/>
            <a:ext cx="2491067" cy="1828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2500" i="1">
                <a:latin typeface="Calibri"/>
                <a:ea typeface="Calibri"/>
                <a:cs typeface="Calibri"/>
                <a:sym typeface="Calibri"/>
              </a:defRPr>
            </a:lvl1pPr>
          </a:lstStyle>
          <a:p>
            <a:r>
              <a:rPr sz="938" dirty="0"/>
              <a:t>Waraich, S.A., Victor, J.D., (2022), J. Vis. Exp. (181)</a:t>
            </a:r>
          </a:p>
        </p:txBody>
      </p:sp>
      <p:sp>
        <p:nvSpPr>
          <p:cNvPr id="249" name="Straight Arrow Connector 11"/>
          <p:cNvSpPr/>
          <p:nvPr/>
        </p:nvSpPr>
        <p:spPr>
          <a:xfrm flipH="1">
            <a:off x="5997518" y="2721674"/>
            <a:ext cx="155150" cy="672291"/>
          </a:xfrm>
          <a:prstGeom prst="line">
            <a:avLst/>
          </a:prstGeom>
          <a:ln w="76200">
            <a:solidFill>
              <a:srgbClr val="000000"/>
            </a:solidFill>
            <a:miter/>
            <a:tailEnd type="triangle"/>
          </a:ln>
        </p:spPr>
        <p:txBody>
          <a:bodyPr tIns="34290" bIns="34290"/>
          <a:lstStyle/>
          <a:p>
            <a:pPr defTabSz="685800">
              <a:defRPr sz="3600">
                <a:latin typeface="Calibri"/>
                <a:ea typeface="Calibri"/>
                <a:cs typeface="Calibri"/>
                <a:sym typeface="Calibri"/>
              </a:defRPr>
            </a:pPr>
            <a:endParaRPr sz="1350"/>
          </a:p>
        </p:txBody>
      </p:sp>
      <p:grpSp>
        <p:nvGrpSpPr>
          <p:cNvPr id="252" name="Group"/>
          <p:cNvGrpSpPr/>
          <p:nvPr/>
        </p:nvGrpSpPr>
        <p:grpSpPr>
          <a:xfrm>
            <a:off x="2796725" y="2657559"/>
            <a:ext cx="3331149" cy="2879742"/>
            <a:chOff x="0" y="0"/>
            <a:chExt cx="8883063" cy="7679311"/>
          </a:xfrm>
        </p:grpSpPr>
        <p:pic>
          <p:nvPicPr>
            <p:cNvPr id="250" name="Content Placeholder 5" descr="Content Placeholder 5"/>
            <p:cNvPicPr>
              <a:picLocks noChangeAspect="1"/>
            </p:cNvPicPr>
            <p:nvPr/>
          </p:nvPicPr>
          <p:blipFill>
            <a:blip r:embed="rId8"/>
            <a:srcRect l="18078" t="4403" r="17167" b="14576"/>
            <a:stretch>
              <a:fillRect/>
            </a:stretch>
          </p:blipFill>
          <p:spPr>
            <a:xfrm>
              <a:off x="0" y="1428561"/>
              <a:ext cx="8883064" cy="6250751"/>
            </a:xfrm>
            <a:prstGeom prst="rect">
              <a:avLst/>
            </a:prstGeom>
            <a:ln w="12700" cap="flat">
              <a:noFill/>
              <a:miter lim="400000"/>
            </a:ln>
            <a:effectLst/>
          </p:spPr>
        </p:pic>
        <p:sp>
          <p:nvSpPr>
            <p:cNvPr id="251" name="Straight Arrow Connector 11"/>
            <p:cNvSpPr/>
            <p:nvPr/>
          </p:nvSpPr>
          <p:spPr>
            <a:xfrm flipH="1">
              <a:off x="2653779" y="-1"/>
              <a:ext cx="413733" cy="1792778"/>
            </a:xfrm>
            <a:prstGeom prst="line">
              <a:avLst/>
            </a:prstGeom>
            <a:noFill/>
            <a:ln w="76200" cap="flat">
              <a:solidFill>
                <a:srgbClr val="000000"/>
              </a:solidFill>
              <a:prstDash val="solid"/>
              <a:miter lim="800000"/>
              <a:tailEnd type="triangle" w="med" len="med"/>
            </a:ln>
            <a:effectLst/>
          </p:spPr>
          <p:txBody>
            <a:bodyPr wrap="square" lIns="34290" tIns="34290" rIns="34290" bIns="34290" numCol="1" anchor="t">
              <a:noAutofit/>
            </a:bodyPr>
            <a:lstStyle/>
            <a:p>
              <a:pPr defTabSz="685800">
                <a:defRPr sz="3600">
                  <a:latin typeface="Calibri"/>
                  <a:ea typeface="Calibri"/>
                  <a:cs typeface="Calibri"/>
                  <a:sym typeface="Calibri"/>
                </a:defRPr>
              </a:pPr>
              <a:endParaRPr sz="1350"/>
            </a:p>
          </p:txBody>
        </p:sp>
      </p:grpSp>
      <p:pic>
        <p:nvPicPr>
          <p:cNvPr id="29" name="Picture 2" descr="Suniyya Amna Waraich - BOSS">
            <a:extLst>
              <a:ext uri="{FF2B5EF4-FFF2-40B4-BE49-F238E27FC236}">
                <a16:creationId xmlns:a16="http://schemas.microsoft.com/office/drawing/2014/main" id="{3FD3211D-AEBA-4309-8CEE-2CAB5A832FD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A706E5-C494-4263-B18F-E9B64EE15A32}"/>
              </a:ext>
            </a:extLst>
          </p:cNvPr>
          <p:cNvSpPr txBox="1"/>
          <p:nvPr/>
        </p:nvSpPr>
        <p:spPr>
          <a:xfrm>
            <a:off x="152401" y="5664760"/>
            <a:ext cx="7467600" cy="830997"/>
          </a:xfrm>
          <a:prstGeom prst="rect">
            <a:avLst/>
          </a:prstGeom>
          <a:noFill/>
        </p:spPr>
        <p:txBody>
          <a:bodyPr wrap="square" rtlCol="0">
            <a:spAutoFit/>
          </a:bodyPr>
          <a:lstStyle/>
          <a:p>
            <a:pPr algn="ctr"/>
            <a:r>
              <a:rPr lang="en-US" i="1" dirty="0"/>
              <a:t>One trial yields a ranking of 8 similarities to the central reference, i.e., (8*7)/2=28 comparison pairs.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par>
                          <p:cTn id="8" fill="hold">
                            <p:stCondLst>
                              <p:cond delay="500"/>
                            </p:stCondLst>
                            <p:childTnLst>
                              <p:par>
                                <p:cTn id="9" presetID="1" presetClass="entr" presetSubtype="0" fill="hold" grpId="0" nodeType="afterEffect">
                                  <p:stCondLst>
                                    <p:cond delay="0"/>
                                  </p:stCondLst>
                                  <p:iterate>
                                    <p:tmAbs val="0"/>
                                  </p:iterate>
                                  <p:childTnLst>
                                    <p:set>
                                      <p:cBhvr>
                                        <p:cTn id="10" fill="hold"/>
                                        <p:tgtEl>
                                          <p:spTgt spid="22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iterate>
                                    <p:tmAbs val="0"/>
                                  </p:iterate>
                                  <p:childTnLst>
                                    <p:set>
                                      <p:cBhvr>
                                        <p:cTn id="13" fill="hold"/>
                                        <p:tgtEl>
                                          <p:spTgt spid="2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2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2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24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24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p:tmAbs val="0"/>
                                  </p:iterate>
                                  <p:childTnLst>
                                    <p:set>
                                      <p:cBhvr>
                                        <p:cTn id="37" fill="hold"/>
                                        <p:tgtEl>
                                          <p:spTgt spid="24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p:tmAbs val="0"/>
                                  </p:iterate>
                                  <p:childTnLst>
                                    <p:set>
                                      <p:cBhvr>
                                        <p:cTn id="41" fill="hold"/>
                                        <p:tgtEl>
                                          <p:spTgt spid="2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p:tmAbs val="0"/>
                                  </p:iterate>
                                  <p:childTnLst>
                                    <p:set>
                                      <p:cBhvr>
                                        <p:cTn id="45" fill="hold"/>
                                        <p:tgtEl>
                                          <p:spTgt spid="246"/>
                                        </p:tgtEl>
                                        <p:attrNameLst>
                                          <p:attrName>style.visibility</p:attrName>
                                        </p:attrNameLst>
                                      </p:cBhvr>
                                      <p:to>
                                        <p:strVal val="visible"/>
                                      </p:to>
                                    </p:set>
                                  </p:childTnLst>
                                </p:cTn>
                              </p:par>
                            </p:childTnLst>
                          </p:cTn>
                        </p:par>
                        <p:par>
                          <p:cTn id="46" fill="hold">
                            <p:stCondLst>
                              <p:cond delay="0"/>
                            </p:stCondLst>
                            <p:childTnLst>
                              <p:par>
                                <p:cTn id="47" presetID="1" presetClass="exit" presetSubtype="0" fill="hold" grpId="0" nodeType="afterEffect">
                                  <p:stCondLst>
                                    <p:cond delay="0"/>
                                  </p:stCondLst>
                                  <p:iterate>
                                    <p:tmAbs val="0"/>
                                  </p:iterate>
                                  <p:childTnLst>
                                    <p:set>
                                      <p:cBhvr>
                                        <p:cTn id="48" fill="hold">
                                          <p:stCondLst>
                                            <p:cond delay="0"/>
                                          </p:stCondLst>
                                        </p:cTn>
                                        <p:tgtEl>
                                          <p:spTgt spid="24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p:tmAbs val="0"/>
                                  </p:iterate>
                                  <p:childTnLst>
                                    <p:set>
                                      <p:cBhvr>
                                        <p:cTn id="52" fill="hold"/>
                                        <p:tgtEl>
                                          <p:spTgt spid="2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P spid="230" grpId="0" animBg="1" advAuto="0"/>
      <p:bldP spid="238" grpId="0" animBg="1" advAuto="0"/>
      <p:bldP spid="239" grpId="0" animBg="1" advAuto="0"/>
      <p:bldP spid="240" grpId="0" animBg="1" advAuto="0"/>
      <p:bldP spid="241" grpId="0" animBg="1" advAuto="0"/>
      <p:bldP spid="242" grpId="0" animBg="1" advAuto="0"/>
      <p:bldP spid="243" grpId="0" animBg="1" advAuto="0"/>
      <p:bldP spid="244" grpId="0" animBg="1" advAuto="0"/>
      <p:bldP spid="245" grpId="0" animBg="1" advAuto="0"/>
      <p:bldP spid="246" grpId="0" animBg="1" advAuto="0"/>
      <p:bldP spid="249" grpId="0" animBg="1" advAuto="0"/>
      <p:bldP spid="25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Data"/>
          <p:cNvSpPr txBox="1">
            <a:spLocks noGrp="1"/>
          </p:cNvSpPr>
          <p:nvPr>
            <p:ph type="title"/>
          </p:nvPr>
        </p:nvSpPr>
        <p:spPr>
          <a:xfrm>
            <a:off x="457200" y="-65723"/>
            <a:ext cx="8229600" cy="1143000"/>
          </a:xfrm>
          <a:prstGeom prst="rect">
            <a:avLst/>
          </a:prstGeom>
        </p:spPr>
        <p:txBody>
          <a:bodyPr/>
          <a:lstStyle/>
          <a:p>
            <a:r>
              <a:rPr dirty="0"/>
              <a:t>D</a:t>
            </a:r>
            <a:r>
              <a:rPr lang="en-US" dirty="0"/>
              <a:t>esign Details</a:t>
            </a:r>
            <a:endParaRPr dirty="0"/>
          </a:p>
        </p:txBody>
      </p:sp>
      <p:sp>
        <p:nvSpPr>
          <p:cNvPr id="257" name="222 unique trials per experiment…"/>
          <p:cNvSpPr txBox="1">
            <a:spLocks noGrp="1"/>
          </p:cNvSpPr>
          <p:nvPr>
            <p:ph type="body" idx="1"/>
          </p:nvPr>
        </p:nvSpPr>
        <p:spPr>
          <a:xfrm>
            <a:off x="152400" y="685800"/>
            <a:ext cx="8991600" cy="4525963"/>
          </a:xfrm>
          <a:prstGeom prst="rect">
            <a:avLst/>
          </a:prstGeom>
        </p:spPr>
        <p:txBody>
          <a:bodyPr/>
          <a:lstStyle/>
          <a:p>
            <a:r>
              <a:rPr lang="en-US" sz="2800" dirty="0"/>
              <a:t>In each domain</a:t>
            </a:r>
          </a:p>
          <a:p>
            <a:pPr lvl="1"/>
            <a:r>
              <a:rPr lang="en-US" sz="2400" dirty="0"/>
              <a:t>37 stimuli</a:t>
            </a:r>
          </a:p>
          <a:p>
            <a:pPr lvl="1"/>
            <a:r>
              <a:rPr sz="2400" dirty="0"/>
              <a:t>222 unique trials</a:t>
            </a:r>
            <a:endParaRPr lang="en-US" sz="2400" dirty="0"/>
          </a:p>
          <a:p>
            <a:pPr lvl="2"/>
            <a:r>
              <a:rPr lang="en-US" sz="1800" dirty="0"/>
              <a:t>Designed to include all (reference , comparison) pairs</a:t>
            </a:r>
          </a:p>
          <a:p>
            <a:pPr lvl="2"/>
            <a:r>
              <a:rPr lang="en-US" sz="1800" dirty="0"/>
              <a:t>Designed to include some (reference, comparison) pairs in two contexts</a:t>
            </a:r>
          </a:p>
          <a:p>
            <a:pPr lvl="2"/>
            <a:r>
              <a:rPr lang="en-US" sz="1800" dirty="0"/>
              <a:t>Otherwise “frozen” randomization</a:t>
            </a:r>
          </a:p>
          <a:p>
            <a:pPr lvl="1"/>
            <a:r>
              <a:rPr lang="en-US" sz="2400" dirty="0"/>
              <a:t>One trial yields 28 distance comparison pairs</a:t>
            </a:r>
          </a:p>
          <a:p>
            <a:pPr lvl="2"/>
            <a:r>
              <a:rPr sz="1800" dirty="0"/>
              <a:t>222</a:t>
            </a:r>
            <a:r>
              <a:rPr lang="en-US" sz="1800" dirty="0"/>
              <a:t> trials</a:t>
            </a:r>
            <a:r>
              <a:rPr sz="1800" dirty="0"/>
              <a:t> x 28 </a:t>
            </a:r>
            <a:r>
              <a:rPr lang="en-US" sz="1800" dirty="0"/>
              <a:t>distance comparison pairs </a:t>
            </a:r>
            <a:r>
              <a:rPr sz="1800" dirty="0"/>
              <a:t>= 6216</a:t>
            </a:r>
            <a:endParaRPr lang="en-US" sz="1800" dirty="0"/>
          </a:p>
          <a:p>
            <a:pPr lvl="2"/>
            <a:r>
              <a:rPr lang="en-US" sz="1800" dirty="0"/>
              <a:t>&lt;&lt; all possible d(A,B) vs d(A,C) comparisons [N(N-1)(N-2)/2=23310]</a:t>
            </a:r>
          </a:p>
          <a:p>
            <a:pPr lvl="2"/>
            <a:r>
              <a:rPr lang="en-US" sz="1800" dirty="0"/>
              <a:t>&lt;&lt; all possible d(A,B) vs d(C,D) comparisons [N(N-1)(N-2)(N-3)/8=198135]</a:t>
            </a:r>
          </a:p>
          <a:p>
            <a:pPr lvl="2"/>
            <a:r>
              <a:rPr lang="en-US" sz="1800" dirty="0">
                <a:solidFill>
                  <a:srgbClr val="FF0000"/>
                </a:solidFill>
              </a:rPr>
              <a:t>But large enough to constrain models</a:t>
            </a:r>
            <a:endParaRPr sz="1800" dirty="0">
              <a:solidFill>
                <a:srgbClr val="FF0000"/>
              </a:solidFill>
            </a:endParaRPr>
          </a:p>
          <a:p>
            <a:pPr lvl="1"/>
            <a:r>
              <a:rPr dirty="0"/>
              <a:t>Each unique trial repeated 5 times</a:t>
            </a:r>
            <a:endParaRPr lang="en-US" dirty="0"/>
          </a:p>
          <a:p>
            <a:pPr lvl="2"/>
            <a:r>
              <a:rPr lang="en-US" sz="1800" dirty="0">
                <a:solidFill>
                  <a:srgbClr val="FF0000"/>
                </a:solidFill>
              </a:rPr>
              <a:t>Allows estimation of choice probability</a:t>
            </a:r>
            <a:endParaRPr dirty="0"/>
          </a:p>
          <a:p>
            <a:r>
              <a:rPr sz="2800" dirty="0"/>
              <a:t>5 domains, 11-12 subjects per domain</a:t>
            </a:r>
            <a:endParaRPr lang="en-US" sz="2800" dirty="0"/>
          </a:p>
          <a:p>
            <a:pPr lvl="1"/>
            <a:r>
              <a:rPr lang="en-US" sz="2400" dirty="0"/>
              <a:t>10 </a:t>
            </a:r>
            <a:r>
              <a:rPr lang="en-US" sz="2400" dirty="0" err="1"/>
              <a:t>hrs</a:t>
            </a:r>
            <a:r>
              <a:rPr lang="en-US" sz="2400" dirty="0"/>
              <a:t>/subject/domain</a:t>
            </a:r>
            <a:endParaRPr sz="2400" dirty="0"/>
          </a:p>
          <a:p>
            <a:pPr marL="0" indent="0">
              <a:buNone/>
            </a:pPr>
            <a:endParaRPr dirty="0"/>
          </a:p>
        </p:txBody>
      </p:sp>
      <p:pic>
        <p:nvPicPr>
          <p:cNvPr id="9" name="Picture 2" descr="Suniyya Amna Waraich - BOSS">
            <a:extLst>
              <a:ext uri="{FF2B5EF4-FFF2-40B4-BE49-F238E27FC236}">
                <a16:creationId xmlns:a16="http://schemas.microsoft.com/office/drawing/2014/main" id="{597DE4DE-3E77-4BCB-B85A-72C76B4776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28" t="-1" r="2998" b="19999"/>
          <a:stretch/>
        </p:blipFill>
        <p:spPr bwMode="auto">
          <a:xfrm>
            <a:off x="7848600" y="5681132"/>
            <a:ext cx="1033272" cy="956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5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25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25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25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fill="hold"/>
                                        <p:tgtEl>
                                          <p:spTgt spid="257">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25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iterate>
                                    <p:tmAbs val="0"/>
                                  </p:iterate>
                                  <p:childTnLst>
                                    <p:set>
                                      <p:cBhvr>
                                        <p:cTn id="34" fill="hold"/>
                                        <p:tgtEl>
                                          <p:spTgt spid="25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25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p:tmAbs val="0"/>
                                  </p:iterate>
                                  <p:childTnLst>
                                    <p:set>
                                      <p:cBhvr>
                                        <p:cTn id="42" fill="hold"/>
                                        <p:tgtEl>
                                          <p:spTgt spid="25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25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p:tmAbs val="0"/>
                                  </p:iterate>
                                  <p:childTnLst>
                                    <p:set>
                                      <p:cBhvr>
                                        <p:cTn id="50" fill="hold"/>
                                        <p:tgtEl>
                                          <p:spTgt spid="257">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iterate>
                                    <p:tmAbs val="0"/>
                                  </p:iterate>
                                  <p:childTnLst>
                                    <p:set>
                                      <p:cBhvr>
                                        <p:cTn id="52" fill="hold"/>
                                        <p:tgtEl>
                                          <p:spTgt spid="25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uiExpand="1" build="p" bldLvl="3" advAuto="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255DEC4-B1DF-4FC4-BD46-E00EEAB18A77}">
  <we:reference id="4b785c87-866c-4bad-85d8-5d1ae467ac9a" version="3.12.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6367</TotalTime>
  <Words>4546</Words>
  <Application>Microsoft Office PowerPoint</Application>
  <PresentationFormat>On-screen Show (4:3)</PresentationFormat>
  <Paragraphs>1035</Paragraphs>
  <Slides>43</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5" baseType="lpstr">
      <vt:lpstr>Arial</vt:lpstr>
      <vt:lpstr>Arial Unicode MS</vt:lpstr>
      <vt:lpstr>Calibri</vt:lpstr>
      <vt:lpstr>Cambria Math</vt:lpstr>
      <vt:lpstr>Canela Text Bold</vt:lpstr>
      <vt:lpstr>Graphik</vt:lpstr>
      <vt:lpstr>Graphik Semibold</vt:lpstr>
      <vt:lpstr>Helvetica</vt:lpstr>
      <vt:lpstr>Symbol</vt:lpstr>
      <vt:lpstr>Verdana</vt:lpstr>
      <vt:lpstr>Default Design</vt:lpstr>
      <vt:lpstr>Equation</vt:lpstr>
      <vt:lpstr>PowerPoint Presentation</vt:lpstr>
      <vt:lpstr>We can use geometry in (at least) two ways:</vt:lpstr>
      <vt:lpstr>Outline</vt:lpstr>
      <vt:lpstr>The Zoo</vt:lpstr>
      <vt:lpstr>Toy Scenario</vt:lpstr>
      <vt:lpstr>Are there qualitative differences between perceptual spaces?</vt:lpstr>
      <vt:lpstr>A range of stimulus domains</vt:lpstr>
      <vt:lpstr>Collecting similarity judgments</vt:lpstr>
      <vt:lpstr>Design Details</vt:lpstr>
      <vt:lpstr>Inferring geometry from similarity judgments</vt:lpstr>
      <vt:lpstr>Validation: numerical simulations</vt:lpstr>
      <vt:lpstr>Results across the five domains</vt:lpstr>
      <vt:lpstr>Do the domains differ in curvature?</vt:lpstr>
      <vt:lpstr>No</vt:lpstr>
      <vt:lpstr>How are the points arranged?</vt:lpstr>
      <vt:lpstr>Analyze by hierarchical clustering</vt:lpstr>
      <vt:lpstr>So far:</vt:lpstr>
      <vt:lpstr>The Zoo</vt:lpstr>
      <vt:lpstr>Back to the Toy Scenario</vt:lpstr>
      <vt:lpstr>PowerPoint Presentation</vt:lpstr>
      <vt:lpstr>What we need is a perceptual space of high dimension, in which we can find midpoints.</vt:lpstr>
      <vt:lpstr>A space of visual textures: 10 degrees of freedom</vt:lpstr>
      <vt:lpstr>Sensitivity is selective, and similar across observers</vt:lpstr>
      <vt:lpstr>Pairwise interactions</vt:lpstr>
      <vt:lpstr>A quadratic model accounts for perceptual thresholds</vt:lpstr>
      <vt:lpstr>Select four approximately orthogonal coordinates…</vt:lpstr>
      <vt:lpstr>Stimuli</vt:lpstr>
      <vt:lpstr>Sample trial</vt:lpstr>
      <vt:lpstr>999 trials later</vt:lpstr>
      <vt:lpstr>4 subjects</vt:lpstr>
      <vt:lpstr>Maybe we should shift the viewpoint?</vt:lpstr>
      <vt:lpstr>Transformations correspond to canonical neural operations </vt:lpstr>
      <vt:lpstr>A complementary analytic strategy</vt:lpstr>
      <vt:lpstr>Dispensing with numeric distances</vt:lpstr>
      <vt:lpstr>We can still test models!</vt:lpstr>
      <vt:lpstr>Using ordinal relationships of dis-similarities</vt:lpstr>
      <vt:lpstr>Implementation</vt:lpstr>
      <vt:lpstr>Addtree test case: Texture</vt:lpstr>
      <vt:lpstr>Ultrametric test case: Faces</vt:lpstr>
      <vt:lpstr>Ultrametric test case: Faces</vt:lpstr>
      <vt:lpstr>From here…</vt:lpstr>
      <vt:lpstr>Summary</vt:lpstr>
      <vt:lpstr>Thank you</vt:lpstr>
    </vt:vector>
  </TitlesOfParts>
  <Company>Weill Medical College of 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Coding:</dc:title>
  <dc:creator>Jonathan D. Victor</dc:creator>
  <cp:lastModifiedBy>Jonathan D Victor</cp:lastModifiedBy>
  <cp:revision>911</cp:revision>
  <cp:lastPrinted>2023-10-15T14:02:10Z</cp:lastPrinted>
  <dcterms:created xsi:type="dcterms:W3CDTF">2007-04-23T00:08:13Z</dcterms:created>
  <dcterms:modified xsi:type="dcterms:W3CDTF">2023-10-18T14:19:15Z</dcterms:modified>
</cp:coreProperties>
</file>